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27" r:id="rId3"/>
    <p:sldId id="312" r:id="rId4"/>
    <p:sldId id="314" r:id="rId5"/>
    <p:sldId id="328" r:id="rId6"/>
    <p:sldId id="316" r:id="rId7"/>
    <p:sldId id="318" r:id="rId8"/>
    <p:sldId id="317" r:id="rId9"/>
    <p:sldId id="329" r:id="rId10"/>
    <p:sldId id="299" r:id="rId11"/>
    <p:sldId id="319" r:id="rId12"/>
    <p:sldId id="300" r:id="rId13"/>
    <p:sldId id="323" r:id="rId14"/>
    <p:sldId id="260" r:id="rId15"/>
    <p:sldId id="302" r:id="rId16"/>
    <p:sldId id="321" r:id="rId17"/>
    <p:sldId id="320" r:id="rId18"/>
    <p:sldId id="262" r:id="rId19"/>
    <p:sldId id="272" r:id="rId20"/>
    <p:sldId id="273" r:id="rId21"/>
    <p:sldId id="274" r:id="rId22"/>
    <p:sldId id="277"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1" autoAdjust="0"/>
    <p:restoredTop sz="75701" autoAdjust="0"/>
  </p:normalViewPr>
  <p:slideViewPr>
    <p:cSldViewPr snapToGrid="0">
      <p:cViewPr varScale="1">
        <p:scale>
          <a:sx n="93" d="100"/>
          <a:sy n="93" d="100"/>
        </p:scale>
        <p:origin x="40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findings of the study.</a:t>
            </a:r>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72786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striking findings of the study is that many partners believe that prostate cancer and its treatments change the man they live with. As we will see from the following slides, this change can involve alterations in mental health, continence, libido and sexual abilities.</a:t>
            </a:r>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respondents felt that their male partners needed support for mental health issues. But they also acknowledged mental health problems themselves.</a:t>
            </a:r>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Prostate cancer has a significant impact on the lives of partners, affecting their social life and resulting in many becoming lonely.</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the strains that prostate cancer brings to couples, it seems that communications channels stay open – and most partners feel that communication has remained good or improved since the prostate cancer diagnosis. </a:t>
            </a: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worth noting that although nearly all patients and partners share information about a cancer diagnosis with close family, they are far less will to share information about more “taboo” subjects such as incontinence. More than a third of respondents said that no-one, apart from them, was aware of their partner’s incontinence. </a:t>
            </a:r>
          </a:p>
        </p:txBody>
      </p:sp>
      <p:sp>
        <p:nvSpPr>
          <p:cNvPr id="4" name="Slide Number Placeholder 3"/>
          <p:cNvSpPr>
            <a:spLocks noGrp="1"/>
          </p:cNvSpPr>
          <p:nvPr>
            <p:ph type="sldNum" sz="quarter" idx="5"/>
          </p:nvPr>
        </p:nvSpPr>
        <p:spPr/>
        <p:txBody>
          <a:bodyPr/>
          <a:lstStyle/>
          <a:p>
            <a:fld id="{EE2C2793-E073-7A4C-BFE8-8257B50E4418}" type="slidenum">
              <a:rPr lang="en-US" smtClean="0"/>
              <a:t>16</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striking finding of the study is that although many partners think that prostate cancer has affected their relationship, most of them believe that the change has been for the better, bringing together rather than driving them apart.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Times New Roman" panose="02020603050405020304" pitchFamily="18" charset="0"/>
              </a:rPr>
              <a:t>The influence of incontinence on quality of life is clearly substantial, affecting both social and sexual life. Even for partnerships that are coping well with the other side effects of prostate cancer and its treatments, coping with incontinence </a:t>
            </a:r>
            <a:r>
              <a:rPr lang="en-GB" sz="1200" dirty="0" err="1">
                <a:effectLst/>
                <a:latin typeface="Aptos" panose="020B0004020202020204" pitchFamily="34" charset="0"/>
                <a:ea typeface="Aptos" panose="020B0004020202020204" pitchFamily="34" charset="0"/>
                <a:cs typeface="Times New Roman" panose="02020603050405020304" pitchFamily="18" charset="0"/>
              </a:rPr>
              <a:t>rem.ains</a:t>
            </a:r>
            <a:r>
              <a:rPr lang="en-GB" sz="1200" dirty="0">
                <a:effectLst/>
                <a:latin typeface="Aptos" panose="020B0004020202020204" pitchFamily="34" charset="0"/>
                <a:ea typeface="Aptos" panose="020B0004020202020204" pitchFamily="34" charset="0"/>
                <a:cs typeface="Times New Roman" panose="02020603050405020304" pitchFamily="18" charset="0"/>
              </a:rPr>
              <a:t> difficult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result is probably the most unexpected of the whole study. Many partners are simply not receiving the information they need about the impacts of treatment before it begins. This means that the impacts on sex life can come as a shock and make changes harder to adapt to. It can also lead to regrets about having chosen the wrong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most important findings of Europa </a:t>
            </a:r>
            <a:r>
              <a:rPr lang="en-US" dirty="0" err="1"/>
              <a:t>Uomo’s</a:t>
            </a:r>
            <a:r>
              <a:rPr lang="en-US" dirty="0"/>
              <a:t> partners’ study. We will present them in more detail in the following presentation.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4E10C-F135-6D11-DF07-A85F562ED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ABF65-98D8-D114-E3C6-CF5BFA7DB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3EF78-654E-07BF-FA30-2A85F6B047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E2ED61-DE76-6140-24C2-101E1D8DA5B3}"/>
              </a:ext>
            </a:extLst>
          </p:cNvPr>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252760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12/2/24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12/2/24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12/2/24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12/2/24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2A05C-AD13-26C8-10C3-7F6BDE48BEE8}"/>
              </a:ext>
            </a:extLst>
          </p:cNvPr>
          <p:cNvPicPr>
            <a:picLocks noChangeAspect="1"/>
          </p:cNvPicPr>
          <p:nvPr/>
        </p:nvPicPr>
        <p:blipFill>
          <a:blip r:embed="rId3"/>
          <a:stretch>
            <a:fillRect/>
          </a:stretch>
        </p:blipFill>
        <p:spPr>
          <a:xfrm>
            <a:off x="0" y="-34389"/>
            <a:ext cx="12290612" cy="6948136"/>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What EU-</a:t>
            </a:r>
            <a:r>
              <a:rPr lang="en-GB" sz="5400" dirty="0" err="1">
                <a:solidFill>
                  <a:schemeClr val="accent1">
                    <a:lumMod val="50000"/>
                  </a:schemeClr>
                </a:solidFill>
                <a:latin typeface="Roboto" panose="02000000000000000000" pitchFamily="2" charset="0"/>
                <a:ea typeface="Roboto" panose="02000000000000000000" pitchFamily="2" charset="0"/>
              </a:rPr>
              <a:t>ProPER</a:t>
            </a:r>
            <a:r>
              <a:rPr lang="en-GB" sz="5400" dirty="0">
                <a:solidFill>
                  <a:schemeClr val="accent1">
                    <a:lumMod val="50000"/>
                  </a:schemeClr>
                </a:solidFill>
                <a:latin typeface="Roboto" panose="02000000000000000000" pitchFamily="2" charset="0"/>
                <a:ea typeface="Roboto" panose="02000000000000000000" pitchFamily="2" charset="0"/>
              </a:rPr>
              <a:t> discovered</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9CF9DFF7-BC8F-7A40-518D-4F6820F3780C}"/>
              </a:ext>
            </a:extLst>
          </p:cNvPr>
          <p:cNvPicPr>
            <a:picLocks noChangeAspect="1"/>
          </p:cNvPicPr>
          <p:nvPr/>
        </p:nvPicPr>
        <p:blipFill>
          <a:blip r:embed="rId4"/>
          <a:srcRect/>
          <a:stretch/>
        </p:blipFill>
        <p:spPr>
          <a:xfrm>
            <a:off x="1801703" y="484292"/>
            <a:ext cx="9158862" cy="5874305"/>
          </a:xfrm>
          <a:prstGeom prst="rect">
            <a:avLst/>
          </a:prstGeom>
        </p:spPr>
      </p:pic>
    </p:spTree>
    <p:extLst>
      <p:ext uri="{BB962C8B-B14F-4D97-AF65-F5344CB8AC3E}">
        <p14:creationId xmlns:p14="http://schemas.microsoft.com/office/powerpoint/2010/main" val="196703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6C98B31C-A368-A587-BDA2-BF14994E3093}"/>
              </a:ext>
            </a:extLst>
          </p:cNvPr>
          <p:cNvPicPr>
            <a:picLocks noChangeAspect="1"/>
          </p:cNvPicPr>
          <p:nvPr/>
        </p:nvPicPr>
        <p:blipFill>
          <a:blip r:embed="rId4"/>
          <a:srcRect/>
          <a:stretch/>
        </p:blipFill>
        <p:spPr>
          <a:xfrm>
            <a:off x="2053883" y="610514"/>
            <a:ext cx="7962312" cy="5724628"/>
          </a:xfrm>
          <a:prstGeom prst="rect">
            <a:avLst/>
          </a:prstGeom>
        </p:spPr>
      </p:pic>
    </p:spTree>
    <p:extLst>
      <p:ext uri="{BB962C8B-B14F-4D97-AF65-F5344CB8AC3E}">
        <p14:creationId xmlns:p14="http://schemas.microsoft.com/office/powerpoint/2010/main" val="384308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C384731E-3107-780D-660D-282E4F352EF7}"/>
              </a:ext>
            </a:extLst>
          </p:cNvPr>
          <p:cNvPicPr>
            <a:picLocks noChangeAspect="1"/>
          </p:cNvPicPr>
          <p:nvPr/>
        </p:nvPicPr>
        <p:blipFill>
          <a:blip r:embed="rId4"/>
          <a:srcRect/>
          <a:stretch/>
        </p:blipFill>
        <p:spPr>
          <a:xfrm>
            <a:off x="1730326" y="772235"/>
            <a:ext cx="8806375" cy="5268642"/>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6" name="Picture 5">
            <a:extLst>
              <a:ext uri="{FF2B5EF4-FFF2-40B4-BE49-F238E27FC236}">
                <a16:creationId xmlns:a16="http://schemas.microsoft.com/office/drawing/2014/main" id="{E4711543-D849-FBAD-7E6E-F451F9A846F2}"/>
              </a:ext>
            </a:extLst>
          </p:cNvPr>
          <p:cNvPicPr>
            <a:picLocks noChangeAspect="1"/>
          </p:cNvPicPr>
          <p:nvPr/>
        </p:nvPicPr>
        <p:blipFill>
          <a:blip r:embed="rId4"/>
          <a:srcRect/>
          <a:stretch/>
        </p:blipFill>
        <p:spPr>
          <a:xfrm>
            <a:off x="1589649" y="642618"/>
            <a:ext cx="7922065" cy="5572762"/>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E0B6E73-38C6-F680-535F-713D6549F9BC}"/>
              </a:ext>
            </a:extLst>
          </p:cNvPr>
          <p:cNvPicPr>
            <a:picLocks noChangeAspect="1"/>
          </p:cNvPicPr>
          <p:nvPr/>
        </p:nvPicPr>
        <p:blipFill>
          <a:blip r:embed="rId5"/>
          <a:srcRect/>
          <a:stretch/>
        </p:blipFill>
        <p:spPr>
          <a:xfrm>
            <a:off x="914840" y="1111348"/>
            <a:ext cx="10522575" cy="4499307"/>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1FBEA596-EC4D-222D-D5BB-0F0D94C1A58C}"/>
              </a:ext>
            </a:extLst>
          </p:cNvPr>
          <p:cNvPicPr>
            <a:picLocks noChangeAspect="1"/>
          </p:cNvPicPr>
          <p:nvPr/>
        </p:nvPicPr>
        <p:blipFill>
          <a:blip r:embed="rId4"/>
          <a:srcRect/>
          <a:stretch/>
        </p:blipFill>
        <p:spPr>
          <a:xfrm>
            <a:off x="1786591" y="531217"/>
            <a:ext cx="8090876" cy="5370668"/>
          </a:xfrm>
          <a:prstGeom prst="rect">
            <a:avLst/>
          </a:prstGeom>
        </p:spPr>
      </p:pic>
    </p:spTree>
    <p:extLst>
      <p:ext uri="{BB962C8B-B14F-4D97-AF65-F5344CB8AC3E}">
        <p14:creationId xmlns:p14="http://schemas.microsoft.com/office/powerpoint/2010/main" val="29845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7" name="Picture 6">
            <a:extLst>
              <a:ext uri="{FF2B5EF4-FFF2-40B4-BE49-F238E27FC236}">
                <a16:creationId xmlns:a16="http://schemas.microsoft.com/office/drawing/2014/main" id="{484C6384-5EA7-8D34-19F8-CAB161B336AD}"/>
              </a:ext>
            </a:extLst>
          </p:cNvPr>
          <p:cNvPicPr>
            <a:picLocks noChangeAspect="1"/>
          </p:cNvPicPr>
          <p:nvPr/>
        </p:nvPicPr>
        <p:blipFill>
          <a:blip r:embed="rId4"/>
          <a:srcRect/>
          <a:stretch/>
        </p:blipFill>
        <p:spPr>
          <a:xfrm>
            <a:off x="1702191" y="601759"/>
            <a:ext cx="8723923" cy="5550219"/>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1A16569A-95DE-D38C-7DCA-38BD1258C925}"/>
              </a:ext>
            </a:extLst>
          </p:cNvPr>
          <p:cNvPicPr>
            <a:picLocks noChangeAspect="1"/>
          </p:cNvPicPr>
          <p:nvPr/>
        </p:nvPicPr>
        <p:blipFill>
          <a:blip r:embed="rId4"/>
          <a:srcRect/>
          <a:stretch/>
        </p:blipFill>
        <p:spPr>
          <a:xfrm>
            <a:off x="1547446" y="1282292"/>
            <a:ext cx="9668844" cy="3950889"/>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4BCD74EA-4845-D022-6F47-A70ABAA7C0FE}"/>
              </a:ext>
            </a:extLst>
          </p:cNvPr>
          <p:cNvPicPr>
            <a:picLocks noChangeAspect="1"/>
          </p:cNvPicPr>
          <p:nvPr/>
        </p:nvPicPr>
        <p:blipFill>
          <a:blip r:embed="rId4"/>
          <a:stretch>
            <a:fillRect/>
          </a:stretch>
        </p:blipFill>
        <p:spPr>
          <a:xfrm>
            <a:off x="1587905" y="1189487"/>
            <a:ext cx="9173880" cy="4381319"/>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The EU-</a:t>
            </a:r>
            <a:r>
              <a:rPr lang="en-GB" sz="5400" dirty="0" err="1">
                <a:solidFill>
                  <a:schemeClr val="accent1">
                    <a:lumMod val="50000"/>
                  </a:schemeClr>
                </a:solidFill>
                <a:latin typeface="Roboto" panose="02000000000000000000" pitchFamily="2" charset="0"/>
                <a:ea typeface="Roboto" panose="02000000000000000000" pitchFamily="2" charset="0"/>
              </a:rPr>
              <a:t>ProPER</a:t>
            </a:r>
            <a:r>
              <a:rPr lang="en-GB" sz="5400" dirty="0">
                <a:solidFill>
                  <a:schemeClr val="accent1">
                    <a:lumMod val="50000"/>
                  </a:schemeClr>
                </a:solidFill>
                <a:latin typeface="Roboto" panose="02000000000000000000" pitchFamily="2" charset="0"/>
                <a:ea typeface="Roboto" panose="02000000000000000000" pitchFamily="2" charset="0"/>
              </a:rPr>
              <a:t> study</a:t>
            </a:r>
          </a:p>
          <a:p>
            <a:pPr>
              <a:spcBef>
                <a:spcPts val="1200"/>
              </a:spcBef>
            </a:pP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Prostate Partners’ Experience Research</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A ground-breaking survey examining quality of life in partners of men with prostate cancer by the European prostate cancer patients’ coalition</a:t>
            </a: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56DD21AD-A034-F5DB-9A2D-87A2629BA193}"/>
              </a:ext>
            </a:extLst>
          </p:cNvPr>
          <p:cNvPicPr>
            <a:picLocks noChangeAspect="1"/>
          </p:cNvPicPr>
          <p:nvPr/>
        </p:nvPicPr>
        <p:blipFill>
          <a:blip r:embed="rId4"/>
          <a:srcRect/>
          <a:stretch/>
        </p:blipFill>
        <p:spPr>
          <a:xfrm>
            <a:off x="1547447" y="833252"/>
            <a:ext cx="8609426" cy="4794560"/>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F14DCEA6-6135-F790-C93A-94723C9F5C4F}"/>
              </a:ext>
            </a:extLst>
          </p:cNvPr>
          <p:cNvPicPr>
            <a:picLocks noChangeAspect="1"/>
          </p:cNvPicPr>
          <p:nvPr/>
        </p:nvPicPr>
        <p:blipFill>
          <a:blip r:embed="rId4"/>
          <a:srcRect/>
          <a:stretch/>
        </p:blipFill>
        <p:spPr>
          <a:xfrm>
            <a:off x="1617785" y="1043192"/>
            <a:ext cx="9073661" cy="4834071"/>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3" name="Picture 2">
            <a:extLst>
              <a:ext uri="{FF2B5EF4-FFF2-40B4-BE49-F238E27FC236}">
                <a16:creationId xmlns:a16="http://schemas.microsoft.com/office/drawing/2014/main" id="{2679BC44-4D88-D62E-F499-8C6A1BBD5F45}"/>
              </a:ext>
            </a:extLst>
          </p:cNvPr>
          <p:cNvPicPr>
            <a:picLocks noChangeAspect="1"/>
          </p:cNvPicPr>
          <p:nvPr/>
        </p:nvPicPr>
        <p:blipFill>
          <a:blip r:embed="rId4"/>
          <a:srcRect/>
          <a:stretch/>
        </p:blipFill>
        <p:spPr>
          <a:xfrm>
            <a:off x="1804058" y="1223682"/>
            <a:ext cx="9303882" cy="4074459"/>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For more information</a:t>
            </a: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1184940"/>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Go to the Europa </a:t>
            </a:r>
            <a:r>
              <a:rPr lang="en-GB" sz="2300" b="1" dirty="0" err="1">
                <a:solidFill>
                  <a:schemeClr val="accent1">
                    <a:lumMod val="50000"/>
                  </a:schemeClr>
                </a:solidFill>
                <a:latin typeface="Roboto" panose="02000000000000000000" pitchFamily="2" charset="0"/>
                <a:ea typeface="Roboto" panose="02000000000000000000" pitchFamily="2" charset="0"/>
              </a:rPr>
              <a:t>Uomo</a:t>
            </a:r>
            <a:r>
              <a:rPr lang="en-GB" sz="2300" b="1" dirty="0">
                <a:solidFill>
                  <a:schemeClr val="accent1">
                    <a:lumMod val="50000"/>
                  </a:schemeClr>
                </a:solidFill>
                <a:latin typeface="Roboto" panose="02000000000000000000" pitchFamily="2" charset="0"/>
                <a:ea typeface="Roboto" panose="02000000000000000000" pitchFamily="2" charset="0"/>
              </a:rPr>
              <a:t> website</a:t>
            </a:r>
          </a:p>
          <a:p>
            <a:r>
              <a:rPr lang="en-GB" sz="2400" dirty="0">
                <a:solidFill>
                  <a:schemeClr val="tx1">
                    <a:lumMod val="65000"/>
                    <a:lumOff val="35000"/>
                  </a:schemeClr>
                </a:solidFill>
                <a:latin typeface="Roboto" panose="02000000000000000000" pitchFamily="2" charset="0"/>
              </a:rPr>
              <a:t>https://</a:t>
            </a:r>
            <a:r>
              <a:rPr lang="en-GB" sz="2400" dirty="0" err="1">
                <a:solidFill>
                  <a:schemeClr val="tx1">
                    <a:lumMod val="65000"/>
                    <a:lumOff val="35000"/>
                  </a:schemeClr>
                </a:solidFill>
                <a:latin typeface="Roboto" panose="02000000000000000000" pitchFamily="2" charset="0"/>
              </a:rPr>
              <a:t>www.europa-uomo.org</a:t>
            </a:r>
            <a:r>
              <a:rPr lang="en-GB" sz="2400" dirty="0">
                <a:solidFill>
                  <a:schemeClr val="tx1">
                    <a:lumMod val="65000"/>
                    <a:lumOff val="35000"/>
                  </a:schemeClr>
                </a:solidFill>
                <a:latin typeface="Roboto" panose="02000000000000000000" pitchFamily="2" charset="0"/>
              </a:rPr>
              <a:t>/</a:t>
            </a:r>
            <a:r>
              <a:rPr lang="en-GB" sz="2400" dirty="0" err="1">
                <a:solidFill>
                  <a:schemeClr val="tx1">
                    <a:lumMod val="65000"/>
                    <a:lumOff val="35000"/>
                  </a:schemeClr>
                </a:solidFill>
                <a:latin typeface="Roboto" panose="02000000000000000000" pitchFamily="2" charset="0"/>
              </a:rPr>
              <a:t>eu</a:t>
            </a:r>
            <a:r>
              <a:rPr lang="en-GB" sz="2400" dirty="0">
                <a:solidFill>
                  <a:schemeClr val="tx1">
                    <a:lumMod val="65000"/>
                    <a:lumOff val="35000"/>
                  </a:schemeClr>
                </a:solidFill>
                <a:latin typeface="Roboto" panose="02000000000000000000" pitchFamily="2" charset="0"/>
              </a:rPr>
              <a:t>-proper/</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6" name="Picture 5" descr="A qr code with a few black squares&#10;&#10;Description automatically generated">
            <a:extLst>
              <a:ext uri="{FF2B5EF4-FFF2-40B4-BE49-F238E27FC236}">
                <a16:creationId xmlns:a16="http://schemas.microsoft.com/office/drawing/2014/main" id="{0655FDCE-7040-7D54-2B03-7445AF5D2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19" y="2615789"/>
            <a:ext cx="3717365" cy="3717365"/>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This presentation</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2923877"/>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This presentation is for prostate cancer patient groups and the general public.</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You are welcome to publicise the results without permission, but you must always credit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and the EU-</a:t>
            </a:r>
            <a:r>
              <a:rPr lang="en-GB" sz="2300" dirty="0" err="1">
                <a:solidFill>
                  <a:schemeClr val="tx1">
                    <a:lumMod val="65000"/>
                    <a:lumOff val="35000"/>
                  </a:schemeClr>
                </a:solidFill>
                <a:latin typeface="Roboto" panose="02000000000000000000" pitchFamily="2" charset="0"/>
                <a:ea typeface="Roboto" panose="02000000000000000000" pitchFamily="2" charset="0"/>
              </a:rPr>
              <a:t>ProPER</a:t>
            </a:r>
            <a:r>
              <a:rPr lang="en-GB" sz="2300" dirty="0">
                <a:solidFill>
                  <a:schemeClr val="tx1">
                    <a:lumMod val="65000"/>
                    <a:lumOff val="35000"/>
                  </a:schemeClr>
                </a:solidFill>
                <a:latin typeface="Roboto" panose="02000000000000000000" pitchFamily="2" charset="0"/>
                <a:ea typeface="Roboto" panose="02000000000000000000" pitchFamily="2" charset="0"/>
              </a:rPr>
              <a:t> study.</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If you reproduce any of the charts, they must be credited to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and the EU-</a:t>
            </a:r>
            <a:r>
              <a:rPr lang="en-GB" sz="2300" dirty="0" err="1">
                <a:solidFill>
                  <a:schemeClr val="tx1">
                    <a:lumMod val="65000"/>
                    <a:lumOff val="35000"/>
                  </a:schemeClr>
                </a:solidFill>
                <a:latin typeface="Roboto" panose="02000000000000000000" pitchFamily="2" charset="0"/>
                <a:ea typeface="Roboto" panose="02000000000000000000" pitchFamily="2" charset="0"/>
              </a:rPr>
              <a:t>ProPER</a:t>
            </a:r>
            <a:r>
              <a:rPr lang="en-GB" sz="2300" dirty="0">
                <a:solidFill>
                  <a:schemeClr val="tx1">
                    <a:lumMod val="65000"/>
                    <a:lumOff val="35000"/>
                  </a:schemeClr>
                </a:solidFill>
                <a:latin typeface="Roboto" panose="02000000000000000000" pitchFamily="2" charset="0"/>
                <a:ea typeface="Roboto" panose="02000000000000000000" pitchFamily="2" charset="0"/>
              </a:rPr>
              <a:t> study.</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About EU-</a:t>
            </a:r>
            <a:r>
              <a:rPr lang="en-GB" sz="5400" dirty="0" err="1">
                <a:solidFill>
                  <a:schemeClr val="accent1">
                    <a:lumMod val="50000"/>
                  </a:schemeClr>
                </a:solidFill>
                <a:latin typeface="Roboto" panose="02000000000000000000" pitchFamily="2" charset="0"/>
                <a:ea typeface="Roboto" panose="02000000000000000000" pitchFamily="2" charset="0"/>
              </a:rPr>
              <a:t>ProPER</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426393"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EU-Proper study key findings</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5622681" cy="4708981"/>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Prostate cancer brings significant changes to the lives, and quality of life, of partners supporting men with prostate cancer</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Prostate cancer and its treatments change men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The changes that come with prostate cancer can be positive, bring partners closer together</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pic>
        <p:nvPicPr>
          <p:cNvPr id="5" name="Picture 4" descr="A person and person standing on the ground&#10;&#10;Description automatically generated">
            <a:extLst>
              <a:ext uri="{FF2B5EF4-FFF2-40B4-BE49-F238E27FC236}">
                <a16:creationId xmlns:a16="http://schemas.microsoft.com/office/drawing/2014/main" id="{B6BB04A1-898C-A4EC-891E-CAFDA50A05DD}"/>
              </a:ext>
            </a:extLst>
          </p:cNvPr>
          <p:cNvPicPr>
            <a:picLocks noChangeAspect="1"/>
          </p:cNvPicPr>
          <p:nvPr/>
        </p:nvPicPr>
        <p:blipFill>
          <a:blip r:embed="rId4"/>
          <a:stretch>
            <a:fillRect/>
          </a:stretch>
        </p:blipFill>
        <p:spPr>
          <a:xfrm>
            <a:off x="7431505" y="1762858"/>
            <a:ext cx="4342260" cy="2893878"/>
          </a:xfrm>
          <a:prstGeom prst="rect">
            <a:avLst/>
          </a:prstGeom>
        </p:spPr>
      </p:pic>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9488710"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Significance of EU-</a:t>
            </a:r>
            <a:r>
              <a:rPr lang="en-US" sz="4600" dirty="0" err="1">
                <a:solidFill>
                  <a:srgbClr val="757070"/>
                </a:solidFill>
                <a:latin typeface="Roboto" panose="02000000000000000000" pitchFamily="2" charset="0"/>
                <a:ea typeface="Roboto" panose="02000000000000000000" pitchFamily="2" charset="0"/>
                <a:cs typeface="Apercu Regular"/>
              </a:rPr>
              <a:t>ProPER</a:t>
            </a:r>
            <a:r>
              <a:rPr lang="en-US" sz="4600" dirty="0">
                <a:solidFill>
                  <a:srgbClr val="757070"/>
                </a:solidFill>
                <a:latin typeface="Roboto" panose="02000000000000000000" pitchFamily="2" charset="0"/>
                <a:ea typeface="Roboto" panose="02000000000000000000" pitchFamily="2" charset="0"/>
                <a:cs typeface="Apercu Regular"/>
              </a:rPr>
              <a:t> study</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 unique view on the effects of prostate cancer, through the eyes of their partners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Findings support action to provide services for partners, and to share more  information with them about the effects of prostate cancer</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9031510"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Background to EU-</a:t>
            </a:r>
            <a:r>
              <a:rPr lang="en-US" sz="4600" dirty="0" err="1">
                <a:solidFill>
                  <a:srgbClr val="757070"/>
                </a:solidFill>
                <a:latin typeface="Roboto" panose="02000000000000000000" pitchFamily="2" charset="0"/>
                <a:ea typeface="Roboto" panose="02000000000000000000" pitchFamily="2" charset="0"/>
                <a:cs typeface="Apercu Regular"/>
              </a:rPr>
              <a:t>ProPER</a:t>
            </a:r>
            <a:r>
              <a:rPr lang="en-US" sz="4600" dirty="0">
                <a:solidFill>
                  <a:srgbClr val="757070"/>
                </a:solidFill>
                <a:latin typeface="Roboto" panose="02000000000000000000" pitchFamily="2" charset="0"/>
                <a:ea typeface="Roboto" panose="02000000000000000000" pitchFamily="2" charset="0"/>
                <a:cs typeface="Apercu Regular"/>
              </a:rPr>
              <a:t> study</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62541"/>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Uomo’s</a:t>
            </a:r>
            <a:r>
              <a:rPr lang="en-GB" sz="2300" dirty="0">
                <a:solidFill>
                  <a:schemeClr val="tx1">
                    <a:lumMod val="65000"/>
                    <a:lumOff val="35000"/>
                  </a:schemeClr>
                </a:solidFill>
                <a:latin typeface="Roboto" panose="02000000000000000000" pitchFamily="2" charset="0"/>
                <a:ea typeface="Roboto" panose="02000000000000000000" pitchFamily="2" charset="0"/>
              </a:rPr>
              <a:t> previous EUPROMS quality of life studies showed 83% of prostate cancer patients lived with a partner.</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EUPROMS found that continence and sexual life of patients were significantly compromised.</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ea typeface="Roboto" panose="02000000000000000000" pitchFamily="2" charset="0"/>
              </a:rPr>
              <a:t>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wanted to explore the effects on partners.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The EU-</a:t>
            </a:r>
            <a:r>
              <a:rPr lang="en-US" sz="4600" dirty="0" err="1">
                <a:solidFill>
                  <a:srgbClr val="757070"/>
                </a:solidFill>
                <a:latin typeface="Roboto" panose="02000000000000000000" pitchFamily="2" charset="0"/>
                <a:ea typeface="Roboto" panose="02000000000000000000" pitchFamily="2" charset="0"/>
                <a:cs typeface="Apercu Regular"/>
              </a:rPr>
              <a:t>ProPER</a:t>
            </a:r>
            <a:r>
              <a:rPr lang="en-US" sz="4600" dirty="0">
                <a:solidFill>
                  <a:srgbClr val="757070"/>
                </a:solidFill>
                <a:latin typeface="Roboto" panose="02000000000000000000" pitchFamily="2" charset="0"/>
                <a:ea typeface="Roboto" panose="02000000000000000000" pitchFamily="2" charset="0"/>
                <a:cs typeface="Apercu Regular"/>
              </a:rPr>
              <a:t> survey</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985706"/>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20 minutes online survey</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Developed with group of prostate </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cancer partners in the Netherlands</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Available in 17 languages</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Launched October 2023, closed </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December 2023</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Publicised through 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and supportive organisations</a:t>
            </a:r>
          </a:p>
        </p:txBody>
      </p:sp>
      <p:pic>
        <p:nvPicPr>
          <p:cNvPr id="5" name="Picture 4" descr="A close-up of a hand holding a cigarette&#10;&#10;Description automatically generated">
            <a:extLst>
              <a:ext uri="{FF2B5EF4-FFF2-40B4-BE49-F238E27FC236}">
                <a16:creationId xmlns:a16="http://schemas.microsoft.com/office/drawing/2014/main" id="{1AE1DA0B-2BDA-CB67-B126-C220DEDC4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002" y="1850622"/>
            <a:ext cx="5631960" cy="2815980"/>
          </a:xfrm>
          <a:prstGeom prst="rect">
            <a:avLst/>
          </a:prstGeom>
        </p:spPr>
      </p:pic>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F151-A766-593C-25B1-ED2971AD555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83D8DC2-DA2D-AB1A-0090-A7A8377B8B57}"/>
              </a:ext>
            </a:extLst>
          </p:cNvPr>
          <p:cNvSpPr/>
          <p:nvPr/>
        </p:nvSpPr>
        <p:spPr>
          <a:xfrm>
            <a:off x="-140071" y="948693"/>
            <a:ext cx="12438291" cy="253042"/>
          </a:xfrm>
          <a:prstGeom prst="rect">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a:extLst>
              <a:ext uri="{FF2B5EF4-FFF2-40B4-BE49-F238E27FC236}">
                <a16:creationId xmlns:a16="http://schemas.microsoft.com/office/drawing/2014/main" id="{EE5536D3-22B5-7020-5884-4C1B61B7C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36724781-A627-C3A5-28C2-4CEDF415486D}"/>
              </a:ext>
            </a:extLst>
          </p:cNvPr>
          <p:cNvSpPr txBox="1"/>
          <p:nvPr/>
        </p:nvSpPr>
        <p:spPr>
          <a:xfrm>
            <a:off x="892419" y="187036"/>
            <a:ext cx="7194306"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Who responded?</a:t>
            </a:r>
          </a:p>
        </p:txBody>
      </p:sp>
      <p:sp>
        <p:nvSpPr>
          <p:cNvPr id="11" name="Tekstvak 10">
            <a:extLst>
              <a:ext uri="{FF2B5EF4-FFF2-40B4-BE49-F238E27FC236}">
                <a16:creationId xmlns:a16="http://schemas.microsoft.com/office/drawing/2014/main" id="{8F8E14E5-FBEB-DD53-2F25-AA8CEC7F46D7}"/>
              </a:ext>
            </a:extLst>
          </p:cNvPr>
          <p:cNvSpPr txBox="1"/>
          <p:nvPr/>
        </p:nvSpPr>
        <p:spPr>
          <a:xfrm>
            <a:off x="892419" y="1413236"/>
            <a:ext cx="10555166" cy="4524315"/>
          </a:xfrm>
          <a:prstGeom prst="rect">
            <a:avLst/>
          </a:prstGeom>
          <a:noFill/>
        </p:spPr>
        <p:txBody>
          <a:bodyPr wrap="square" rtlCol="0">
            <a:spAutoFit/>
          </a:bodyPr>
          <a:lstStyle/>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dirty="0">
                <a:solidFill>
                  <a:schemeClr val="tx1">
                    <a:lumMod val="65000"/>
                    <a:lumOff val="35000"/>
                  </a:schemeClr>
                </a:solidFill>
                <a:latin typeface="Roboto" panose="02000000000000000000" pitchFamily="2" charset="0"/>
              </a:rPr>
              <a:t>1135 valid responses</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a:solidFill>
                  <a:schemeClr val="tx1">
                    <a:lumMod val="65000"/>
                    <a:lumOff val="35000"/>
                  </a:schemeClr>
                </a:solidFill>
                <a:latin typeface="Roboto" panose="02000000000000000000" pitchFamily="2" charset="0"/>
              </a:rPr>
              <a:t>Responses </a:t>
            </a:r>
            <a:r>
              <a:rPr lang="en-GB" sz="2400" dirty="0">
                <a:solidFill>
                  <a:schemeClr val="tx1">
                    <a:lumMod val="65000"/>
                    <a:lumOff val="35000"/>
                  </a:schemeClr>
                </a:solidFill>
                <a:latin typeface="Roboto" panose="02000000000000000000" pitchFamily="2" charset="0"/>
              </a:rPr>
              <a:t>from 23 European countries, plus USA and Canada</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dirty="0">
                <a:solidFill>
                  <a:schemeClr val="tx1">
                    <a:lumMod val="65000"/>
                    <a:lumOff val="35000"/>
                  </a:schemeClr>
                </a:solidFill>
                <a:latin typeface="Roboto" panose="02000000000000000000" pitchFamily="2" charset="0"/>
              </a:rPr>
              <a:t>Half of responses from Netherlands, Norway and Germany</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dirty="0">
                <a:solidFill>
                  <a:schemeClr val="tx1">
                    <a:lumMod val="65000"/>
                    <a:lumOff val="35000"/>
                  </a:schemeClr>
                </a:solidFill>
                <a:latin typeface="Roboto" panose="02000000000000000000" pitchFamily="2" charset="0"/>
              </a:rPr>
              <a:t>Median age: 68</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dirty="0">
                <a:solidFill>
                  <a:schemeClr val="tx1">
                    <a:lumMod val="65000"/>
                    <a:lumOff val="35000"/>
                  </a:schemeClr>
                </a:solidFill>
                <a:latin typeface="Roboto" panose="02000000000000000000" pitchFamily="2" charset="0"/>
              </a:rPr>
              <a:t>Median age at diagnosis: 61</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400" dirty="0">
                <a:solidFill>
                  <a:schemeClr val="tx1">
                    <a:lumMod val="65000"/>
                    <a:lumOff val="35000"/>
                  </a:schemeClr>
                </a:solidFill>
                <a:latin typeface="Roboto" panose="02000000000000000000" pitchFamily="2" charset="0"/>
              </a:rPr>
              <a:t>Analysis of data by Erasmus University, the Netherlands</a:t>
            </a:r>
          </a:p>
        </p:txBody>
      </p:sp>
    </p:spTree>
    <p:extLst>
      <p:ext uri="{BB962C8B-B14F-4D97-AF65-F5344CB8AC3E}">
        <p14:creationId xmlns:p14="http://schemas.microsoft.com/office/powerpoint/2010/main" val="26109671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6535</TotalTime>
  <Words>740</Words>
  <Application>Microsoft Macintosh PowerPoint</Application>
  <PresentationFormat>Widescreen</PresentationFormat>
  <Paragraphs>102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223</cp:revision>
  <dcterms:created xsi:type="dcterms:W3CDTF">2019-05-14T09:26:05Z</dcterms:created>
  <dcterms:modified xsi:type="dcterms:W3CDTF">2024-12-02T11:41:48Z</dcterms:modified>
</cp:coreProperties>
</file>