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notesMasterIdLst>
    <p:notesMasterId r:id="rId13"/>
  </p:notesMasterIdLst>
  <p:sldIdLst>
    <p:sldId id="256" r:id="rId2"/>
    <p:sldId id="313" r:id="rId3"/>
    <p:sldId id="312" r:id="rId4"/>
    <p:sldId id="304" r:id="rId5"/>
    <p:sldId id="305" r:id="rId6"/>
    <p:sldId id="306" r:id="rId7"/>
    <p:sldId id="307" r:id="rId8"/>
    <p:sldId id="308" r:id="rId9"/>
    <p:sldId id="309" r:id="rId10"/>
    <p:sldId id="310" r:id="rId11"/>
    <p:sldId id="311" r:id="rId12"/>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865"/>
    <p:restoredTop sz="94684"/>
  </p:normalViewPr>
  <p:slideViewPr>
    <p:cSldViewPr snapToGrid="0" snapToObjects="1">
      <p:cViewPr varScale="1">
        <p:scale>
          <a:sx n="200" d="100"/>
          <a:sy n="200" d="100"/>
        </p:scale>
        <p:origin x="11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C5F533-F060-C848-9991-63C3836A7C96}" type="datetimeFigureOut">
              <a:rPr lang="en-GB" smtClean="0"/>
              <a:t>09/05/2024</a:t>
            </a:fld>
            <a:endParaRPr lang="en-GB"/>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DA2E43-6C2F-D148-AB45-150CEB20C926}" type="slidenum">
              <a:rPr lang="en-GB" smtClean="0"/>
              <a:t>‹nr.›</a:t>
            </a:fld>
            <a:endParaRPr lang="en-GB"/>
          </a:p>
        </p:txBody>
      </p:sp>
    </p:spTree>
    <p:extLst>
      <p:ext uri="{BB962C8B-B14F-4D97-AF65-F5344CB8AC3E}">
        <p14:creationId xmlns:p14="http://schemas.microsoft.com/office/powerpoint/2010/main" val="1121605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460E0906-C67B-A049-A1ED-AE855D38379F}" type="datetime1">
              <a:rPr lang="nl-BE" smtClean="0"/>
              <a:t>9/05/2024</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r>
              <a:rPr lang="en-US"/>
              <a:t>Europa Uomo Summer School 2024  Dr Erik Briers MS PhD</a:t>
            </a:r>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‹nr.›</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24656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8A4136AD-8A14-C84F-880B-738F7F231C7C}" type="datetime1">
              <a:rPr lang="nl-BE" smtClean="0"/>
              <a:t>9/05/2024</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r>
              <a:rPr lang="en-US"/>
              <a:t>Europa Uomo Summer School 2024  Dr Erik Briers MS PhD</a:t>
            </a:r>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1126828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E55F4CE6-FC57-6B4C-8BDB-8E9148EF8C0D}" type="datetime1">
              <a:rPr lang="nl-BE" smtClean="0"/>
              <a:t>9/05/2024</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r>
              <a:rPr lang="en-US"/>
              <a:t>Europa Uomo Summer School 2024  Dr Erik Briers MS PhD</a:t>
            </a:r>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3964043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1459AA4D-46B6-3640-A398-08FC19E73FBA}" type="datetime1">
              <a:rPr lang="nl-BE" smtClean="0"/>
              <a:t>9/05/2024</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r>
              <a:rPr lang="en-US"/>
              <a:t>Europa Uomo Summer School 2024  Dr Erik Briers MS PhD</a:t>
            </a:r>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3620494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B2982999-5B6C-7B42-8933-BEF71BBDC37A}" type="datetime1">
              <a:rPr lang="nl-BE" smtClean="0"/>
              <a:t>9/05/2024</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r>
              <a:rPr lang="en-US"/>
              <a:t>Europa Uomo Summer School 2024  Dr Erik Briers MS PhD</a:t>
            </a:r>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531571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A6C45ABE-77F7-2B40-8A75-B7FD8E9BAC21}" type="datetime1">
              <a:rPr lang="nl-BE" smtClean="0"/>
              <a:t>9/05/2024</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r>
              <a:rPr lang="en-US"/>
              <a:t>Europa Uomo Summer School 2024  Dr Erik Briers MS PhD</a:t>
            </a:r>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1921007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9532574F-DA2D-F746-B896-8D93D0EC5936}" type="datetime1">
              <a:rPr lang="nl-BE" smtClean="0"/>
              <a:t>9/05/2024</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r>
              <a:rPr lang="en-US"/>
              <a:t>Europa Uomo Summer School 2024  Dr Erik Briers MS PhD</a:t>
            </a:r>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4190050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D4B4E516-2484-9E40-90DF-9A02FC5F88AA}" type="datetime1">
              <a:rPr lang="nl-BE" smtClean="0"/>
              <a:t>9/05/2024</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r>
              <a:rPr lang="en-US"/>
              <a:t>Europa Uomo Summer School 2024  Dr Erik Briers MS PhD</a:t>
            </a:r>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984685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CCCD29E9-E3DF-B649-A6ED-46D8C57A1799}" type="datetime1">
              <a:rPr lang="nl-BE" smtClean="0"/>
              <a:t>9/05/2024</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r>
              <a:rPr lang="en-US"/>
              <a:t>Europa Uomo Summer School 2024  Dr Erik Briers MS PhD</a:t>
            </a:r>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036159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7129DD4B-7A7E-0745-B1D6-C8046366EC5E}" type="datetime1">
              <a:rPr lang="nl-BE" smtClean="0"/>
              <a:t>9/05/2024</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r>
              <a:rPr lang="en-US"/>
              <a:t>Europa Uomo Summer School 2024  Dr Erik Briers MS PhD</a:t>
            </a:r>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637924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4D0FB875-356C-754E-BA55-5988697E9AA7}" type="datetime1">
              <a:rPr lang="nl-BE" smtClean="0"/>
              <a:t>9/05/2024</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r>
              <a:rPr lang="en-US"/>
              <a:t>Europa Uomo Summer School 2024  Dr Erik Briers MS PhD</a:t>
            </a:r>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‹nr.›</a:t>
            </a:fld>
            <a:endParaRPr lang="en-US"/>
          </a:p>
        </p:txBody>
      </p:sp>
    </p:spTree>
    <p:extLst>
      <p:ext uri="{BB962C8B-B14F-4D97-AF65-F5344CB8AC3E}">
        <p14:creationId xmlns:p14="http://schemas.microsoft.com/office/powerpoint/2010/main" val="2105425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171799-96CF-9640-9E86-838CB24A6FE3}" type="datetime1">
              <a:rPr lang="nl-BE" smtClean="0"/>
              <a:t>9/05/2024</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Europa Uomo Summer School 2024  Dr Erik Briers MS PhD</a:t>
            </a:r>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‹nr.›</a:t>
            </a:fld>
            <a:endParaRPr lang="en-US"/>
          </a:p>
        </p:txBody>
      </p:sp>
    </p:spTree>
    <p:extLst>
      <p:ext uri="{BB962C8B-B14F-4D97-AF65-F5344CB8AC3E}">
        <p14:creationId xmlns:p14="http://schemas.microsoft.com/office/powerpoint/2010/main" val="52040177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hf hd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mailto:nhowbrusselsbloom@nh-hotels.com"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0A3C1AB-1153-42D2-8378-34B849C1C4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ectangle 10">
            <a:extLst>
              <a:ext uri="{FF2B5EF4-FFF2-40B4-BE49-F238E27FC236}">
                <a16:creationId xmlns:a16="http://schemas.microsoft.com/office/drawing/2014/main" id="{A3473CF9-37EB-43E7-89EF-D2D1C53D1D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03615" y="4638503"/>
            <a:ext cx="8384770" cy="1332634"/>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3C6C5B4C-05AC-1C47-9D7C-3B770A204C6C}"/>
              </a:ext>
            </a:extLst>
          </p:cNvPr>
          <p:cNvSpPr>
            <a:spLocks noGrp="1"/>
          </p:cNvSpPr>
          <p:nvPr>
            <p:ph type="ctrTitle"/>
          </p:nvPr>
        </p:nvSpPr>
        <p:spPr>
          <a:xfrm>
            <a:off x="2103121" y="4727173"/>
            <a:ext cx="7985759" cy="868823"/>
          </a:xfrm>
        </p:spPr>
        <p:txBody>
          <a:bodyPr anchor="ctr">
            <a:normAutofit fontScale="90000"/>
          </a:bodyPr>
          <a:lstStyle/>
          <a:p>
            <a:pPr algn="ctr"/>
            <a:r>
              <a:rPr lang="nl-NL" sz="3100" dirty="0"/>
              <a:t>Europa Uomo Summer school 2024</a:t>
            </a:r>
            <a:br>
              <a:rPr lang="nl-NL" sz="3100" dirty="0"/>
            </a:br>
            <a:r>
              <a:rPr lang="nl-NL" sz="3100" dirty="0"/>
              <a:t>1-6 September 2024</a:t>
            </a:r>
          </a:p>
        </p:txBody>
      </p:sp>
      <p:sp>
        <p:nvSpPr>
          <p:cNvPr id="13" name="Rectangle: Rounded Corners 12">
            <a:extLst>
              <a:ext uri="{FF2B5EF4-FFF2-40B4-BE49-F238E27FC236}">
                <a16:creationId xmlns:a16="http://schemas.microsoft.com/office/drawing/2014/main" id="{586B4EF9-43BA-4655-A6FF-1D8E21574C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83110" y="5628237"/>
            <a:ext cx="7225780" cy="685800"/>
          </a:xfrm>
          <a:prstGeom prst="roundRect">
            <a:avLst>
              <a:gd name="adj"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3" name="Ondertitel 2">
            <a:extLst>
              <a:ext uri="{FF2B5EF4-FFF2-40B4-BE49-F238E27FC236}">
                <a16:creationId xmlns:a16="http://schemas.microsoft.com/office/drawing/2014/main" id="{93ECA824-4B29-B846-B4F5-0D02A12C8841}"/>
              </a:ext>
            </a:extLst>
          </p:cNvPr>
          <p:cNvSpPr>
            <a:spLocks noGrp="1"/>
          </p:cNvSpPr>
          <p:nvPr>
            <p:ph type="subTitle" idx="1"/>
          </p:nvPr>
        </p:nvSpPr>
        <p:spPr>
          <a:xfrm>
            <a:off x="2615738" y="5680637"/>
            <a:ext cx="6960524" cy="598516"/>
          </a:xfrm>
        </p:spPr>
        <p:txBody>
          <a:bodyPr anchor="ctr">
            <a:normAutofit/>
          </a:bodyPr>
          <a:lstStyle/>
          <a:p>
            <a:pPr algn="ctr"/>
            <a:r>
              <a:rPr lang="nl-NL" sz="2000" dirty="0">
                <a:solidFill>
                  <a:schemeClr val="bg1"/>
                </a:solidFill>
              </a:rPr>
              <a:t>Erik Briers MS PHD</a:t>
            </a:r>
          </a:p>
        </p:txBody>
      </p:sp>
      <p:sp>
        <p:nvSpPr>
          <p:cNvPr id="5" name="Tekstvak 4">
            <a:extLst>
              <a:ext uri="{FF2B5EF4-FFF2-40B4-BE49-F238E27FC236}">
                <a16:creationId xmlns:a16="http://schemas.microsoft.com/office/drawing/2014/main" id="{2E24F753-F229-C34F-B092-C953BC30F646}"/>
              </a:ext>
            </a:extLst>
          </p:cNvPr>
          <p:cNvSpPr txBox="1"/>
          <p:nvPr/>
        </p:nvSpPr>
        <p:spPr>
          <a:xfrm>
            <a:off x="2642714" y="886863"/>
            <a:ext cx="6906571" cy="3416320"/>
          </a:xfrm>
          <a:prstGeom prst="rect">
            <a:avLst/>
          </a:prstGeom>
          <a:noFill/>
        </p:spPr>
        <p:txBody>
          <a:bodyPr wrap="none" rtlCol="0">
            <a:spAutoFit/>
          </a:bodyPr>
          <a:lstStyle/>
          <a:p>
            <a:pPr algn="ctr"/>
            <a:r>
              <a:rPr lang="en-GB" sz="7200" b="1" dirty="0">
                <a:latin typeface="Chalkboard" panose="03050602040202020205" pitchFamily="66" charset="77"/>
              </a:rPr>
              <a:t>Europa </a:t>
            </a:r>
            <a:r>
              <a:rPr lang="en-GB" sz="7200" b="1" dirty="0" err="1">
                <a:latin typeface="Chalkboard" panose="03050602040202020205" pitchFamily="66" charset="77"/>
              </a:rPr>
              <a:t>Uomo</a:t>
            </a:r>
            <a:r>
              <a:rPr lang="en-GB" sz="7200" b="1" dirty="0">
                <a:latin typeface="Chalkboard" panose="03050602040202020205" pitchFamily="66" charset="77"/>
              </a:rPr>
              <a:t> </a:t>
            </a:r>
          </a:p>
          <a:p>
            <a:pPr algn="ctr"/>
            <a:r>
              <a:rPr lang="en-GB" sz="7200" b="1" dirty="0">
                <a:latin typeface="Chalkboard" panose="03050602040202020205" pitchFamily="66" charset="77"/>
              </a:rPr>
              <a:t>Summer School</a:t>
            </a:r>
          </a:p>
          <a:p>
            <a:pPr algn="ctr"/>
            <a:r>
              <a:rPr lang="en-GB" sz="7200" b="1" dirty="0">
                <a:latin typeface="Chalkboard" panose="03050602040202020205" pitchFamily="66" charset="77"/>
              </a:rPr>
              <a:t>Class of 24</a:t>
            </a:r>
          </a:p>
        </p:txBody>
      </p:sp>
      <p:sp>
        <p:nvSpPr>
          <p:cNvPr id="6" name="Tijdelijke aanduiding voor voettekst 5">
            <a:extLst>
              <a:ext uri="{FF2B5EF4-FFF2-40B4-BE49-F238E27FC236}">
                <a16:creationId xmlns:a16="http://schemas.microsoft.com/office/drawing/2014/main" id="{C8E6F31C-8975-1549-BC93-E2EDE2E7EA70}"/>
              </a:ext>
            </a:extLst>
          </p:cNvPr>
          <p:cNvSpPr>
            <a:spLocks noGrp="1"/>
          </p:cNvSpPr>
          <p:nvPr>
            <p:ph type="ftr" sz="quarter" idx="11"/>
          </p:nvPr>
        </p:nvSpPr>
        <p:spPr/>
        <p:txBody>
          <a:bodyPr/>
          <a:lstStyle/>
          <a:p>
            <a:r>
              <a:rPr lang="en-US"/>
              <a:t>Europa Uomo Summer School 2024  Dr Erik Briers MS PhD</a:t>
            </a:r>
            <a:endParaRPr lang="en-US" dirty="0"/>
          </a:p>
        </p:txBody>
      </p:sp>
      <p:sp>
        <p:nvSpPr>
          <p:cNvPr id="7" name="Tijdelijke aanduiding voor dianummer 6">
            <a:extLst>
              <a:ext uri="{FF2B5EF4-FFF2-40B4-BE49-F238E27FC236}">
                <a16:creationId xmlns:a16="http://schemas.microsoft.com/office/drawing/2014/main" id="{0E413C93-BD4C-1C48-B3C7-03A20A1DD7F0}"/>
              </a:ext>
            </a:extLst>
          </p:cNvPr>
          <p:cNvSpPr>
            <a:spLocks noGrp="1"/>
          </p:cNvSpPr>
          <p:nvPr>
            <p:ph type="sldNum" sz="quarter" idx="12"/>
          </p:nvPr>
        </p:nvSpPr>
        <p:spPr/>
        <p:txBody>
          <a:bodyPr/>
          <a:lstStyle/>
          <a:p>
            <a:fld id="{B2DC25EE-239B-4C5F-AAD1-255A7D5F1EE2}" type="slidenum">
              <a:rPr lang="en-US" smtClean="0"/>
              <a:t>1</a:t>
            </a:fld>
            <a:endParaRPr lang="en-US" dirty="0"/>
          </a:p>
        </p:txBody>
      </p:sp>
      <p:pic>
        <p:nvPicPr>
          <p:cNvPr id="4" name="Afbeelding 3">
            <a:extLst>
              <a:ext uri="{FF2B5EF4-FFF2-40B4-BE49-F238E27FC236}">
                <a16:creationId xmlns:a16="http://schemas.microsoft.com/office/drawing/2014/main" id="{2F4FE41A-821B-D922-4891-D64100CE3BE8}"/>
              </a:ext>
            </a:extLst>
          </p:cNvPr>
          <p:cNvPicPr>
            <a:picLocks noChangeAspect="1"/>
          </p:cNvPicPr>
          <p:nvPr/>
        </p:nvPicPr>
        <p:blipFill>
          <a:blip r:embed="rId2"/>
          <a:stretch>
            <a:fillRect/>
          </a:stretch>
        </p:blipFill>
        <p:spPr>
          <a:xfrm>
            <a:off x="185688" y="147949"/>
            <a:ext cx="2430050" cy="1716344"/>
          </a:xfrm>
          <a:prstGeom prst="rect">
            <a:avLst/>
          </a:prstGeom>
        </p:spPr>
      </p:pic>
    </p:spTree>
    <p:extLst>
      <p:ext uri="{BB962C8B-B14F-4D97-AF65-F5344CB8AC3E}">
        <p14:creationId xmlns:p14="http://schemas.microsoft.com/office/powerpoint/2010/main" val="1921346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10</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Thursday Afternoon</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13:30-15:00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BL14.1 </a:t>
            </a:r>
            <a:r>
              <a:rPr lang="nl-BE" sz="1000" dirty="0">
                <a:solidFill>
                  <a:schemeClr val="tx1"/>
                </a:solidFill>
                <a:effectLst/>
                <a:latin typeface="Arial" panose="020B0604020202020204" pitchFamily="34" charset="0"/>
              </a:rPr>
              <a:t>Description of other treatment options not yet discussed, Investigational treatments, Cryotherapy, Focal therapies other that HIFU, Photodynamic therapy… (TRE14)</a:t>
            </a:r>
            <a:br>
              <a:rPr lang="nl-BE" sz="1000" dirty="0">
                <a:solidFill>
                  <a:schemeClr val="tx1"/>
                </a:solidFill>
                <a:effectLst/>
                <a:latin typeface="Trebuchet MS" panose="020B0703020202090204" pitchFamily="34" charset="0"/>
              </a:rPr>
            </a:br>
            <a:r>
              <a:rPr lang="nl-BE" sz="1000" dirty="0">
                <a:solidFill>
                  <a:schemeClr val="tx1"/>
                </a:solidFill>
                <a:effectLst/>
                <a:latin typeface="Trebuchet MS" panose="020B0703020202090204" pitchFamily="34" charset="0"/>
              </a:rPr>
              <a:t>BL14.2 </a:t>
            </a:r>
            <a:r>
              <a:rPr lang="nl-BE" sz="1000" dirty="0">
                <a:solidFill>
                  <a:schemeClr val="tx1"/>
                </a:solidFill>
                <a:effectLst/>
                <a:latin typeface="Arial" panose="020B0604020202020204" pitchFamily="34" charset="0"/>
              </a:rPr>
              <a:t>Use of radiolabeled targeted therapies in prostate cancer. Description of the use of , Radium 225, (Xofigo), Lutetium 177 PSMA 617 (Pluvicto) and actinium 225 with side effects. (TRE12)</a:t>
            </a:r>
            <a:br>
              <a:rPr lang="nl-BE" sz="1000" dirty="0">
                <a:solidFill>
                  <a:schemeClr val="tx1"/>
                </a:solidFill>
                <a:effectLst/>
                <a:latin typeface="Trebuchet MS" panose="020B0703020202090204" pitchFamily="34" charset="0"/>
              </a:rPr>
            </a:br>
            <a:r>
              <a:rPr lang="nl-BE" sz="1000" dirty="0">
                <a:solidFill>
                  <a:schemeClr val="tx1"/>
                </a:solidFill>
                <a:effectLst/>
                <a:latin typeface="Trebuchet MS" panose="020B0703020202090204" pitchFamily="34" charset="0"/>
              </a:rPr>
              <a:t>BL14.3 </a:t>
            </a:r>
            <a:r>
              <a:rPr lang="nl-BE" sz="1000" dirty="0">
                <a:solidFill>
                  <a:schemeClr val="tx1"/>
                </a:solidFill>
                <a:effectLst/>
                <a:latin typeface="Arial" panose="020B0604020202020204" pitchFamily="34" charset="0"/>
              </a:rPr>
              <a:t>What are sceletal events and when can they happen and what can be done to prevent them. Description of the known medicines and their side effects. Biphosphonates </a:t>
            </a:r>
            <a:r>
              <a:rPr lang="nl-BE" sz="1000" dirty="0">
                <a:solidFill>
                  <a:schemeClr val="tx1"/>
                </a:solidFill>
                <a:latin typeface="Arial" panose="020B0604020202020204" pitchFamily="34" charset="0"/>
              </a:rPr>
              <a:t>, </a:t>
            </a:r>
            <a:r>
              <a:rPr lang="nl-BE" sz="1000" dirty="0">
                <a:solidFill>
                  <a:schemeClr val="tx1"/>
                </a:solidFill>
                <a:effectLst/>
                <a:latin typeface="Arial" panose="020B0604020202020204" pitchFamily="34" charset="0"/>
              </a:rPr>
              <a:t>Zoledronic acid (Zometa), RANK-Ligand inhibitor (Denosumab), Radium 225 (Xofigo) (TRE15)</a:t>
            </a:r>
          </a:p>
        </p:txBody>
      </p:sp>
      <p:sp>
        <p:nvSpPr>
          <p:cNvPr id="8" name="Alternatief proces 7">
            <a:extLst>
              <a:ext uri="{FF2B5EF4-FFF2-40B4-BE49-F238E27FC236}">
                <a16:creationId xmlns:a16="http://schemas.microsoft.com/office/drawing/2014/main" id="{F3812846-031E-4F02-F592-7B8188D53931}"/>
              </a:ext>
            </a:extLst>
          </p:cNvPr>
          <p:cNvSpPr/>
          <p:nvPr/>
        </p:nvSpPr>
        <p:spPr>
          <a:xfrm>
            <a:off x="133947" y="300380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15:00-15:30</a:t>
            </a:r>
          </a:p>
        </p:txBody>
      </p:sp>
      <p:sp>
        <p:nvSpPr>
          <p:cNvPr id="9" name="Alternatief proces 8">
            <a:extLst>
              <a:ext uri="{FF2B5EF4-FFF2-40B4-BE49-F238E27FC236}">
                <a16:creationId xmlns:a16="http://schemas.microsoft.com/office/drawing/2014/main" id="{44273D9F-C13D-0DFB-9470-56A92937CF49}"/>
              </a:ext>
            </a:extLst>
          </p:cNvPr>
          <p:cNvSpPr/>
          <p:nvPr/>
        </p:nvSpPr>
        <p:spPr>
          <a:xfrm>
            <a:off x="2260949" y="3003805"/>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Coffee break</a:t>
            </a:r>
          </a:p>
        </p:txBody>
      </p:sp>
      <p:sp>
        <p:nvSpPr>
          <p:cNvPr id="10" name="Alternatief proces 9">
            <a:extLst>
              <a:ext uri="{FF2B5EF4-FFF2-40B4-BE49-F238E27FC236}">
                <a16:creationId xmlns:a16="http://schemas.microsoft.com/office/drawing/2014/main" id="{5D246309-FD30-022F-5A00-7C9FD84FBBEC}"/>
              </a:ext>
            </a:extLst>
          </p:cNvPr>
          <p:cNvSpPr/>
          <p:nvPr/>
        </p:nvSpPr>
        <p:spPr>
          <a:xfrm>
            <a:off x="133947" y="371439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15:30-17:30</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945934"/>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BL15.1 End of life, </a:t>
            </a:r>
            <a:r>
              <a:rPr lang="nl-BE" sz="1000" dirty="0">
                <a:solidFill>
                  <a:schemeClr val="tx1"/>
                </a:solidFill>
                <a:latin typeface="Arial" panose="020B0604020202020204" pitchFamily="34" charset="0"/>
              </a:rPr>
              <a:t>m</a:t>
            </a:r>
            <a:r>
              <a:rPr lang="nl-BE" sz="1000" dirty="0">
                <a:solidFill>
                  <a:schemeClr val="tx1"/>
                </a:solidFill>
                <a:effectLst/>
                <a:latin typeface="Arial" panose="020B0604020202020204" pitchFamily="34" charset="0"/>
              </a:rPr>
              <a:t>etastasised prostate cancer in its evolution under subsequent treatments will run out of options and it becomes palliative.</a:t>
            </a:r>
          </a:p>
          <a:p>
            <a:r>
              <a:rPr lang="nl-BE" sz="1000" dirty="0">
                <a:solidFill>
                  <a:schemeClr val="tx1"/>
                </a:solidFill>
                <a:effectLst/>
                <a:latin typeface="Arial" panose="020B0604020202020204" pitchFamily="34" charset="0"/>
              </a:rPr>
              <a:t>This phase of the disease requires specific attention from the treating physician., Continuing systemic cancer treatment?</a:t>
            </a:r>
          </a:p>
          <a:p>
            <a:r>
              <a:rPr lang="nl-BE" sz="1000" dirty="0">
                <a:solidFill>
                  <a:schemeClr val="tx1"/>
                </a:solidFill>
                <a:effectLst/>
                <a:latin typeface="Arial" panose="020B0604020202020204" pitchFamily="34" charset="0"/>
              </a:rPr>
              <a:t>Pain relief, fractures, consequences of systemic treatments, ADT… (TRE20)</a:t>
            </a:r>
            <a:endParaRPr lang="nl-BE" sz="1000" dirty="0">
              <a:solidFill>
                <a:schemeClr val="tx1"/>
              </a:solidFill>
              <a:effectLst/>
              <a:latin typeface="Trebuchet MS" panose="020B0703020202090204" pitchFamily="34" charset="0"/>
            </a:endParaRPr>
          </a:p>
          <a:p>
            <a:r>
              <a:rPr lang="nl-BE" sz="1000" dirty="0">
                <a:solidFill>
                  <a:schemeClr val="tx1"/>
                </a:solidFill>
                <a:latin typeface="Trebuchet MS" panose="020B0703020202090204" pitchFamily="34" charset="0"/>
              </a:rPr>
              <a:t>BL15.2, BL15.2 &amp; BL15.4 Peer to Peer support parts A, B &amp; C, an introduction into what peer to peer support is, how it can be organized and what is important from a patient poitof view. How to protect yourself, how to support the peer-patient. Role is shared decision making… (ONP02)</a:t>
            </a:r>
            <a:endParaRPr lang="nl-BE" sz="1000" dirty="0">
              <a:solidFill>
                <a:schemeClr val="tx1"/>
              </a:solidFill>
              <a:effectLst/>
              <a:latin typeface="Arial" panose="020B0604020202020204" pitchFamily="34" charset="0"/>
            </a:endParaRPr>
          </a:p>
        </p:txBody>
      </p:sp>
      <p:sp>
        <p:nvSpPr>
          <p:cNvPr id="12" name="Alternatief proces 11">
            <a:extLst>
              <a:ext uri="{FF2B5EF4-FFF2-40B4-BE49-F238E27FC236}">
                <a16:creationId xmlns:a16="http://schemas.microsoft.com/office/drawing/2014/main" id="{BCAA7E85-854C-87AD-3A5E-409AD0D2C2AB}"/>
              </a:ext>
            </a:extLst>
          </p:cNvPr>
          <p:cNvSpPr/>
          <p:nvPr/>
        </p:nvSpPr>
        <p:spPr>
          <a:xfrm>
            <a:off x="133947" y="5873998"/>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17:30</a:t>
            </a:r>
          </a:p>
        </p:txBody>
      </p:sp>
      <p:sp>
        <p:nvSpPr>
          <p:cNvPr id="19" name="Alternatief proces 18">
            <a:extLst>
              <a:ext uri="{FF2B5EF4-FFF2-40B4-BE49-F238E27FC236}">
                <a16:creationId xmlns:a16="http://schemas.microsoft.com/office/drawing/2014/main" id="{9572895A-0C01-A6CE-45D9-DD47FD132753}"/>
              </a:ext>
            </a:extLst>
          </p:cNvPr>
          <p:cNvSpPr/>
          <p:nvPr/>
        </p:nvSpPr>
        <p:spPr>
          <a:xfrm>
            <a:off x="2260948" y="5873998"/>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Day end</a:t>
            </a:r>
          </a:p>
        </p:txBody>
      </p:sp>
      <p:sp>
        <p:nvSpPr>
          <p:cNvPr id="13" name="Alternatief proces 12">
            <a:extLst>
              <a:ext uri="{FF2B5EF4-FFF2-40B4-BE49-F238E27FC236}">
                <a16:creationId xmlns:a16="http://schemas.microsoft.com/office/drawing/2014/main" id="{5156F3B4-91E9-EBBC-9EF0-6B2885DCFD1B}"/>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900" b="1" dirty="0">
                <a:solidFill>
                  <a:schemeClr val="tx1"/>
                </a:solidFill>
                <a:latin typeface="Trebuchet MS" panose="020B0703020202090204" pitchFamily="34" charset="0"/>
              </a:rPr>
              <a:t>Other and RLT</a:t>
            </a:r>
          </a:p>
        </p:txBody>
      </p:sp>
      <p:sp>
        <p:nvSpPr>
          <p:cNvPr id="14" name="Alternatief proces 13">
            <a:extLst>
              <a:ext uri="{FF2B5EF4-FFF2-40B4-BE49-F238E27FC236}">
                <a16:creationId xmlns:a16="http://schemas.microsoft.com/office/drawing/2014/main" id="{3A73C7A5-9D69-F368-AF21-B38927CA49C9}"/>
              </a:ext>
            </a:extLst>
          </p:cNvPr>
          <p:cNvSpPr/>
          <p:nvPr/>
        </p:nvSpPr>
        <p:spPr>
          <a:xfrm>
            <a:off x="133947" y="4424985"/>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Peer to peer</a:t>
            </a:r>
          </a:p>
        </p:txBody>
      </p:sp>
      <p:sp>
        <p:nvSpPr>
          <p:cNvPr id="16" name="Alternatief proces 15">
            <a:extLst>
              <a:ext uri="{FF2B5EF4-FFF2-40B4-BE49-F238E27FC236}">
                <a16:creationId xmlns:a16="http://schemas.microsoft.com/office/drawing/2014/main" id="{0802A273-DD7F-2295-190E-D8190B6AF2B1}"/>
              </a:ext>
            </a:extLst>
          </p:cNvPr>
          <p:cNvSpPr/>
          <p:nvPr/>
        </p:nvSpPr>
        <p:spPr>
          <a:xfrm>
            <a:off x="10672175" y="121457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7" name="Alternatief proces 16">
            <a:extLst>
              <a:ext uri="{FF2B5EF4-FFF2-40B4-BE49-F238E27FC236}">
                <a16:creationId xmlns:a16="http://schemas.microsoft.com/office/drawing/2014/main" id="{F1045AAE-5624-DEC9-39C1-70C74F819079}"/>
              </a:ext>
            </a:extLst>
          </p:cNvPr>
          <p:cNvSpPr/>
          <p:nvPr/>
        </p:nvSpPr>
        <p:spPr>
          <a:xfrm>
            <a:off x="10672174" y="178967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8" name="Alternatief proces 17">
            <a:extLst>
              <a:ext uri="{FF2B5EF4-FFF2-40B4-BE49-F238E27FC236}">
                <a16:creationId xmlns:a16="http://schemas.microsoft.com/office/drawing/2014/main" id="{C9D34030-E038-5676-E42D-EC09A5AECF11}"/>
              </a:ext>
            </a:extLst>
          </p:cNvPr>
          <p:cNvSpPr/>
          <p:nvPr/>
        </p:nvSpPr>
        <p:spPr>
          <a:xfrm>
            <a:off x="10672175" y="3714395"/>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20" name="Alternatief proces 19">
            <a:extLst>
              <a:ext uri="{FF2B5EF4-FFF2-40B4-BE49-F238E27FC236}">
                <a16:creationId xmlns:a16="http://schemas.microsoft.com/office/drawing/2014/main" id="{C7CE8468-E482-9FFD-C684-B2AC6AB9A8D1}"/>
              </a:ext>
            </a:extLst>
          </p:cNvPr>
          <p:cNvSpPr/>
          <p:nvPr/>
        </p:nvSpPr>
        <p:spPr>
          <a:xfrm>
            <a:off x="10672174" y="4289495"/>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Aidan Adkins</a:t>
            </a:r>
          </a:p>
        </p:txBody>
      </p:sp>
      <p:sp>
        <p:nvSpPr>
          <p:cNvPr id="21" name="Alternatief proces 20">
            <a:extLst>
              <a:ext uri="{FF2B5EF4-FFF2-40B4-BE49-F238E27FC236}">
                <a16:creationId xmlns:a16="http://schemas.microsoft.com/office/drawing/2014/main" id="{10D0DE3C-2854-BA2E-EFD2-6292A9F01BEC}"/>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05/09/2024</a:t>
            </a:r>
          </a:p>
        </p:txBody>
      </p:sp>
    </p:spTree>
    <p:extLst>
      <p:ext uri="{BB962C8B-B14F-4D97-AF65-F5344CB8AC3E}">
        <p14:creationId xmlns:p14="http://schemas.microsoft.com/office/powerpoint/2010/main" val="2212250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11</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Friday Morning</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09:00-10:30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BL16.1 </a:t>
            </a:r>
            <a:r>
              <a:rPr lang="nl-BE" sz="1000" dirty="0">
                <a:solidFill>
                  <a:schemeClr val="tx1"/>
                </a:solidFill>
                <a:effectLst/>
                <a:latin typeface="Arial" panose="020B0604020202020204" pitchFamily="34" charset="0"/>
              </a:rPr>
              <a:t>The GDPR rules of the EU are not only to protect our bank account but also our other personal - health related data. We own our own data so we can, should decide on who we grant access to our data. For our organisation we need to understand the importance and influence of the GDPR regulation of how we handle data from our members. (OTH04)</a:t>
            </a:r>
            <a:br>
              <a:rPr lang="nl-BE" sz="1000" dirty="0">
                <a:solidFill>
                  <a:schemeClr val="tx1"/>
                </a:solidFill>
                <a:effectLst/>
                <a:latin typeface="Trebuchet MS" panose="020B0703020202090204" pitchFamily="34" charset="0"/>
              </a:rPr>
            </a:br>
            <a:r>
              <a:rPr lang="nl-BE" sz="1000" dirty="0">
                <a:solidFill>
                  <a:schemeClr val="tx1"/>
                </a:solidFill>
                <a:effectLst/>
                <a:latin typeface="Trebuchet MS" panose="020B0703020202090204" pitchFamily="34" charset="0"/>
              </a:rPr>
              <a:t>BL16.2 </a:t>
            </a:r>
            <a:r>
              <a:rPr lang="nl-BE" sz="1000" dirty="0">
                <a:solidFill>
                  <a:schemeClr val="tx1"/>
                </a:solidFill>
                <a:effectLst/>
                <a:latin typeface="Arial" panose="020B0604020202020204" pitchFamily="34" charset="0"/>
              </a:rPr>
              <a:t>Permission to do a first in man clinical trial (Phase 1). Permission to carry out clinical trials, Ethics committees</a:t>
            </a:r>
          </a:p>
          <a:p>
            <a:r>
              <a:rPr lang="nl-BE" sz="1000" dirty="0">
                <a:solidFill>
                  <a:schemeClr val="tx1"/>
                </a:solidFill>
                <a:effectLst/>
                <a:latin typeface="Arial" panose="020B0604020202020204" pitchFamily="34" charset="0"/>
              </a:rPr>
              <a:t>Reimbursement discussions after market authorization. (REG02)</a:t>
            </a:r>
            <a:br>
              <a:rPr lang="nl-BE" sz="1000" dirty="0">
                <a:solidFill>
                  <a:schemeClr val="tx1"/>
                </a:solidFill>
                <a:effectLst/>
                <a:latin typeface="Trebuchet MS" panose="020B0703020202090204" pitchFamily="34" charset="0"/>
              </a:rPr>
            </a:br>
            <a:r>
              <a:rPr lang="nl-BE" sz="1000" dirty="0">
                <a:solidFill>
                  <a:schemeClr val="tx1"/>
                </a:solidFill>
                <a:effectLst/>
                <a:latin typeface="Trebuchet MS" panose="020B0703020202090204" pitchFamily="34" charset="0"/>
              </a:rPr>
              <a:t>BL16.3 </a:t>
            </a:r>
            <a:r>
              <a:rPr lang="nl-BE" sz="1000" dirty="0">
                <a:solidFill>
                  <a:schemeClr val="tx1"/>
                </a:solidFill>
                <a:effectLst/>
                <a:latin typeface="Arial" panose="020B0604020202020204" pitchFamily="34" charset="0"/>
              </a:rPr>
              <a:t>Health technology assessment, Relation of HTA to reimbursement, What is a Qualy, Cost/benefit ratio</a:t>
            </a:r>
          </a:p>
          <a:p>
            <a:r>
              <a:rPr lang="nl-BE" sz="1000" dirty="0">
                <a:solidFill>
                  <a:schemeClr val="tx1"/>
                </a:solidFill>
                <a:effectLst/>
                <a:latin typeface="Arial" panose="020B0604020202020204" pitchFamily="34" charset="0"/>
              </a:rPr>
              <a:t>Different models of decision making processes on reimbursement in different countries. (REG03)</a:t>
            </a:r>
          </a:p>
        </p:txBody>
      </p:sp>
      <p:sp>
        <p:nvSpPr>
          <p:cNvPr id="8" name="Alternatief proces 7">
            <a:extLst>
              <a:ext uri="{FF2B5EF4-FFF2-40B4-BE49-F238E27FC236}">
                <a16:creationId xmlns:a16="http://schemas.microsoft.com/office/drawing/2014/main" id="{F3812846-031E-4F02-F592-7B8188D53931}"/>
              </a:ext>
            </a:extLst>
          </p:cNvPr>
          <p:cNvSpPr/>
          <p:nvPr/>
        </p:nvSpPr>
        <p:spPr>
          <a:xfrm>
            <a:off x="133947" y="300380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10:30-11:00</a:t>
            </a:r>
          </a:p>
        </p:txBody>
      </p:sp>
      <p:sp>
        <p:nvSpPr>
          <p:cNvPr id="9" name="Alternatief proces 8">
            <a:extLst>
              <a:ext uri="{FF2B5EF4-FFF2-40B4-BE49-F238E27FC236}">
                <a16:creationId xmlns:a16="http://schemas.microsoft.com/office/drawing/2014/main" id="{44273D9F-C13D-0DFB-9470-56A92937CF49}"/>
              </a:ext>
            </a:extLst>
          </p:cNvPr>
          <p:cNvSpPr/>
          <p:nvPr/>
        </p:nvSpPr>
        <p:spPr>
          <a:xfrm>
            <a:off x="2260949" y="3003805"/>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Coffee break</a:t>
            </a:r>
          </a:p>
        </p:txBody>
      </p:sp>
      <p:sp>
        <p:nvSpPr>
          <p:cNvPr id="10" name="Alternatief proces 9">
            <a:extLst>
              <a:ext uri="{FF2B5EF4-FFF2-40B4-BE49-F238E27FC236}">
                <a16:creationId xmlns:a16="http://schemas.microsoft.com/office/drawing/2014/main" id="{5D246309-FD30-022F-5A00-7C9FD84FBBEC}"/>
              </a:ext>
            </a:extLst>
          </p:cNvPr>
          <p:cNvSpPr/>
          <p:nvPr/>
        </p:nvSpPr>
        <p:spPr>
          <a:xfrm>
            <a:off x="133947" y="371439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11:00-13:00</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Arial" panose="020B0604020202020204" pitchFamily="34" charset="0"/>
              </a:rPr>
              <a:t>BL17.1 The EAU guidelines, how they are build on evidence, what is evidence, other systems to build guidelines (OTH05)</a:t>
            </a:r>
            <a:br>
              <a:rPr lang="nl-BE" sz="1000" dirty="0">
                <a:solidFill>
                  <a:schemeClr val="tx1"/>
                </a:solidFill>
                <a:effectLst/>
                <a:latin typeface="Arial" panose="020B0604020202020204" pitchFamily="34" charset="0"/>
              </a:rPr>
            </a:br>
            <a:r>
              <a:rPr lang="nl-BE" sz="1000" dirty="0">
                <a:solidFill>
                  <a:schemeClr val="tx1"/>
                </a:solidFill>
                <a:effectLst/>
                <a:latin typeface="Arial" panose="020B0604020202020204" pitchFamily="34" charset="0"/>
              </a:rPr>
              <a:t>BL17.2 Europa Uomo is involved in different projects, here we explain the projects and the role we play, PIONEER, OPTIMA, DE-ESCALATE, PRAISE-U and others EUPROMS etc (OTH06)</a:t>
            </a:r>
            <a:br>
              <a:rPr lang="nl-BE" sz="1000" dirty="0">
                <a:solidFill>
                  <a:schemeClr val="tx1"/>
                </a:solidFill>
                <a:effectLst/>
                <a:latin typeface="Arial" panose="020B0604020202020204" pitchFamily="34" charset="0"/>
              </a:rPr>
            </a:br>
            <a:r>
              <a:rPr lang="nl-BE" sz="1000" dirty="0">
                <a:solidFill>
                  <a:schemeClr val="tx1"/>
                </a:solidFill>
                <a:effectLst/>
                <a:latin typeface="Arial" panose="020B0604020202020204" pitchFamily="34" charset="0"/>
              </a:rPr>
              <a:t>BL17.3 </a:t>
            </a:r>
            <a:r>
              <a:rPr lang="nl-BE" sz="1000" dirty="0">
                <a:solidFill>
                  <a:schemeClr val="tx1"/>
                </a:solidFill>
                <a:latin typeface="Arial" panose="020B0604020202020204" pitchFamily="34" charset="0"/>
              </a:rPr>
              <a:t> &amp; </a:t>
            </a:r>
            <a:r>
              <a:rPr lang="nl-BE" sz="1000" dirty="0">
                <a:solidFill>
                  <a:schemeClr val="tx1"/>
                </a:solidFill>
                <a:effectLst/>
                <a:latin typeface="Arial" panose="020B0604020202020204" pitchFamily="34" charset="0"/>
              </a:rPr>
              <a:t>BL17.4 How to use artificial intelligence to consult the guidelines, and how to use this tool in peer to peer support</a:t>
            </a:r>
          </a:p>
          <a:p>
            <a:r>
              <a:rPr lang="nl-BE" sz="1000" dirty="0">
                <a:solidFill>
                  <a:schemeClr val="tx1"/>
                </a:solidFill>
                <a:effectLst/>
                <a:latin typeface="Arial" panose="020B0604020202020204" pitchFamily="34" charset="0"/>
              </a:rPr>
              <a:t>Last word of the Summer School, presentation by representative of Europa Uomo, EAU and others.</a:t>
            </a:r>
          </a:p>
          <a:p>
            <a:r>
              <a:rPr lang="nl-BE" sz="1000" dirty="0">
                <a:solidFill>
                  <a:schemeClr val="tx1"/>
                </a:solidFill>
                <a:effectLst/>
                <a:latin typeface="Arial" panose="020B0604020202020204" pitchFamily="34" charset="0"/>
              </a:rPr>
              <a:t>Remitting certificates of presence by the Chair of Europa Uomo and the Director of the Summer School.</a:t>
            </a:r>
          </a:p>
        </p:txBody>
      </p:sp>
      <p:sp>
        <p:nvSpPr>
          <p:cNvPr id="12" name="Alternatief proces 11">
            <a:extLst>
              <a:ext uri="{FF2B5EF4-FFF2-40B4-BE49-F238E27FC236}">
                <a16:creationId xmlns:a16="http://schemas.microsoft.com/office/drawing/2014/main" id="{BCAA7E85-854C-87AD-3A5E-409AD0D2C2AB}"/>
              </a:ext>
            </a:extLst>
          </p:cNvPr>
          <p:cNvSpPr/>
          <p:nvPr/>
        </p:nvSpPr>
        <p:spPr>
          <a:xfrm>
            <a:off x="133947" y="5548322"/>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13:00-14-30</a:t>
            </a:r>
          </a:p>
        </p:txBody>
      </p:sp>
      <p:sp>
        <p:nvSpPr>
          <p:cNvPr id="19" name="Alternatief proces 18">
            <a:extLst>
              <a:ext uri="{FF2B5EF4-FFF2-40B4-BE49-F238E27FC236}">
                <a16:creationId xmlns:a16="http://schemas.microsoft.com/office/drawing/2014/main" id="{9572895A-0C01-A6CE-45D9-DD47FD132753}"/>
              </a:ext>
            </a:extLst>
          </p:cNvPr>
          <p:cNvSpPr/>
          <p:nvPr/>
        </p:nvSpPr>
        <p:spPr>
          <a:xfrm>
            <a:off x="2260948" y="5548322"/>
            <a:ext cx="7070942"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Lunch break, end of the summer school</a:t>
            </a:r>
          </a:p>
        </p:txBody>
      </p:sp>
      <p:sp>
        <p:nvSpPr>
          <p:cNvPr id="20" name="Alternatief proces 19">
            <a:extLst>
              <a:ext uri="{FF2B5EF4-FFF2-40B4-BE49-F238E27FC236}">
                <a16:creationId xmlns:a16="http://schemas.microsoft.com/office/drawing/2014/main" id="{B72B235D-61A6-3236-D14E-C71EA0B75BDA}"/>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700" b="1" dirty="0">
                <a:solidFill>
                  <a:schemeClr val="tx1"/>
                </a:solidFill>
                <a:latin typeface="Trebuchet MS" panose="020B0703020202090204" pitchFamily="34" charset="0"/>
              </a:rPr>
              <a:t>Advocacy</a:t>
            </a:r>
          </a:p>
        </p:txBody>
      </p:sp>
      <p:sp>
        <p:nvSpPr>
          <p:cNvPr id="21" name="Alternatief proces 20">
            <a:extLst>
              <a:ext uri="{FF2B5EF4-FFF2-40B4-BE49-F238E27FC236}">
                <a16:creationId xmlns:a16="http://schemas.microsoft.com/office/drawing/2014/main" id="{8860CB02-374A-576A-FEC2-4D02B275F53A}"/>
              </a:ext>
            </a:extLst>
          </p:cNvPr>
          <p:cNvSpPr/>
          <p:nvPr/>
        </p:nvSpPr>
        <p:spPr>
          <a:xfrm>
            <a:off x="133946" y="4384686"/>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700" b="1" dirty="0">
                <a:solidFill>
                  <a:schemeClr val="tx1"/>
                </a:solidFill>
                <a:latin typeface="Trebuchet MS" panose="020B0703020202090204" pitchFamily="34" charset="0"/>
              </a:rPr>
              <a:t>Advocacy</a:t>
            </a:r>
          </a:p>
        </p:txBody>
      </p:sp>
      <p:sp>
        <p:nvSpPr>
          <p:cNvPr id="13" name="Alternatief proces 12">
            <a:extLst>
              <a:ext uri="{FF2B5EF4-FFF2-40B4-BE49-F238E27FC236}">
                <a16:creationId xmlns:a16="http://schemas.microsoft.com/office/drawing/2014/main" id="{CEEEEEDB-BB30-BDE0-DB1C-9451C17C2608}"/>
              </a:ext>
            </a:extLst>
          </p:cNvPr>
          <p:cNvSpPr/>
          <p:nvPr/>
        </p:nvSpPr>
        <p:spPr>
          <a:xfrm>
            <a:off x="10672175" y="121457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4" name="Alternatief proces 13">
            <a:extLst>
              <a:ext uri="{FF2B5EF4-FFF2-40B4-BE49-F238E27FC236}">
                <a16:creationId xmlns:a16="http://schemas.microsoft.com/office/drawing/2014/main" id="{1D466A3C-26C9-E34C-B1F7-E2DE2C488ECA}"/>
              </a:ext>
            </a:extLst>
          </p:cNvPr>
          <p:cNvSpPr/>
          <p:nvPr/>
        </p:nvSpPr>
        <p:spPr>
          <a:xfrm>
            <a:off x="10672174" y="178967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6" name="Alternatief proces 15">
            <a:extLst>
              <a:ext uri="{FF2B5EF4-FFF2-40B4-BE49-F238E27FC236}">
                <a16:creationId xmlns:a16="http://schemas.microsoft.com/office/drawing/2014/main" id="{9AB3C2B6-107C-2DEC-3D60-1B5E52CFB5C8}"/>
              </a:ext>
            </a:extLst>
          </p:cNvPr>
          <p:cNvSpPr/>
          <p:nvPr/>
        </p:nvSpPr>
        <p:spPr>
          <a:xfrm>
            <a:off x="10672175" y="3714395"/>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7" name="Alternatief proces 16">
            <a:extLst>
              <a:ext uri="{FF2B5EF4-FFF2-40B4-BE49-F238E27FC236}">
                <a16:creationId xmlns:a16="http://schemas.microsoft.com/office/drawing/2014/main" id="{65E8B1AA-30A8-3FF6-6C5C-0D397B17C29C}"/>
              </a:ext>
            </a:extLst>
          </p:cNvPr>
          <p:cNvSpPr/>
          <p:nvPr/>
        </p:nvSpPr>
        <p:spPr>
          <a:xfrm>
            <a:off x="10672174" y="4289495"/>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tx1"/>
                </a:solidFill>
                <a:latin typeface="Trebuchet MS" panose="020B0703020202090204" pitchFamily="34" charset="0"/>
              </a:rPr>
              <a:t>Günther Carl</a:t>
            </a:r>
            <a:endParaRPr lang="en-GB" sz="1600" b="1" dirty="0">
              <a:solidFill>
                <a:schemeClr val="tx1"/>
              </a:solidFill>
              <a:latin typeface="Trebuchet MS" panose="020B0703020202090204" pitchFamily="34" charset="0"/>
            </a:endParaRPr>
          </a:p>
        </p:txBody>
      </p:sp>
      <p:sp>
        <p:nvSpPr>
          <p:cNvPr id="18" name="Alternatief proces 17">
            <a:extLst>
              <a:ext uri="{FF2B5EF4-FFF2-40B4-BE49-F238E27FC236}">
                <a16:creationId xmlns:a16="http://schemas.microsoft.com/office/drawing/2014/main" id="{7E2968B1-1B2C-FC43-9D90-D387B9372D22}"/>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06/09/2024</a:t>
            </a:r>
          </a:p>
        </p:txBody>
      </p:sp>
    </p:spTree>
    <p:extLst>
      <p:ext uri="{BB962C8B-B14F-4D97-AF65-F5344CB8AC3E}">
        <p14:creationId xmlns:p14="http://schemas.microsoft.com/office/powerpoint/2010/main" val="1838816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2</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Sunday Afternoon</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12:00-18:00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Arrival of the participants at Airport Brussels</a:t>
            </a:r>
          </a:p>
          <a:p>
            <a:r>
              <a:rPr lang="nl-BE" sz="1000" dirty="0">
                <a:solidFill>
                  <a:schemeClr val="tx1"/>
                </a:solidFill>
                <a:latin typeface="Trebuchet MS" panose="020B0703020202090204" pitchFamily="34" charset="0"/>
              </a:rPr>
              <a:t>Transfer with train to Brussels North (±10 min)</a:t>
            </a:r>
          </a:p>
          <a:p>
            <a:r>
              <a:rPr lang="nl-BE" sz="1000" dirty="0">
                <a:solidFill>
                  <a:schemeClr val="tx1"/>
                </a:solidFill>
                <a:effectLst/>
                <a:latin typeface="Trebuchet MS" panose="020B0703020202090204" pitchFamily="34" charset="0"/>
              </a:rPr>
              <a:t>Short (±10 min) walk to the </a:t>
            </a:r>
          </a:p>
          <a:p>
            <a:r>
              <a:rPr lang="nl-BE" sz="1000" dirty="0">
                <a:solidFill>
                  <a:schemeClr val="tx1"/>
                </a:solidFill>
                <a:effectLst/>
                <a:latin typeface="Trebuchet MS" panose="020B0703020202090204" pitchFamily="34" charset="0"/>
              </a:rPr>
              <a:t>NH Hotel Bloom Brussels</a:t>
            </a:r>
          </a:p>
          <a:p>
            <a:r>
              <a:rPr lang="nl-BE" sz="1000" dirty="0">
                <a:solidFill>
                  <a:schemeClr val="tx1"/>
                </a:solidFill>
                <a:latin typeface="Trebuchet MS" panose="020B0703020202090204" pitchFamily="34" charset="0"/>
              </a:rPr>
              <a:t>Rue Royale – Koningsstraat 250</a:t>
            </a:r>
          </a:p>
          <a:p>
            <a:r>
              <a:rPr lang="nl-BE" sz="1000" dirty="0">
                <a:solidFill>
                  <a:schemeClr val="tx1"/>
                </a:solidFill>
                <a:effectLst/>
                <a:latin typeface="Trebuchet MS" panose="020B0703020202090204" pitchFamily="34" charset="0"/>
              </a:rPr>
              <a:t>1210 Brussels</a:t>
            </a:r>
          </a:p>
          <a:p>
            <a:r>
              <a:rPr lang="nl-BE" sz="1000" dirty="0">
                <a:solidFill>
                  <a:schemeClr val="tx1"/>
                </a:solidFill>
                <a:latin typeface="Trebuchet MS" panose="020B0703020202090204" pitchFamily="34" charset="0"/>
                <a:hlinkClick r:id="rId3"/>
              </a:rPr>
              <a:t>nhowbrusselsbloom@nh-hotels.com</a:t>
            </a:r>
            <a:endParaRPr lang="nl-BE" sz="1000" dirty="0">
              <a:solidFill>
                <a:schemeClr val="tx1"/>
              </a:solidFill>
              <a:latin typeface="Trebuchet MS" panose="020B0703020202090204" pitchFamily="34" charset="0"/>
            </a:endParaRPr>
          </a:p>
          <a:p>
            <a:r>
              <a:rPr lang="nl-BE" sz="1000" dirty="0">
                <a:solidFill>
                  <a:schemeClr val="tx1"/>
                </a:solidFill>
                <a:effectLst/>
                <a:latin typeface="Trebuchet MS" panose="020B0703020202090204" pitchFamily="34" charset="0"/>
              </a:rPr>
              <a:t>Register in the hotel and get your room, relax</a:t>
            </a:r>
          </a:p>
          <a:p>
            <a:r>
              <a:rPr lang="nl-BE" sz="1000">
                <a:solidFill>
                  <a:schemeClr val="tx1"/>
                </a:solidFill>
                <a:latin typeface="Trebuchet MS" panose="020B0703020202090204" pitchFamily="34" charset="0"/>
              </a:rPr>
              <a:t>Register with Europa Uomo and get your participants badge</a:t>
            </a:r>
            <a:endParaRPr lang="nl-BE" sz="1000" dirty="0">
              <a:solidFill>
                <a:schemeClr val="tx1"/>
              </a:solidFill>
              <a:effectLst/>
              <a:latin typeface="Arial" panose="020B0604020202020204" pitchFamily="34" charset="0"/>
            </a:endParaRPr>
          </a:p>
        </p:txBody>
      </p:sp>
      <p:sp>
        <p:nvSpPr>
          <p:cNvPr id="10" name="Alternatief proces 9">
            <a:extLst>
              <a:ext uri="{FF2B5EF4-FFF2-40B4-BE49-F238E27FC236}">
                <a16:creationId xmlns:a16="http://schemas.microsoft.com/office/drawing/2014/main" id="{5D246309-FD30-022F-5A00-7C9FD84FBBEC}"/>
              </a:ext>
            </a:extLst>
          </p:cNvPr>
          <p:cNvSpPr/>
          <p:nvPr/>
        </p:nvSpPr>
        <p:spPr>
          <a:xfrm>
            <a:off x="133947" y="371439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18:00-</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945934"/>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Arial" panose="020B0604020202020204" pitchFamily="34" charset="0"/>
              </a:rPr>
              <a:t>In the hotel, welcome to a drink and a dinner</a:t>
            </a:r>
          </a:p>
          <a:p>
            <a:r>
              <a:rPr lang="nl-BE" sz="1000" dirty="0">
                <a:solidFill>
                  <a:schemeClr val="tx1"/>
                </a:solidFill>
                <a:latin typeface="Arial" panose="020B0604020202020204" pitchFamily="34" charset="0"/>
              </a:rPr>
              <a:t>Welcome address by the Europa Uomo Summer School director, introduction into the Summer School and on the rules of engagement</a:t>
            </a:r>
          </a:p>
          <a:p>
            <a:r>
              <a:rPr lang="nl-BE" sz="1000" dirty="0">
                <a:solidFill>
                  <a:schemeClr val="tx1"/>
                </a:solidFill>
                <a:effectLst/>
                <a:latin typeface="Arial" panose="020B0604020202020204" pitchFamily="34" charset="0"/>
              </a:rPr>
              <a:t>Getting to know the colleagues</a:t>
            </a:r>
          </a:p>
          <a:p>
            <a:r>
              <a:rPr lang="nl-BE" sz="1000" dirty="0">
                <a:solidFill>
                  <a:schemeClr val="tx1"/>
                </a:solidFill>
                <a:latin typeface="Arial" panose="020B0604020202020204" pitchFamily="34" charset="0"/>
              </a:rPr>
              <a:t>Practical information</a:t>
            </a:r>
            <a:endParaRPr lang="nl-BE" sz="1000" dirty="0">
              <a:solidFill>
                <a:schemeClr val="tx1"/>
              </a:solidFill>
              <a:effectLst/>
              <a:latin typeface="Arial" panose="020B0604020202020204" pitchFamily="34" charset="0"/>
            </a:endParaRPr>
          </a:p>
        </p:txBody>
      </p:sp>
      <p:sp>
        <p:nvSpPr>
          <p:cNvPr id="13" name="Alternatief proces 12">
            <a:extLst>
              <a:ext uri="{FF2B5EF4-FFF2-40B4-BE49-F238E27FC236}">
                <a16:creationId xmlns:a16="http://schemas.microsoft.com/office/drawing/2014/main" id="{5156F3B4-91E9-EBBC-9EF0-6B2885DCFD1B}"/>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Welcome</a:t>
            </a:r>
          </a:p>
        </p:txBody>
      </p:sp>
      <p:sp>
        <p:nvSpPr>
          <p:cNvPr id="14" name="Alternatief proces 13">
            <a:extLst>
              <a:ext uri="{FF2B5EF4-FFF2-40B4-BE49-F238E27FC236}">
                <a16:creationId xmlns:a16="http://schemas.microsoft.com/office/drawing/2014/main" id="{3A73C7A5-9D69-F368-AF21-B38927CA49C9}"/>
              </a:ext>
            </a:extLst>
          </p:cNvPr>
          <p:cNvSpPr/>
          <p:nvPr/>
        </p:nvSpPr>
        <p:spPr>
          <a:xfrm>
            <a:off x="133947" y="4424985"/>
            <a:ext cx="1885167" cy="648665"/>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Welcome dinner</a:t>
            </a:r>
          </a:p>
        </p:txBody>
      </p:sp>
      <p:sp>
        <p:nvSpPr>
          <p:cNvPr id="18" name="Alternatief proces 17">
            <a:extLst>
              <a:ext uri="{FF2B5EF4-FFF2-40B4-BE49-F238E27FC236}">
                <a16:creationId xmlns:a16="http://schemas.microsoft.com/office/drawing/2014/main" id="{9EAC0A05-E8FB-0084-B8C0-BF5D019AA239}"/>
              </a:ext>
            </a:extLst>
          </p:cNvPr>
          <p:cNvSpPr/>
          <p:nvPr/>
        </p:nvSpPr>
        <p:spPr>
          <a:xfrm>
            <a:off x="10672174" y="371439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EB</a:t>
            </a:r>
          </a:p>
        </p:txBody>
      </p:sp>
      <p:sp>
        <p:nvSpPr>
          <p:cNvPr id="21" name="Alternatief proces 20">
            <a:extLst>
              <a:ext uri="{FF2B5EF4-FFF2-40B4-BE49-F238E27FC236}">
                <a16:creationId xmlns:a16="http://schemas.microsoft.com/office/drawing/2014/main" id="{B8D52675-4E66-19FA-DFC8-092F8EC51FD7}"/>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01/09/2024</a:t>
            </a:r>
          </a:p>
        </p:txBody>
      </p:sp>
    </p:spTree>
    <p:extLst>
      <p:ext uri="{BB962C8B-B14F-4D97-AF65-F5344CB8AC3E}">
        <p14:creationId xmlns:p14="http://schemas.microsoft.com/office/powerpoint/2010/main" val="35856932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3</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Monday Morning</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09:00-10:30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BL01.1 This session reintroduces the basic principles of the molecular world and explains the basic principles of the molecular world and explains molecular structure, enzymes, radio-isotopes and much more. (FUN01)</a:t>
            </a:r>
          </a:p>
          <a:p>
            <a:r>
              <a:rPr lang="nl-BE" sz="1000" dirty="0">
                <a:solidFill>
                  <a:schemeClr val="tx1"/>
                </a:solidFill>
                <a:latin typeface="Trebuchet MS" panose="020B0703020202090204" pitchFamily="34" charset="0"/>
              </a:rPr>
              <a:t>BL01.2 </a:t>
            </a:r>
            <a:r>
              <a:rPr lang="nl-BE" sz="1000" dirty="0">
                <a:solidFill>
                  <a:schemeClr val="tx1"/>
                </a:solidFill>
                <a:effectLst/>
                <a:latin typeface="Trebuchet MS" panose="020B0703020202090204" pitchFamily="34" charset="0"/>
              </a:rPr>
              <a:t>Description of how cancer can come to be and evolves. Explaining that cancer is a genetic disease and that cancers evolve over time acquiring new mutations. Explaining possible consequences of mutations. (FUN06)</a:t>
            </a:r>
          </a:p>
          <a:p>
            <a:r>
              <a:rPr lang="nl-BE" sz="1000" dirty="0">
                <a:solidFill>
                  <a:schemeClr val="tx1"/>
                </a:solidFill>
                <a:effectLst/>
                <a:latin typeface="Trebuchet MS" panose="020B0703020202090204" pitchFamily="34" charset="0"/>
              </a:rPr>
              <a:t>BL01.3a </a:t>
            </a:r>
            <a:r>
              <a:rPr lang="nl-BE" sz="1000" dirty="0">
                <a:solidFill>
                  <a:schemeClr val="tx1"/>
                </a:solidFill>
                <a:effectLst/>
                <a:latin typeface="Arial" panose="020B0604020202020204" pitchFamily="34" charset="0"/>
              </a:rPr>
              <a:t>Description of how prostate cancer develops and that we do not know of any preventable risk factors. Explaining that under these circumstances the only solution for detecting prostate cancer in a curable stage is screening.</a:t>
            </a:r>
          </a:p>
          <a:p>
            <a:r>
              <a:rPr lang="nl-BE" sz="1000" dirty="0">
                <a:solidFill>
                  <a:schemeClr val="tx1"/>
                </a:solidFill>
                <a:effectLst/>
                <a:latin typeface="Arial" panose="020B0604020202020204" pitchFamily="34" charset="0"/>
              </a:rPr>
              <a:t>Description of the different cell types present in the prostate and that they can all lead to different types of prostate cancer. </a:t>
            </a:r>
            <a:r>
              <a:rPr lang="nl-BE" sz="1000" dirty="0">
                <a:solidFill>
                  <a:schemeClr val="tx1"/>
                </a:solidFill>
                <a:effectLst/>
                <a:latin typeface="Trebuchet MS" panose="020B0703020202090204" pitchFamily="34" charset="0"/>
              </a:rPr>
              <a:t>(FUN07)</a:t>
            </a:r>
          </a:p>
          <a:p>
            <a:r>
              <a:rPr lang="nl-BE" sz="1000" dirty="0">
                <a:solidFill>
                  <a:schemeClr val="tx1"/>
                </a:solidFill>
                <a:effectLst/>
                <a:latin typeface="Trebuchet MS" panose="020B0703020202090204" pitchFamily="34" charset="0"/>
              </a:rPr>
              <a:t>BL01.3b Introduction into the anatomy of the prostate. Its position in the male body and its function. The microscopic structure and cell types involved (FUN05)</a:t>
            </a:r>
          </a:p>
        </p:txBody>
      </p:sp>
      <p:sp>
        <p:nvSpPr>
          <p:cNvPr id="8" name="Alternatief proces 7">
            <a:extLst>
              <a:ext uri="{FF2B5EF4-FFF2-40B4-BE49-F238E27FC236}">
                <a16:creationId xmlns:a16="http://schemas.microsoft.com/office/drawing/2014/main" id="{F3812846-031E-4F02-F592-7B8188D53931}"/>
              </a:ext>
            </a:extLst>
          </p:cNvPr>
          <p:cNvSpPr/>
          <p:nvPr/>
        </p:nvSpPr>
        <p:spPr>
          <a:xfrm>
            <a:off x="133947" y="300380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10:30-11:00</a:t>
            </a:r>
          </a:p>
        </p:txBody>
      </p:sp>
      <p:sp>
        <p:nvSpPr>
          <p:cNvPr id="9" name="Alternatief proces 8">
            <a:extLst>
              <a:ext uri="{FF2B5EF4-FFF2-40B4-BE49-F238E27FC236}">
                <a16:creationId xmlns:a16="http://schemas.microsoft.com/office/drawing/2014/main" id="{44273D9F-C13D-0DFB-9470-56A92937CF49}"/>
              </a:ext>
            </a:extLst>
          </p:cNvPr>
          <p:cNvSpPr/>
          <p:nvPr/>
        </p:nvSpPr>
        <p:spPr>
          <a:xfrm>
            <a:off x="2260949" y="3003805"/>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Coffee break</a:t>
            </a:r>
          </a:p>
        </p:txBody>
      </p:sp>
      <p:sp>
        <p:nvSpPr>
          <p:cNvPr id="10" name="Alternatief proces 9">
            <a:extLst>
              <a:ext uri="{FF2B5EF4-FFF2-40B4-BE49-F238E27FC236}">
                <a16:creationId xmlns:a16="http://schemas.microsoft.com/office/drawing/2014/main" id="{5D246309-FD30-022F-5A00-7C9FD84FBBEC}"/>
              </a:ext>
            </a:extLst>
          </p:cNvPr>
          <p:cNvSpPr/>
          <p:nvPr/>
        </p:nvSpPr>
        <p:spPr>
          <a:xfrm>
            <a:off x="133947" y="371439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11:00-12:30</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BL02.1 </a:t>
            </a:r>
            <a:r>
              <a:rPr lang="nl-BE" sz="1000" dirty="0">
                <a:solidFill>
                  <a:schemeClr val="tx1"/>
                </a:solidFill>
                <a:effectLst/>
                <a:latin typeface="Arial" panose="020B0604020202020204" pitchFamily="34" charset="0"/>
              </a:rPr>
              <a:t>Introduction into clinical trials.</a:t>
            </a:r>
          </a:p>
          <a:p>
            <a:r>
              <a:rPr lang="nl-BE" sz="1000" dirty="0">
                <a:solidFill>
                  <a:schemeClr val="tx1"/>
                </a:solidFill>
                <a:effectLst/>
                <a:latin typeface="Arial" panose="020B0604020202020204" pitchFamily="34" charset="0"/>
              </a:rPr>
              <a:t>Why clinical trials, what is their importance in the development of a new medicine.</a:t>
            </a:r>
          </a:p>
          <a:p>
            <a:r>
              <a:rPr lang="nl-BE" sz="1000" dirty="0">
                <a:solidFill>
                  <a:schemeClr val="tx1"/>
                </a:solidFill>
                <a:effectLst/>
                <a:latin typeface="Arial" panose="020B0604020202020204" pitchFamily="34" charset="0"/>
              </a:rPr>
              <a:t>Explanation of the different phase's and of the different types of clinical trials. Inclusion criteria Exclusion criteria</a:t>
            </a:r>
          </a:p>
          <a:p>
            <a:r>
              <a:rPr lang="nl-BE" sz="1000" dirty="0">
                <a:solidFill>
                  <a:schemeClr val="tx1"/>
                </a:solidFill>
                <a:effectLst/>
                <a:latin typeface="Arial" panose="020B0604020202020204" pitchFamily="34" charset="0"/>
              </a:rPr>
              <a:t>The developmental stages of a new medicine are to be explained</a:t>
            </a:r>
            <a:r>
              <a:rPr lang="nl-BE" sz="1000" dirty="0">
                <a:solidFill>
                  <a:schemeClr val="tx1"/>
                </a:solidFill>
                <a:latin typeface="Trebuchet MS" panose="020B0703020202090204" pitchFamily="34" charset="0"/>
              </a:rPr>
              <a:t> (CT01)</a:t>
            </a:r>
          </a:p>
          <a:p>
            <a:r>
              <a:rPr lang="nl-BE" sz="1000" dirty="0">
                <a:solidFill>
                  <a:schemeClr val="tx1"/>
                </a:solidFill>
                <a:effectLst/>
                <a:latin typeface="Trebuchet MS" panose="020B0703020202090204" pitchFamily="34" charset="0"/>
              </a:rPr>
              <a:t>BL02.2 </a:t>
            </a:r>
            <a:r>
              <a:rPr lang="nl-BE" sz="1000" dirty="0">
                <a:solidFill>
                  <a:schemeClr val="tx1"/>
                </a:solidFill>
                <a:effectLst/>
                <a:latin typeface="Arial" panose="020B0604020202020204" pitchFamily="34" charset="0"/>
              </a:rPr>
              <a:t>Introduction into statistics and clinical trials Number of participants to show statistical power, alpha, significance etc</a:t>
            </a:r>
          </a:p>
          <a:p>
            <a:r>
              <a:rPr lang="nl-BE" sz="1000" dirty="0">
                <a:solidFill>
                  <a:schemeClr val="tx1"/>
                </a:solidFill>
                <a:effectLst/>
                <a:latin typeface="Arial" panose="020B0604020202020204" pitchFamily="34" charset="0"/>
              </a:rPr>
              <a:t>Intention to treat, the different possibilities to present the results, what about a single arm study. Open versus double blind…. (CT03)</a:t>
            </a:r>
          </a:p>
          <a:p>
            <a:r>
              <a:rPr lang="nl-BE" sz="1000" dirty="0">
                <a:solidFill>
                  <a:schemeClr val="tx1"/>
                </a:solidFill>
                <a:latin typeface="Arial" panose="020B0604020202020204" pitchFamily="34" charset="0"/>
              </a:rPr>
              <a:t>BL02.3 </a:t>
            </a:r>
            <a:r>
              <a:rPr lang="nl-BE" sz="1000" dirty="0">
                <a:solidFill>
                  <a:schemeClr val="tx1"/>
                </a:solidFill>
                <a:effectLst/>
                <a:latin typeface="Arial" panose="020B0604020202020204" pitchFamily="34" charset="0"/>
              </a:rPr>
              <a:t>Interactive session reading a publication on a clinical trial in prostate cancer.</a:t>
            </a:r>
          </a:p>
          <a:p>
            <a:r>
              <a:rPr lang="nl-BE" sz="1000" dirty="0">
                <a:solidFill>
                  <a:schemeClr val="tx1"/>
                </a:solidFill>
                <a:effectLst/>
                <a:latin typeface="Arial" panose="020B0604020202020204" pitchFamily="34" charset="0"/>
              </a:rPr>
              <a:t>Teaching the participants the important aspects in reading, authors, publication medium, is it peer reviewed, are the authors involved in the study, did the sponsor check the publication before publication? References… (CT02)</a:t>
            </a:r>
          </a:p>
        </p:txBody>
      </p:sp>
      <p:sp>
        <p:nvSpPr>
          <p:cNvPr id="12" name="Alternatief proces 11">
            <a:extLst>
              <a:ext uri="{FF2B5EF4-FFF2-40B4-BE49-F238E27FC236}">
                <a16:creationId xmlns:a16="http://schemas.microsoft.com/office/drawing/2014/main" id="{BCAA7E85-854C-87AD-3A5E-409AD0D2C2AB}"/>
              </a:ext>
            </a:extLst>
          </p:cNvPr>
          <p:cNvSpPr/>
          <p:nvPr/>
        </p:nvSpPr>
        <p:spPr>
          <a:xfrm>
            <a:off x="133947" y="5548322"/>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12:30-13-30</a:t>
            </a:r>
          </a:p>
        </p:txBody>
      </p:sp>
      <p:sp>
        <p:nvSpPr>
          <p:cNvPr id="19" name="Alternatief proces 18">
            <a:extLst>
              <a:ext uri="{FF2B5EF4-FFF2-40B4-BE49-F238E27FC236}">
                <a16:creationId xmlns:a16="http://schemas.microsoft.com/office/drawing/2014/main" id="{9572895A-0C01-A6CE-45D9-DD47FD132753}"/>
              </a:ext>
            </a:extLst>
          </p:cNvPr>
          <p:cNvSpPr/>
          <p:nvPr/>
        </p:nvSpPr>
        <p:spPr>
          <a:xfrm>
            <a:off x="2260948" y="5548322"/>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Lunch break</a:t>
            </a:r>
          </a:p>
        </p:txBody>
      </p:sp>
      <p:sp>
        <p:nvSpPr>
          <p:cNvPr id="20" name="Alternatief proces 19">
            <a:extLst>
              <a:ext uri="{FF2B5EF4-FFF2-40B4-BE49-F238E27FC236}">
                <a16:creationId xmlns:a16="http://schemas.microsoft.com/office/drawing/2014/main" id="{B72B235D-61A6-3236-D14E-C71EA0B75BDA}"/>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Basics I</a:t>
            </a:r>
          </a:p>
        </p:txBody>
      </p:sp>
      <p:sp>
        <p:nvSpPr>
          <p:cNvPr id="21" name="Alternatief proces 20">
            <a:extLst>
              <a:ext uri="{FF2B5EF4-FFF2-40B4-BE49-F238E27FC236}">
                <a16:creationId xmlns:a16="http://schemas.microsoft.com/office/drawing/2014/main" id="{8860CB02-374A-576A-FEC2-4D02B275F53A}"/>
              </a:ext>
            </a:extLst>
          </p:cNvPr>
          <p:cNvSpPr/>
          <p:nvPr/>
        </p:nvSpPr>
        <p:spPr>
          <a:xfrm>
            <a:off x="133946" y="4384686"/>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Clinical trials</a:t>
            </a:r>
          </a:p>
        </p:txBody>
      </p:sp>
      <p:sp>
        <p:nvSpPr>
          <p:cNvPr id="22" name="Alternatief proces 21">
            <a:extLst>
              <a:ext uri="{FF2B5EF4-FFF2-40B4-BE49-F238E27FC236}">
                <a16:creationId xmlns:a16="http://schemas.microsoft.com/office/drawing/2014/main" id="{3CDAE00C-FE03-861F-E391-75589B060068}"/>
              </a:ext>
            </a:extLst>
          </p:cNvPr>
          <p:cNvSpPr/>
          <p:nvPr/>
        </p:nvSpPr>
        <p:spPr>
          <a:xfrm>
            <a:off x="10672175" y="1197671"/>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EB</a:t>
            </a:r>
          </a:p>
        </p:txBody>
      </p:sp>
      <p:sp>
        <p:nvSpPr>
          <p:cNvPr id="23" name="Alternatief proces 22">
            <a:extLst>
              <a:ext uri="{FF2B5EF4-FFF2-40B4-BE49-F238E27FC236}">
                <a16:creationId xmlns:a16="http://schemas.microsoft.com/office/drawing/2014/main" id="{EEB37DF2-C26A-DCE9-1CD0-F06EAF560F9D}"/>
              </a:ext>
            </a:extLst>
          </p:cNvPr>
          <p:cNvSpPr/>
          <p:nvPr/>
        </p:nvSpPr>
        <p:spPr>
          <a:xfrm>
            <a:off x="10672175" y="371439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EORTC</a:t>
            </a:r>
          </a:p>
        </p:txBody>
      </p:sp>
      <p:sp>
        <p:nvSpPr>
          <p:cNvPr id="13" name="Alternatief proces 12">
            <a:extLst>
              <a:ext uri="{FF2B5EF4-FFF2-40B4-BE49-F238E27FC236}">
                <a16:creationId xmlns:a16="http://schemas.microsoft.com/office/drawing/2014/main" id="{1052A922-601C-4472-3226-F0EF7B6D8CFA}"/>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02/09/2024</a:t>
            </a:r>
          </a:p>
        </p:txBody>
      </p:sp>
    </p:spTree>
    <p:extLst>
      <p:ext uri="{BB962C8B-B14F-4D97-AF65-F5344CB8AC3E}">
        <p14:creationId xmlns:p14="http://schemas.microsoft.com/office/powerpoint/2010/main" val="19730897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4</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Monday Afternoon</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13:30-15:00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BL03.1 </a:t>
            </a:r>
            <a:r>
              <a:rPr lang="nl-BE" sz="1000" dirty="0">
                <a:solidFill>
                  <a:schemeClr val="tx1"/>
                </a:solidFill>
                <a:effectLst/>
                <a:latin typeface="Arial" panose="020B0604020202020204" pitchFamily="34" charset="0"/>
              </a:rPr>
              <a:t>What is PSA and how is it measured in the real world. Why should we have our PSA always measured in the same laboratory? </a:t>
            </a:r>
          </a:p>
          <a:p>
            <a:r>
              <a:rPr lang="nl-BE" sz="1000" dirty="0">
                <a:solidFill>
                  <a:schemeClr val="tx1"/>
                </a:solidFill>
                <a:effectLst/>
                <a:latin typeface="Arial" panose="020B0604020202020204" pitchFamily="34" charset="0"/>
              </a:rPr>
              <a:t>Quality assurance; Variation in results (DED05)</a:t>
            </a:r>
          </a:p>
          <a:p>
            <a:r>
              <a:rPr lang="nl-BE" sz="1000" dirty="0">
                <a:solidFill>
                  <a:schemeClr val="tx1"/>
                </a:solidFill>
                <a:latin typeface="Arial" panose="020B0604020202020204" pitchFamily="34" charset="0"/>
              </a:rPr>
              <a:t>BL03.2 </a:t>
            </a:r>
            <a:r>
              <a:rPr lang="nl-BE" sz="1000" dirty="0">
                <a:solidFill>
                  <a:schemeClr val="tx1"/>
                </a:solidFill>
                <a:effectLst/>
                <a:latin typeface="Arial" panose="020B0604020202020204" pitchFamily="34" charset="0"/>
              </a:rPr>
              <a:t>In the natural evolution of prostate cancer we learn how the normal prostate evolves over many years with a slowly evolving PSA value. During life in about 1 in 8 men mutations cause cancer and the PSA will start to rise. We follow the rise of PSA and the evolution of the cancer into metastasis and beyond, with the effect of treatments. (FUN08)</a:t>
            </a:r>
            <a:endParaRPr lang="nl-BE" sz="1000" dirty="0">
              <a:solidFill>
                <a:schemeClr val="tx1"/>
              </a:solidFill>
              <a:latin typeface="Arial" panose="020B0604020202020204" pitchFamily="34" charset="0"/>
            </a:endParaRPr>
          </a:p>
          <a:p>
            <a:r>
              <a:rPr lang="nl-BE" sz="1000" dirty="0">
                <a:solidFill>
                  <a:schemeClr val="tx1"/>
                </a:solidFill>
                <a:effectLst/>
                <a:latin typeface="Arial" panose="020B0604020202020204" pitchFamily="34" charset="0"/>
              </a:rPr>
              <a:t>BL03.3 Description of the epidemiology of prostate cancer in Europe and the world.</a:t>
            </a:r>
          </a:p>
          <a:p>
            <a:r>
              <a:rPr lang="nl-BE" sz="1000" dirty="0">
                <a:solidFill>
                  <a:schemeClr val="tx1"/>
                </a:solidFill>
                <a:effectLst/>
                <a:latin typeface="Arial" panose="020B0604020202020204" pitchFamily="34" charset="0"/>
              </a:rPr>
              <a:t>Special emphasis on Belgian figures on prostate cancer and the different clinical acts as an example.</a:t>
            </a:r>
          </a:p>
          <a:p>
            <a:r>
              <a:rPr lang="nl-BE" sz="1000" dirty="0">
                <a:solidFill>
                  <a:schemeClr val="tx1"/>
                </a:solidFill>
                <a:effectLst/>
                <a:latin typeface="Arial" panose="020B0604020202020204" pitchFamily="34" charset="0"/>
              </a:rPr>
              <a:t>Prostate cancer mortality,</a:t>
            </a:r>
            <a:r>
              <a:rPr lang="nl-BE" sz="1000" dirty="0">
                <a:solidFill>
                  <a:schemeClr val="tx1"/>
                </a:solidFill>
                <a:latin typeface="Arial" panose="020B0604020202020204" pitchFamily="34" charset="0"/>
              </a:rPr>
              <a:t> </a:t>
            </a:r>
            <a:r>
              <a:rPr lang="nl-BE" sz="1000" dirty="0">
                <a:solidFill>
                  <a:schemeClr val="tx1"/>
                </a:solidFill>
                <a:effectLst/>
                <a:latin typeface="Arial" panose="020B0604020202020204" pitchFamily="34" charset="0"/>
              </a:rPr>
              <a:t>age distribution at diagnosis and at death. (DED04)</a:t>
            </a:r>
          </a:p>
        </p:txBody>
      </p:sp>
      <p:sp>
        <p:nvSpPr>
          <p:cNvPr id="8" name="Alternatief proces 7">
            <a:extLst>
              <a:ext uri="{FF2B5EF4-FFF2-40B4-BE49-F238E27FC236}">
                <a16:creationId xmlns:a16="http://schemas.microsoft.com/office/drawing/2014/main" id="{F3812846-031E-4F02-F592-7B8188D53931}"/>
              </a:ext>
            </a:extLst>
          </p:cNvPr>
          <p:cNvSpPr/>
          <p:nvPr/>
        </p:nvSpPr>
        <p:spPr>
          <a:xfrm>
            <a:off x="133947" y="300380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15:00-15:30</a:t>
            </a:r>
          </a:p>
        </p:txBody>
      </p:sp>
      <p:sp>
        <p:nvSpPr>
          <p:cNvPr id="9" name="Alternatief proces 8">
            <a:extLst>
              <a:ext uri="{FF2B5EF4-FFF2-40B4-BE49-F238E27FC236}">
                <a16:creationId xmlns:a16="http://schemas.microsoft.com/office/drawing/2014/main" id="{44273D9F-C13D-0DFB-9470-56A92937CF49}"/>
              </a:ext>
            </a:extLst>
          </p:cNvPr>
          <p:cNvSpPr/>
          <p:nvPr/>
        </p:nvSpPr>
        <p:spPr>
          <a:xfrm>
            <a:off x="2260949" y="3003805"/>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Coffee break</a:t>
            </a:r>
          </a:p>
        </p:txBody>
      </p:sp>
      <p:sp>
        <p:nvSpPr>
          <p:cNvPr id="10" name="Alternatief proces 9">
            <a:extLst>
              <a:ext uri="{FF2B5EF4-FFF2-40B4-BE49-F238E27FC236}">
                <a16:creationId xmlns:a16="http://schemas.microsoft.com/office/drawing/2014/main" id="{5D246309-FD30-022F-5A00-7C9FD84FBBEC}"/>
              </a:ext>
            </a:extLst>
          </p:cNvPr>
          <p:cNvSpPr/>
          <p:nvPr/>
        </p:nvSpPr>
        <p:spPr>
          <a:xfrm>
            <a:off x="133947" y="371439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15:30-17:30</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945934"/>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BL04.1 </a:t>
            </a:r>
            <a:r>
              <a:rPr lang="nl-BE" sz="1000" dirty="0">
                <a:solidFill>
                  <a:schemeClr val="tx1"/>
                </a:solidFill>
                <a:effectLst/>
                <a:latin typeface="Arial" panose="020B0604020202020204" pitchFamily="34" charset="0"/>
              </a:rPr>
              <a:t>Risk based populations based screening for prostate cancer. History of the use of PSA and the evolution of prostate cancer prevalence</a:t>
            </a:r>
          </a:p>
          <a:p>
            <a:r>
              <a:rPr lang="nl-BE" sz="1000" dirty="0">
                <a:solidFill>
                  <a:schemeClr val="tx1"/>
                </a:solidFill>
                <a:effectLst/>
                <a:latin typeface="Arial" panose="020B0604020202020204" pitchFamily="34" charset="0"/>
              </a:rPr>
              <a:t>Importance of early diagnosis on the outcome of treatments and quality of life. Importance of screening on the economic consequences of prostate cancer. (DED03)</a:t>
            </a:r>
            <a:endParaRPr lang="nl-BE" sz="1000" dirty="0">
              <a:solidFill>
                <a:schemeClr val="tx1"/>
              </a:solidFill>
              <a:effectLst/>
              <a:latin typeface="Trebuchet MS" panose="020B0703020202090204" pitchFamily="34" charset="0"/>
            </a:endParaRPr>
          </a:p>
          <a:p>
            <a:r>
              <a:rPr lang="nl-BE" sz="1000" dirty="0">
                <a:solidFill>
                  <a:schemeClr val="tx1"/>
                </a:solidFill>
                <a:latin typeface="Trebuchet MS" panose="020B0703020202090204" pitchFamily="34" charset="0"/>
              </a:rPr>
              <a:t>BL04.2 </a:t>
            </a:r>
            <a:r>
              <a:rPr lang="nl-BE" sz="1000" dirty="0">
                <a:solidFill>
                  <a:schemeClr val="tx1"/>
                </a:solidFill>
                <a:effectLst/>
                <a:latin typeface="Arial" panose="020B0604020202020204" pitchFamily="34" charset="0"/>
              </a:rPr>
              <a:t>Introduction of magnetic resonance imaging, what it is and how does it work. The magnetic field strength and resolution of the imaging.</a:t>
            </a:r>
          </a:p>
          <a:p>
            <a:r>
              <a:rPr lang="nl-BE" sz="1000" dirty="0">
                <a:solidFill>
                  <a:schemeClr val="tx1"/>
                </a:solidFill>
                <a:effectLst/>
                <a:latin typeface="Arial" panose="020B0604020202020204" pitchFamily="34" charset="0"/>
              </a:rPr>
              <a:t>Importance that this imaging does not use radiation. Description of potential side effects and precautions.</a:t>
            </a:r>
          </a:p>
          <a:p>
            <a:r>
              <a:rPr lang="nl-BE" sz="1000" dirty="0">
                <a:solidFill>
                  <a:schemeClr val="tx1"/>
                </a:solidFill>
                <a:effectLst/>
                <a:latin typeface="Arial" panose="020B0604020202020204" pitchFamily="34" charset="0"/>
              </a:rPr>
              <a:t>Use in urology, PIRADS scoring system (FUN03)</a:t>
            </a:r>
            <a:endParaRPr lang="nl-BE" sz="1000" dirty="0">
              <a:solidFill>
                <a:schemeClr val="tx1"/>
              </a:solidFill>
              <a:latin typeface="Trebuchet MS" panose="020B0703020202090204" pitchFamily="34" charset="0"/>
            </a:endParaRPr>
          </a:p>
          <a:p>
            <a:r>
              <a:rPr lang="nl-BE" sz="1000" dirty="0">
                <a:solidFill>
                  <a:schemeClr val="tx1"/>
                </a:solidFill>
                <a:effectLst/>
                <a:latin typeface="Trebuchet MS" panose="020B0703020202090204" pitchFamily="34" charset="0"/>
              </a:rPr>
              <a:t>BL04.3 </a:t>
            </a:r>
            <a:r>
              <a:rPr lang="nl-BE" sz="1000" dirty="0">
                <a:solidFill>
                  <a:schemeClr val="tx1"/>
                </a:solidFill>
                <a:effectLst/>
                <a:latin typeface="Arial" panose="020B0604020202020204" pitchFamily="34" charset="0"/>
              </a:rPr>
              <a:t>Introduction and description of the work of the medical pathologist in evaluating prostate biopsy specimens and specimens after surgery or in metastasis. How are biopsy specimens prepared what do they look like under the microscope. Images of different Gleason grades and of rare types of prostate cancer. ISUP classification system. (DED01)</a:t>
            </a:r>
            <a:endParaRPr lang="nl-BE" sz="1000" dirty="0">
              <a:solidFill>
                <a:schemeClr val="tx1"/>
              </a:solidFill>
              <a:effectLst/>
              <a:latin typeface="Trebuchet MS" panose="020B0703020202090204" pitchFamily="34" charset="0"/>
            </a:endParaRPr>
          </a:p>
          <a:p>
            <a:r>
              <a:rPr lang="nl-BE" sz="1000" dirty="0">
                <a:solidFill>
                  <a:schemeClr val="tx1"/>
                </a:solidFill>
                <a:latin typeface="Trebuchet MS" panose="020B0703020202090204" pitchFamily="34" charset="0"/>
              </a:rPr>
              <a:t>BL04.4 </a:t>
            </a:r>
            <a:r>
              <a:rPr lang="nl-BE" sz="1000" dirty="0">
                <a:solidFill>
                  <a:schemeClr val="tx1"/>
                </a:solidFill>
                <a:effectLst/>
                <a:latin typeface="Arial" panose="020B0604020202020204" pitchFamily="34" charset="0"/>
              </a:rPr>
              <a:t>Staging of prostate cancer, the different systems depending on when staging is done, at diagnosis or at metastasis. Risk classes according to D'Amico lead the different treatment options for local of locally advanced prostate cancer. Importance of stratification for prognosis. (DED02)</a:t>
            </a:r>
          </a:p>
        </p:txBody>
      </p:sp>
      <p:sp>
        <p:nvSpPr>
          <p:cNvPr id="12" name="Alternatief proces 11">
            <a:extLst>
              <a:ext uri="{FF2B5EF4-FFF2-40B4-BE49-F238E27FC236}">
                <a16:creationId xmlns:a16="http://schemas.microsoft.com/office/drawing/2014/main" id="{BCAA7E85-854C-87AD-3A5E-409AD0D2C2AB}"/>
              </a:ext>
            </a:extLst>
          </p:cNvPr>
          <p:cNvSpPr/>
          <p:nvPr/>
        </p:nvSpPr>
        <p:spPr>
          <a:xfrm>
            <a:off x="133947" y="5873998"/>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17:30</a:t>
            </a:r>
          </a:p>
        </p:txBody>
      </p:sp>
      <p:sp>
        <p:nvSpPr>
          <p:cNvPr id="19" name="Alternatief proces 18">
            <a:extLst>
              <a:ext uri="{FF2B5EF4-FFF2-40B4-BE49-F238E27FC236}">
                <a16:creationId xmlns:a16="http://schemas.microsoft.com/office/drawing/2014/main" id="{9572895A-0C01-A6CE-45D9-DD47FD132753}"/>
              </a:ext>
            </a:extLst>
          </p:cNvPr>
          <p:cNvSpPr/>
          <p:nvPr/>
        </p:nvSpPr>
        <p:spPr>
          <a:xfrm>
            <a:off x="2260948" y="5873998"/>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Day end</a:t>
            </a:r>
          </a:p>
        </p:txBody>
      </p:sp>
      <p:sp>
        <p:nvSpPr>
          <p:cNvPr id="13" name="Alternatief proces 12">
            <a:extLst>
              <a:ext uri="{FF2B5EF4-FFF2-40B4-BE49-F238E27FC236}">
                <a16:creationId xmlns:a16="http://schemas.microsoft.com/office/drawing/2014/main" id="{5156F3B4-91E9-EBBC-9EF0-6B2885DCFD1B}"/>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Basics II</a:t>
            </a:r>
          </a:p>
        </p:txBody>
      </p:sp>
      <p:sp>
        <p:nvSpPr>
          <p:cNvPr id="14" name="Alternatief proces 13">
            <a:extLst>
              <a:ext uri="{FF2B5EF4-FFF2-40B4-BE49-F238E27FC236}">
                <a16:creationId xmlns:a16="http://schemas.microsoft.com/office/drawing/2014/main" id="{3A73C7A5-9D69-F368-AF21-B38927CA49C9}"/>
              </a:ext>
            </a:extLst>
          </p:cNvPr>
          <p:cNvSpPr/>
          <p:nvPr/>
        </p:nvSpPr>
        <p:spPr>
          <a:xfrm>
            <a:off x="133947" y="4424985"/>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Screening</a:t>
            </a:r>
          </a:p>
        </p:txBody>
      </p:sp>
      <p:sp>
        <p:nvSpPr>
          <p:cNvPr id="16" name="Alternatief proces 15">
            <a:extLst>
              <a:ext uri="{FF2B5EF4-FFF2-40B4-BE49-F238E27FC236}">
                <a16:creationId xmlns:a16="http://schemas.microsoft.com/office/drawing/2014/main" id="{929218BE-FF75-FB3F-0817-A67DE9ED5FA1}"/>
              </a:ext>
            </a:extLst>
          </p:cNvPr>
          <p:cNvSpPr/>
          <p:nvPr/>
        </p:nvSpPr>
        <p:spPr>
          <a:xfrm>
            <a:off x="10672175" y="1197671"/>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EB</a:t>
            </a:r>
          </a:p>
        </p:txBody>
      </p:sp>
      <p:sp>
        <p:nvSpPr>
          <p:cNvPr id="17" name="Alternatief proces 16">
            <a:extLst>
              <a:ext uri="{FF2B5EF4-FFF2-40B4-BE49-F238E27FC236}">
                <a16:creationId xmlns:a16="http://schemas.microsoft.com/office/drawing/2014/main" id="{A40BC704-BA0B-8BAB-2EC0-DD8E783417BC}"/>
              </a:ext>
            </a:extLst>
          </p:cNvPr>
          <p:cNvSpPr/>
          <p:nvPr/>
        </p:nvSpPr>
        <p:spPr>
          <a:xfrm>
            <a:off x="10672174" y="4300095"/>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G. </a:t>
            </a:r>
            <a:r>
              <a:rPr lang="en-GB" sz="1600" b="1" dirty="0" err="1">
                <a:solidFill>
                  <a:schemeClr val="tx1"/>
                </a:solidFill>
                <a:latin typeface="Trebuchet MS" panose="020B0703020202090204" pitchFamily="34" charset="0"/>
              </a:rPr>
              <a:t>Villeirs</a:t>
            </a:r>
            <a:endParaRPr lang="en-GB" sz="1600" b="1" dirty="0">
              <a:solidFill>
                <a:schemeClr val="tx1"/>
              </a:solidFill>
              <a:latin typeface="Trebuchet MS" panose="020B0703020202090204" pitchFamily="34" charset="0"/>
            </a:endParaRPr>
          </a:p>
        </p:txBody>
      </p:sp>
      <p:sp>
        <p:nvSpPr>
          <p:cNvPr id="18" name="Alternatief proces 17">
            <a:extLst>
              <a:ext uri="{FF2B5EF4-FFF2-40B4-BE49-F238E27FC236}">
                <a16:creationId xmlns:a16="http://schemas.microsoft.com/office/drawing/2014/main" id="{9EAC0A05-E8FB-0084-B8C0-BF5D019AA239}"/>
              </a:ext>
            </a:extLst>
          </p:cNvPr>
          <p:cNvSpPr/>
          <p:nvPr/>
        </p:nvSpPr>
        <p:spPr>
          <a:xfrm>
            <a:off x="10672174" y="371439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HVP</a:t>
            </a:r>
          </a:p>
        </p:txBody>
      </p:sp>
      <p:sp>
        <p:nvSpPr>
          <p:cNvPr id="20" name="Alternatief proces 19">
            <a:extLst>
              <a:ext uri="{FF2B5EF4-FFF2-40B4-BE49-F238E27FC236}">
                <a16:creationId xmlns:a16="http://schemas.microsoft.com/office/drawing/2014/main" id="{B7B3E4F6-AB06-752A-F04E-458432447885}"/>
              </a:ext>
            </a:extLst>
          </p:cNvPr>
          <p:cNvSpPr/>
          <p:nvPr/>
        </p:nvSpPr>
        <p:spPr>
          <a:xfrm>
            <a:off x="10672174" y="4880568"/>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Theo van der Kwast</a:t>
            </a:r>
          </a:p>
        </p:txBody>
      </p:sp>
      <p:sp>
        <p:nvSpPr>
          <p:cNvPr id="21" name="Alternatief proces 20">
            <a:extLst>
              <a:ext uri="{FF2B5EF4-FFF2-40B4-BE49-F238E27FC236}">
                <a16:creationId xmlns:a16="http://schemas.microsoft.com/office/drawing/2014/main" id="{B8D52675-4E66-19FA-DFC8-092F8EC51FD7}"/>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02/09/2024</a:t>
            </a:r>
          </a:p>
        </p:txBody>
      </p:sp>
    </p:spTree>
    <p:extLst>
      <p:ext uri="{BB962C8B-B14F-4D97-AF65-F5344CB8AC3E}">
        <p14:creationId xmlns:p14="http://schemas.microsoft.com/office/powerpoint/2010/main" val="3864024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5</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Tuesday Morning</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09:00-10:30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BL05.1 </a:t>
            </a:r>
            <a:r>
              <a:rPr lang="nl-BE" sz="1000" dirty="0">
                <a:solidFill>
                  <a:schemeClr val="tx1"/>
                </a:solidFill>
                <a:effectLst/>
                <a:latin typeface="Arial" panose="020B0604020202020204" pitchFamily="34" charset="0"/>
              </a:rPr>
              <a:t>Low risk local Prostate cancer (D'Amico), what is it, is it cancer? Does it have a high risk of progression to higher risk/metastasis.</a:t>
            </a:r>
          </a:p>
          <a:p>
            <a:r>
              <a:rPr lang="nl-BE" sz="1000" dirty="0">
                <a:solidFill>
                  <a:schemeClr val="tx1"/>
                </a:solidFill>
                <a:effectLst/>
                <a:latin typeface="Arial" panose="020B0604020202020204" pitchFamily="34" charset="0"/>
              </a:rPr>
              <a:t>Treatment: active surveillance or watchful waiting if the man has not enough good quality years to go. Inclusion criteria, what happens under active surveillance, benefits, and side effects of AS.  How and when to stop AS (TRE01)</a:t>
            </a:r>
            <a:endParaRPr lang="nl-BE" sz="1000" dirty="0">
              <a:solidFill>
                <a:schemeClr val="tx1"/>
              </a:solidFill>
              <a:effectLst/>
              <a:latin typeface="Trebuchet MS" panose="020B0703020202090204" pitchFamily="34" charset="0"/>
            </a:endParaRPr>
          </a:p>
          <a:p>
            <a:r>
              <a:rPr lang="nl-BE" sz="1000" dirty="0">
                <a:solidFill>
                  <a:schemeClr val="tx1"/>
                </a:solidFill>
                <a:latin typeface="Trebuchet MS" panose="020B0703020202090204" pitchFamily="34" charset="0"/>
              </a:rPr>
              <a:t>BL05.2 </a:t>
            </a:r>
            <a:r>
              <a:rPr lang="nl-BE" sz="1000" dirty="0">
                <a:solidFill>
                  <a:schemeClr val="tx1"/>
                </a:solidFill>
                <a:effectLst/>
                <a:latin typeface="Arial" panose="020B0604020202020204" pitchFamily="34" charset="0"/>
              </a:rPr>
              <a:t>Introduction into the treatment options for Intermediary PC: AS, surgery or EBRT. Introduction into the treatment options for high risk local PC: surgery or EBRT Introduction into the treatment of high risk locally advanced prostate cancer. Description of the options with precautions and potential side effects. (TRE02)</a:t>
            </a:r>
            <a:endParaRPr lang="nl-BE" sz="1000" dirty="0">
              <a:solidFill>
                <a:schemeClr val="tx1"/>
              </a:solidFill>
              <a:latin typeface="Trebuchet MS" panose="020B0703020202090204" pitchFamily="34" charset="0"/>
            </a:endParaRPr>
          </a:p>
          <a:p>
            <a:r>
              <a:rPr lang="nl-BE" sz="1000" dirty="0">
                <a:solidFill>
                  <a:schemeClr val="tx1"/>
                </a:solidFill>
                <a:effectLst/>
                <a:latin typeface="Trebuchet MS" panose="020B0703020202090204" pitchFamily="34" charset="0"/>
              </a:rPr>
              <a:t>BL05.3 </a:t>
            </a:r>
            <a:r>
              <a:rPr lang="nl-BE" sz="1000" dirty="0">
                <a:solidFill>
                  <a:schemeClr val="tx1"/>
                </a:solidFill>
                <a:effectLst/>
                <a:latin typeface="Arial" panose="020B0604020202020204" pitchFamily="34" charset="0"/>
              </a:rPr>
              <a:t>Overview of surgical procedures with results in local or locally advanced prostate cancer. Open surgical procedure versus robot-assisted and laparoscopic prostatectomy.  Side effects description and long term results and effects. Recovery, back to life etc</a:t>
            </a:r>
            <a:r>
              <a:rPr lang="nl-BE" sz="1000" dirty="0">
                <a:solidFill>
                  <a:schemeClr val="tx1"/>
                </a:solidFill>
                <a:latin typeface="Trebuchet MS" panose="020B0703020202090204" pitchFamily="34" charset="0"/>
              </a:rPr>
              <a:t> (TRE03)</a:t>
            </a:r>
            <a:endParaRPr lang="nl-BE" sz="1000" dirty="0">
              <a:solidFill>
                <a:schemeClr val="tx1"/>
              </a:solidFill>
              <a:effectLst/>
              <a:latin typeface="Arial" panose="020B0604020202020204" pitchFamily="34" charset="0"/>
            </a:endParaRPr>
          </a:p>
        </p:txBody>
      </p:sp>
      <p:sp>
        <p:nvSpPr>
          <p:cNvPr id="8" name="Alternatief proces 7">
            <a:extLst>
              <a:ext uri="{FF2B5EF4-FFF2-40B4-BE49-F238E27FC236}">
                <a16:creationId xmlns:a16="http://schemas.microsoft.com/office/drawing/2014/main" id="{F3812846-031E-4F02-F592-7B8188D53931}"/>
              </a:ext>
            </a:extLst>
          </p:cNvPr>
          <p:cNvSpPr/>
          <p:nvPr/>
        </p:nvSpPr>
        <p:spPr>
          <a:xfrm>
            <a:off x="133947" y="300380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10:30-11:00</a:t>
            </a:r>
          </a:p>
        </p:txBody>
      </p:sp>
      <p:sp>
        <p:nvSpPr>
          <p:cNvPr id="9" name="Alternatief proces 8">
            <a:extLst>
              <a:ext uri="{FF2B5EF4-FFF2-40B4-BE49-F238E27FC236}">
                <a16:creationId xmlns:a16="http://schemas.microsoft.com/office/drawing/2014/main" id="{44273D9F-C13D-0DFB-9470-56A92937CF49}"/>
              </a:ext>
            </a:extLst>
          </p:cNvPr>
          <p:cNvSpPr/>
          <p:nvPr/>
        </p:nvSpPr>
        <p:spPr>
          <a:xfrm>
            <a:off x="2260949" y="3003805"/>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Coffee break</a:t>
            </a:r>
          </a:p>
        </p:txBody>
      </p:sp>
      <p:sp>
        <p:nvSpPr>
          <p:cNvPr id="10" name="Alternatief proces 9">
            <a:extLst>
              <a:ext uri="{FF2B5EF4-FFF2-40B4-BE49-F238E27FC236}">
                <a16:creationId xmlns:a16="http://schemas.microsoft.com/office/drawing/2014/main" id="{5D246309-FD30-022F-5A00-7C9FD84FBBEC}"/>
              </a:ext>
            </a:extLst>
          </p:cNvPr>
          <p:cNvSpPr/>
          <p:nvPr/>
        </p:nvSpPr>
        <p:spPr>
          <a:xfrm>
            <a:off x="133947" y="371439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11:00-12:30</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Arial" panose="020B0604020202020204" pitchFamily="34" charset="0"/>
              </a:rPr>
              <a:t>BL06.1 Treatment of local or locally advanced prostate cancer with ionizing radiation EBRT and modern applications, brachy therapy, low dose or, high dose afterloading Combination with ADT (TRE04)</a:t>
            </a:r>
          </a:p>
          <a:p>
            <a:r>
              <a:rPr lang="nl-BE" sz="1000" dirty="0">
                <a:solidFill>
                  <a:schemeClr val="tx1"/>
                </a:solidFill>
                <a:latin typeface="Arial" panose="020B0604020202020204" pitchFamily="34" charset="0"/>
              </a:rPr>
              <a:t>BL06.2 </a:t>
            </a:r>
            <a:r>
              <a:rPr lang="nl-BE" sz="1000" dirty="0">
                <a:solidFill>
                  <a:schemeClr val="tx1"/>
                </a:solidFill>
                <a:effectLst/>
                <a:latin typeface="Arial" panose="020B0604020202020204" pitchFamily="34" charset="0"/>
              </a:rPr>
              <a:t>Description of the available focal therapies. Which patients can opt for a focal therapy? Inclusion and exclusion criteria Description of side-effects and follow-up after treatment. Description of benefits in comparison with full gland surgery. (TRE05)</a:t>
            </a:r>
            <a:endParaRPr lang="nl-BE" sz="1000" dirty="0">
              <a:solidFill>
                <a:schemeClr val="tx1"/>
              </a:solidFill>
              <a:latin typeface="Arial" panose="020B0604020202020204" pitchFamily="34" charset="0"/>
            </a:endParaRPr>
          </a:p>
          <a:p>
            <a:r>
              <a:rPr lang="nl-BE" sz="1000" dirty="0">
                <a:solidFill>
                  <a:schemeClr val="tx1"/>
                </a:solidFill>
                <a:effectLst/>
                <a:latin typeface="Arial" panose="020B0604020202020204" pitchFamily="34" charset="0"/>
              </a:rPr>
              <a:t>BL06.3 Description of the EUPROMS I&amp;II and the EU-ProPer studies on patient reported outcomes. These studies bring the patient reported outcomes as reported by prostate cancer patients and by partners of prostate cancer patients. (SEF03)</a:t>
            </a:r>
          </a:p>
        </p:txBody>
      </p:sp>
      <p:sp>
        <p:nvSpPr>
          <p:cNvPr id="12" name="Alternatief proces 11">
            <a:extLst>
              <a:ext uri="{FF2B5EF4-FFF2-40B4-BE49-F238E27FC236}">
                <a16:creationId xmlns:a16="http://schemas.microsoft.com/office/drawing/2014/main" id="{BCAA7E85-854C-87AD-3A5E-409AD0D2C2AB}"/>
              </a:ext>
            </a:extLst>
          </p:cNvPr>
          <p:cNvSpPr/>
          <p:nvPr/>
        </p:nvSpPr>
        <p:spPr>
          <a:xfrm>
            <a:off x="133947" y="5548322"/>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12:30-13-30</a:t>
            </a:r>
          </a:p>
        </p:txBody>
      </p:sp>
      <p:sp>
        <p:nvSpPr>
          <p:cNvPr id="19" name="Alternatief proces 18">
            <a:extLst>
              <a:ext uri="{FF2B5EF4-FFF2-40B4-BE49-F238E27FC236}">
                <a16:creationId xmlns:a16="http://schemas.microsoft.com/office/drawing/2014/main" id="{9572895A-0C01-A6CE-45D9-DD47FD132753}"/>
              </a:ext>
            </a:extLst>
          </p:cNvPr>
          <p:cNvSpPr/>
          <p:nvPr/>
        </p:nvSpPr>
        <p:spPr>
          <a:xfrm>
            <a:off x="2260948" y="5548322"/>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Lunch break</a:t>
            </a:r>
          </a:p>
        </p:txBody>
      </p:sp>
      <p:sp>
        <p:nvSpPr>
          <p:cNvPr id="20" name="Alternatief proces 19">
            <a:extLst>
              <a:ext uri="{FF2B5EF4-FFF2-40B4-BE49-F238E27FC236}">
                <a16:creationId xmlns:a16="http://schemas.microsoft.com/office/drawing/2014/main" id="{B72B235D-61A6-3236-D14E-C71EA0B75BDA}"/>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700" b="1" dirty="0">
                <a:solidFill>
                  <a:schemeClr val="tx1"/>
                </a:solidFill>
                <a:latin typeface="Trebuchet MS" panose="020B0703020202090204" pitchFamily="34" charset="0"/>
              </a:rPr>
              <a:t>Local - </a:t>
            </a:r>
            <a:r>
              <a:rPr lang="en-GB" sz="1700" b="1" dirty="0" err="1">
                <a:solidFill>
                  <a:schemeClr val="tx1"/>
                </a:solidFill>
                <a:latin typeface="Trebuchet MS" panose="020B0703020202090204" pitchFamily="34" charset="0"/>
              </a:rPr>
              <a:t>Loc.Adv</a:t>
            </a:r>
            <a:r>
              <a:rPr lang="en-GB" sz="1700" b="1" dirty="0">
                <a:solidFill>
                  <a:schemeClr val="tx1"/>
                </a:solidFill>
                <a:latin typeface="Trebuchet MS" panose="020B0703020202090204" pitchFamily="34" charset="0"/>
              </a:rPr>
              <a:t>. Part I</a:t>
            </a:r>
          </a:p>
        </p:txBody>
      </p:sp>
      <p:sp>
        <p:nvSpPr>
          <p:cNvPr id="21" name="Alternatief proces 20">
            <a:extLst>
              <a:ext uri="{FF2B5EF4-FFF2-40B4-BE49-F238E27FC236}">
                <a16:creationId xmlns:a16="http://schemas.microsoft.com/office/drawing/2014/main" id="{8860CB02-374A-576A-FEC2-4D02B275F53A}"/>
              </a:ext>
            </a:extLst>
          </p:cNvPr>
          <p:cNvSpPr/>
          <p:nvPr/>
        </p:nvSpPr>
        <p:spPr>
          <a:xfrm>
            <a:off x="133946" y="4384686"/>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700" b="1" dirty="0">
                <a:solidFill>
                  <a:schemeClr val="tx1"/>
                </a:solidFill>
                <a:latin typeface="Trebuchet MS" panose="020B0703020202090204" pitchFamily="34" charset="0"/>
              </a:rPr>
              <a:t>Local - </a:t>
            </a:r>
            <a:r>
              <a:rPr lang="en-GB" sz="1700" b="1" dirty="0" err="1">
                <a:solidFill>
                  <a:schemeClr val="tx1"/>
                </a:solidFill>
                <a:latin typeface="Trebuchet MS" panose="020B0703020202090204" pitchFamily="34" charset="0"/>
              </a:rPr>
              <a:t>Loc.Adv</a:t>
            </a:r>
            <a:r>
              <a:rPr lang="en-GB" sz="1700" b="1" dirty="0">
                <a:solidFill>
                  <a:schemeClr val="tx1"/>
                </a:solidFill>
                <a:latin typeface="Trebuchet MS" panose="020B0703020202090204" pitchFamily="34" charset="0"/>
              </a:rPr>
              <a:t>. Part II</a:t>
            </a:r>
          </a:p>
        </p:txBody>
      </p:sp>
      <p:sp>
        <p:nvSpPr>
          <p:cNvPr id="13" name="Alternatief proces 12">
            <a:extLst>
              <a:ext uri="{FF2B5EF4-FFF2-40B4-BE49-F238E27FC236}">
                <a16:creationId xmlns:a16="http://schemas.microsoft.com/office/drawing/2014/main" id="{9EEFCFAF-3FBF-0AB6-9DAF-5DC27F30D523}"/>
              </a:ext>
            </a:extLst>
          </p:cNvPr>
          <p:cNvSpPr/>
          <p:nvPr/>
        </p:nvSpPr>
        <p:spPr>
          <a:xfrm>
            <a:off x="10672174" y="371439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4" name="Alternatief proces 13">
            <a:extLst>
              <a:ext uri="{FF2B5EF4-FFF2-40B4-BE49-F238E27FC236}">
                <a16:creationId xmlns:a16="http://schemas.microsoft.com/office/drawing/2014/main" id="{97DAFE24-97C2-226E-AA74-EBE8EC102382}"/>
              </a:ext>
            </a:extLst>
          </p:cNvPr>
          <p:cNvSpPr/>
          <p:nvPr/>
        </p:nvSpPr>
        <p:spPr>
          <a:xfrm>
            <a:off x="10672174" y="1197671"/>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6" name="Alternatief proces 15">
            <a:extLst>
              <a:ext uri="{FF2B5EF4-FFF2-40B4-BE49-F238E27FC236}">
                <a16:creationId xmlns:a16="http://schemas.microsoft.com/office/drawing/2014/main" id="{EFD2269B-9470-924B-C180-9F84E6406780}"/>
              </a:ext>
            </a:extLst>
          </p:cNvPr>
          <p:cNvSpPr/>
          <p:nvPr/>
        </p:nvSpPr>
        <p:spPr>
          <a:xfrm>
            <a:off x="10672173" y="4306398"/>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Daniel </a:t>
            </a:r>
            <a:r>
              <a:rPr lang="en-GB" sz="1600" b="1" dirty="0" err="1">
                <a:solidFill>
                  <a:schemeClr val="tx1"/>
                </a:solidFill>
                <a:latin typeface="Trebuchet MS" panose="020B0703020202090204" pitchFamily="34" charset="0"/>
              </a:rPr>
              <a:t>Eberli</a:t>
            </a:r>
            <a:endParaRPr lang="en-GB" sz="1600" b="1" dirty="0">
              <a:solidFill>
                <a:schemeClr val="tx1"/>
              </a:solidFill>
              <a:latin typeface="Trebuchet MS" panose="020B0703020202090204" pitchFamily="34" charset="0"/>
            </a:endParaRPr>
          </a:p>
        </p:txBody>
      </p:sp>
      <p:sp>
        <p:nvSpPr>
          <p:cNvPr id="17" name="Alternatief proces 16">
            <a:extLst>
              <a:ext uri="{FF2B5EF4-FFF2-40B4-BE49-F238E27FC236}">
                <a16:creationId xmlns:a16="http://schemas.microsoft.com/office/drawing/2014/main" id="{FB90930C-D792-1886-76C4-7775BF089B0D}"/>
              </a:ext>
            </a:extLst>
          </p:cNvPr>
          <p:cNvSpPr/>
          <p:nvPr/>
        </p:nvSpPr>
        <p:spPr>
          <a:xfrm>
            <a:off x="10672172" y="4878029"/>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André Deschamps</a:t>
            </a:r>
          </a:p>
        </p:txBody>
      </p:sp>
      <p:sp>
        <p:nvSpPr>
          <p:cNvPr id="18" name="Alternatief proces 17">
            <a:extLst>
              <a:ext uri="{FF2B5EF4-FFF2-40B4-BE49-F238E27FC236}">
                <a16:creationId xmlns:a16="http://schemas.microsoft.com/office/drawing/2014/main" id="{3EF07975-47DE-9634-2E94-E32973EC8936}"/>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03/09/2024</a:t>
            </a:r>
          </a:p>
        </p:txBody>
      </p:sp>
    </p:spTree>
    <p:extLst>
      <p:ext uri="{BB962C8B-B14F-4D97-AF65-F5344CB8AC3E}">
        <p14:creationId xmlns:p14="http://schemas.microsoft.com/office/powerpoint/2010/main" val="601882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6</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Tuesday Afternoon</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13:30-15:00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BL07.1 </a:t>
            </a:r>
            <a:r>
              <a:rPr lang="nl-BE" sz="1000" dirty="0">
                <a:solidFill>
                  <a:schemeClr val="tx1"/>
                </a:solidFill>
                <a:effectLst/>
                <a:latin typeface="Arial" panose="020B0604020202020204" pitchFamily="34" charset="0"/>
              </a:rPr>
              <a:t>Incontinence as a consequence (possible) of prostate cancer treatments with an overview of the likelihood. Treatment options after PC treatments, physiotherapy, medicines, surgical solutions. Psychological effects (SEF01)</a:t>
            </a:r>
            <a:endParaRPr lang="nl-BE" sz="1000" dirty="0">
              <a:solidFill>
                <a:schemeClr val="tx1"/>
              </a:solidFill>
              <a:effectLst/>
              <a:latin typeface="Trebuchet MS" panose="020B0703020202090204" pitchFamily="34" charset="0"/>
            </a:endParaRPr>
          </a:p>
          <a:p>
            <a:r>
              <a:rPr lang="nl-BE" sz="1000" dirty="0">
                <a:solidFill>
                  <a:schemeClr val="tx1"/>
                </a:solidFill>
                <a:latin typeface="Trebuchet MS" panose="020B0703020202090204" pitchFamily="34" charset="0"/>
              </a:rPr>
              <a:t>BL07.2 </a:t>
            </a:r>
            <a:r>
              <a:rPr lang="nl-BE" sz="1000" dirty="0">
                <a:solidFill>
                  <a:schemeClr val="tx1"/>
                </a:solidFill>
                <a:effectLst/>
                <a:latin typeface="Arial" panose="020B0604020202020204" pitchFamily="34" charset="0"/>
              </a:rPr>
              <a:t>Sexual dysfunction, the psychological aspects. Treatment sessions with psychologist sexologist. Value and importance of psycho-sexual interventions. View on the couple, classic couple and alternate couples. (ONP01)</a:t>
            </a:r>
            <a:endParaRPr lang="nl-BE" sz="1000" dirty="0">
              <a:solidFill>
                <a:schemeClr val="tx1"/>
              </a:solidFill>
              <a:latin typeface="Trebuchet MS" panose="020B0703020202090204" pitchFamily="34" charset="0"/>
            </a:endParaRPr>
          </a:p>
          <a:p>
            <a:r>
              <a:rPr lang="nl-BE" sz="1000" dirty="0">
                <a:solidFill>
                  <a:schemeClr val="tx1"/>
                </a:solidFill>
                <a:effectLst/>
                <a:latin typeface="Trebuchet MS" panose="020B0703020202090204" pitchFamily="34" charset="0"/>
              </a:rPr>
              <a:t>BL07.3 </a:t>
            </a:r>
            <a:r>
              <a:rPr lang="nl-BE" sz="1000" dirty="0">
                <a:solidFill>
                  <a:schemeClr val="tx1"/>
                </a:solidFill>
                <a:effectLst/>
                <a:latin typeface="Arial" panose="020B0604020202020204" pitchFamily="34" charset="0"/>
              </a:rPr>
              <a:t>Description of sexual dysfunction as more than erectile dysfunction. Description of potential treatments, medicinal, injections down to surgical (implant) with consequences. Treatment description, side effects and precautions.</a:t>
            </a:r>
            <a:r>
              <a:rPr lang="nl-BE" sz="1000" dirty="0">
                <a:solidFill>
                  <a:schemeClr val="tx1"/>
                </a:solidFill>
                <a:latin typeface="Arial" panose="020B0604020202020204" pitchFamily="34" charset="0"/>
              </a:rPr>
              <a:t> (SEF02)</a:t>
            </a:r>
            <a:endParaRPr lang="nl-BE" sz="1000" dirty="0">
              <a:solidFill>
                <a:schemeClr val="tx1"/>
              </a:solidFill>
              <a:effectLst/>
              <a:latin typeface="Arial" panose="020B0604020202020204" pitchFamily="34" charset="0"/>
            </a:endParaRPr>
          </a:p>
        </p:txBody>
      </p:sp>
      <p:sp>
        <p:nvSpPr>
          <p:cNvPr id="8" name="Alternatief proces 7">
            <a:extLst>
              <a:ext uri="{FF2B5EF4-FFF2-40B4-BE49-F238E27FC236}">
                <a16:creationId xmlns:a16="http://schemas.microsoft.com/office/drawing/2014/main" id="{F3812846-031E-4F02-F592-7B8188D53931}"/>
              </a:ext>
            </a:extLst>
          </p:cNvPr>
          <p:cNvSpPr/>
          <p:nvPr/>
        </p:nvSpPr>
        <p:spPr>
          <a:xfrm>
            <a:off x="133947" y="300380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15:00-15:30</a:t>
            </a:r>
          </a:p>
        </p:txBody>
      </p:sp>
      <p:sp>
        <p:nvSpPr>
          <p:cNvPr id="9" name="Alternatief proces 8">
            <a:extLst>
              <a:ext uri="{FF2B5EF4-FFF2-40B4-BE49-F238E27FC236}">
                <a16:creationId xmlns:a16="http://schemas.microsoft.com/office/drawing/2014/main" id="{44273D9F-C13D-0DFB-9470-56A92937CF49}"/>
              </a:ext>
            </a:extLst>
          </p:cNvPr>
          <p:cNvSpPr/>
          <p:nvPr/>
        </p:nvSpPr>
        <p:spPr>
          <a:xfrm>
            <a:off x="2260949" y="3003805"/>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Coffee break</a:t>
            </a:r>
          </a:p>
        </p:txBody>
      </p:sp>
      <p:sp>
        <p:nvSpPr>
          <p:cNvPr id="10" name="Alternatief proces 9">
            <a:extLst>
              <a:ext uri="{FF2B5EF4-FFF2-40B4-BE49-F238E27FC236}">
                <a16:creationId xmlns:a16="http://schemas.microsoft.com/office/drawing/2014/main" id="{5D246309-FD30-022F-5A00-7C9FD84FBBEC}"/>
              </a:ext>
            </a:extLst>
          </p:cNvPr>
          <p:cNvSpPr/>
          <p:nvPr/>
        </p:nvSpPr>
        <p:spPr>
          <a:xfrm>
            <a:off x="133947" y="371439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15:30-17:30</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945934"/>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BL08.1 </a:t>
            </a:r>
            <a:r>
              <a:rPr lang="nl-BE" sz="1000" dirty="0">
                <a:solidFill>
                  <a:schemeClr val="tx1"/>
                </a:solidFill>
                <a:effectLst/>
                <a:latin typeface="Arial" panose="020B0604020202020204" pitchFamily="34" charset="0"/>
              </a:rPr>
              <a:t>Follow-up after active treatment for intermediary/high risk local or locally advanced prostate cancer. Role of PSA in follow up, periodicity what to do when the PSA value is above the target/nadir value? What are the target/nadir values related to the treatment, surgery versus EBRT? (TRE06)</a:t>
            </a:r>
            <a:endParaRPr lang="nl-BE" sz="1000" dirty="0">
              <a:solidFill>
                <a:schemeClr val="tx1"/>
              </a:solidFill>
              <a:effectLst/>
              <a:latin typeface="Trebuchet MS" panose="020B0703020202090204" pitchFamily="34" charset="0"/>
            </a:endParaRPr>
          </a:p>
          <a:p>
            <a:r>
              <a:rPr lang="nl-BE" sz="1000" dirty="0">
                <a:solidFill>
                  <a:schemeClr val="tx1"/>
                </a:solidFill>
                <a:latin typeface="Trebuchet MS" panose="020B0703020202090204" pitchFamily="34" charset="0"/>
              </a:rPr>
              <a:t>BL08.2 &amp; </a:t>
            </a:r>
            <a:r>
              <a:rPr lang="nl-BE" sz="1000" dirty="0">
                <a:solidFill>
                  <a:schemeClr val="tx1"/>
                </a:solidFill>
                <a:effectLst/>
                <a:latin typeface="Trebuchet MS" panose="020B0703020202090204" pitchFamily="34" charset="0"/>
              </a:rPr>
              <a:t>BL08.3 </a:t>
            </a:r>
            <a:r>
              <a:rPr lang="nl-BE" sz="1000" dirty="0">
                <a:solidFill>
                  <a:schemeClr val="tx1"/>
                </a:solidFill>
                <a:effectLst/>
                <a:latin typeface="Arial" panose="020B0604020202020204" pitchFamily="34" charset="0"/>
              </a:rPr>
              <a:t>PSA is the most important tumor marker used to monitor the evolution of prostate cancer after diagnosis. For patients this evolution is very important and understanding what it means is key. A PSA increase needs to be seen in the specific stage of the disease and needs to be compared in a series of values. (TRE07 A&amp;B)</a:t>
            </a:r>
            <a:endParaRPr lang="nl-BE" sz="1000" dirty="0">
              <a:solidFill>
                <a:schemeClr val="tx1"/>
              </a:solidFill>
              <a:effectLst/>
              <a:latin typeface="Trebuchet MS" panose="020B0703020202090204" pitchFamily="34" charset="0"/>
            </a:endParaRPr>
          </a:p>
          <a:p>
            <a:r>
              <a:rPr lang="nl-BE" sz="1000" dirty="0">
                <a:solidFill>
                  <a:schemeClr val="tx1"/>
                </a:solidFill>
                <a:latin typeface="Trebuchet MS" panose="020B0703020202090204" pitchFamily="34" charset="0"/>
              </a:rPr>
              <a:t>BL08.4 </a:t>
            </a:r>
            <a:r>
              <a:rPr lang="nl-BE" sz="1000" dirty="0">
                <a:solidFill>
                  <a:schemeClr val="tx1"/>
                </a:solidFill>
                <a:effectLst/>
                <a:latin typeface="Arial" panose="020B0604020202020204" pitchFamily="34" charset="0"/>
              </a:rPr>
              <a:t>Shared decision making, description of the different modalities. Not all modalities are fit for every patient.</a:t>
            </a:r>
          </a:p>
          <a:p>
            <a:r>
              <a:rPr lang="nl-BE" sz="1000" dirty="0">
                <a:solidFill>
                  <a:schemeClr val="tx1"/>
                </a:solidFill>
                <a:effectLst/>
                <a:latin typeface="Arial" panose="020B0604020202020204" pitchFamily="34" charset="0"/>
              </a:rPr>
              <a:t>Shared decision making, how to do this and how to help patients, fellow patients.</a:t>
            </a:r>
          </a:p>
          <a:p>
            <a:r>
              <a:rPr lang="nl-BE" sz="1000" dirty="0">
                <a:solidFill>
                  <a:schemeClr val="tx1"/>
                </a:solidFill>
                <a:effectLst/>
                <a:latin typeface="Arial" panose="020B0604020202020204" pitchFamily="34" charset="0"/>
              </a:rPr>
              <a:t>Decision regret, description and how to prevent it.</a:t>
            </a:r>
            <a:r>
              <a:rPr lang="nl-BE" sz="1000" dirty="0">
                <a:solidFill>
                  <a:schemeClr val="tx1"/>
                </a:solidFill>
                <a:latin typeface="Arial" panose="020B0604020202020204" pitchFamily="34" charset="0"/>
              </a:rPr>
              <a:t> (ONP03)</a:t>
            </a:r>
            <a:endParaRPr lang="nl-BE" sz="1000" dirty="0">
              <a:solidFill>
                <a:schemeClr val="tx1"/>
              </a:solidFill>
              <a:effectLst/>
              <a:latin typeface="Arial" panose="020B0604020202020204" pitchFamily="34" charset="0"/>
            </a:endParaRPr>
          </a:p>
        </p:txBody>
      </p:sp>
      <p:sp>
        <p:nvSpPr>
          <p:cNvPr id="12" name="Alternatief proces 11">
            <a:extLst>
              <a:ext uri="{FF2B5EF4-FFF2-40B4-BE49-F238E27FC236}">
                <a16:creationId xmlns:a16="http://schemas.microsoft.com/office/drawing/2014/main" id="{BCAA7E85-854C-87AD-3A5E-409AD0D2C2AB}"/>
              </a:ext>
            </a:extLst>
          </p:cNvPr>
          <p:cNvSpPr/>
          <p:nvPr/>
        </p:nvSpPr>
        <p:spPr>
          <a:xfrm>
            <a:off x="133947" y="5873998"/>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17:30</a:t>
            </a:r>
          </a:p>
        </p:txBody>
      </p:sp>
      <p:sp>
        <p:nvSpPr>
          <p:cNvPr id="19" name="Alternatief proces 18">
            <a:extLst>
              <a:ext uri="{FF2B5EF4-FFF2-40B4-BE49-F238E27FC236}">
                <a16:creationId xmlns:a16="http://schemas.microsoft.com/office/drawing/2014/main" id="{9572895A-0C01-A6CE-45D9-DD47FD132753}"/>
              </a:ext>
            </a:extLst>
          </p:cNvPr>
          <p:cNvSpPr/>
          <p:nvPr/>
        </p:nvSpPr>
        <p:spPr>
          <a:xfrm>
            <a:off x="2260948" y="5873998"/>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Day end</a:t>
            </a:r>
          </a:p>
        </p:txBody>
      </p:sp>
      <p:sp>
        <p:nvSpPr>
          <p:cNvPr id="13" name="Alternatief proces 12">
            <a:extLst>
              <a:ext uri="{FF2B5EF4-FFF2-40B4-BE49-F238E27FC236}">
                <a16:creationId xmlns:a16="http://schemas.microsoft.com/office/drawing/2014/main" id="{5156F3B4-91E9-EBBC-9EF0-6B2885DCFD1B}"/>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Side effects</a:t>
            </a:r>
          </a:p>
        </p:txBody>
      </p:sp>
      <p:sp>
        <p:nvSpPr>
          <p:cNvPr id="14" name="Alternatief proces 13">
            <a:extLst>
              <a:ext uri="{FF2B5EF4-FFF2-40B4-BE49-F238E27FC236}">
                <a16:creationId xmlns:a16="http://schemas.microsoft.com/office/drawing/2014/main" id="{3A73C7A5-9D69-F368-AF21-B38927CA49C9}"/>
              </a:ext>
            </a:extLst>
          </p:cNvPr>
          <p:cNvSpPr/>
          <p:nvPr/>
        </p:nvSpPr>
        <p:spPr>
          <a:xfrm>
            <a:off x="133947" y="4424985"/>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After Local</a:t>
            </a:r>
          </a:p>
        </p:txBody>
      </p:sp>
      <p:sp>
        <p:nvSpPr>
          <p:cNvPr id="16" name="Alternatief proces 15">
            <a:extLst>
              <a:ext uri="{FF2B5EF4-FFF2-40B4-BE49-F238E27FC236}">
                <a16:creationId xmlns:a16="http://schemas.microsoft.com/office/drawing/2014/main" id="{DAD284C5-0E9D-D4FA-1933-E1588016C475}"/>
              </a:ext>
            </a:extLst>
          </p:cNvPr>
          <p:cNvSpPr/>
          <p:nvPr/>
        </p:nvSpPr>
        <p:spPr>
          <a:xfrm>
            <a:off x="10672173" y="3724366"/>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7" name="Alternatief proces 16">
            <a:extLst>
              <a:ext uri="{FF2B5EF4-FFF2-40B4-BE49-F238E27FC236}">
                <a16:creationId xmlns:a16="http://schemas.microsoft.com/office/drawing/2014/main" id="{575C0395-1693-7E4E-E8FC-C03B2F98C485}"/>
              </a:ext>
            </a:extLst>
          </p:cNvPr>
          <p:cNvSpPr/>
          <p:nvPr/>
        </p:nvSpPr>
        <p:spPr>
          <a:xfrm>
            <a:off x="10672173" y="1197671"/>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8" name="Alternatief proces 17">
            <a:extLst>
              <a:ext uri="{FF2B5EF4-FFF2-40B4-BE49-F238E27FC236}">
                <a16:creationId xmlns:a16="http://schemas.microsoft.com/office/drawing/2014/main" id="{BF50AC2C-62FE-49CB-7863-39F70BA2EA3D}"/>
              </a:ext>
            </a:extLst>
          </p:cNvPr>
          <p:cNvSpPr/>
          <p:nvPr/>
        </p:nvSpPr>
        <p:spPr>
          <a:xfrm>
            <a:off x="10672173" y="178967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500" b="1" dirty="0">
                <a:solidFill>
                  <a:schemeClr val="tx1"/>
                </a:solidFill>
                <a:latin typeface="Trebuchet MS" panose="020B0703020202090204" pitchFamily="34" charset="0"/>
              </a:rPr>
              <a:t>Koen Van </a:t>
            </a:r>
            <a:r>
              <a:rPr lang="en-GB" sz="1500" b="1" dirty="0" err="1">
                <a:solidFill>
                  <a:schemeClr val="tx1"/>
                </a:solidFill>
                <a:latin typeface="Trebuchet MS" panose="020B0703020202090204" pitchFamily="34" charset="0"/>
              </a:rPr>
              <a:t>Renterghem</a:t>
            </a:r>
            <a:endParaRPr lang="en-GB" sz="1500" b="1" dirty="0">
              <a:solidFill>
                <a:schemeClr val="tx1"/>
              </a:solidFill>
              <a:latin typeface="Trebuchet MS" panose="020B0703020202090204" pitchFamily="34" charset="0"/>
            </a:endParaRPr>
          </a:p>
        </p:txBody>
      </p:sp>
      <p:sp>
        <p:nvSpPr>
          <p:cNvPr id="20" name="Alternatief proces 19">
            <a:extLst>
              <a:ext uri="{FF2B5EF4-FFF2-40B4-BE49-F238E27FC236}">
                <a16:creationId xmlns:a16="http://schemas.microsoft.com/office/drawing/2014/main" id="{3DBD3C8B-2A25-41A6-E750-63FC41B76EF5}"/>
              </a:ext>
            </a:extLst>
          </p:cNvPr>
          <p:cNvSpPr/>
          <p:nvPr/>
        </p:nvSpPr>
        <p:spPr>
          <a:xfrm>
            <a:off x="10672173" y="4306398"/>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21" name="Alternatief proces 20">
            <a:extLst>
              <a:ext uri="{FF2B5EF4-FFF2-40B4-BE49-F238E27FC236}">
                <a16:creationId xmlns:a16="http://schemas.microsoft.com/office/drawing/2014/main" id="{FC2FE6CE-7841-1A12-9C77-05BCC1685914}"/>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03/09/2024</a:t>
            </a:r>
          </a:p>
        </p:txBody>
      </p:sp>
    </p:spTree>
    <p:extLst>
      <p:ext uri="{BB962C8B-B14F-4D97-AF65-F5344CB8AC3E}">
        <p14:creationId xmlns:p14="http://schemas.microsoft.com/office/powerpoint/2010/main" val="26754915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7</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Wednesday Morning</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09:00-10:30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BL09.1 </a:t>
            </a:r>
            <a:r>
              <a:rPr lang="nl-BE" sz="1000" dirty="0">
                <a:solidFill>
                  <a:schemeClr val="tx1"/>
                </a:solidFill>
                <a:effectLst/>
                <a:latin typeface="Arial" panose="020B0604020202020204" pitchFamily="34" charset="0"/>
              </a:rPr>
              <a:t>Risk decides on the treatment of local and locally advanced prostate cancer. In “non” local cancer staging it is important to guide further treatments. TNM is the international system based on Tissue, Nodes and Metastasis it differs from the D'Amico risk classification used in the EAU guidelines for local and locally advanced cancer. Staging, bone scan and PSMA-PET-CT as staging tools. Importance in prognosis. (TRE08)</a:t>
            </a:r>
            <a:endParaRPr lang="nl-BE" sz="1000" dirty="0">
              <a:solidFill>
                <a:schemeClr val="tx1"/>
              </a:solidFill>
              <a:effectLst/>
              <a:latin typeface="Trebuchet MS" panose="020B0703020202090204" pitchFamily="34" charset="0"/>
            </a:endParaRPr>
          </a:p>
          <a:p>
            <a:r>
              <a:rPr lang="nl-BE" sz="1000" dirty="0">
                <a:solidFill>
                  <a:schemeClr val="tx1"/>
                </a:solidFill>
                <a:latin typeface="Trebuchet MS" panose="020B0703020202090204" pitchFamily="34" charset="0"/>
              </a:rPr>
              <a:t>BL09.2 </a:t>
            </a:r>
            <a:r>
              <a:rPr lang="nl-BE" sz="1000" dirty="0">
                <a:solidFill>
                  <a:schemeClr val="tx1"/>
                </a:solidFill>
                <a:effectLst/>
                <a:latin typeface="Arial" panose="020B0604020202020204" pitchFamily="34" charset="0"/>
              </a:rPr>
              <a:t>Testosterone can be seen as a growth factor for the prostate and for prostate cancer. Lowering testosterone slows down the growth of tumors and is widely used to treat prostate cancer. These sessions describe how ADT is done and how the medicines work. Attention is given to the side effects. The different ADT medicines and surgical castration are described in detail. (TRE09 A)</a:t>
            </a:r>
            <a:endParaRPr lang="nl-BE" sz="1000" dirty="0">
              <a:solidFill>
                <a:schemeClr val="tx1"/>
              </a:solidFill>
              <a:latin typeface="Trebuchet MS" panose="020B0703020202090204" pitchFamily="34" charset="0"/>
            </a:endParaRPr>
          </a:p>
          <a:p>
            <a:r>
              <a:rPr lang="nl-BE" sz="1000" dirty="0">
                <a:solidFill>
                  <a:schemeClr val="tx1"/>
                </a:solidFill>
                <a:effectLst/>
                <a:latin typeface="Trebuchet MS" panose="020B0703020202090204" pitchFamily="34" charset="0"/>
              </a:rPr>
              <a:t>BL09.3 </a:t>
            </a:r>
            <a:r>
              <a:rPr lang="nl-BE" sz="1000" dirty="0">
                <a:solidFill>
                  <a:schemeClr val="tx1"/>
                </a:solidFill>
                <a:effectLst/>
                <a:latin typeface="Arial" panose="020B0604020202020204" pitchFamily="34" charset="0"/>
              </a:rPr>
              <a:t>The LHRH agonists are discussed, how they work and specific side effects.</a:t>
            </a:r>
          </a:p>
          <a:p>
            <a:r>
              <a:rPr lang="nl-BE" sz="1000" dirty="0">
                <a:solidFill>
                  <a:schemeClr val="tx1"/>
                </a:solidFill>
                <a:effectLst/>
                <a:latin typeface="Arial" panose="020B0604020202020204" pitchFamily="34" charset="0"/>
              </a:rPr>
              <a:t>Leuprolide (Leupron, Eligard), Goserelin (Zoladex), Triptorelin (Trelstar) and Leuprolide mesylate (Camcevi)</a:t>
            </a:r>
          </a:p>
          <a:p>
            <a:r>
              <a:rPr lang="nl-BE" sz="1000" dirty="0">
                <a:solidFill>
                  <a:schemeClr val="tx1"/>
                </a:solidFill>
                <a:effectLst/>
                <a:latin typeface="Arial" panose="020B0604020202020204" pitchFamily="34" charset="0"/>
              </a:rPr>
              <a:t>LHRG antagonists, Degarelix (firmagon) and Relugolix (Orgovyx). (TRE09 B)</a:t>
            </a:r>
          </a:p>
        </p:txBody>
      </p:sp>
      <p:sp>
        <p:nvSpPr>
          <p:cNvPr id="8" name="Alternatief proces 7">
            <a:extLst>
              <a:ext uri="{FF2B5EF4-FFF2-40B4-BE49-F238E27FC236}">
                <a16:creationId xmlns:a16="http://schemas.microsoft.com/office/drawing/2014/main" id="{F3812846-031E-4F02-F592-7B8188D53931}"/>
              </a:ext>
            </a:extLst>
          </p:cNvPr>
          <p:cNvSpPr/>
          <p:nvPr/>
        </p:nvSpPr>
        <p:spPr>
          <a:xfrm>
            <a:off x="133947" y="300380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10:30-11:00</a:t>
            </a:r>
          </a:p>
        </p:txBody>
      </p:sp>
      <p:sp>
        <p:nvSpPr>
          <p:cNvPr id="9" name="Alternatief proces 8">
            <a:extLst>
              <a:ext uri="{FF2B5EF4-FFF2-40B4-BE49-F238E27FC236}">
                <a16:creationId xmlns:a16="http://schemas.microsoft.com/office/drawing/2014/main" id="{44273D9F-C13D-0DFB-9470-56A92937CF49}"/>
              </a:ext>
            </a:extLst>
          </p:cNvPr>
          <p:cNvSpPr/>
          <p:nvPr/>
        </p:nvSpPr>
        <p:spPr>
          <a:xfrm>
            <a:off x="2260949" y="3003805"/>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Coffee break</a:t>
            </a:r>
          </a:p>
        </p:txBody>
      </p:sp>
      <p:sp>
        <p:nvSpPr>
          <p:cNvPr id="10" name="Alternatief proces 9">
            <a:extLst>
              <a:ext uri="{FF2B5EF4-FFF2-40B4-BE49-F238E27FC236}">
                <a16:creationId xmlns:a16="http://schemas.microsoft.com/office/drawing/2014/main" id="{5D246309-FD30-022F-5A00-7C9FD84FBBEC}"/>
              </a:ext>
            </a:extLst>
          </p:cNvPr>
          <p:cNvSpPr/>
          <p:nvPr/>
        </p:nvSpPr>
        <p:spPr>
          <a:xfrm>
            <a:off x="133947" y="371439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11:00-12:30</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Arial" panose="020B0604020202020204" pitchFamily="34" charset="0"/>
              </a:rPr>
              <a:t>BL10.1 Inhibiting the androgen receptor is another route to slow down growth of a PC tumor. The different ARPI's are described and how they work. Side effects are described. Abiraterone, (Zytiga) is an enzyme blocker that acts on CYP17.</a:t>
            </a:r>
            <a:r>
              <a:rPr lang="nl-BE" sz="1000" dirty="0">
                <a:solidFill>
                  <a:schemeClr val="tx1"/>
                </a:solidFill>
                <a:latin typeface="Arial" panose="020B0604020202020204" pitchFamily="34" charset="0"/>
              </a:rPr>
              <a:t> </a:t>
            </a:r>
            <a:r>
              <a:rPr lang="nl-BE" sz="1000" dirty="0">
                <a:solidFill>
                  <a:schemeClr val="tx1"/>
                </a:solidFill>
                <a:effectLst/>
                <a:latin typeface="Arial" panose="020B0604020202020204" pitchFamily="34" charset="0"/>
              </a:rPr>
              <a:t>Other ARPI's block the androgen receptor inside the prostate cancer cells. </a:t>
            </a:r>
            <a:r>
              <a:rPr lang="nl-BE" sz="1000" dirty="0">
                <a:solidFill>
                  <a:schemeClr val="tx1"/>
                </a:solidFill>
                <a:latin typeface="Arial" panose="020B0604020202020204" pitchFamily="34" charset="0"/>
              </a:rPr>
              <a:t>(TRE10 A)</a:t>
            </a:r>
            <a:endParaRPr lang="nl-BE" sz="1000" dirty="0">
              <a:solidFill>
                <a:schemeClr val="tx1"/>
              </a:solidFill>
              <a:effectLst/>
              <a:latin typeface="Arial" panose="020B0604020202020204" pitchFamily="34" charset="0"/>
            </a:endParaRPr>
          </a:p>
          <a:p>
            <a:r>
              <a:rPr lang="nl-BE" sz="1000" dirty="0">
                <a:solidFill>
                  <a:schemeClr val="tx1"/>
                </a:solidFill>
                <a:latin typeface="Arial" panose="020B0604020202020204" pitchFamily="34" charset="0"/>
              </a:rPr>
              <a:t>BL10.2 </a:t>
            </a:r>
            <a:r>
              <a:rPr lang="nl-BE" sz="1000" dirty="0">
                <a:solidFill>
                  <a:schemeClr val="tx1"/>
                </a:solidFill>
                <a:effectLst/>
                <a:latin typeface="Arial" panose="020B0604020202020204" pitchFamily="34" charset="0"/>
              </a:rPr>
              <a:t>Anti-androgens that are discussed;</a:t>
            </a:r>
          </a:p>
          <a:p>
            <a:r>
              <a:rPr lang="nl-BE" sz="1000" dirty="0">
                <a:solidFill>
                  <a:schemeClr val="tx1"/>
                </a:solidFill>
                <a:effectLst/>
                <a:latin typeface="Arial" panose="020B0604020202020204" pitchFamily="34" charset="0"/>
              </a:rPr>
              <a:t>Bicalutamide (Casodex), Nilutamide (Nilandron), Flutamide (Eulexin), Enzalutamide, (Xtandi), , Darolutamide (Nubeqa) are described. (TRE10 B)</a:t>
            </a:r>
            <a:br>
              <a:rPr lang="nl-BE" sz="1000" dirty="0">
                <a:solidFill>
                  <a:schemeClr val="tx1"/>
                </a:solidFill>
                <a:latin typeface="Arial" panose="020B0604020202020204" pitchFamily="34" charset="0"/>
              </a:rPr>
            </a:br>
            <a:r>
              <a:rPr lang="nl-BE" sz="1000" dirty="0">
                <a:solidFill>
                  <a:schemeClr val="tx1"/>
                </a:solidFill>
                <a:latin typeface="Arial" panose="020B0604020202020204" pitchFamily="34" charset="0"/>
              </a:rPr>
              <a:t>BL10.3 </a:t>
            </a:r>
            <a:r>
              <a:rPr lang="nl-BE" sz="1000" dirty="0">
                <a:solidFill>
                  <a:schemeClr val="tx1"/>
                </a:solidFill>
                <a:effectLst/>
                <a:latin typeface="Arial" panose="020B0604020202020204" pitchFamily="34" charset="0"/>
              </a:rPr>
              <a:t>Medical devices are regulated in the EU. In this session we explain what the meaning is of a regulation and of a directive. For medical devices there are two different regulations. Further the meaning of a CE marking on a product. (OTH03)</a:t>
            </a:r>
          </a:p>
        </p:txBody>
      </p:sp>
      <p:sp>
        <p:nvSpPr>
          <p:cNvPr id="12" name="Alternatief proces 11">
            <a:extLst>
              <a:ext uri="{FF2B5EF4-FFF2-40B4-BE49-F238E27FC236}">
                <a16:creationId xmlns:a16="http://schemas.microsoft.com/office/drawing/2014/main" id="{BCAA7E85-854C-87AD-3A5E-409AD0D2C2AB}"/>
              </a:ext>
            </a:extLst>
          </p:cNvPr>
          <p:cNvSpPr/>
          <p:nvPr/>
        </p:nvSpPr>
        <p:spPr>
          <a:xfrm>
            <a:off x="133947" y="5548322"/>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12:30-13-30</a:t>
            </a:r>
          </a:p>
        </p:txBody>
      </p:sp>
      <p:sp>
        <p:nvSpPr>
          <p:cNvPr id="19" name="Alternatief proces 18">
            <a:extLst>
              <a:ext uri="{FF2B5EF4-FFF2-40B4-BE49-F238E27FC236}">
                <a16:creationId xmlns:a16="http://schemas.microsoft.com/office/drawing/2014/main" id="{9572895A-0C01-A6CE-45D9-DD47FD132753}"/>
              </a:ext>
            </a:extLst>
          </p:cNvPr>
          <p:cNvSpPr/>
          <p:nvPr/>
        </p:nvSpPr>
        <p:spPr>
          <a:xfrm>
            <a:off x="2260948" y="5548322"/>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Lunch break</a:t>
            </a:r>
          </a:p>
        </p:txBody>
      </p:sp>
      <p:sp>
        <p:nvSpPr>
          <p:cNvPr id="20" name="Alternatief proces 19">
            <a:extLst>
              <a:ext uri="{FF2B5EF4-FFF2-40B4-BE49-F238E27FC236}">
                <a16:creationId xmlns:a16="http://schemas.microsoft.com/office/drawing/2014/main" id="{B72B235D-61A6-3236-D14E-C71EA0B75BDA}"/>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700" b="1" dirty="0">
                <a:solidFill>
                  <a:schemeClr val="tx1"/>
                </a:solidFill>
                <a:latin typeface="Trebuchet MS" panose="020B0703020202090204" pitchFamily="34" charset="0"/>
              </a:rPr>
              <a:t>Staging &amp; ADT</a:t>
            </a:r>
          </a:p>
        </p:txBody>
      </p:sp>
      <p:sp>
        <p:nvSpPr>
          <p:cNvPr id="21" name="Alternatief proces 20">
            <a:extLst>
              <a:ext uri="{FF2B5EF4-FFF2-40B4-BE49-F238E27FC236}">
                <a16:creationId xmlns:a16="http://schemas.microsoft.com/office/drawing/2014/main" id="{8860CB02-374A-576A-FEC2-4D02B275F53A}"/>
              </a:ext>
            </a:extLst>
          </p:cNvPr>
          <p:cNvSpPr/>
          <p:nvPr/>
        </p:nvSpPr>
        <p:spPr>
          <a:xfrm>
            <a:off x="133946" y="4384686"/>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700" b="1" dirty="0">
                <a:solidFill>
                  <a:schemeClr val="tx1"/>
                </a:solidFill>
                <a:latin typeface="Trebuchet MS" panose="020B0703020202090204" pitchFamily="34" charset="0"/>
              </a:rPr>
              <a:t>ARPI’S and </a:t>
            </a:r>
            <a:r>
              <a:rPr lang="en-GB" sz="1700" b="1" dirty="0" err="1">
                <a:solidFill>
                  <a:schemeClr val="tx1"/>
                </a:solidFill>
                <a:latin typeface="Trebuchet MS" panose="020B0703020202090204" pitchFamily="34" charset="0"/>
              </a:rPr>
              <a:t>Med.dev</a:t>
            </a:r>
            <a:r>
              <a:rPr lang="en-GB" sz="1700" b="1" dirty="0">
                <a:solidFill>
                  <a:schemeClr val="tx1"/>
                </a:solidFill>
                <a:latin typeface="Trebuchet MS" panose="020B0703020202090204" pitchFamily="34" charset="0"/>
              </a:rPr>
              <a:t>.</a:t>
            </a:r>
          </a:p>
        </p:txBody>
      </p:sp>
      <p:sp>
        <p:nvSpPr>
          <p:cNvPr id="13" name="Alternatief proces 12">
            <a:extLst>
              <a:ext uri="{FF2B5EF4-FFF2-40B4-BE49-F238E27FC236}">
                <a16:creationId xmlns:a16="http://schemas.microsoft.com/office/drawing/2014/main" id="{482D1F8D-6411-396B-C44B-C679F6D958CC}"/>
              </a:ext>
            </a:extLst>
          </p:cNvPr>
          <p:cNvSpPr/>
          <p:nvPr/>
        </p:nvSpPr>
        <p:spPr>
          <a:xfrm>
            <a:off x="10672173" y="3714395"/>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Bertrand </a:t>
            </a:r>
            <a:r>
              <a:rPr lang="en-GB" sz="1600" b="1" dirty="0" err="1">
                <a:solidFill>
                  <a:schemeClr val="tx1"/>
                </a:solidFill>
                <a:latin typeface="Trebuchet MS" panose="020B0703020202090204" pitchFamily="34" charset="0"/>
              </a:rPr>
              <a:t>Tombal</a:t>
            </a:r>
            <a:endParaRPr lang="en-GB" sz="1600" b="1" dirty="0">
              <a:solidFill>
                <a:schemeClr val="tx1"/>
              </a:solidFill>
              <a:latin typeface="Trebuchet MS" panose="020B0703020202090204" pitchFamily="34" charset="0"/>
            </a:endParaRPr>
          </a:p>
        </p:txBody>
      </p:sp>
      <p:sp>
        <p:nvSpPr>
          <p:cNvPr id="14" name="Alternatief proces 13">
            <a:extLst>
              <a:ext uri="{FF2B5EF4-FFF2-40B4-BE49-F238E27FC236}">
                <a16:creationId xmlns:a16="http://schemas.microsoft.com/office/drawing/2014/main" id="{59B25BEC-77F6-19C5-AAD0-AC7B04107040}"/>
              </a:ext>
            </a:extLst>
          </p:cNvPr>
          <p:cNvSpPr/>
          <p:nvPr/>
        </p:nvSpPr>
        <p:spPr>
          <a:xfrm>
            <a:off x="10672173" y="1197671"/>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6" name="Alternatief proces 15">
            <a:extLst>
              <a:ext uri="{FF2B5EF4-FFF2-40B4-BE49-F238E27FC236}">
                <a16:creationId xmlns:a16="http://schemas.microsoft.com/office/drawing/2014/main" id="{03A828CC-5403-450F-DC42-8DFAD52D83F6}"/>
              </a:ext>
            </a:extLst>
          </p:cNvPr>
          <p:cNvSpPr/>
          <p:nvPr/>
        </p:nvSpPr>
        <p:spPr>
          <a:xfrm>
            <a:off x="10672173" y="1769525"/>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Bertrand </a:t>
            </a:r>
            <a:r>
              <a:rPr lang="en-GB" sz="1600" b="1" dirty="0" err="1">
                <a:solidFill>
                  <a:schemeClr val="tx1"/>
                </a:solidFill>
                <a:latin typeface="Trebuchet MS" panose="020B0703020202090204" pitchFamily="34" charset="0"/>
              </a:rPr>
              <a:t>Tombal</a:t>
            </a:r>
            <a:endParaRPr lang="en-GB" sz="1600" b="1" dirty="0">
              <a:solidFill>
                <a:schemeClr val="tx1"/>
              </a:solidFill>
              <a:latin typeface="Trebuchet MS" panose="020B0703020202090204" pitchFamily="34" charset="0"/>
            </a:endParaRPr>
          </a:p>
        </p:txBody>
      </p:sp>
      <p:sp>
        <p:nvSpPr>
          <p:cNvPr id="17" name="Alternatief proces 16">
            <a:extLst>
              <a:ext uri="{FF2B5EF4-FFF2-40B4-BE49-F238E27FC236}">
                <a16:creationId xmlns:a16="http://schemas.microsoft.com/office/drawing/2014/main" id="{22F5C7C2-1EFE-47D7-5086-FA50520E795E}"/>
              </a:ext>
            </a:extLst>
          </p:cNvPr>
          <p:cNvSpPr/>
          <p:nvPr/>
        </p:nvSpPr>
        <p:spPr>
          <a:xfrm>
            <a:off x="10672173" y="4306398"/>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8" name="Alternatief proces 17">
            <a:extLst>
              <a:ext uri="{FF2B5EF4-FFF2-40B4-BE49-F238E27FC236}">
                <a16:creationId xmlns:a16="http://schemas.microsoft.com/office/drawing/2014/main" id="{4AB56DD0-A0EC-3B14-75BB-4F8343D33C06}"/>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04/09/2024</a:t>
            </a:r>
          </a:p>
        </p:txBody>
      </p:sp>
    </p:spTree>
    <p:extLst>
      <p:ext uri="{BB962C8B-B14F-4D97-AF65-F5344CB8AC3E}">
        <p14:creationId xmlns:p14="http://schemas.microsoft.com/office/powerpoint/2010/main" val="2706275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8</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Wednesday Afternoon</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13:30-15:00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Visit to the EU parlement with a session on EU</a:t>
            </a:r>
          </a:p>
          <a:p>
            <a:r>
              <a:rPr lang="nl-BE" sz="1000" dirty="0">
                <a:solidFill>
                  <a:schemeClr val="tx1"/>
                </a:solidFill>
                <a:latin typeface="Trebuchet MS" panose="020B0703020202090204" pitchFamily="34" charset="0"/>
              </a:rPr>
              <a:t>BL11.1 </a:t>
            </a:r>
            <a:r>
              <a:rPr lang="nl-BE" sz="1000" dirty="0">
                <a:solidFill>
                  <a:schemeClr val="tx1"/>
                </a:solidFill>
                <a:effectLst/>
                <a:latin typeface="Arial" panose="020B0604020202020204" pitchFamily="34" charset="0"/>
              </a:rPr>
              <a:t>Healthcare in Europe is a matter for the member states, Europe is mandated only for some special tasks like giving market authorisation for new medicines. In this session we give a very brief overview of the structure and work of the EU, its political organs and the different laws/documents it can issue. (OTH02)</a:t>
            </a:r>
            <a:endParaRPr lang="nl-BE" sz="1000" dirty="0">
              <a:solidFill>
                <a:schemeClr val="tx1"/>
              </a:solidFill>
              <a:latin typeface="Trebuchet MS" panose="020B0703020202090204" pitchFamily="34" charset="0"/>
            </a:endParaRPr>
          </a:p>
          <a:p>
            <a:r>
              <a:rPr lang="nl-BE" sz="1000" dirty="0">
                <a:solidFill>
                  <a:schemeClr val="tx1"/>
                </a:solidFill>
                <a:latin typeface="Trebuchet MS" panose="020B0703020202090204" pitchFamily="34" charset="0"/>
              </a:rPr>
              <a:t>BL11.2 </a:t>
            </a:r>
            <a:r>
              <a:rPr lang="nl-BE" sz="1000" dirty="0">
                <a:solidFill>
                  <a:schemeClr val="tx1"/>
                </a:solidFill>
                <a:effectLst/>
                <a:latin typeface="Arial" panose="020B0604020202020204" pitchFamily="34" charset="0"/>
              </a:rPr>
              <a:t>Role of EMA in the regulatory process.</a:t>
            </a:r>
          </a:p>
          <a:p>
            <a:r>
              <a:rPr lang="nl-BE" sz="1000" dirty="0">
                <a:solidFill>
                  <a:schemeClr val="tx1"/>
                </a:solidFill>
                <a:effectLst/>
                <a:latin typeface="Arial" panose="020B0604020202020204" pitchFamily="34" charset="0"/>
              </a:rPr>
              <a:t>How does EMA work and collaborates with patient organisations in Europe</a:t>
            </a:r>
          </a:p>
          <a:p>
            <a:r>
              <a:rPr lang="nl-BE" sz="1000" dirty="0">
                <a:solidFill>
                  <a:schemeClr val="tx1"/>
                </a:solidFill>
                <a:effectLst/>
                <a:latin typeface="Arial" panose="020B0604020202020204" pitchFamily="34" charset="0"/>
              </a:rPr>
              <a:t>EMA committee's and how are they structured and how do they decide. Advice of medicines and other in vivo products for diagnostic procedures.</a:t>
            </a:r>
          </a:p>
          <a:p>
            <a:r>
              <a:rPr lang="nl-BE" sz="1000" dirty="0">
                <a:solidFill>
                  <a:schemeClr val="tx1"/>
                </a:solidFill>
                <a:effectLst/>
                <a:latin typeface="Arial" panose="020B0604020202020204" pitchFamily="34" charset="0"/>
              </a:rPr>
              <a:t>Issues with radio-pharmaceuticals. (REG01)</a:t>
            </a:r>
            <a:br>
              <a:rPr lang="nl-BE" sz="1000" dirty="0">
                <a:solidFill>
                  <a:schemeClr val="tx1"/>
                </a:solidFill>
                <a:latin typeface="Trebuchet MS" panose="020B0703020202090204" pitchFamily="34" charset="0"/>
              </a:rPr>
            </a:br>
            <a:r>
              <a:rPr lang="nl-BE" sz="1000" dirty="0">
                <a:solidFill>
                  <a:schemeClr val="tx1"/>
                </a:solidFill>
                <a:latin typeface="Trebuchet MS" panose="020B0703020202090204" pitchFamily="34" charset="0"/>
              </a:rPr>
              <a:t>BL11.3 </a:t>
            </a:r>
            <a:r>
              <a:rPr lang="nl-BE" sz="1000" dirty="0">
                <a:solidFill>
                  <a:schemeClr val="tx1"/>
                </a:solidFill>
                <a:effectLst/>
                <a:latin typeface="Arial" panose="020B0604020202020204" pitchFamily="34" charset="0"/>
              </a:rPr>
              <a:t>An overview of the European Union legislation and advices on screening for cancer. The recent review of the advice on screening as a basis to introduce prostate cancer screening in the EU. Evolution of the EU position over the last twenty years. Important information, the EU is not “responsible” for health care. (OTH01)</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945934"/>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Arial" panose="020B0604020202020204" pitchFamily="34" charset="0"/>
              </a:rPr>
              <a:t>Visit to the “BEER” museum and dinner with the group.</a:t>
            </a:r>
          </a:p>
        </p:txBody>
      </p:sp>
      <p:sp>
        <p:nvSpPr>
          <p:cNvPr id="12" name="Alternatief proces 11">
            <a:extLst>
              <a:ext uri="{FF2B5EF4-FFF2-40B4-BE49-F238E27FC236}">
                <a16:creationId xmlns:a16="http://schemas.microsoft.com/office/drawing/2014/main" id="{BCAA7E85-854C-87AD-3A5E-409AD0D2C2AB}"/>
              </a:ext>
            </a:extLst>
          </p:cNvPr>
          <p:cNvSpPr/>
          <p:nvPr/>
        </p:nvSpPr>
        <p:spPr>
          <a:xfrm>
            <a:off x="133947" y="5873998"/>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17:30</a:t>
            </a:r>
          </a:p>
        </p:txBody>
      </p:sp>
      <p:sp>
        <p:nvSpPr>
          <p:cNvPr id="19" name="Alternatief proces 18">
            <a:extLst>
              <a:ext uri="{FF2B5EF4-FFF2-40B4-BE49-F238E27FC236}">
                <a16:creationId xmlns:a16="http://schemas.microsoft.com/office/drawing/2014/main" id="{9572895A-0C01-A6CE-45D9-DD47FD132753}"/>
              </a:ext>
            </a:extLst>
          </p:cNvPr>
          <p:cNvSpPr/>
          <p:nvPr/>
        </p:nvSpPr>
        <p:spPr>
          <a:xfrm>
            <a:off x="2260948" y="5873998"/>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Day end</a:t>
            </a:r>
          </a:p>
        </p:txBody>
      </p:sp>
      <p:sp>
        <p:nvSpPr>
          <p:cNvPr id="13" name="Alternatief proces 12">
            <a:extLst>
              <a:ext uri="{FF2B5EF4-FFF2-40B4-BE49-F238E27FC236}">
                <a16:creationId xmlns:a16="http://schemas.microsoft.com/office/drawing/2014/main" id="{5156F3B4-91E9-EBBC-9EF0-6B2885DCFD1B}"/>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EU-</a:t>
            </a:r>
            <a:r>
              <a:rPr lang="en-GB" sz="2000" b="1" dirty="0" err="1">
                <a:solidFill>
                  <a:schemeClr val="tx1"/>
                </a:solidFill>
                <a:latin typeface="Trebuchet MS" panose="020B0703020202090204" pitchFamily="34" charset="0"/>
              </a:rPr>
              <a:t>Parlement</a:t>
            </a:r>
            <a:endParaRPr lang="en-GB" sz="2000" b="1" dirty="0">
              <a:solidFill>
                <a:schemeClr val="tx1"/>
              </a:solidFill>
              <a:latin typeface="Trebuchet MS" panose="020B0703020202090204" pitchFamily="34" charset="0"/>
            </a:endParaRPr>
          </a:p>
        </p:txBody>
      </p:sp>
      <p:sp>
        <p:nvSpPr>
          <p:cNvPr id="16" name="Alternatief proces 15">
            <a:extLst>
              <a:ext uri="{FF2B5EF4-FFF2-40B4-BE49-F238E27FC236}">
                <a16:creationId xmlns:a16="http://schemas.microsoft.com/office/drawing/2014/main" id="{F5DFCEC4-A55A-E1A1-0F86-DD730883B33B}"/>
              </a:ext>
            </a:extLst>
          </p:cNvPr>
          <p:cNvSpPr/>
          <p:nvPr/>
        </p:nvSpPr>
        <p:spPr>
          <a:xfrm>
            <a:off x="10672175" y="121457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Sarah Collen</a:t>
            </a:r>
          </a:p>
        </p:txBody>
      </p:sp>
      <p:sp>
        <p:nvSpPr>
          <p:cNvPr id="17" name="Alternatief proces 16">
            <a:extLst>
              <a:ext uri="{FF2B5EF4-FFF2-40B4-BE49-F238E27FC236}">
                <a16:creationId xmlns:a16="http://schemas.microsoft.com/office/drawing/2014/main" id="{EBBE2CF4-67FE-5FAA-04BB-AF1F7D34771C}"/>
              </a:ext>
            </a:extLst>
          </p:cNvPr>
          <p:cNvSpPr/>
          <p:nvPr/>
        </p:nvSpPr>
        <p:spPr>
          <a:xfrm>
            <a:off x="10672174" y="178967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8" name="Alternatief proces 7">
            <a:extLst>
              <a:ext uri="{FF2B5EF4-FFF2-40B4-BE49-F238E27FC236}">
                <a16:creationId xmlns:a16="http://schemas.microsoft.com/office/drawing/2014/main" id="{A6AFC59A-74AF-79AC-29A9-CDE98CAFE2D5}"/>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04/09/2024</a:t>
            </a:r>
          </a:p>
        </p:txBody>
      </p:sp>
    </p:spTree>
    <p:extLst>
      <p:ext uri="{BB962C8B-B14F-4D97-AF65-F5344CB8AC3E}">
        <p14:creationId xmlns:p14="http://schemas.microsoft.com/office/powerpoint/2010/main" val="2584212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voettekst 1">
            <a:extLst>
              <a:ext uri="{FF2B5EF4-FFF2-40B4-BE49-F238E27FC236}">
                <a16:creationId xmlns:a16="http://schemas.microsoft.com/office/drawing/2014/main" id="{64883EAD-81FF-4741-F0F9-6BBC0DB0741C}"/>
              </a:ext>
            </a:extLst>
          </p:cNvPr>
          <p:cNvSpPr>
            <a:spLocks noGrp="1"/>
          </p:cNvSpPr>
          <p:nvPr>
            <p:ph type="ftr" sz="quarter" idx="11"/>
          </p:nvPr>
        </p:nvSpPr>
        <p:spPr>
          <a:xfrm>
            <a:off x="3900292" y="6362004"/>
            <a:ext cx="4391416" cy="365125"/>
          </a:xfrm>
        </p:spPr>
        <p:txBody>
          <a:bodyPr/>
          <a:lstStyle/>
          <a:p>
            <a:r>
              <a:rPr lang="en-US" dirty="0"/>
              <a:t>Europa Uomo Summer School 2024  Dr Erik Briers MS PhD</a:t>
            </a:r>
          </a:p>
        </p:txBody>
      </p:sp>
      <p:sp>
        <p:nvSpPr>
          <p:cNvPr id="3" name="Tijdelijke aanduiding voor dianummer 2">
            <a:extLst>
              <a:ext uri="{FF2B5EF4-FFF2-40B4-BE49-F238E27FC236}">
                <a16:creationId xmlns:a16="http://schemas.microsoft.com/office/drawing/2014/main" id="{C21E8E76-EF13-E8AA-1892-A51523EBB4DD}"/>
              </a:ext>
            </a:extLst>
          </p:cNvPr>
          <p:cNvSpPr>
            <a:spLocks noGrp="1"/>
          </p:cNvSpPr>
          <p:nvPr>
            <p:ph type="sldNum" sz="quarter" idx="12"/>
          </p:nvPr>
        </p:nvSpPr>
        <p:spPr/>
        <p:txBody>
          <a:bodyPr/>
          <a:lstStyle/>
          <a:p>
            <a:fld id="{B2DC25EE-239B-4C5F-AAD1-255A7D5F1EE2}" type="slidenum">
              <a:rPr lang="en-US" smtClean="0"/>
              <a:t>9</a:t>
            </a:fld>
            <a:endParaRPr lang="en-US"/>
          </a:p>
        </p:txBody>
      </p:sp>
      <p:sp>
        <p:nvSpPr>
          <p:cNvPr id="4" name="Titel 1">
            <a:extLst>
              <a:ext uri="{FF2B5EF4-FFF2-40B4-BE49-F238E27FC236}">
                <a16:creationId xmlns:a16="http://schemas.microsoft.com/office/drawing/2014/main" id="{72B0C76B-3E4D-FF39-A811-BACD105A4429}"/>
              </a:ext>
            </a:extLst>
          </p:cNvPr>
          <p:cNvSpPr txBox="1">
            <a:spLocks/>
          </p:cNvSpPr>
          <p:nvPr/>
        </p:nvSpPr>
        <p:spPr>
          <a:xfrm>
            <a:off x="1011936" y="130871"/>
            <a:ext cx="10168128" cy="434653"/>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a:lstStyle>
          <a:p>
            <a:pPr algn="ctr"/>
            <a:r>
              <a:rPr lang="en-GB" sz="3200" dirty="0"/>
              <a:t>Europa Uomo Summer School 2024</a:t>
            </a:r>
          </a:p>
        </p:txBody>
      </p:sp>
      <p:pic>
        <p:nvPicPr>
          <p:cNvPr id="5" name="Afbeelding 4">
            <a:extLst>
              <a:ext uri="{FF2B5EF4-FFF2-40B4-BE49-F238E27FC236}">
                <a16:creationId xmlns:a16="http://schemas.microsoft.com/office/drawing/2014/main" id="{2E176A47-3E75-7133-D9D1-507AB6E7AD62}"/>
              </a:ext>
            </a:extLst>
          </p:cNvPr>
          <p:cNvPicPr>
            <a:picLocks noChangeAspect="1"/>
          </p:cNvPicPr>
          <p:nvPr/>
        </p:nvPicPr>
        <p:blipFill>
          <a:blip r:embed="rId2"/>
          <a:stretch>
            <a:fillRect/>
          </a:stretch>
        </p:blipFill>
        <p:spPr>
          <a:xfrm>
            <a:off x="10810671" y="130871"/>
            <a:ext cx="1247381" cy="881025"/>
          </a:xfrm>
          <a:prstGeom prst="rect">
            <a:avLst/>
          </a:prstGeom>
        </p:spPr>
      </p:pic>
      <p:sp>
        <p:nvSpPr>
          <p:cNvPr id="15" name="Alternatief proces 14">
            <a:extLst>
              <a:ext uri="{FF2B5EF4-FFF2-40B4-BE49-F238E27FC236}">
                <a16:creationId xmlns:a16="http://schemas.microsoft.com/office/drawing/2014/main" id="{951B9750-185A-B7D3-DBD2-56D5CEE5DB57}"/>
              </a:ext>
            </a:extLst>
          </p:cNvPr>
          <p:cNvSpPr/>
          <p:nvPr/>
        </p:nvSpPr>
        <p:spPr>
          <a:xfrm>
            <a:off x="133948" y="130871"/>
            <a:ext cx="1885167" cy="829430"/>
          </a:xfrm>
          <a:prstGeom prst="flowChartAlternateProcess">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b="1" dirty="0">
                <a:solidFill>
                  <a:schemeClr val="tx1"/>
                </a:solidFill>
                <a:latin typeface="Trebuchet MS" panose="020B0703020202090204" pitchFamily="34" charset="0"/>
              </a:rPr>
              <a:t>Thursday Morning</a:t>
            </a:r>
          </a:p>
        </p:txBody>
      </p:sp>
      <p:sp>
        <p:nvSpPr>
          <p:cNvPr id="6" name="Alternatief proces 5">
            <a:extLst>
              <a:ext uri="{FF2B5EF4-FFF2-40B4-BE49-F238E27FC236}">
                <a16:creationId xmlns:a16="http://schemas.microsoft.com/office/drawing/2014/main" id="{5505144B-6111-57C5-CCFB-FCA70F4A1D69}"/>
              </a:ext>
            </a:extLst>
          </p:cNvPr>
          <p:cNvSpPr/>
          <p:nvPr/>
        </p:nvSpPr>
        <p:spPr>
          <a:xfrm>
            <a:off x="133947" y="1197671"/>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09:00-10:30</a:t>
            </a:r>
          </a:p>
        </p:txBody>
      </p:sp>
      <p:sp>
        <p:nvSpPr>
          <p:cNvPr id="7" name="Proces 6">
            <a:extLst>
              <a:ext uri="{FF2B5EF4-FFF2-40B4-BE49-F238E27FC236}">
                <a16:creationId xmlns:a16="http://schemas.microsoft.com/office/drawing/2014/main" id="{D5944C4A-93FF-8713-49E5-B00F7F3B78B8}"/>
              </a:ext>
            </a:extLst>
          </p:cNvPr>
          <p:cNvSpPr/>
          <p:nvPr/>
        </p:nvSpPr>
        <p:spPr>
          <a:xfrm>
            <a:off x="2260949" y="1197671"/>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Trebuchet MS" panose="020B0703020202090204" pitchFamily="34" charset="0"/>
              </a:rPr>
              <a:t>BL12.1 </a:t>
            </a:r>
            <a:r>
              <a:rPr lang="nl-BE" sz="1000" dirty="0">
                <a:solidFill>
                  <a:schemeClr val="tx1"/>
                </a:solidFill>
                <a:effectLst/>
                <a:latin typeface="Arial" panose="020B0604020202020204" pitchFamily="34" charset="0"/>
              </a:rPr>
              <a:t>PSA-only recurrence after treatment with curative intent. Diagnostic procedures. After radical prostatectomy, after radiotherapy. (TRE16)</a:t>
            </a:r>
          </a:p>
          <a:p>
            <a:r>
              <a:rPr lang="nl-BE" sz="1000" dirty="0">
                <a:solidFill>
                  <a:schemeClr val="tx1"/>
                </a:solidFill>
                <a:effectLst/>
                <a:latin typeface="Arial" panose="020B0604020202020204" pitchFamily="34" charset="0"/>
              </a:rPr>
              <a:t>Low volume metastatic disease versus high volume metastatic disease. Treating the matastasis only, treatment options</a:t>
            </a:r>
          </a:p>
          <a:p>
            <a:r>
              <a:rPr lang="nl-BE" sz="1000" dirty="0">
                <a:solidFill>
                  <a:schemeClr val="tx1"/>
                </a:solidFill>
                <a:effectLst/>
                <a:latin typeface="Arial" panose="020B0604020202020204" pitchFamily="34" charset="0"/>
              </a:rPr>
              <a:t>Use of bone-scan versus use of PSMA-PET-CT. (TRE17)</a:t>
            </a:r>
            <a:endParaRPr lang="nl-BE" sz="1000" dirty="0">
              <a:solidFill>
                <a:schemeClr val="tx1"/>
              </a:solidFill>
              <a:effectLst/>
              <a:latin typeface="Trebuchet MS" panose="020B0703020202090204" pitchFamily="34" charset="0"/>
            </a:endParaRPr>
          </a:p>
          <a:p>
            <a:r>
              <a:rPr lang="nl-BE" sz="1000" dirty="0">
                <a:solidFill>
                  <a:schemeClr val="tx1"/>
                </a:solidFill>
                <a:latin typeface="Trebuchet MS" panose="020B0703020202090204" pitchFamily="34" charset="0"/>
              </a:rPr>
              <a:t>BL12.2 </a:t>
            </a:r>
            <a:r>
              <a:rPr lang="nl-BE" sz="1000" dirty="0">
                <a:solidFill>
                  <a:schemeClr val="tx1"/>
                </a:solidFill>
                <a:latin typeface="Arial" panose="020B0604020202020204" pitchFamily="34" charset="0"/>
              </a:rPr>
              <a:t>T</a:t>
            </a:r>
            <a:r>
              <a:rPr lang="nl-BE" sz="1000" dirty="0">
                <a:solidFill>
                  <a:schemeClr val="tx1"/>
                </a:solidFill>
                <a:effectLst/>
                <a:latin typeface="Arial" panose="020B0604020202020204" pitchFamily="34" charset="0"/>
              </a:rPr>
              <a:t>reating hormone sensitive metastatic prostate cancer. Diagnostic tools (TRE18)</a:t>
            </a:r>
            <a:endParaRPr lang="nl-BE" sz="1000" dirty="0">
              <a:solidFill>
                <a:schemeClr val="tx1"/>
              </a:solidFill>
              <a:latin typeface="Trebuchet MS" panose="020B0703020202090204" pitchFamily="34" charset="0"/>
            </a:endParaRPr>
          </a:p>
          <a:p>
            <a:r>
              <a:rPr lang="nl-BE" sz="1000" dirty="0">
                <a:solidFill>
                  <a:schemeClr val="tx1"/>
                </a:solidFill>
                <a:effectLst/>
                <a:latin typeface="Trebuchet MS" panose="020B0703020202090204" pitchFamily="34" charset="0"/>
              </a:rPr>
              <a:t>BL12.3 </a:t>
            </a:r>
            <a:r>
              <a:rPr lang="nl-BE" sz="1000" dirty="0">
                <a:solidFill>
                  <a:schemeClr val="tx1"/>
                </a:solidFill>
                <a:effectLst/>
                <a:latin typeface="Arial" panose="020B0604020202020204" pitchFamily="34" charset="0"/>
              </a:rPr>
              <a:t>Metastasized castrate resistant prostate cancer. Diagnosis and treatment options Part I (TRE19-A)</a:t>
            </a:r>
          </a:p>
        </p:txBody>
      </p:sp>
      <p:sp>
        <p:nvSpPr>
          <p:cNvPr id="8" name="Alternatief proces 7">
            <a:extLst>
              <a:ext uri="{FF2B5EF4-FFF2-40B4-BE49-F238E27FC236}">
                <a16:creationId xmlns:a16="http://schemas.microsoft.com/office/drawing/2014/main" id="{F3812846-031E-4F02-F592-7B8188D53931}"/>
              </a:ext>
            </a:extLst>
          </p:cNvPr>
          <p:cNvSpPr/>
          <p:nvPr/>
        </p:nvSpPr>
        <p:spPr>
          <a:xfrm>
            <a:off x="133947" y="300380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10:30-11:00</a:t>
            </a:r>
          </a:p>
        </p:txBody>
      </p:sp>
      <p:sp>
        <p:nvSpPr>
          <p:cNvPr id="9" name="Alternatief proces 8">
            <a:extLst>
              <a:ext uri="{FF2B5EF4-FFF2-40B4-BE49-F238E27FC236}">
                <a16:creationId xmlns:a16="http://schemas.microsoft.com/office/drawing/2014/main" id="{44273D9F-C13D-0DFB-9470-56A92937CF49}"/>
              </a:ext>
            </a:extLst>
          </p:cNvPr>
          <p:cNvSpPr/>
          <p:nvPr/>
        </p:nvSpPr>
        <p:spPr>
          <a:xfrm>
            <a:off x="2260949" y="3003805"/>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Coffee break</a:t>
            </a:r>
          </a:p>
        </p:txBody>
      </p:sp>
      <p:sp>
        <p:nvSpPr>
          <p:cNvPr id="10" name="Alternatief proces 9">
            <a:extLst>
              <a:ext uri="{FF2B5EF4-FFF2-40B4-BE49-F238E27FC236}">
                <a16:creationId xmlns:a16="http://schemas.microsoft.com/office/drawing/2014/main" id="{5D246309-FD30-022F-5A00-7C9FD84FBBEC}"/>
              </a:ext>
            </a:extLst>
          </p:cNvPr>
          <p:cNvSpPr/>
          <p:nvPr/>
        </p:nvSpPr>
        <p:spPr>
          <a:xfrm>
            <a:off x="133947" y="3714395"/>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11:00-12:30</a:t>
            </a:r>
          </a:p>
        </p:txBody>
      </p:sp>
      <p:sp>
        <p:nvSpPr>
          <p:cNvPr id="11" name="Proces 10">
            <a:extLst>
              <a:ext uri="{FF2B5EF4-FFF2-40B4-BE49-F238E27FC236}">
                <a16:creationId xmlns:a16="http://schemas.microsoft.com/office/drawing/2014/main" id="{6750180B-8076-3E70-CB8F-084FA89367E1}"/>
              </a:ext>
            </a:extLst>
          </p:cNvPr>
          <p:cNvSpPr/>
          <p:nvPr/>
        </p:nvSpPr>
        <p:spPr>
          <a:xfrm>
            <a:off x="2260949" y="3714395"/>
            <a:ext cx="8329808" cy="1677351"/>
          </a:xfrm>
          <a:prstGeom prst="flowChartProcess">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BE" sz="1000" dirty="0">
                <a:solidFill>
                  <a:schemeClr val="tx1"/>
                </a:solidFill>
                <a:effectLst/>
                <a:latin typeface="Arial" panose="020B0604020202020204" pitchFamily="34" charset="0"/>
              </a:rPr>
              <a:t>BL13.1 Metastasized castrate resistant prostate cancer.</a:t>
            </a:r>
            <a:r>
              <a:rPr lang="nl-BE" sz="1000" dirty="0">
                <a:solidFill>
                  <a:schemeClr val="tx1"/>
                </a:solidFill>
                <a:latin typeface="Arial" panose="020B0604020202020204" pitchFamily="34" charset="0"/>
              </a:rPr>
              <a:t> </a:t>
            </a:r>
            <a:r>
              <a:rPr lang="nl-BE" sz="1000" dirty="0">
                <a:solidFill>
                  <a:schemeClr val="tx1"/>
                </a:solidFill>
                <a:effectLst/>
                <a:latin typeface="Arial" panose="020B0604020202020204" pitchFamily="34" charset="0"/>
              </a:rPr>
              <a:t>Treatment options Part II (TRE19-B)</a:t>
            </a:r>
            <a:br>
              <a:rPr lang="nl-BE" sz="1000" dirty="0">
                <a:solidFill>
                  <a:schemeClr val="tx1"/>
                </a:solidFill>
                <a:effectLst/>
                <a:latin typeface="Arial" panose="020B0604020202020204" pitchFamily="34" charset="0"/>
              </a:rPr>
            </a:br>
            <a:r>
              <a:rPr lang="nl-BE" sz="1000" dirty="0">
                <a:solidFill>
                  <a:schemeClr val="tx1"/>
                </a:solidFill>
                <a:effectLst/>
                <a:latin typeface="Arial" panose="020B0604020202020204" pitchFamily="34" charset="0"/>
              </a:rPr>
              <a:t>BL13.2 How does chemotherapy work, description of docetaxel and cabazitaxel, description and side effects. Description of less common chemo therapeutic medicines in prostate cancer, platinum based… (TRE11)</a:t>
            </a:r>
            <a:br>
              <a:rPr lang="nl-BE" sz="1000" dirty="0">
                <a:solidFill>
                  <a:schemeClr val="tx1"/>
                </a:solidFill>
                <a:effectLst/>
                <a:latin typeface="Arial" panose="020B0604020202020204" pitchFamily="34" charset="0"/>
              </a:rPr>
            </a:br>
            <a:r>
              <a:rPr lang="nl-BE" sz="1000" dirty="0">
                <a:solidFill>
                  <a:schemeClr val="tx1"/>
                </a:solidFill>
                <a:effectLst/>
                <a:latin typeface="Arial" panose="020B0604020202020204" pitchFamily="34" charset="0"/>
              </a:rPr>
              <a:t>BL13.3 Genetics of prostate cancer and how can knowledge of the genetics of a tumor influence the efficacy of a treatment.</a:t>
            </a:r>
          </a:p>
          <a:p>
            <a:r>
              <a:rPr lang="nl-BE" sz="1000" dirty="0">
                <a:solidFill>
                  <a:schemeClr val="tx1"/>
                </a:solidFill>
                <a:effectLst/>
                <a:latin typeface="Arial" panose="020B0604020202020204" pitchFamily="34" charset="0"/>
              </a:rPr>
              <a:t>Genetic analysis, somatic versus germline.</a:t>
            </a:r>
            <a:r>
              <a:rPr lang="nl-BE" sz="1000" dirty="0">
                <a:solidFill>
                  <a:schemeClr val="tx1"/>
                </a:solidFill>
                <a:latin typeface="Arial" panose="020B0604020202020204" pitchFamily="34" charset="0"/>
              </a:rPr>
              <a:t> </a:t>
            </a:r>
            <a:r>
              <a:rPr lang="nl-BE" sz="1000" dirty="0">
                <a:solidFill>
                  <a:schemeClr val="tx1"/>
                </a:solidFill>
                <a:effectLst/>
                <a:latin typeface="Arial" panose="020B0604020202020204" pitchFamily="34" charset="0"/>
              </a:rPr>
              <a:t>Use in precision treatment of cancer. (FUN09)</a:t>
            </a:r>
          </a:p>
          <a:p>
            <a:r>
              <a:rPr lang="nl-BE" sz="1000" dirty="0">
                <a:solidFill>
                  <a:schemeClr val="tx1"/>
                </a:solidFill>
                <a:effectLst/>
                <a:latin typeface="Arial" panose="020B0604020202020204" pitchFamily="34" charset="0"/>
              </a:rPr>
              <a:t>What is a PARP inhibitor and how does it work?  Discussion of the first clinical trials.</a:t>
            </a:r>
          </a:p>
          <a:p>
            <a:r>
              <a:rPr lang="nl-BE" sz="1000" dirty="0">
                <a:solidFill>
                  <a:schemeClr val="tx1"/>
                </a:solidFill>
                <a:effectLst/>
                <a:latin typeface="Arial" panose="020B0604020202020204" pitchFamily="34" charset="0"/>
              </a:rPr>
              <a:t>Use of special companion diagnostic procedures to identify patients that would benefit from these treatments. Precision medicines (TRE13)</a:t>
            </a:r>
          </a:p>
        </p:txBody>
      </p:sp>
      <p:sp>
        <p:nvSpPr>
          <p:cNvPr id="12" name="Alternatief proces 11">
            <a:extLst>
              <a:ext uri="{FF2B5EF4-FFF2-40B4-BE49-F238E27FC236}">
                <a16:creationId xmlns:a16="http://schemas.microsoft.com/office/drawing/2014/main" id="{BCAA7E85-854C-87AD-3A5E-409AD0D2C2AB}"/>
              </a:ext>
            </a:extLst>
          </p:cNvPr>
          <p:cNvSpPr/>
          <p:nvPr/>
        </p:nvSpPr>
        <p:spPr>
          <a:xfrm>
            <a:off x="133947" y="5548322"/>
            <a:ext cx="1885167" cy="493343"/>
          </a:xfrm>
          <a:prstGeom prst="flowChartAlternateProcess">
            <a:avLst/>
          </a:prstGeom>
          <a:solidFill>
            <a:schemeClr val="accent3">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12:30-13-30</a:t>
            </a:r>
          </a:p>
        </p:txBody>
      </p:sp>
      <p:sp>
        <p:nvSpPr>
          <p:cNvPr id="19" name="Alternatief proces 18">
            <a:extLst>
              <a:ext uri="{FF2B5EF4-FFF2-40B4-BE49-F238E27FC236}">
                <a16:creationId xmlns:a16="http://schemas.microsoft.com/office/drawing/2014/main" id="{9572895A-0C01-A6CE-45D9-DD47FD132753}"/>
              </a:ext>
            </a:extLst>
          </p:cNvPr>
          <p:cNvSpPr/>
          <p:nvPr/>
        </p:nvSpPr>
        <p:spPr>
          <a:xfrm>
            <a:off x="2260948" y="5548322"/>
            <a:ext cx="1885167" cy="493343"/>
          </a:xfrm>
          <a:prstGeom prst="flowChartAlternateProcess">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Lunch break</a:t>
            </a:r>
          </a:p>
        </p:txBody>
      </p:sp>
      <p:sp>
        <p:nvSpPr>
          <p:cNvPr id="20" name="Alternatief proces 19">
            <a:extLst>
              <a:ext uri="{FF2B5EF4-FFF2-40B4-BE49-F238E27FC236}">
                <a16:creationId xmlns:a16="http://schemas.microsoft.com/office/drawing/2014/main" id="{B72B235D-61A6-3236-D14E-C71EA0B75BDA}"/>
              </a:ext>
            </a:extLst>
          </p:cNvPr>
          <p:cNvSpPr/>
          <p:nvPr/>
        </p:nvSpPr>
        <p:spPr>
          <a:xfrm>
            <a:off x="133947" y="1867962"/>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700" b="1" dirty="0" err="1">
                <a:solidFill>
                  <a:schemeClr val="tx1"/>
                </a:solidFill>
                <a:latin typeface="Trebuchet MS" panose="020B0703020202090204" pitchFamily="34" charset="0"/>
              </a:rPr>
              <a:t>mHSPC</a:t>
            </a:r>
            <a:r>
              <a:rPr lang="en-GB" sz="1700" b="1" dirty="0">
                <a:solidFill>
                  <a:schemeClr val="tx1"/>
                </a:solidFill>
                <a:latin typeface="Trebuchet MS" panose="020B0703020202090204" pitchFamily="34" charset="0"/>
              </a:rPr>
              <a:t> - </a:t>
            </a:r>
            <a:r>
              <a:rPr lang="en-GB" sz="1700" b="1" dirty="0" err="1">
                <a:solidFill>
                  <a:schemeClr val="tx1"/>
                </a:solidFill>
                <a:latin typeface="Trebuchet MS" panose="020B0703020202090204" pitchFamily="34" charset="0"/>
              </a:rPr>
              <a:t>mCRPC</a:t>
            </a:r>
            <a:endParaRPr lang="en-GB" sz="1700" b="1" dirty="0">
              <a:solidFill>
                <a:schemeClr val="tx1"/>
              </a:solidFill>
              <a:latin typeface="Trebuchet MS" panose="020B0703020202090204" pitchFamily="34" charset="0"/>
            </a:endParaRPr>
          </a:p>
        </p:txBody>
      </p:sp>
      <p:sp>
        <p:nvSpPr>
          <p:cNvPr id="21" name="Alternatief proces 20">
            <a:extLst>
              <a:ext uri="{FF2B5EF4-FFF2-40B4-BE49-F238E27FC236}">
                <a16:creationId xmlns:a16="http://schemas.microsoft.com/office/drawing/2014/main" id="{8860CB02-374A-576A-FEC2-4D02B275F53A}"/>
              </a:ext>
            </a:extLst>
          </p:cNvPr>
          <p:cNvSpPr/>
          <p:nvPr/>
        </p:nvSpPr>
        <p:spPr>
          <a:xfrm>
            <a:off x="133946" y="4384686"/>
            <a:ext cx="1885167" cy="493343"/>
          </a:xfrm>
          <a:prstGeom prst="flowChartAlternateProcess">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700" b="1" dirty="0" err="1">
                <a:solidFill>
                  <a:schemeClr val="tx1"/>
                </a:solidFill>
                <a:latin typeface="Trebuchet MS" panose="020B0703020202090204" pitchFamily="34" charset="0"/>
              </a:rPr>
              <a:t>mCRPC</a:t>
            </a:r>
            <a:endParaRPr lang="en-GB" sz="1700" b="1" dirty="0">
              <a:solidFill>
                <a:schemeClr val="tx1"/>
              </a:solidFill>
              <a:latin typeface="Trebuchet MS" panose="020B0703020202090204" pitchFamily="34" charset="0"/>
            </a:endParaRPr>
          </a:p>
        </p:txBody>
      </p:sp>
      <p:sp>
        <p:nvSpPr>
          <p:cNvPr id="13" name="Alternatief proces 12">
            <a:extLst>
              <a:ext uri="{FF2B5EF4-FFF2-40B4-BE49-F238E27FC236}">
                <a16:creationId xmlns:a16="http://schemas.microsoft.com/office/drawing/2014/main" id="{92612ACC-216D-4F0D-75FE-8DAB9469D992}"/>
              </a:ext>
            </a:extLst>
          </p:cNvPr>
          <p:cNvSpPr/>
          <p:nvPr/>
        </p:nvSpPr>
        <p:spPr>
          <a:xfrm>
            <a:off x="10672175" y="121457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4" name="Alternatief proces 13">
            <a:extLst>
              <a:ext uri="{FF2B5EF4-FFF2-40B4-BE49-F238E27FC236}">
                <a16:creationId xmlns:a16="http://schemas.microsoft.com/office/drawing/2014/main" id="{668DE793-A719-79D6-6BF1-FC879C15EFE1}"/>
              </a:ext>
            </a:extLst>
          </p:cNvPr>
          <p:cNvSpPr/>
          <p:nvPr/>
        </p:nvSpPr>
        <p:spPr>
          <a:xfrm>
            <a:off x="10672174" y="1789674"/>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6" name="Alternatief proces 15">
            <a:extLst>
              <a:ext uri="{FF2B5EF4-FFF2-40B4-BE49-F238E27FC236}">
                <a16:creationId xmlns:a16="http://schemas.microsoft.com/office/drawing/2014/main" id="{54244CF7-D0B2-23AC-B9F2-72DE506AFE85}"/>
              </a:ext>
            </a:extLst>
          </p:cNvPr>
          <p:cNvSpPr/>
          <p:nvPr/>
        </p:nvSpPr>
        <p:spPr>
          <a:xfrm>
            <a:off x="10672174" y="3714395"/>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Maria De </a:t>
            </a:r>
            <a:r>
              <a:rPr lang="en-GB" sz="1600" b="1" dirty="0" err="1">
                <a:solidFill>
                  <a:schemeClr val="tx1"/>
                </a:solidFill>
                <a:latin typeface="Trebuchet MS" panose="020B0703020202090204" pitchFamily="34" charset="0"/>
              </a:rPr>
              <a:t>Santis</a:t>
            </a:r>
            <a:endParaRPr lang="en-GB" sz="1600" b="1" dirty="0">
              <a:solidFill>
                <a:schemeClr val="tx1"/>
              </a:solidFill>
              <a:latin typeface="Trebuchet MS" panose="020B0703020202090204" pitchFamily="34" charset="0"/>
            </a:endParaRPr>
          </a:p>
        </p:txBody>
      </p:sp>
      <p:sp>
        <p:nvSpPr>
          <p:cNvPr id="17" name="Alternatief proces 16">
            <a:extLst>
              <a:ext uri="{FF2B5EF4-FFF2-40B4-BE49-F238E27FC236}">
                <a16:creationId xmlns:a16="http://schemas.microsoft.com/office/drawing/2014/main" id="{1E6FF5D0-E959-C217-A69D-A2549710A13C}"/>
              </a:ext>
            </a:extLst>
          </p:cNvPr>
          <p:cNvSpPr/>
          <p:nvPr/>
        </p:nvSpPr>
        <p:spPr>
          <a:xfrm>
            <a:off x="10672173" y="4289495"/>
            <a:ext cx="1385877" cy="493343"/>
          </a:xfrm>
          <a:prstGeom prst="flowChartAlternateProcess">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latin typeface="Trebuchet MS" panose="020B0703020202090204" pitchFamily="34" charset="0"/>
              </a:rPr>
              <a:t>…</a:t>
            </a:r>
          </a:p>
        </p:txBody>
      </p:sp>
      <p:sp>
        <p:nvSpPr>
          <p:cNvPr id="18" name="Alternatief proces 17">
            <a:extLst>
              <a:ext uri="{FF2B5EF4-FFF2-40B4-BE49-F238E27FC236}">
                <a16:creationId xmlns:a16="http://schemas.microsoft.com/office/drawing/2014/main" id="{06C674D5-58D3-8955-E694-D576BDCE3BCF}"/>
              </a:ext>
            </a:extLst>
          </p:cNvPr>
          <p:cNvSpPr/>
          <p:nvPr/>
        </p:nvSpPr>
        <p:spPr>
          <a:xfrm>
            <a:off x="2260948" y="547752"/>
            <a:ext cx="1885167" cy="493343"/>
          </a:xfrm>
          <a:prstGeom prst="flowChartAlternateProcess">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latin typeface="Trebuchet MS" panose="020B0703020202090204" pitchFamily="34" charset="0"/>
              </a:rPr>
              <a:t>05/09/2024</a:t>
            </a:r>
          </a:p>
        </p:txBody>
      </p:sp>
    </p:spTree>
    <p:extLst>
      <p:ext uri="{BB962C8B-B14F-4D97-AF65-F5344CB8AC3E}">
        <p14:creationId xmlns:p14="http://schemas.microsoft.com/office/powerpoint/2010/main" val="331633035"/>
      </p:ext>
    </p:extLst>
  </p:cSld>
  <p:clrMapOvr>
    <a:masterClrMapping/>
  </p:clrMapOvr>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6229</TotalTime>
  <Words>3009</Words>
  <Application>Microsoft Macintosh PowerPoint</Application>
  <PresentationFormat>Breedbeeld</PresentationFormat>
  <Paragraphs>251</Paragraphs>
  <Slides>11</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Avenir Next LT Pro</vt:lpstr>
      <vt:lpstr>Calibri</vt:lpstr>
      <vt:lpstr>Chalkboard</vt:lpstr>
      <vt:lpstr>Trebuchet MS</vt:lpstr>
      <vt:lpstr>AccentBoxVTI</vt:lpstr>
      <vt:lpstr>Europa Uomo Summer school 2024 1-6 September 2024</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Seksuele dysfunctie en prostaatkanker 1 juni 2021</dc:title>
  <dc:subject/>
  <dc:creator>Erik Briers</dc:creator>
  <cp:keywords/>
  <dc:description/>
  <cp:lastModifiedBy>Erik Briers Briers</cp:lastModifiedBy>
  <cp:revision>122</cp:revision>
  <dcterms:created xsi:type="dcterms:W3CDTF">2021-05-27T16:04:29Z</dcterms:created>
  <dcterms:modified xsi:type="dcterms:W3CDTF">2024-05-09T09:27:30Z</dcterms:modified>
  <cp:category/>
</cp:coreProperties>
</file>