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327" r:id="rId3"/>
    <p:sldId id="312" r:id="rId4"/>
    <p:sldId id="314" r:id="rId5"/>
    <p:sldId id="328" r:id="rId6"/>
    <p:sldId id="316" r:id="rId7"/>
    <p:sldId id="318" r:id="rId8"/>
    <p:sldId id="317" r:id="rId9"/>
    <p:sldId id="299" r:id="rId10"/>
    <p:sldId id="319" r:id="rId11"/>
    <p:sldId id="300" r:id="rId12"/>
    <p:sldId id="323" r:id="rId13"/>
    <p:sldId id="260" r:id="rId14"/>
    <p:sldId id="302" r:id="rId15"/>
    <p:sldId id="321" r:id="rId16"/>
    <p:sldId id="309" r:id="rId17"/>
    <p:sldId id="320" r:id="rId18"/>
    <p:sldId id="262" r:id="rId19"/>
    <p:sldId id="322" r:id="rId20"/>
    <p:sldId id="272" r:id="rId21"/>
    <p:sldId id="273" r:id="rId22"/>
    <p:sldId id="274" r:id="rId23"/>
    <p:sldId id="303" r:id="rId24"/>
    <p:sldId id="277" r:id="rId25"/>
    <p:sldId id="276" r:id="rId26"/>
    <p:sldId id="278" r:id="rId27"/>
    <p:sldId id="304" r:id="rId28"/>
    <p:sldId id="279" r:id="rId29"/>
    <p:sldId id="280" r:id="rId30"/>
    <p:sldId id="281" r:id="rId31"/>
    <p:sldId id="282" r:id="rId32"/>
    <p:sldId id="284" r:id="rId33"/>
    <p:sldId id="305" r:id="rId34"/>
    <p:sldId id="285" r:id="rId35"/>
    <p:sldId id="286" r:id="rId36"/>
    <p:sldId id="287" r:id="rId37"/>
    <p:sldId id="288" r:id="rId38"/>
    <p:sldId id="289" r:id="rId39"/>
    <p:sldId id="310" r:id="rId40"/>
    <p:sldId id="324" r:id="rId41"/>
    <p:sldId id="325" r:id="rId42"/>
    <p:sldId id="32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 deschamps" initials="ad" lastIdx="8" clrIdx="0">
    <p:extLst>
      <p:ext uri="{19B8F6BF-5375-455C-9EA6-DF929625EA0E}">
        <p15:presenceInfo xmlns:p15="http://schemas.microsoft.com/office/powerpoint/2012/main" userId="29108d73b4981f04" providerId="Windows Live"/>
      </p:ext>
    </p:extLst>
  </p:cmAuthor>
  <p:cmAuthor id="2" name="Simon Crompton" initials="SC" lastIdx="1" clrIdx="1">
    <p:extLst>
      <p:ext uri="{19B8F6BF-5375-455C-9EA6-DF929625EA0E}">
        <p15:presenceInfo xmlns:p15="http://schemas.microsoft.com/office/powerpoint/2012/main" userId="bc91a5c6fdef56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AA4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5782" autoAdjust="0"/>
  </p:normalViewPr>
  <p:slideViewPr>
    <p:cSldViewPr snapToGrid="0">
      <p:cViewPr varScale="1">
        <p:scale>
          <a:sx n="91" d="100"/>
          <a:sy n="91" d="100"/>
        </p:scale>
        <p:origin x="81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+mn-ea"/>
                <a:cs typeface="+mn-cs"/>
              </a:defRPr>
            </a:pPr>
            <a:r>
              <a:rPr lang="nl-BE"/>
              <a:t>Number of treatments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1BCC5-DA61-B64A-A85F-3C250C3717DA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C2793-E073-7A4C-BFE8-8257B50E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5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18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I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undersökningen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ingick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demografiska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frågor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rad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frågor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fastställa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hälsa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allmän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daglig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livsföring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livskvalitet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hjälp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validerade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mått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används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hälsoforskning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EQ-5D-5L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EORTC-QLQ-C30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EPIC-26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4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Stickprovsstorleken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mycket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vilket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resultatet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tongivande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var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32 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länder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främst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från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Europa men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också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från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Nordamerika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Australien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Medelåldern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vid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diagnos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var 64 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männen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uppgav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genomsnitt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var fem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sedan de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behandlades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För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vissa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männen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10 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sedan,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hade den just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avslutats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fördelningsdiagrammet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över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ålder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vid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första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diagnos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fick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50 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respondenterna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diagnosen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var 65 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går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uppfattningen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prostatacancer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sjukdom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gamla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41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flesta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bodde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partner,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vilket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viktigt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tanke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effekter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sexuella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funktionen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finns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benägenhet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respondentprofilen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högre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utbildningsnivå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3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flesta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patienterna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hade bara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fått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till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undersökningen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57 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respondenterna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hade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genomgått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radikal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prostatektomi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resultaten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påverkas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effekterna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livskvaliteten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specifika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55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86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Detta diagram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respondenters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bedömningar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livskvalitet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från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till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sju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andelen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varje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kategori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Man ser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respondenternas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livskvalitet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allmänhet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bra. Men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nästa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vissa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aspekter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livet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bättre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55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Denna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livskvalitetspoäng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lägre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poäng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desto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sämre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livskvalitet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Sexuell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funktionsstörning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mindre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utsträckning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inkontinens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påverkar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männens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livskvalitet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mycket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behandlingsföljder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0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Efter</a:t>
            </a:r>
            <a:r>
              <a:rPr lang="en-US" dirty="0"/>
              <a:t> dessa </a:t>
            </a:r>
            <a:r>
              <a:rPr lang="en-US" dirty="0" err="1"/>
              <a:t>allmänna</a:t>
            </a:r>
            <a:r>
              <a:rPr lang="en-US" dirty="0"/>
              <a:t> </a:t>
            </a:r>
            <a:r>
              <a:rPr lang="en-US" dirty="0" err="1"/>
              <a:t>resultat</a:t>
            </a:r>
            <a:r>
              <a:rPr lang="en-US" dirty="0"/>
              <a:t> ska vi </a:t>
            </a:r>
            <a:r>
              <a:rPr lang="en-US" dirty="0" err="1"/>
              <a:t>titta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några</a:t>
            </a:r>
            <a:r>
              <a:rPr lang="en-US" dirty="0"/>
              <a:t> </a:t>
            </a:r>
            <a:r>
              <a:rPr lang="en-US" dirty="0" err="1"/>
              <a:t>specifika</a:t>
            </a:r>
            <a:r>
              <a:rPr lang="en-US" dirty="0"/>
              <a:t> </a:t>
            </a:r>
            <a:r>
              <a:rPr lang="en-US" dirty="0" err="1"/>
              <a:t>aspekter</a:t>
            </a:r>
            <a:r>
              <a:rPr lang="en-US" dirty="0"/>
              <a:t> av </a:t>
            </a:r>
            <a:r>
              <a:rPr lang="en-US" dirty="0" err="1"/>
              <a:t>livskvaliteten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prostatacancerbehandling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Vi </a:t>
            </a:r>
            <a:r>
              <a:rPr lang="en-US" dirty="0" err="1"/>
              <a:t>börjar</a:t>
            </a:r>
            <a:r>
              <a:rPr lang="en-US" dirty="0"/>
              <a:t> med det </a:t>
            </a:r>
            <a:r>
              <a:rPr lang="en-US" dirty="0" err="1"/>
              <a:t>obehag</a:t>
            </a:r>
            <a:r>
              <a:rPr lang="en-US" dirty="0"/>
              <a:t>, den </a:t>
            </a:r>
            <a:r>
              <a:rPr lang="en-US" dirty="0" err="1"/>
              <a:t>trötthet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den </a:t>
            </a:r>
            <a:r>
              <a:rPr lang="en-US" dirty="0" err="1"/>
              <a:t>sömnlöshet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män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behandlingen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7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denna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obehaget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ökar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vartefter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männen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går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igenom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behandlingsstadierna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Vid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kemoterapi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avancerade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stadierna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rapporteras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gånger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så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mycket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smärta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obehag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jämfört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tidiga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behandlingsstadierna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5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94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tredjedel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männen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fått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kemoterapi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säger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känt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sig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trötta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under den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senaste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veckan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Trötthetsnivåerna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jämförelsevis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lägre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behandlingarna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men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strålbehandling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verkar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kopplat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till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trötthet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operation.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0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framgick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sömnlöshet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utsträckning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verkar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drabba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efter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strålbehandling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ADT,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även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efter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kemoterapi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Tröttheten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fördubblas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vartefter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fortskrider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t.ex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från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prostatektomi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till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kemoterapi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95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82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framgick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42 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männen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behandlats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prostatacancer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till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ångest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deprimerade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21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Prostatacanceråterfall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verkar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inverkan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psykiska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hälsan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 du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hälften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respondenterna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återfall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bedömer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påverkan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psykiska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hälsa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sex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högre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Återfallet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hade med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avsevärd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effekt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7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psykiska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ohälsan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verkar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värre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framskriden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cancern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intressant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notera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monitorering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förknippad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högre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nivåer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depression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ångest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vissa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radikal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prostatektomi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strålbehandling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bero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långvariga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oro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regelbundna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prover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orsaka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faktum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behandlingsbeslut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fortfarande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behöva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fattas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undersökning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fick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monitorering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Europa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Uomos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medlemmar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danska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prostatacancerpatientföreningen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PROPA,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fann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37 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hade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svår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måttligt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svår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ångest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66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denna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visas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återigen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livskvalitetspoängen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högre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poäng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desto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bättre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livskvalitet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livskvaliteten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förhållande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till den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sexuella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funktionen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efter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olika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Livskvalitetspoängen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uppenbarligen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låga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jämfört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vid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monitorering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Varför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poängen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vilket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överst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EPIC-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poängen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Det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beror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sexuella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funktionen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dessa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åldrar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medelåldern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70)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normalt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100 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 man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jämför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dessa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siffror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den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allmänna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populationen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EPIC-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medelpoängen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sexuell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funktion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prostatacancer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61,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vilket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uppenbarligen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mycket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poängen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sexuell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funktion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0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problem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då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sexuella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funktionsstörningar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Man ser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måttligt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problem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ungefär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hälften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männen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Det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skulle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intressant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få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partnernas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perspektiv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samma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fråga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56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Cirka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fjärdedelar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männen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svarade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undersökningen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bedömde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nuvarande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sexuella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funktionsförmåga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dålig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mycket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dålig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delvis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spegling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respondentåldern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behandlingseffekterna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Jämförelsevis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intressant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titta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från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något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äldre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medelålder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74,5 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hade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prostatacancer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samma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EPIC-26-mått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användes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Venderbos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al, PMID: 28168601). Man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fann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50 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dessa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bedömde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sexuella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funktionsförmåga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dålig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mycket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dålig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uppenbart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detta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avsevärt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lägre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andel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76 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männen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prostatacancer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vår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2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 man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tittar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olika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påverkar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sexuella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funktionsförmågan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 man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siffror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högst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hälften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männen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genomgått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prostatektomi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tycker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sexuella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funktionsförmågan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måttligt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problem för dem. Det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avsevärd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andel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Siffrorna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nedan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sexuella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funktionsförmågan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verkar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riktigt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avsevärt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problem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efter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strålbehandling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47,3 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hade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avsevärda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problem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efter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strålbehandling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jämfört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54,8 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efter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prostatektomi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båda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resultaten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tyder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vanligaste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första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behandlingarna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prostatacancer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effekt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livskvaliteten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gäller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sexuell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funktionsförmåga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Endast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tredjedel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männen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svarade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undersökningen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prövat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läkemedel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apparater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förbättra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erektionen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Med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tanke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förekomsten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sexuella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funktionsstörningar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vid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tydligt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finns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utrymme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förbättring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behov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männen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rådgivning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om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sådana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saker.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523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gäller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urininkontinens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gjort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exakt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samma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sexuella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funktionen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Först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främst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jämförde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de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olika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behandlingarna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Man ser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prostatektomi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förknippas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sämre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livskvalitet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strålbehandling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övriga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behandlingarna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färre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effekter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 man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jämför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dessa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siffror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den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allmänna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populationen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EPIC-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medelpoängen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urineringsfunktion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prostatacancer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89,5.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4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tittar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specifikt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urineringskontroll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hade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60 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undersökta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männen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problem. Operation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verkar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förknippad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de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största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Vid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jämförelse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operationssiffran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monitorering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antydan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operation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fördubblar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frekvensen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inkontinens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Det ska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noteras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problem med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droppinkontinens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även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finns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under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monitorering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spegling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respondenternas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medelålder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387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Vad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innebär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för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patienterna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praktiken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I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undersökningen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tillfrågas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männen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om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många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inkontinensskydd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använder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varje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bland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så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använder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tredjedel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flera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inkontinensskydd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om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spegla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faktum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majoriteten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respondenterna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undersökningen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hade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genomgått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radikal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prostatektomi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Av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respondenterna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hade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genomgått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prostatektomi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använde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hälften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inkontinensskydd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sätta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detta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perspektiv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från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ungefär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samma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åldersprofil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 hade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behandlats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prostatacancer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använde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cirka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5 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inkontinensskydd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(PMID: 28168601).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finns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uppenbarligen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avsevärd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effekt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3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 man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tittar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effekt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droppinkontinens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urinläckage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liv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så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16 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måttligt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problem.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78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 </a:t>
            </a:r>
            <a:r>
              <a:rPr lang="en-US" dirty="0" err="1"/>
              <a:t>siffran</a:t>
            </a:r>
            <a:r>
              <a:rPr lang="en-US" dirty="0"/>
              <a:t> delas </a:t>
            </a:r>
            <a:r>
              <a:rPr lang="en-US" dirty="0" err="1"/>
              <a:t>upp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patienter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genomgått</a:t>
            </a:r>
            <a:r>
              <a:rPr lang="en-US" dirty="0"/>
              <a:t> </a:t>
            </a:r>
            <a:r>
              <a:rPr lang="en-US" dirty="0" err="1"/>
              <a:t>prostatektomi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patienter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fått</a:t>
            </a:r>
            <a:r>
              <a:rPr lang="en-US" dirty="0"/>
              <a:t> </a:t>
            </a:r>
            <a:r>
              <a:rPr lang="en-US" dirty="0" err="1"/>
              <a:t>strålbehandling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ser man </a:t>
            </a:r>
            <a:r>
              <a:rPr lang="en-US" dirty="0" err="1"/>
              <a:t>vilken</a:t>
            </a:r>
            <a:r>
              <a:rPr lang="en-US" dirty="0"/>
              <a:t> </a:t>
            </a:r>
            <a:r>
              <a:rPr lang="en-US" dirty="0" err="1"/>
              <a:t>inverkan</a:t>
            </a:r>
            <a:r>
              <a:rPr lang="en-US" dirty="0"/>
              <a:t> </a:t>
            </a:r>
            <a:r>
              <a:rPr lang="en-US" dirty="0" err="1"/>
              <a:t>behandlingstypen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problemet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Om vi </a:t>
            </a:r>
            <a:r>
              <a:rPr lang="en-US" dirty="0" err="1"/>
              <a:t>tittar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prostatektomipatienter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den </a:t>
            </a:r>
            <a:r>
              <a:rPr lang="en-US" dirty="0" err="1"/>
              <a:t>översta</a:t>
            </a:r>
            <a:r>
              <a:rPr lang="en-US" dirty="0"/>
              <a:t> </a:t>
            </a:r>
            <a:r>
              <a:rPr lang="en-US" dirty="0" err="1"/>
              <a:t>raden</a:t>
            </a:r>
            <a:r>
              <a:rPr lang="en-US" dirty="0"/>
              <a:t> av </a:t>
            </a:r>
            <a:r>
              <a:rPr lang="en-US" dirty="0" err="1"/>
              <a:t>siffror</a:t>
            </a:r>
            <a:r>
              <a:rPr lang="en-US" dirty="0"/>
              <a:t>, ser vi </a:t>
            </a:r>
            <a:r>
              <a:rPr lang="en-US" dirty="0" err="1"/>
              <a:t>att</a:t>
            </a:r>
            <a:r>
              <a:rPr lang="en-US" dirty="0"/>
              <a:t> 68 </a:t>
            </a:r>
            <a:r>
              <a:rPr lang="en-US" dirty="0" err="1"/>
              <a:t>procent</a:t>
            </a:r>
            <a:r>
              <a:rPr lang="en-US" dirty="0"/>
              <a:t> </a:t>
            </a:r>
            <a:r>
              <a:rPr lang="en-US" dirty="0" err="1"/>
              <a:t>säger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droppinkontinens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urinläckage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problem.</a:t>
            </a:r>
          </a:p>
          <a:p>
            <a:endParaRPr lang="en-US" dirty="0"/>
          </a:p>
          <a:p>
            <a:r>
              <a:rPr lang="en-US" dirty="0" err="1"/>
              <a:t>Jämför</a:t>
            </a:r>
            <a:r>
              <a:rPr lang="en-US" dirty="0"/>
              <a:t> det med </a:t>
            </a:r>
            <a:r>
              <a:rPr lang="en-US" dirty="0" err="1"/>
              <a:t>strålbehandlingspatienter</a:t>
            </a:r>
            <a:r>
              <a:rPr lang="en-US" dirty="0"/>
              <a:t>,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raden</a:t>
            </a:r>
            <a:r>
              <a:rPr lang="en-US" dirty="0"/>
              <a:t>, </a:t>
            </a:r>
            <a:r>
              <a:rPr lang="en-US" dirty="0" err="1"/>
              <a:t>där</a:t>
            </a:r>
            <a:r>
              <a:rPr lang="en-US" dirty="0"/>
              <a:t> </a:t>
            </a:r>
            <a:r>
              <a:rPr lang="en-US" dirty="0" err="1"/>
              <a:t>totalt</a:t>
            </a:r>
            <a:r>
              <a:rPr lang="en-US" dirty="0"/>
              <a:t> 47 </a:t>
            </a:r>
            <a:r>
              <a:rPr lang="en-US" dirty="0" err="1"/>
              <a:t>procent</a:t>
            </a:r>
            <a:r>
              <a:rPr lang="en-US" dirty="0"/>
              <a:t> av </a:t>
            </a:r>
            <a:r>
              <a:rPr lang="en-US" dirty="0" err="1"/>
              <a:t>patienterna</a:t>
            </a:r>
            <a:r>
              <a:rPr lang="en-US" dirty="0"/>
              <a:t> </a:t>
            </a:r>
            <a:r>
              <a:rPr lang="en-US" dirty="0" err="1"/>
              <a:t>säger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droppinkontinens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urinläckage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problem.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37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dra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huvudlärdomar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dessa EUPROMS-</a:t>
            </a:r>
            <a:r>
              <a:rPr lang="en-US" dirty="0" err="1"/>
              <a:t>resultat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Den </a:t>
            </a:r>
            <a:r>
              <a:rPr lang="en-US" dirty="0" err="1"/>
              <a:t>första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aktiv</a:t>
            </a:r>
            <a:r>
              <a:rPr lang="en-US" dirty="0"/>
              <a:t> </a:t>
            </a:r>
            <a:r>
              <a:rPr lang="en-US" dirty="0" err="1"/>
              <a:t>monitorering</a:t>
            </a:r>
            <a:r>
              <a:rPr lang="en-US" dirty="0"/>
              <a:t> </a:t>
            </a:r>
            <a:r>
              <a:rPr lang="en-US" dirty="0" err="1"/>
              <a:t>alltid</a:t>
            </a:r>
            <a:r>
              <a:rPr lang="en-US" dirty="0"/>
              <a:t> ska </a:t>
            </a:r>
            <a:r>
              <a:rPr lang="en-US" dirty="0" err="1"/>
              <a:t>övervägas</a:t>
            </a:r>
            <a:r>
              <a:rPr lang="en-US" dirty="0"/>
              <a:t> om den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göras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säkert</a:t>
            </a:r>
            <a:r>
              <a:rPr lang="en-US" dirty="0"/>
              <a:t> </a:t>
            </a:r>
            <a:r>
              <a:rPr lang="en-US" dirty="0" err="1"/>
              <a:t>sätt</a:t>
            </a:r>
            <a:r>
              <a:rPr lang="en-US" dirty="0"/>
              <a:t> </a:t>
            </a:r>
            <a:r>
              <a:rPr lang="en-US" dirty="0" err="1"/>
              <a:t>eftersom</a:t>
            </a:r>
            <a:r>
              <a:rPr lang="en-US" dirty="0"/>
              <a:t> den </a:t>
            </a:r>
            <a:r>
              <a:rPr lang="en-US" dirty="0" err="1"/>
              <a:t>på</a:t>
            </a:r>
            <a:r>
              <a:rPr lang="en-US" dirty="0"/>
              <a:t> det </a:t>
            </a:r>
            <a:r>
              <a:rPr lang="en-US" dirty="0" err="1"/>
              <a:t>hela</a:t>
            </a:r>
            <a:r>
              <a:rPr lang="en-US" dirty="0"/>
              <a:t> </a:t>
            </a:r>
            <a:r>
              <a:rPr lang="en-US" dirty="0" err="1"/>
              <a:t>taget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viktigast</a:t>
            </a:r>
            <a:r>
              <a:rPr lang="en-US" dirty="0"/>
              <a:t> för </a:t>
            </a:r>
            <a:r>
              <a:rPr lang="en-US" dirty="0" err="1"/>
              <a:t>livskvaliteten</a:t>
            </a:r>
            <a:r>
              <a:rPr lang="en-US" dirty="0"/>
              <a:t>. </a:t>
            </a:r>
            <a:r>
              <a:rPr lang="en-US" dirty="0" err="1"/>
              <a:t>När</a:t>
            </a:r>
            <a:r>
              <a:rPr lang="en-US" dirty="0"/>
              <a:t> det </a:t>
            </a:r>
            <a:r>
              <a:rPr lang="en-US" dirty="0" err="1"/>
              <a:t>gäller</a:t>
            </a:r>
            <a:r>
              <a:rPr lang="en-US" dirty="0"/>
              <a:t> </a:t>
            </a:r>
            <a:r>
              <a:rPr lang="en-US" dirty="0" err="1"/>
              <a:t>inkontinens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sexuell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kontrasten</a:t>
            </a:r>
            <a:r>
              <a:rPr lang="en-US" dirty="0"/>
              <a:t> </a:t>
            </a:r>
            <a:r>
              <a:rPr lang="en-US" dirty="0" err="1"/>
              <a:t>mellan</a:t>
            </a:r>
            <a:r>
              <a:rPr lang="en-US" dirty="0"/>
              <a:t> det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tillvägagångssätt</a:t>
            </a:r>
            <a:r>
              <a:rPr lang="en-US" dirty="0"/>
              <a:t> </a:t>
            </a:r>
            <a:r>
              <a:rPr lang="en-US" dirty="0" err="1"/>
              <a:t>tydlig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024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 </a:t>
            </a: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lärdomen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tidig</a:t>
            </a:r>
            <a:r>
              <a:rPr lang="en-US" dirty="0"/>
              <a:t> </a:t>
            </a:r>
            <a:r>
              <a:rPr lang="en-US" dirty="0" err="1"/>
              <a:t>upptäckt</a:t>
            </a:r>
            <a:r>
              <a:rPr lang="en-US" dirty="0"/>
              <a:t> av </a:t>
            </a:r>
            <a:r>
              <a:rPr lang="en-US" dirty="0" err="1"/>
              <a:t>prostatacancer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av </a:t>
            </a:r>
            <a:r>
              <a:rPr lang="en-US" dirty="0" err="1"/>
              <a:t>yttersta</a:t>
            </a:r>
            <a:r>
              <a:rPr lang="en-US" dirty="0"/>
              <a:t> </a:t>
            </a:r>
            <a:r>
              <a:rPr lang="en-US" dirty="0" err="1"/>
              <a:t>vikt</a:t>
            </a:r>
            <a:r>
              <a:rPr lang="en-US" dirty="0"/>
              <a:t>. Ju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framskriden</a:t>
            </a:r>
            <a:r>
              <a:rPr lang="en-US" dirty="0"/>
              <a:t> </a:t>
            </a:r>
            <a:r>
              <a:rPr lang="en-US" dirty="0" err="1"/>
              <a:t>prostatacancern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vid </a:t>
            </a:r>
            <a:r>
              <a:rPr lang="en-US" dirty="0" err="1"/>
              <a:t>diagnosen</a:t>
            </a:r>
            <a:r>
              <a:rPr lang="en-US" dirty="0"/>
              <a:t>, </a:t>
            </a:r>
            <a:r>
              <a:rPr lang="en-US" dirty="0" err="1"/>
              <a:t>desto</a:t>
            </a:r>
            <a:r>
              <a:rPr lang="en-US" dirty="0"/>
              <a:t> </a:t>
            </a:r>
            <a:r>
              <a:rPr lang="en-US" dirty="0" err="1"/>
              <a:t>sämre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/>
              <a:t>behandlingens</a:t>
            </a:r>
            <a:r>
              <a:rPr lang="en-US" dirty="0"/>
              <a:t> </a:t>
            </a:r>
            <a:r>
              <a:rPr lang="en-US" dirty="0" err="1"/>
              <a:t>effekter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livskvaliteten</a:t>
            </a:r>
            <a:r>
              <a:rPr lang="en-US" dirty="0"/>
              <a:t>.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diagrammet</a:t>
            </a:r>
            <a:r>
              <a:rPr lang="en-US" dirty="0"/>
              <a:t> </a:t>
            </a:r>
            <a:r>
              <a:rPr lang="en-US" dirty="0" err="1"/>
              <a:t>visar</a:t>
            </a:r>
            <a:r>
              <a:rPr lang="en-US" dirty="0"/>
              <a:t>, </a:t>
            </a:r>
            <a:r>
              <a:rPr lang="en-US" dirty="0" err="1"/>
              <a:t>när</a:t>
            </a:r>
            <a:r>
              <a:rPr lang="en-US" dirty="0"/>
              <a:t> man </a:t>
            </a:r>
            <a:r>
              <a:rPr lang="en-US" dirty="0" err="1"/>
              <a:t>tittar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faktorerna</a:t>
            </a:r>
            <a:r>
              <a:rPr lang="en-US" dirty="0"/>
              <a:t> </a:t>
            </a:r>
            <a:r>
              <a:rPr lang="en-US" dirty="0" err="1"/>
              <a:t>obehag</a:t>
            </a:r>
            <a:r>
              <a:rPr lang="en-US" dirty="0"/>
              <a:t>, </a:t>
            </a:r>
            <a:r>
              <a:rPr lang="en-US" dirty="0" err="1"/>
              <a:t>trötthet</a:t>
            </a:r>
            <a:r>
              <a:rPr lang="en-US" dirty="0"/>
              <a:t>, </a:t>
            </a:r>
            <a:r>
              <a:rPr lang="en-US" dirty="0" err="1"/>
              <a:t>sömnlöshet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psykisk</a:t>
            </a:r>
            <a:r>
              <a:rPr lang="en-US" dirty="0"/>
              <a:t> </a:t>
            </a:r>
            <a:r>
              <a:rPr lang="en-US" dirty="0" err="1"/>
              <a:t>ohälsa</a:t>
            </a:r>
            <a:r>
              <a:rPr lang="en-US" dirty="0"/>
              <a:t> </a:t>
            </a:r>
            <a:r>
              <a:rPr lang="en-US" dirty="0" err="1"/>
              <a:t>tillsammans</a:t>
            </a:r>
            <a:r>
              <a:rPr lang="en-US" dirty="0"/>
              <a:t>,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upplevs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dessa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svårare</a:t>
            </a:r>
            <a:r>
              <a:rPr lang="en-US" dirty="0"/>
              <a:t> vid </a:t>
            </a:r>
            <a:r>
              <a:rPr lang="en-US" dirty="0" err="1"/>
              <a:t>behandlingar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förknippas</a:t>
            </a:r>
            <a:r>
              <a:rPr lang="en-US" dirty="0"/>
              <a:t> med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avancerad</a:t>
            </a:r>
            <a:r>
              <a:rPr lang="en-US" dirty="0"/>
              <a:t> </a:t>
            </a:r>
            <a:r>
              <a:rPr lang="en-US" dirty="0" err="1"/>
              <a:t>prostatacancer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760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 </a:t>
            </a: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lärdomen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vi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dra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EUPROMS-</a:t>
            </a:r>
            <a:r>
              <a:rPr lang="en-US" dirty="0" err="1"/>
              <a:t>studiedata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behandling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support av </a:t>
            </a:r>
            <a:r>
              <a:rPr lang="en-US" dirty="0" err="1"/>
              <a:t>hög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avgörande</a:t>
            </a:r>
            <a:r>
              <a:rPr lang="en-US" dirty="0"/>
              <a:t>. EUPROMS-</a:t>
            </a:r>
            <a:r>
              <a:rPr lang="en-US" dirty="0" err="1"/>
              <a:t>resultatet</a:t>
            </a:r>
            <a:r>
              <a:rPr lang="en-US" dirty="0"/>
              <a:t> </a:t>
            </a:r>
            <a:r>
              <a:rPr lang="en-US" dirty="0" err="1"/>
              <a:t>visar</a:t>
            </a:r>
            <a:r>
              <a:rPr lang="en-US" dirty="0"/>
              <a:t> de </a:t>
            </a:r>
            <a:r>
              <a:rPr lang="en-US" dirty="0" err="1"/>
              <a:t>allvarliga</a:t>
            </a:r>
            <a:r>
              <a:rPr lang="en-US" dirty="0"/>
              <a:t> </a:t>
            </a:r>
            <a:r>
              <a:rPr lang="en-US" dirty="0" err="1"/>
              <a:t>effekter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behandling</a:t>
            </a:r>
            <a:r>
              <a:rPr lang="en-US" dirty="0"/>
              <a:t> av </a:t>
            </a:r>
            <a:r>
              <a:rPr lang="en-US" dirty="0" err="1"/>
              <a:t>prostatacancer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medföra</a:t>
            </a:r>
            <a:r>
              <a:rPr lang="en-US" dirty="0"/>
              <a:t>. </a:t>
            </a:r>
            <a:r>
              <a:rPr lang="en-US" dirty="0" err="1"/>
              <a:t>Män</a:t>
            </a:r>
            <a:r>
              <a:rPr lang="en-US" dirty="0"/>
              <a:t> </a:t>
            </a:r>
            <a:r>
              <a:rPr lang="en-US" dirty="0" err="1"/>
              <a:t>behöver</a:t>
            </a:r>
            <a:r>
              <a:rPr lang="en-US" dirty="0"/>
              <a:t> all </a:t>
            </a:r>
            <a:r>
              <a:rPr lang="en-US" dirty="0" err="1"/>
              <a:t>expertis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erfarenhet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de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under </a:t>
            </a:r>
            <a:r>
              <a:rPr lang="en-US" dirty="0" err="1"/>
              <a:t>behandlingen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, med information </a:t>
            </a:r>
            <a:r>
              <a:rPr lang="en-US" dirty="0" err="1"/>
              <a:t>och</a:t>
            </a:r>
            <a:r>
              <a:rPr lang="en-US" dirty="0"/>
              <a:t> support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varje</a:t>
            </a:r>
            <a:r>
              <a:rPr lang="en-US" dirty="0"/>
              <a:t> </a:t>
            </a:r>
            <a:r>
              <a:rPr lang="en-US" dirty="0" err="1"/>
              <a:t>steg</a:t>
            </a:r>
            <a:r>
              <a:rPr lang="en-US" dirty="0"/>
              <a:t> av </a:t>
            </a:r>
            <a:r>
              <a:rPr lang="en-US" dirty="0" err="1"/>
              <a:t>resan</a:t>
            </a:r>
            <a:r>
              <a:rPr lang="en-US" dirty="0"/>
              <a:t>.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män</a:t>
            </a:r>
            <a:r>
              <a:rPr lang="en-US" dirty="0"/>
              <a:t> med </a:t>
            </a:r>
            <a:r>
              <a:rPr lang="en-US" dirty="0" err="1"/>
              <a:t>prostatacancer</a:t>
            </a:r>
            <a:r>
              <a:rPr lang="en-US" dirty="0"/>
              <a:t> ska </a:t>
            </a:r>
            <a:r>
              <a:rPr lang="en-US" dirty="0" err="1"/>
              <a:t>behandlas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cancercentrum</a:t>
            </a:r>
            <a:r>
              <a:rPr lang="en-US" dirty="0"/>
              <a:t> med </a:t>
            </a:r>
            <a:r>
              <a:rPr lang="en-US" dirty="0" err="1"/>
              <a:t>tvärvetenskapliga</a:t>
            </a:r>
            <a:r>
              <a:rPr lang="en-US" dirty="0"/>
              <a:t> team.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8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0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viktigt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medveten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om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denna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skiljer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sig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från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tidigare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studier,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varför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viktigt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flesta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studier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livskvalitet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prostatacancer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utförs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klinisk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miljö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Männen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får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besvara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frågor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ställs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läkare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sjuksköterskor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fylla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frågeformulär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när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besöker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sjukhus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kontroller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Denna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onlineundersökning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besvarades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deras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fritid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hemmet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Det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innebär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tänka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över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kanske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känner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lättare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säga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verkligen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känner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0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Denna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undersökning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tvärsnittsbild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population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behandlats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prostatacancer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Europa. I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undersökningen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ställdes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frågan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”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livet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dig just nu?”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gick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undersöka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enskilda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respondenters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medicinska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tillstånd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prostatacancerpatienter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skiljer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sig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från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befolkningen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allmänhet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skulle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annan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55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6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6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0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0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3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A2DB2-D2CD-E831-F1EE-D5EBFF2D6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2" y="-17196"/>
            <a:ext cx="12180365" cy="68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6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Frågeformulären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2128618"/>
            <a:ext cx="1055516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Två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separata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onlineundersökningar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genomfördes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2019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och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De var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öppna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för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alla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män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som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har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behandlats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för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prostatacancer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båda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användes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frågor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baserade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på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validerade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frågeformulär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om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livskvalitet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EPIC-26, EORTC-QLQ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och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EQ-5D-5L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De var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tillgängliga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på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19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språk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Svaren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var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anonyma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3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6F7E91-674B-DA49-9B3B-623A631D9AE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4" name="Tekstvak 1">
            <a:extLst>
              <a:ext uri="{FF2B5EF4-FFF2-40B4-BE49-F238E27FC236}">
                <a16:creationId xmlns:a16="http://schemas.microsoft.com/office/drawing/2014/main" id="{953DD251-6247-6847-AA17-EA2C28CD6D87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Geografiskt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svar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65B65-4282-53F3-125B-FCEA98119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570" y="1302707"/>
            <a:ext cx="5097380" cy="5404981"/>
          </a:xfrm>
          <a:prstGeom prst="rect">
            <a:avLst/>
          </a:prstGeom>
        </p:spPr>
      </p:pic>
      <p:sp>
        <p:nvSpPr>
          <p:cNvPr id="6" name="Tekstvak 10">
            <a:extLst>
              <a:ext uri="{FF2B5EF4-FFF2-40B4-BE49-F238E27FC236}">
                <a16:creationId xmlns:a16="http://schemas.microsoft.com/office/drawing/2014/main" id="{7631D3A3-6FB7-C200-DCE3-52669E85011A}"/>
              </a:ext>
            </a:extLst>
          </p:cNvPr>
          <p:cNvSpPr txBox="1"/>
          <p:nvPr/>
        </p:nvSpPr>
        <p:spPr>
          <a:xfrm>
            <a:off x="7670799" y="1603332"/>
            <a:ext cx="413173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1.0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3 000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svar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2.0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3 571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svar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Unika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svar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kombinerade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5 464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svar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8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23172" y="-545412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49FF-D602-B242-9B0B-6BBDEAB1D18B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6" name="Tekstvak 1">
            <a:extLst>
              <a:ext uri="{FF2B5EF4-FFF2-40B4-BE49-F238E27FC236}">
                <a16:creationId xmlns:a16="http://schemas.microsoft.com/office/drawing/2014/main" id="{38CFD700-E3F4-9C43-B700-0E3404A3B4F9}"/>
              </a:ext>
            </a:extLst>
          </p:cNvPr>
          <p:cNvSpPr txBox="1"/>
          <p:nvPr/>
        </p:nvSpPr>
        <p:spPr>
          <a:xfrm>
            <a:off x="999067" y="187036"/>
            <a:ext cx="6432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Respondent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97837-9648-C789-58D3-BF8C65C0D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67" y="1497439"/>
            <a:ext cx="8781690" cy="5026761"/>
          </a:xfrm>
          <a:prstGeom prst="rect">
            <a:avLst/>
          </a:prstGeom>
        </p:spPr>
      </p:pic>
      <p:pic>
        <p:nvPicPr>
          <p:cNvPr id="19" name="Picture 18" descr="Blue logo.png">
            <a:extLst>
              <a:ext uri="{FF2B5EF4-FFF2-40B4-BE49-F238E27FC236}">
                <a16:creationId xmlns:a16="http://schemas.microsoft.com/office/drawing/2014/main" id="{E20118D8-EC83-5945-B210-F6234D9D9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23172" y="-545412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C76C40-3327-3443-A478-3467DB650E02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1" name="Tekstvak 1">
            <a:extLst>
              <a:ext uri="{FF2B5EF4-FFF2-40B4-BE49-F238E27FC236}">
                <a16:creationId xmlns:a16="http://schemas.microsoft.com/office/drawing/2014/main" id="{5F7160EC-51F8-9646-9A16-055A71003836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Respondentprofil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25" name="Picture 24" descr="Blue logo.png">
            <a:extLst>
              <a:ext uri="{FF2B5EF4-FFF2-40B4-BE49-F238E27FC236}">
                <a16:creationId xmlns:a16="http://schemas.microsoft.com/office/drawing/2014/main" id="{8C8F7FF3-1861-1545-AE92-04962B8D9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66BF6-0689-558B-0791-4C6F66B90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848" y="1606549"/>
            <a:ext cx="8855723" cy="43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8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46F60063-DFA1-4031-B50D-786756FCF277}"/>
              </a:ext>
            </a:extLst>
          </p:cNvPr>
          <p:cNvGraphicFramePr>
            <a:graphicFrameLocks/>
          </p:cNvGraphicFramePr>
          <p:nvPr/>
        </p:nvGraphicFramePr>
        <p:xfrm>
          <a:off x="-144109" y="12473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482CFB0B-AAF3-754E-9D2E-55B2296C71AC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402CAA52-814F-3F4F-95A1-0DD335F497AB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Behandlingsprofil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8FCE9-C14A-1AD4-FC93-10B18F23D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538" y="1530348"/>
            <a:ext cx="8641461" cy="4574015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9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Analys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Dataanalysen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utfördes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av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professor Monique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Roobol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och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hennes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team vid Erasmus University Medical Centre,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institutionen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för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urologi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Rotterdam.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Deras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analys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av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EUPROMS 1.0-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och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EUPROMS 2.0-data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gav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kombinerade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resultaten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som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presenteras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här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Några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av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resultaten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här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baseras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på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obearbetade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undersökningssvar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och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statistisk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signifikans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har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inte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beräknats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eller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visats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Alla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resultat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bidrar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till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att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ge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viktig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information för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kliniskt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beslutsfattande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vilket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gör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kliniskt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relevanta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CF265C-5702-9E41-B739-2041CD7F35AF}"/>
              </a:ext>
            </a:extLst>
          </p:cNvPr>
          <p:cNvSpPr/>
          <p:nvPr/>
        </p:nvSpPr>
        <p:spPr>
          <a:xfrm>
            <a:off x="832335" y="857143"/>
            <a:ext cx="69569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EUPROMS-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resultat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Allmän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livskvalitet</a:t>
            </a:r>
            <a:endParaRPr lang="en-GB" sz="2800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6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03E820-AC23-6BD9-5B3B-E63FB5BC4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660" y="1372557"/>
            <a:ext cx="10346373" cy="33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95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947324-8548-747A-846F-C0B69A583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974" y="758656"/>
            <a:ext cx="10077093" cy="51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8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832341" y="355602"/>
            <a:ext cx="10858152" cy="1724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EUPROMS-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resultat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Resultat</a:t>
            </a:r>
            <a:r>
              <a:rPr lang="en-GB" sz="2800" dirty="0">
                <a:latin typeface="Roboto" panose="02000000000000000000" pitchFamily="2" charset="0"/>
              </a:rPr>
              <a:t>: </a:t>
            </a:r>
            <a:r>
              <a:rPr lang="en-GB" sz="2800" dirty="0" err="1">
                <a:latin typeface="Roboto" panose="02000000000000000000" pitchFamily="2" charset="0"/>
              </a:rPr>
              <a:t>obehag</a:t>
            </a:r>
            <a:r>
              <a:rPr lang="en-GB" sz="2800" dirty="0">
                <a:latin typeface="Roboto" panose="02000000000000000000" pitchFamily="2" charset="0"/>
              </a:rPr>
              <a:t>, </a:t>
            </a:r>
            <a:r>
              <a:rPr lang="en-GB" sz="2800" dirty="0" err="1">
                <a:latin typeface="Roboto" panose="02000000000000000000" pitchFamily="2" charset="0"/>
              </a:rPr>
              <a:t>trötthet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och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sömnlöshet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51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2721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EUPROMS-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studien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Europa </a:t>
            </a:r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Patient Reported Outcome Study </a:t>
            </a:r>
          </a:p>
          <a:p>
            <a:endParaRPr lang="en-GB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Den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första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undersökningen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av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livskvalitet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hos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prostatacancerpatienter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–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av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patienter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, för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patienter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1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ADEC1F-A86E-9F91-3492-B0E5E0910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1298" y="985029"/>
            <a:ext cx="9506398" cy="46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32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348CFB-606F-01CE-0D00-FF0B965AF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466" y="1030858"/>
            <a:ext cx="9906001" cy="462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9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48FC22-71A8-4A0A-CA7F-570E2197F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9679" y="966872"/>
            <a:ext cx="9822454" cy="474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18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732363" y="367016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EUPROMS-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resultat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Psykisk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ohälsa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296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3E08F9-1B6F-1EAC-0B58-7329F1009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670" y="695960"/>
            <a:ext cx="8890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46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789FB-B213-3D53-A9B2-3279129DE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4400" y="452865"/>
            <a:ext cx="73660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6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C4F432-6C55-9B88-0BFA-E7A86CEB4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8532" y="864913"/>
            <a:ext cx="9550399" cy="48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93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4" name="Title 22">
            <a:extLst>
              <a:ext uri="{FF2B5EF4-FFF2-40B4-BE49-F238E27FC236}">
                <a16:creationId xmlns:a16="http://schemas.microsoft.com/office/drawing/2014/main" id="{0B9771F2-2202-B7E4-0691-A721F5ED3BAB}"/>
              </a:ext>
            </a:extLst>
          </p:cNvPr>
          <p:cNvSpPr txBox="1">
            <a:spLocks/>
          </p:cNvSpPr>
          <p:nvPr/>
        </p:nvSpPr>
        <p:spPr>
          <a:xfrm>
            <a:off x="793132" y="451684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EUPROMS-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resultat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Sexuell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funktion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405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06F59D-70D6-AA80-F967-C896684B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860" y="415145"/>
            <a:ext cx="9009045" cy="563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23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2CF6B-2303-B6AC-396B-A5F3EB508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8000" y="1122346"/>
            <a:ext cx="8001000" cy="4786805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Om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denna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presentation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Denna presentation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är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avsedd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för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prostatacancerpatientföreningar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och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för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allmänheten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får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publicera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resultatet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tillstånd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men du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måste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alltid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uppge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och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EUPROMS-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studien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källa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 du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använder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något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diagrammen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måste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du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alltid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uppge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EUPROMS-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studien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källa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71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9ADBA-93F9-C5FD-5821-357A79079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2976" y="880534"/>
            <a:ext cx="8712738" cy="449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85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8EF2B-5E7F-EFBD-6B8C-1567F3AA3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799" y="668765"/>
            <a:ext cx="7554933" cy="536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37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BF1B5C-35FA-A602-4A0F-6E5853C32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8124" y="2059516"/>
            <a:ext cx="8948137" cy="219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61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766229" y="383951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EUPROMS-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resultat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Urininkontinens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13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EDF3DD-6E05-C496-DCFB-B50FE087A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4477" y="822697"/>
            <a:ext cx="8283045" cy="52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8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56F30-DB4D-B58F-464F-B2FD58C0B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4733" y="941436"/>
            <a:ext cx="8299392" cy="482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44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3687BB-B913-5DCF-AD2D-555F8B628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2474" y="1062617"/>
            <a:ext cx="8268083" cy="47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05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FFFD0-6300-C93D-B91E-E0D39CE95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025" y="1246996"/>
            <a:ext cx="8373531" cy="39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77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BDA68-E661-FC97-ACF9-C6DF1622A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7894" y="734980"/>
            <a:ext cx="6839865" cy="53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36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EUPROMS-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studien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r>
              <a:rPr lang="en-GB" sz="2800" dirty="0" err="1">
                <a:latin typeface="Roboto" panose="02000000000000000000" pitchFamily="2" charset="0"/>
              </a:rPr>
              <a:t>Lärdomar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49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4371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 EUPROMS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27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Lärdomar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A13A0-5E64-3CCA-2B8D-CD7D0D191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777" y="1533460"/>
            <a:ext cx="8296395" cy="452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26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Lärdomar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EB033C-5793-F25D-1D6E-6795E4FD3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999" y="1480860"/>
            <a:ext cx="8414726" cy="4657116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43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Lärdomar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sp>
        <p:nvSpPr>
          <p:cNvPr id="13" name="Tekstvak 10">
            <a:extLst>
              <a:ext uri="{FF2B5EF4-FFF2-40B4-BE49-F238E27FC236}">
                <a16:creationId xmlns:a16="http://schemas.microsoft.com/office/drawing/2014/main" id="{80851AD0-239D-2248-81CB-0118317E5A3E}"/>
              </a:ext>
            </a:extLst>
          </p:cNvPr>
          <p:cNvSpPr txBox="1"/>
          <p:nvPr/>
        </p:nvSpPr>
        <p:spPr>
          <a:xfrm>
            <a:off x="892419" y="1512278"/>
            <a:ext cx="1196193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Vi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behöver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cancercentrum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med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tvärvetenskapliga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team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CBACA75-67DA-7E4E-97AB-BFB777C11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62" y="2104748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Om EUPROMS 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står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för 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Patient Reported Outcome Study 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Det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är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den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första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stora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studien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livskvalitet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efter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prostatacancerbehandling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utförd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patienterna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själva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Den ger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nytt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perspektiv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eftersom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flesta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andra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livskvalitetsstudier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utförs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och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med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läkare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klinisk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miljö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0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Om EUPROMS 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EUPROMS-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resultatet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baseras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på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svar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på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två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onlinefrågeformulär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med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jämförbara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frågor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1.0</a:t>
            </a: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Startade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augusti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2019,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först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rapporterad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januari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2020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3 000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svar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2.0</a:t>
            </a: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Startade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oktober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2021,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först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rapporterad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2022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3 571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svar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Om EUPROMS 3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Undersökningsresultaten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ger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”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ögonblicksbild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livskvalitetsproblem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upplevdes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män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med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prostatacancer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hela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Europa vid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viss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tidpunkt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ger information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hjälpa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patienter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och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deras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läkare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fatta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beslut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om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behandlingar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vara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till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hjälp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arbetet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för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tidig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diagnos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prostatacancer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och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belysa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strategier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aktiv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övervakning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3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Om EUPROMS 4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har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rapporterat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EUPROMS-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resultatet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på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många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viktiga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läkarkonferenser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bl.a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: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European Association of Urologists-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kongressen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(EAU)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EAU Section of Oncological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Urologys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årsmöte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European Society for Medical Oncology-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kongressen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(ESMO)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European Multidisciplinary Congress on Urological Cancers (EMUC)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Webbseminarium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av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European Organisation for Research and Treatment of Cancer (EORTC) 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Resultaten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har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publicerats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olika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publikationer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t.ex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tidskriften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European Urology Focus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9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686778" y="215923"/>
            <a:ext cx="11296790" cy="4371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br>
              <a:rPr lang="en-GB" dirty="0"/>
            </a:br>
            <a:b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Hur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utfördes</a:t>
            </a:r>
            <a:endParaRPr lang="en-GB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4045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EAU patient view Barcelona 2019 André Deschamps</Template>
  <TotalTime>5308</TotalTime>
  <Words>2214</Words>
  <Application>Microsoft Macintosh PowerPoint</Application>
  <PresentationFormat>Widescreen</PresentationFormat>
  <Paragraphs>208</Paragraphs>
  <Slides>42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Roboto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 deschamps</dc:creator>
  <cp:lastModifiedBy>Simon Crompton</cp:lastModifiedBy>
  <cp:revision>215</cp:revision>
  <dcterms:created xsi:type="dcterms:W3CDTF">2019-05-14T09:26:05Z</dcterms:created>
  <dcterms:modified xsi:type="dcterms:W3CDTF">2023-07-11T14:26:51Z</dcterms:modified>
</cp:coreProperties>
</file>