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918" autoAdjust="0"/>
  </p:normalViewPr>
  <p:slideViewPr>
    <p:cSldViewPr snapToGrid="0">
      <p:cViewPr varScale="1">
        <p:scale>
          <a:sx n="91" d="100"/>
          <a:sy n="91" d="100"/>
        </p:scale>
        <p:origin x="81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La encuesta incluía preguntas para establecer la demografía y una serie de preguntas para establecer la salud, las actividades cotidianas y la calidad de vida utilizando tres medidas validadas que se utilizan habitualmente en la investigación sobre la salud:</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EQ-5D-5L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EORTC-QLQ-C30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EPIC-26.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El </a:t>
            </a:r>
            <a:r>
              <a:rPr lang="en-GB" sz="1200" dirty="0" err="1">
                <a:solidFill>
                  <a:schemeClr val="tx1">
                    <a:lumMod val="65000"/>
                    <a:lumOff val="35000"/>
                  </a:schemeClr>
                </a:solidFill>
                <a:latin typeface="Roboto" panose="02000000000000000000" pitchFamily="2" charset="0"/>
              </a:rPr>
              <a:t>tamaño</a:t>
            </a:r>
            <a:r>
              <a:rPr lang="en-GB" sz="1200" dirty="0">
                <a:solidFill>
                  <a:schemeClr val="tx1">
                    <a:lumMod val="65000"/>
                    <a:lumOff val="35000"/>
                  </a:schemeClr>
                </a:solidFill>
                <a:latin typeface="Roboto" panose="02000000000000000000" pitchFamily="2" charset="0"/>
              </a:rPr>
              <a:t> de la </a:t>
            </a:r>
            <a:r>
              <a:rPr lang="en-GB" sz="1200" dirty="0" err="1">
                <a:solidFill>
                  <a:schemeClr val="tx1">
                    <a:lumMod val="65000"/>
                    <a:lumOff val="35000"/>
                  </a:schemeClr>
                </a:solidFill>
                <a:latin typeface="Roboto" panose="02000000000000000000" pitchFamily="2" charset="0"/>
              </a:rPr>
              <a:t>muestra</a:t>
            </a:r>
            <a:r>
              <a:rPr lang="en-GB" sz="1200" dirty="0">
                <a:solidFill>
                  <a:schemeClr val="tx1">
                    <a:lumMod val="65000"/>
                    <a:lumOff val="35000"/>
                  </a:schemeClr>
                </a:solidFill>
                <a:latin typeface="Roboto" panose="02000000000000000000" pitchFamily="2" charset="0"/>
              </a:rPr>
              <a:t> era </a:t>
            </a:r>
            <a:r>
              <a:rPr lang="en-GB" sz="1200" dirty="0" err="1">
                <a:solidFill>
                  <a:schemeClr val="tx1">
                    <a:lumMod val="65000"/>
                    <a:lumOff val="35000"/>
                  </a:schemeClr>
                </a:solidFill>
                <a:latin typeface="Roboto" panose="02000000000000000000" pitchFamily="2" charset="0"/>
              </a:rPr>
              <a:t>muy</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grande</a:t>
            </a:r>
            <a:r>
              <a:rPr lang="en-GB" sz="1200" dirty="0">
                <a:solidFill>
                  <a:schemeClr val="tx1">
                    <a:lumMod val="65000"/>
                    <a:lumOff val="35000"/>
                  </a:schemeClr>
                </a:solidFill>
                <a:latin typeface="Roboto" panose="02000000000000000000" pitchFamily="2" charset="0"/>
              </a:rPr>
              <a:t>, un </a:t>
            </a:r>
            <a:r>
              <a:rPr lang="en-GB" sz="1200" dirty="0" err="1">
                <a:solidFill>
                  <a:schemeClr val="tx1">
                    <a:lumMod val="65000"/>
                    <a:lumOff val="35000"/>
                  </a:schemeClr>
                </a:solidFill>
                <a:latin typeface="Roboto" panose="02000000000000000000" pitchFamily="2" charset="0"/>
              </a:rPr>
              <a:t>hecho</a:t>
            </a:r>
            <a:r>
              <a:rPr lang="en-GB" sz="1200" dirty="0">
                <a:solidFill>
                  <a:schemeClr val="tx1">
                    <a:lumMod val="65000"/>
                    <a:lumOff val="35000"/>
                  </a:schemeClr>
                </a:solidFill>
                <a:latin typeface="Roboto" panose="02000000000000000000" pitchFamily="2" charset="0"/>
              </a:rPr>
              <a:t> que </a:t>
            </a:r>
            <a:r>
              <a:rPr lang="en-GB" sz="1200" dirty="0" err="1">
                <a:solidFill>
                  <a:schemeClr val="tx1">
                    <a:lumMod val="65000"/>
                    <a:lumOff val="35000"/>
                  </a:schemeClr>
                </a:solidFill>
                <a:latin typeface="Roboto" panose="02000000000000000000" pitchFamily="2" charset="0"/>
              </a:rPr>
              <a:t>hace</a:t>
            </a:r>
            <a:r>
              <a:rPr lang="en-GB" sz="1200" dirty="0">
                <a:solidFill>
                  <a:schemeClr val="tx1">
                    <a:lumMod val="65000"/>
                    <a:lumOff val="35000"/>
                  </a:schemeClr>
                </a:solidFill>
                <a:latin typeface="Roboto" panose="02000000000000000000" pitchFamily="2" charset="0"/>
              </a:rPr>
              <a:t> que </a:t>
            </a:r>
            <a:r>
              <a:rPr lang="en-GB" sz="1200" dirty="0" err="1">
                <a:solidFill>
                  <a:schemeClr val="tx1">
                    <a:lumMod val="65000"/>
                    <a:lumOff val="35000"/>
                  </a:schemeClr>
                </a:solidFill>
                <a:latin typeface="Roboto" panose="02000000000000000000" pitchFamily="2" charset="0"/>
              </a:rPr>
              <a:t>los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resultados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sean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fidedignos</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Hubo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una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amplia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respuesta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32 </a:t>
            </a:r>
            <a:r>
              <a:rPr lang="en-GB" sz="1200" dirty="0" err="1">
                <a:solidFill>
                  <a:schemeClr val="tx1">
                    <a:lumMod val="65000"/>
                    <a:lumOff val="35000"/>
                  </a:schemeClr>
                </a:solidFill>
                <a:latin typeface="Roboto" panose="02000000000000000000" pitchFamily="2" charset="0"/>
              </a:rPr>
              <a:t>países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principalmente</a:t>
            </a:r>
            <a:r>
              <a:rPr lang="en-GB" sz="1200" dirty="0">
                <a:solidFill>
                  <a:schemeClr val="tx1">
                    <a:lumMod val="65000"/>
                    <a:lumOff val="35000"/>
                  </a:schemeClr>
                </a:solidFill>
                <a:latin typeface="Roboto" panose="02000000000000000000" pitchFamily="2" charset="0"/>
              </a:rPr>
              <a:t> de Europa, </a:t>
            </a:r>
            <a:r>
              <a:rPr lang="en-GB" sz="1200" dirty="0" err="1">
                <a:solidFill>
                  <a:schemeClr val="tx1">
                    <a:lumMod val="65000"/>
                    <a:lumOff val="35000"/>
                  </a:schemeClr>
                </a:solidFill>
                <a:latin typeface="Roboto" panose="02000000000000000000" pitchFamily="2" charset="0"/>
              </a:rPr>
              <a:t>pero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también</a:t>
            </a:r>
            <a:r>
              <a:rPr lang="en-GB" sz="1200" dirty="0">
                <a:solidFill>
                  <a:schemeClr val="tx1">
                    <a:lumMod val="65000"/>
                    <a:lumOff val="35000"/>
                  </a:schemeClr>
                </a:solidFill>
                <a:latin typeface="Roboto" panose="02000000000000000000" pitchFamily="2" charset="0"/>
              </a:rPr>
              <a:t> de </a:t>
            </a:r>
            <a:r>
              <a:rPr lang="en-GB" sz="1200" dirty="0" err="1">
                <a:solidFill>
                  <a:schemeClr val="tx1">
                    <a:lumMod val="65000"/>
                    <a:lumOff val="35000"/>
                  </a:schemeClr>
                </a:solidFill>
                <a:latin typeface="Roboto" panose="02000000000000000000" pitchFamily="2" charset="0"/>
              </a:rPr>
              <a:t>Norteamérica</a:t>
            </a:r>
            <a:r>
              <a:rPr lang="en-GB" sz="1200" dirty="0">
                <a:solidFill>
                  <a:schemeClr val="tx1">
                    <a:lumMod val="65000"/>
                    <a:lumOff val="35000"/>
                  </a:schemeClr>
                </a:solidFill>
                <a:latin typeface="Roboto" panose="02000000000000000000" pitchFamily="2" charset="0"/>
              </a:rPr>
              <a:t> y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La </a:t>
            </a:r>
            <a:r>
              <a:rPr lang="en-GB" sz="1200" dirty="0" err="1">
                <a:solidFill>
                  <a:schemeClr val="tx1">
                    <a:lumMod val="65000"/>
                    <a:lumOff val="35000"/>
                  </a:schemeClr>
                </a:solidFill>
                <a:latin typeface="Roboto" panose="02000000000000000000" pitchFamily="2" charset="0"/>
              </a:rPr>
              <a:t>edad</a:t>
            </a:r>
            <a:r>
              <a:rPr lang="en-GB" sz="1200" dirty="0">
                <a:solidFill>
                  <a:schemeClr val="tx1">
                    <a:lumMod val="65000"/>
                    <a:lumOff val="35000"/>
                  </a:schemeClr>
                </a:solidFill>
                <a:latin typeface="Roboto" panose="02000000000000000000" pitchFamily="2" charset="0"/>
              </a:rPr>
              <a:t> media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el</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momento</a:t>
            </a:r>
            <a:r>
              <a:rPr lang="en-GB" sz="1200" dirty="0">
                <a:solidFill>
                  <a:schemeClr val="tx1">
                    <a:lumMod val="65000"/>
                    <a:lumOff val="35000"/>
                  </a:schemeClr>
                </a:solidFill>
                <a:latin typeface="Roboto" panose="02000000000000000000" pitchFamily="2" charset="0"/>
              </a:rPr>
              <a:t> del </a:t>
            </a:r>
            <a:r>
              <a:rPr lang="en-GB" sz="1200" dirty="0" err="1">
                <a:solidFill>
                  <a:schemeClr val="tx1">
                    <a:lumMod val="65000"/>
                    <a:lumOff val="35000"/>
                  </a:schemeClr>
                </a:solidFill>
                <a:latin typeface="Roboto" panose="02000000000000000000" pitchFamily="2" charset="0"/>
              </a:rPr>
              <a:t>diagnóstico</a:t>
            </a:r>
            <a:r>
              <a:rPr lang="en-GB" sz="1200" dirty="0">
                <a:solidFill>
                  <a:schemeClr val="tx1">
                    <a:lumMod val="65000"/>
                    <a:lumOff val="35000"/>
                  </a:schemeClr>
                </a:solidFill>
                <a:latin typeface="Roboto" panose="02000000000000000000" pitchFamily="2" charset="0"/>
              </a:rPr>
              <a:t> era de 64 </a:t>
            </a:r>
            <a:r>
              <a:rPr lang="en-GB" sz="1200" dirty="0" err="1">
                <a:solidFill>
                  <a:schemeClr val="tx1">
                    <a:lumMod val="65000"/>
                    <a:lumOff val="35000"/>
                  </a:schemeClr>
                </a:solidFill>
                <a:latin typeface="Roboto" panose="02000000000000000000" pitchFamily="2" charset="0"/>
              </a:rPr>
              <a:t>años</a:t>
            </a:r>
            <a:r>
              <a:rPr lang="en-GB" sz="1200" dirty="0">
                <a:solidFill>
                  <a:schemeClr val="tx1">
                    <a:lumMod val="65000"/>
                    <a:lumOff val="35000"/>
                  </a:schemeClr>
                </a:solidFill>
                <a:latin typeface="Roboto" panose="02000000000000000000" pitchFamily="2" charset="0"/>
              </a:rPr>
              <a:t> y, </a:t>
            </a:r>
            <a:r>
              <a:rPr lang="en-GB" sz="1200" dirty="0" err="1">
                <a:solidFill>
                  <a:schemeClr val="tx1">
                    <a:lumMod val="65000"/>
                    <a:lumOff val="35000"/>
                  </a:schemeClr>
                </a:solidFill>
                <a:latin typeface="Roboto" panose="02000000000000000000" pitchFamily="2" charset="0"/>
              </a:rPr>
              <a:t>como</a:t>
            </a:r>
            <a:r>
              <a:rPr lang="en-GB" sz="1200" dirty="0">
                <a:solidFill>
                  <a:schemeClr val="tx1">
                    <a:lumMod val="65000"/>
                    <a:lumOff val="35000"/>
                  </a:schemeClr>
                </a:solidFill>
                <a:latin typeface="Roboto" panose="02000000000000000000" pitchFamily="2" charset="0"/>
              </a:rPr>
              <a:t> media, </a:t>
            </a:r>
            <a:r>
              <a:rPr lang="en-GB" sz="1200" dirty="0" err="1">
                <a:solidFill>
                  <a:schemeClr val="tx1">
                    <a:lumMod val="65000"/>
                    <a:lumOff val="35000"/>
                  </a:schemeClr>
                </a:solidFill>
                <a:latin typeface="Roboto" panose="02000000000000000000" pitchFamily="2" charset="0"/>
              </a:rPr>
              <a:t>los</a:t>
            </a:r>
            <a:r>
              <a:rPr lang="en-GB" sz="1200" dirty="0">
                <a:solidFill>
                  <a:schemeClr val="tx1">
                    <a:lumMod val="65000"/>
                    <a:lumOff val="35000"/>
                  </a:schemeClr>
                </a:solidFill>
                <a:latin typeface="Roboto" panose="02000000000000000000" pitchFamily="2" charset="0"/>
              </a:rPr>
              <a:t> hombres </a:t>
            </a:r>
            <a:r>
              <a:rPr lang="en-GB" sz="1200" dirty="0" err="1">
                <a:solidFill>
                  <a:schemeClr val="tx1">
                    <a:lumMod val="65000"/>
                    <a:lumOff val="35000"/>
                  </a:schemeClr>
                </a:solidFill>
                <a:latin typeface="Roboto" panose="02000000000000000000" pitchFamily="2" charset="0"/>
              </a:rPr>
              <a:t>informaban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cinco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años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después</a:t>
            </a:r>
            <a:r>
              <a:rPr lang="en-GB" sz="1200" dirty="0">
                <a:solidFill>
                  <a:schemeClr val="tx1">
                    <a:lumMod val="65000"/>
                    <a:lumOff val="35000"/>
                  </a:schemeClr>
                </a:solidFill>
                <a:latin typeface="Roboto" panose="02000000000000000000" pitchFamily="2" charset="0"/>
              </a:rPr>
              <a:t> del </a:t>
            </a:r>
            <a:r>
              <a:rPr lang="en-GB" sz="1200" dirty="0" err="1">
                <a:solidFill>
                  <a:schemeClr val="tx1">
                    <a:lumMod val="65000"/>
                    <a:lumOff val="35000"/>
                  </a:schemeClr>
                </a:solidFill>
                <a:latin typeface="Roboto" panose="02000000000000000000" pitchFamily="2" charset="0"/>
              </a:rPr>
              <a:t>tratamiento</a:t>
            </a:r>
            <a:r>
              <a:rPr lang="en-GB" sz="1200" dirty="0">
                <a:solidFill>
                  <a:schemeClr val="tx1">
                    <a:lumMod val="65000"/>
                    <a:lumOff val="35000"/>
                  </a:schemeClr>
                </a:solidFill>
                <a:latin typeface="Roboto" panose="02000000000000000000" pitchFamily="2" charset="0"/>
              </a:rPr>
              <a:t>. Para </a:t>
            </a:r>
            <a:r>
              <a:rPr lang="en-GB" sz="1200" dirty="0" err="1">
                <a:solidFill>
                  <a:schemeClr val="tx1">
                    <a:lumMod val="65000"/>
                    <a:lumOff val="35000"/>
                  </a:schemeClr>
                </a:solidFill>
                <a:latin typeface="Roboto" panose="02000000000000000000" pitchFamily="2" charset="0"/>
              </a:rPr>
              <a:t>algunos</a:t>
            </a:r>
            <a:r>
              <a:rPr lang="en-GB" sz="1200" dirty="0">
                <a:solidFill>
                  <a:schemeClr val="tx1">
                    <a:lumMod val="65000"/>
                    <a:lumOff val="35000"/>
                  </a:schemeClr>
                </a:solidFill>
                <a:latin typeface="Roboto" panose="02000000000000000000" pitchFamily="2" charset="0"/>
              </a:rPr>
              <a:t> hombres, </a:t>
            </a:r>
            <a:r>
              <a:rPr lang="en-GB" sz="1200" dirty="0" err="1">
                <a:solidFill>
                  <a:schemeClr val="tx1">
                    <a:lumMod val="65000"/>
                    <a:lumOff val="35000"/>
                  </a:schemeClr>
                </a:solidFill>
                <a:latin typeface="Roboto" panose="02000000000000000000" pitchFamily="2" charset="0"/>
              </a:rPr>
              <a:t>el</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tratamiento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fue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hace</a:t>
            </a:r>
            <a:r>
              <a:rPr lang="en-GB" sz="1200" dirty="0">
                <a:solidFill>
                  <a:schemeClr val="tx1">
                    <a:lumMod val="65000"/>
                    <a:lumOff val="35000"/>
                  </a:schemeClr>
                </a:solidFill>
                <a:latin typeface="Roboto" panose="02000000000000000000" pitchFamily="2" charset="0"/>
              </a:rPr>
              <a:t> 10 </a:t>
            </a:r>
            <a:r>
              <a:rPr lang="en-GB" sz="1200" dirty="0" err="1">
                <a:solidFill>
                  <a:schemeClr val="tx1">
                    <a:lumMod val="65000"/>
                    <a:lumOff val="35000"/>
                  </a:schemeClr>
                </a:solidFill>
                <a:latin typeface="Roboto" panose="02000000000000000000" pitchFamily="2" charset="0"/>
              </a:rPr>
              <a:t>años</a:t>
            </a:r>
            <a:r>
              <a:rPr lang="en-GB" sz="1200" dirty="0">
                <a:solidFill>
                  <a:schemeClr val="tx1">
                    <a:lumMod val="65000"/>
                    <a:lumOff val="35000"/>
                  </a:schemeClr>
                </a:solidFill>
                <a:latin typeface="Roboto" panose="02000000000000000000" pitchFamily="2" charset="0"/>
              </a:rPr>
              <a:t>, y para </a:t>
            </a:r>
            <a:r>
              <a:rPr lang="en-GB" sz="1200" dirty="0" err="1">
                <a:solidFill>
                  <a:schemeClr val="tx1">
                    <a:lumMod val="65000"/>
                    <a:lumOff val="35000"/>
                  </a:schemeClr>
                </a:solidFill>
                <a:latin typeface="Roboto" panose="02000000000000000000" pitchFamily="2" charset="0"/>
              </a:rPr>
              <a:t>otros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acababa</a:t>
            </a:r>
            <a:r>
              <a:rPr lang="en-GB" sz="1200" dirty="0">
                <a:solidFill>
                  <a:schemeClr val="tx1">
                    <a:lumMod val="65000"/>
                    <a:lumOff val="35000"/>
                  </a:schemeClr>
                </a:solidFill>
                <a:latin typeface="Roboto" panose="02000000000000000000" pitchFamily="2" charset="0"/>
              </a:rPr>
              <a:t> de </a:t>
            </a:r>
            <a:r>
              <a:rPr lang="en-GB" sz="1200" dirty="0" err="1">
                <a:solidFill>
                  <a:schemeClr val="tx1">
                    <a:lumMod val="65000"/>
                    <a:lumOff val="35000"/>
                  </a:schemeClr>
                </a:solidFill>
                <a:latin typeface="Roboto" panose="02000000000000000000" pitchFamily="2" charset="0"/>
              </a:rPr>
              <a:t>terminar</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Tal y </a:t>
            </a:r>
            <a:r>
              <a:rPr lang="en-GB" sz="1200" dirty="0" err="1">
                <a:solidFill>
                  <a:schemeClr val="tx1">
                    <a:lumMod val="65000"/>
                    <a:lumOff val="35000"/>
                  </a:schemeClr>
                </a:solidFill>
                <a:latin typeface="Roboto" panose="02000000000000000000" pitchFamily="2" charset="0"/>
              </a:rPr>
              <a:t>como</a:t>
            </a:r>
            <a:r>
              <a:rPr lang="en-GB" sz="1200" dirty="0">
                <a:solidFill>
                  <a:schemeClr val="tx1">
                    <a:lumMod val="65000"/>
                    <a:lumOff val="35000"/>
                  </a:schemeClr>
                </a:solidFill>
                <a:latin typeface="Roboto" panose="02000000000000000000" pitchFamily="2" charset="0"/>
              </a:rPr>
              <a:t> se </a:t>
            </a:r>
            <a:r>
              <a:rPr lang="en-GB" sz="1200" dirty="0" err="1">
                <a:solidFill>
                  <a:schemeClr val="tx1">
                    <a:lumMod val="65000"/>
                    <a:lumOff val="35000"/>
                  </a:schemeClr>
                </a:solidFill>
                <a:latin typeface="Roboto" panose="02000000000000000000" pitchFamily="2" charset="0"/>
              </a:rPr>
              <a:t>puede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ver</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el</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gráfico</a:t>
            </a:r>
            <a:r>
              <a:rPr lang="en-GB" sz="1200" dirty="0">
                <a:solidFill>
                  <a:schemeClr val="tx1">
                    <a:lumMod val="65000"/>
                    <a:lumOff val="35000"/>
                  </a:schemeClr>
                </a:solidFill>
                <a:latin typeface="Roboto" panose="02000000000000000000" pitchFamily="2" charset="0"/>
              </a:rPr>
              <a:t> de </a:t>
            </a:r>
            <a:r>
              <a:rPr lang="en-GB" sz="1200" dirty="0" err="1">
                <a:solidFill>
                  <a:schemeClr val="tx1">
                    <a:lumMod val="65000"/>
                    <a:lumOff val="35000"/>
                  </a:schemeClr>
                </a:solidFill>
                <a:latin typeface="Roboto" panose="02000000000000000000" pitchFamily="2" charset="0"/>
              </a:rPr>
              <a:t>distribución</a:t>
            </a:r>
            <a:r>
              <a:rPr lang="en-GB" sz="1200" dirty="0">
                <a:solidFill>
                  <a:schemeClr val="tx1">
                    <a:lumMod val="65000"/>
                    <a:lumOff val="35000"/>
                  </a:schemeClr>
                </a:solidFill>
                <a:latin typeface="Roboto" panose="02000000000000000000" pitchFamily="2" charset="0"/>
              </a:rPr>
              <a:t> de la </a:t>
            </a:r>
            <a:r>
              <a:rPr lang="en-GB" sz="1200" dirty="0" err="1">
                <a:solidFill>
                  <a:schemeClr val="tx1">
                    <a:lumMod val="65000"/>
                    <a:lumOff val="35000"/>
                  </a:schemeClr>
                </a:solidFill>
                <a:latin typeface="Roboto" panose="02000000000000000000" pitchFamily="2" charset="0"/>
              </a:rPr>
              <a:t>edad</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el</a:t>
            </a:r>
            <a:r>
              <a:rPr lang="en-GB" sz="1200" dirty="0">
                <a:solidFill>
                  <a:schemeClr val="tx1">
                    <a:lumMod val="65000"/>
                    <a:lumOff val="35000"/>
                  </a:schemeClr>
                </a:solidFill>
                <a:latin typeface="Roboto" panose="02000000000000000000" pitchFamily="2" charset="0"/>
              </a:rPr>
              <a:t> primer </a:t>
            </a:r>
            <a:r>
              <a:rPr lang="en-GB" sz="1200" dirty="0" err="1">
                <a:solidFill>
                  <a:schemeClr val="tx1">
                    <a:lumMod val="65000"/>
                    <a:lumOff val="35000"/>
                  </a:schemeClr>
                </a:solidFill>
                <a:latin typeface="Roboto" panose="02000000000000000000" pitchFamily="2" charset="0"/>
              </a:rPr>
              <a:t>diagnóstico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más</a:t>
            </a:r>
            <a:r>
              <a:rPr lang="en-GB" sz="1200" dirty="0">
                <a:solidFill>
                  <a:schemeClr val="tx1">
                    <a:lumMod val="65000"/>
                    <a:lumOff val="35000"/>
                  </a:schemeClr>
                </a:solidFill>
                <a:latin typeface="Roboto" panose="02000000000000000000" pitchFamily="2" charset="0"/>
              </a:rPr>
              <a:t> del 50 % de </a:t>
            </a:r>
            <a:r>
              <a:rPr lang="en-GB" sz="1200" dirty="0" err="1">
                <a:solidFill>
                  <a:schemeClr val="tx1">
                    <a:lumMod val="65000"/>
                    <a:lumOff val="35000"/>
                  </a:schemeClr>
                </a:solidFill>
                <a:latin typeface="Roboto" panose="02000000000000000000" pitchFamily="2" charset="0"/>
              </a:rPr>
              <a:t>los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encuestados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fueron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diagnosticados</a:t>
            </a:r>
            <a:r>
              <a:rPr lang="en-GB" sz="1200" dirty="0">
                <a:solidFill>
                  <a:schemeClr val="tx1">
                    <a:lumMod val="65000"/>
                    <a:lumOff val="35000"/>
                  </a:schemeClr>
                </a:solidFill>
                <a:latin typeface="Roboto" panose="02000000000000000000" pitchFamily="2" charset="0"/>
              </a:rPr>
              <a:t> antes de </a:t>
            </a:r>
            <a:r>
              <a:rPr lang="en-GB" sz="1200" dirty="0" err="1">
                <a:solidFill>
                  <a:schemeClr val="tx1">
                    <a:lumMod val="65000"/>
                    <a:lumOff val="35000"/>
                  </a:schemeClr>
                </a:solidFill>
                <a:latin typeface="Roboto" panose="02000000000000000000" pitchFamily="2" charset="0"/>
              </a:rPr>
              <a:t>los</a:t>
            </a:r>
            <a:r>
              <a:rPr lang="en-GB" sz="1200" dirty="0">
                <a:solidFill>
                  <a:schemeClr val="tx1">
                    <a:lumMod val="65000"/>
                    <a:lumOff val="35000"/>
                  </a:schemeClr>
                </a:solidFill>
                <a:latin typeface="Roboto" panose="02000000000000000000" pitchFamily="2" charset="0"/>
              </a:rPr>
              <a:t> 65 </a:t>
            </a:r>
            <a:r>
              <a:rPr lang="en-GB" sz="1200" dirty="0" err="1">
                <a:solidFill>
                  <a:schemeClr val="tx1">
                    <a:lumMod val="65000"/>
                    <a:lumOff val="35000"/>
                  </a:schemeClr>
                </a:solidFill>
                <a:latin typeface="Roboto" panose="02000000000000000000" pitchFamily="2" charset="0"/>
              </a:rPr>
              <a:t>años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Esto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contrarresta</a:t>
            </a:r>
            <a:r>
              <a:rPr lang="en-GB" sz="1200" dirty="0">
                <a:solidFill>
                  <a:schemeClr val="tx1">
                    <a:lumMod val="65000"/>
                    <a:lumOff val="35000"/>
                  </a:schemeClr>
                </a:solidFill>
                <a:latin typeface="Roboto" panose="02000000000000000000" pitchFamily="2" charset="0"/>
              </a:rPr>
              <a:t> la idea de que </a:t>
            </a:r>
            <a:r>
              <a:rPr lang="en-GB" sz="1200" dirty="0" err="1">
                <a:solidFill>
                  <a:schemeClr val="tx1">
                    <a:lumMod val="65000"/>
                    <a:lumOff val="35000"/>
                  </a:schemeClr>
                </a:solidFill>
                <a:latin typeface="Roboto" panose="02000000000000000000" pitchFamily="2" charset="0"/>
              </a:rPr>
              <a:t>el</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cáncer</a:t>
            </a:r>
            <a:r>
              <a:rPr lang="en-GB" sz="1200" dirty="0">
                <a:solidFill>
                  <a:schemeClr val="tx1">
                    <a:lumMod val="65000"/>
                    <a:lumOff val="35000"/>
                  </a:schemeClr>
                </a:solidFill>
                <a:latin typeface="Roboto" panose="02000000000000000000" pitchFamily="2" charset="0"/>
              </a:rPr>
              <a:t> de </a:t>
            </a:r>
            <a:r>
              <a:rPr lang="en-GB" sz="1200" dirty="0" err="1">
                <a:solidFill>
                  <a:schemeClr val="tx1">
                    <a:lumMod val="65000"/>
                    <a:lumOff val="35000"/>
                  </a:schemeClr>
                </a:solidFill>
                <a:latin typeface="Roboto" panose="02000000000000000000" pitchFamily="2" charset="0"/>
              </a:rPr>
              <a:t>próstata</a:t>
            </a:r>
            <a:r>
              <a:rPr lang="en-GB" sz="1200" dirty="0">
                <a:solidFill>
                  <a:schemeClr val="tx1">
                    <a:lumMod val="65000"/>
                    <a:lumOff val="35000"/>
                  </a:schemeClr>
                </a:solidFill>
                <a:latin typeface="Roboto" panose="02000000000000000000" pitchFamily="2" charset="0"/>
              </a:rPr>
              <a:t> es </a:t>
            </a:r>
            <a:r>
              <a:rPr lang="en-GB" sz="1200" dirty="0" err="1">
                <a:solidFill>
                  <a:schemeClr val="tx1">
                    <a:lumMod val="65000"/>
                    <a:lumOff val="35000"/>
                  </a:schemeClr>
                </a:solidFill>
                <a:latin typeface="Roboto" panose="02000000000000000000" pitchFamily="2" charset="0"/>
              </a:rPr>
              <a:t>una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enfermedad</a:t>
            </a:r>
            <a:r>
              <a:rPr lang="en-GB" sz="1200" dirty="0">
                <a:solidFill>
                  <a:schemeClr val="tx1">
                    <a:lumMod val="65000"/>
                    <a:lumOff val="35000"/>
                  </a:schemeClr>
                </a:solidFill>
                <a:latin typeface="Roboto" panose="02000000000000000000" pitchFamily="2" charset="0"/>
              </a:rPr>
              <a:t> de hombres </a:t>
            </a:r>
            <a:r>
              <a:rPr lang="en-GB" sz="1200" dirty="0" err="1">
                <a:solidFill>
                  <a:schemeClr val="tx1">
                    <a:lumMod val="65000"/>
                    <a:lumOff val="35000"/>
                  </a:schemeClr>
                </a:solidFill>
                <a:latin typeface="Roboto" panose="02000000000000000000" pitchFamily="2" charset="0"/>
              </a:rPr>
              <a:t>mayores</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La </a:t>
            </a:r>
            <a:r>
              <a:rPr lang="en-GB" sz="1200" dirty="0" err="1">
                <a:solidFill>
                  <a:schemeClr val="tx1">
                    <a:lumMod val="65000"/>
                    <a:lumOff val="35000"/>
                  </a:schemeClr>
                </a:solidFill>
                <a:latin typeface="Roboto" panose="02000000000000000000" pitchFamily="2" charset="0"/>
              </a:rPr>
              <a:t>mayoría</a:t>
            </a:r>
            <a:r>
              <a:rPr lang="en-GB" sz="1200" dirty="0">
                <a:solidFill>
                  <a:schemeClr val="tx1">
                    <a:lumMod val="65000"/>
                    <a:lumOff val="35000"/>
                  </a:schemeClr>
                </a:solidFill>
                <a:latin typeface="Roboto" panose="02000000000000000000" pitchFamily="2" charset="0"/>
              </a:rPr>
              <a:t> de </a:t>
            </a:r>
            <a:r>
              <a:rPr lang="en-GB" sz="1200" dirty="0" err="1">
                <a:solidFill>
                  <a:schemeClr val="tx1">
                    <a:lumMod val="65000"/>
                    <a:lumOff val="35000"/>
                  </a:schemeClr>
                </a:solidFill>
                <a:latin typeface="Roboto" panose="02000000000000000000" pitchFamily="2" charset="0"/>
              </a:rPr>
              <a:t>los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encuestados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vivían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pareja, algo que es </a:t>
            </a:r>
            <a:r>
              <a:rPr lang="en-GB" sz="1200" dirty="0" err="1">
                <a:solidFill>
                  <a:schemeClr val="tx1">
                    <a:lumMod val="65000"/>
                    <a:lumOff val="35000"/>
                  </a:schemeClr>
                </a:solidFill>
                <a:latin typeface="Roboto" panose="02000000000000000000" pitchFamily="2" charset="0"/>
              </a:rPr>
              <a:t>importante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teniendo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cuenta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efectos</a:t>
            </a:r>
            <a:r>
              <a:rPr lang="en-GB" sz="1200" dirty="0">
                <a:solidFill>
                  <a:schemeClr val="tx1">
                    <a:lumMod val="65000"/>
                    <a:lumOff val="35000"/>
                  </a:schemeClr>
                </a:solidFill>
                <a:latin typeface="Roboto" panose="02000000000000000000" pitchFamily="2" charset="0"/>
              </a:rPr>
              <a:t> que </a:t>
            </a:r>
            <a:r>
              <a:rPr lang="en-GB" sz="1200" dirty="0" err="1">
                <a:solidFill>
                  <a:schemeClr val="tx1">
                    <a:lumMod val="65000"/>
                    <a:lumOff val="35000"/>
                  </a:schemeClr>
                </a:solidFill>
                <a:latin typeface="Roboto" panose="02000000000000000000" pitchFamily="2" charset="0"/>
              </a:rPr>
              <a:t>el</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tratamiento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puede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tener</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sobre</a:t>
            </a:r>
            <a:r>
              <a:rPr lang="en-GB" sz="1200" dirty="0">
                <a:solidFill>
                  <a:schemeClr val="tx1">
                    <a:lumMod val="65000"/>
                    <a:lumOff val="35000"/>
                  </a:schemeClr>
                </a:solidFill>
                <a:latin typeface="Roboto" panose="02000000000000000000" pitchFamily="2" charset="0"/>
              </a:rPr>
              <a:t> la </a:t>
            </a:r>
            <a:r>
              <a:rPr lang="en-GB" sz="1200" dirty="0" err="1">
                <a:solidFill>
                  <a:schemeClr val="tx1">
                    <a:lumMod val="65000"/>
                    <a:lumOff val="35000"/>
                  </a:schemeClr>
                </a:solidFill>
                <a:latin typeface="Roboto" panose="02000000000000000000" pitchFamily="2" charset="0"/>
              </a:rPr>
              <a:t>función</a:t>
            </a:r>
            <a:r>
              <a:rPr lang="en-GB" sz="1200" dirty="0">
                <a:solidFill>
                  <a:schemeClr val="tx1">
                    <a:lumMod val="65000"/>
                    <a:lumOff val="35000"/>
                  </a:schemeClr>
                </a:solidFill>
                <a:latin typeface="Roboto" panose="02000000000000000000" pitchFamily="2" charset="0"/>
              </a:rPr>
              <a:t> sexual.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Existe</a:t>
            </a:r>
            <a:r>
              <a:rPr lang="en-GB" sz="1200" dirty="0">
                <a:solidFill>
                  <a:schemeClr val="tx1">
                    <a:lumMod val="65000"/>
                    <a:lumOff val="35000"/>
                  </a:schemeClr>
                </a:solidFill>
                <a:latin typeface="Roboto" panose="02000000000000000000" pitchFamily="2" charset="0"/>
              </a:rPr>
              <a:t> un </a:t>
            </a:r>
            <a:r>
              <a:rPr lang="en-GB" sz="1200" dirty="0" err="1">
                <a:solidFill>
                  <a:schemeClr val="tx1">
                    <a:lumMod val="65000"/>
                    <a:lumOff val="35000"/>
                  </a:schemeClr>
                </a:solidFill>
                <a:latin typeface="Roboto" panose="02000000000000000000" pitchFamily="2" charset="0"/>
              </a:rPr>
              <a:t>ligero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sesgo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el</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perfil</a:t>
            </a:r>
            <a:r>
              <a:rPr lang="en-GB" sz="1200" dirty="0">
                <a:solidFill>
                  <a:schemeClr val="tx1">
                    <a:lumMod val="65000"/>
                    <a:lumOff val="35000"/>
                  </a:schemeClr>
                </a:solidFill>
                <a:latin typeface="Roboto" panose="02000000000000000000" pitchFamily="2" charset="0"/>
              </a:rPr>
              <a:t> del </a:t>
            </a:r>
            <a:r>
              <a:rPr lang="en-GB" sz="1200" dirty="0" err="1">
                <a:solidFill>
                  <a:schemeClr val="tx1">
                    <a:lumMod val="65000"/>
                    <a:lumOff val="35000"/>
                  </a:schemeClr>
                </a:solidFill>
                <a:latin typeface="Roboto" panose="02000000000000000000" pitchFamily="2" charset="0"/>
              </a:rPr>
              <a:t>encuestado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hacia</a:t>
            </a:r>
            <a:r>
              <a:rPr lang="en-GB" sz="1200" dirty="0">
                <a:solidFill>
                  <a:schemeClr val="tx1">
                    <a:lumMod val="65000"/>
                    <a:lumOff val="35000"/>
                  </a:schemeClr>
                </a:solidFill>
                <a:latin typeface="Roboto" panose="02000000000000000000" pitchFamily="2" charset="0"/>
              </a:rPr>
              <a:t> un </a:t>
            </a:r>
            <a:r>
              <a:rPr lang="en-GB" sz="1200" dirty="0" err="1">
                <a:solidFill>
                  <a:schemeClr val="tx1">
                    <a:lumMod val="65000"/>
                    <a:lumOff val="35000"/>
                  </a:schemeClr>
                </a:solidFill>
                <a:latin typeface="Roboto" panose="02000000000000000000" pitchFamily="2" charset="0"/>
              </a:rPr>
              <a:t>nivel</a:t>
            </a:r>
            <a:r>
              <a:rPr lang="en-GB" sz="1200" dirty="0">
                <a:solidFill>
                  <a:schemeClr val="tx1">
                    <a:lumMod val="65000"/>
                    <a:lumOff val="35000"/>
                  </a:schemeClr>
                </a:solidFill>
                <a:latin typeface="Roboto" panose="02000000000000000000" pitchFamily="2" charset="0"/>
              </a:rPr>
              <a:t> de </a:t>
            </a:r>
            <a:r>
              <a:rPr lang="en-GB" sz="1200" dirty="0" err="1">
                <a:solidFill>
                  <a:schemeClr val="tx1">
                    <a:lumMod val="65000"/>
                    <a:lumOff val="35000"/>
                  </a:schemeClr>
                </a:solidFill>
                <a:latin typeface="Roboto" panose="02000000000000000000" pitchFamily="2" charset="0"/>
              </a:rPr>
              <a:t>educación</a:t>
            </a:r>
            <a:r>
              <a:rPr lang="en-GB" sz="1200" dirty="0">
                <a:solidFill>
                  <a:schemeClr val="tx1">
                    <a:lumMod val="65000"/>
                    <a:lumOff val="35000"/>
                  </a:schemeClr>
                </a:solidFill>
                <a:latin typeface="Roboto" panose="02000000000000000000" pitchFamily="2" charset="0"/>
              </a:rPr>
              <a:t> superior.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 </a:t>
            </a:r>
            <a:r>
              <a:rPr lang="en-GB" sz="1200" kern="1200" dirty="0" err="1">
                <a:solidFill>
                  <a:schemeClr val="tx1"/>
                </a:solidFill>
                <a:effectLst/>
                <a:latin typeface="+mn-lt"/>
                <a:ea typeface="+mn-ea"/>
                <a:cs typeface="+mn-cs"/>
              </a:rPr>
              <a:t>mayoría</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pacientes</a:t>
            </a:r>
            <a:r>
              <a:rPr lang="en-GB" sz="1200" kern="1200" dirty="0">
                <a:solidFill>
                  <a:schemeClr val="tx1"/>
                </a:solidFill>
                <a:effectLst/>
                <a:latin typeface="+mn-lt"/>
                <a:ea typeface="+mn-ea"/>
                <a:cs typeface="+mn-cs"/>
              </a:rPr>
              <a:t> solo </a:t>
            </a:r>
            <a:r>
              <a:rPr lang="en-GB" sz="1200" kern="1200" dirty="0" err="1">
                <a:solidFill>
                  <a:schemeClr val="tx1"/>
                </a:solidFill>
                <a:effectLst/>
                <a:latin typeface="+mn-lt"/>
                <a:ea typeface="+mn-ea"/>
                <a:cs typeface="+mn-cs"/>
              </a:rPr>
              <a:t>habían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recibido</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tratamiento</a:t>
            </a:r>
            <a:r>
              <a:rPr lang="en-GB" sz="1200" kern="1200" dirty="0">
                <a:solidFill>
                  <a:schemeClr val="tx1"/>
                </a:solidFill>
                <a:effectLst/>
                <a:latin typeface="+mn-lt"/>
                <a:ea typeface="+mn-ea"/>
                <a:cs typeface="+mn-cs"/>
              </a:rPr>
              <a:t> hasta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inicio</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encuesta</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El 57 %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encuestados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había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recibido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prostatectomía</a:t>
            </a:r>
            <a:r>
              <a:rPr lang="en-GB" sz="1200" kern="1200" dirty="0">
                <a:solidFill>
                  <a:schemeClr val="tx1"/>
                </a:solidFill>
                <a:effectLst/>
                <a:latin typeface="+mn-lt"/>
                <a:ea typeface="+mn-ea"/>
                <a:cs typeface="+mn-cs"/>
              </a:rPr>
              <a:t> radical, </a:t>
            </a:r>
            <a:r>
              <a:rPr lang="en-GB" sz="1200" kern="1200" dirty="0" err="1">
                <a:solidFill>
                  <a:schemeClr val="tx1"/>
                </a:solidFill>
                <a:effectLst/>
                <a:latin typeface="+mn-lt"/>
                <a:ea typeface="+mn-ea"/>
                <a:cs typeface="+mn-cs"/>
              </a:rPr>
              <a:t>por</a:t>
            </a:r>
            <a:r>
              <a:rPr lang="en-GB" sz="1200" kern="1200" dirty="0">
                <a:solidFill>
                  <a:schemeClr val="tx1"/>
                </a:solidFill>
                <a:effectLst/>
                <a:latin typeface="+mn-lt"/>
                <a:ea typeface="+mn-ea"/>
                <a:cs typeface="+mn-cs"/>
              </a:rPr>
              <a:t> lo que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resultados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globales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verán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influidos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efectos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sobre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calidad</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vida</a:t>
            </a:r>
            <a:r>
              <a:rPr lang="en-GB" sz="1200" kern="1200" dirty="0">
                <a:solidFill>
                  <a:schemeClr val="tx1"/>
                </a:solidFill>
                <a:effectLst/>
                <a:latin typeface="+mn-lt"/>
                <a:ea typeface="+mn-ea"/>
                <a:cs typeface="+mn-cs"/>
              </a:rPr>
              <a:t> de ese </a:t>
            </a:r>
            <a:r>
              <a:rPr lang="en-GB" sz="1200" kern="1200" dirty="0" err="1">
                <a:solidFill>
                  <a:schemeClr val="tx1"/>
                </a:solidFill>
                <a:effectLst/>
                <a:latin typeface="+mn-lt"/>
                <a:ea typeface="+mn-ea"/>
                <a:cs typeface="+mn-cs"/>
              </a:rPr>
              <a:t>tratamiento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particular.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Este </a:t>
            </a:r>
            <a:r>
              <a:rPr lang="en-US" dirty="0" err="1"/>
              <a:t>gráfico</a:t>
            </a:r>
            <a:r>
              <a:rPr lang="en-US" dirty="0"/>
              <a:t> </a:t>
            </a:r>
            <a:r>
              <a:rPr lang="en-US" dirty="0" err="1"/>
              <a:t>muestra</a:t>
            </a:r>
            <a:r>
              <a:rPr lang="en-US" dirty="0"/>
              <a:t> </a:t>
            </a:r>
            <a:r>
              <a:rPr lang="en-US" dirty="0" err="1"/>
              <a:t>todos</a:t>
            </a:r>
            <a:r>
              <a:rPr lang="en-US" dirty="0"/>
              <a:t> </a:t>
            </a:r>
            <a:r>
              <a:rPr lang="en-US" dirty="0" err="1"/>
              <a:t>los</a:t>
            </a:r>
            <a:r>
              <a:rPr lang="en-US" dirty="0"/>
              <a:t> </a:t>
            </a:r>
            <a:r>
              <a:rPr lang="en-US" dirty="0" err="1"/>
              <a:t>encuestados</a:t>
            </a:r>
            <a:r>
              <a:rPr lang="en-US" dirty="0"/>
              <a:t> que </a:t>
            </a:r>
            <a:r>
              <a:rPr lang="en-US" dirty="0" err="1"/>
              <a:t>valoran</a:t>
            </a:r>
            <a:r>
              <a:rPr lang="en-US" dirty="0"/>
              <a:t> </a:t>
            </a:r>
            <a:r>
              <a:rPr lang="en-US" dirty="0" err="1"/>
              <a:t>su</a:t>
            </a:r>
            <a:r>
              <a:rPr lang="en-US" dirty="0"/>
              <a:t> </a:t>
            </a:r>
            <a:r>
              <a:rPr lang="en-US" dirty="0" err="1"/>
              <a:t>calidad</a:t>
            </a:r>
            <a:r>
              <a:rPr lang="en-US" dirty="0"/>
              <a:t> de </a:t>
            </a:r>
            <a:r>
              <a:rPr lang="en-US" dirty="0" err="1"/>
              <a:t>vida</a:t>
            </a:r>
            <a:r>
              <a:rPr lang="en-US" dirty="0"/>
              <a:t> de uno a </a:t>
            </a:r>
            <a:r>
              <a:rPr lang="en-US" dirty="0" err="1"/>
              <a:t>siete</a:t>
            </a:r>
            <a:r>
              <a:rPr lang="en-US" dirty="0"/>
              <a:t>, y </a:t>
            </a:r>
            <a:r>
              <a:rPr lang="en-US" dirty="0" err="1"/>
              <a:t>el</a:t>
            </a:r>
            <a:r>
              <a:rPr lang="en-US" dirty="0"/>
              <a:t> </a:t>
            </a:r>
            <a:r>
              <a:rPr lang="en-US" dirty="0" err="1"/>
              <a:t>porcentaje</a:t>
            </a:r>
            <a:r>
              <a:rPr lang="en-US" dirty="0"/>
              <a:t> </a:t>
            </a:r>
            <a:r>
              <a:rPr lang="en-US" dirty="0" err="1"/>
              <a:t>en</a:t>
            </a:r>
            <a:r>
              <a:rPr lang="en-US" dirty="0"/>
              <a:t> </a:t>
            </a:r>
            <a:r>
              <a:rPr lang="en-US" dirty="0" err="1"/>
              <a:t>cada</a:t>
            </a:r>
            <a:r>
              <a:rPr lang="en-US" dirty="0"/>
              <a:t> </a:t>
            </a:r>
            <a:r>
              <a:rPr lang="en-US" dirty="0" err="1"/>
              <a:t>categoría</a:t>
            </a:r>
            <a:r>
              <a:rPr lang="en-US" dirty="0"/>
              <a:t>. </a:t>
            </a:r>
            <a:r>
              <a:rPr lang="en-US" dirty="0" err="1"/>
              <a:t>Verá</a:t>
            </a:r>
            <a:r>
              <a:rPr lang="en-US" dirty="0"/>
              <a:t> que, </a:t>
            </a:r>
            <a:r>
              <a:rPr lang="en-US" dirty="0" err="1"/>
              <a:t>en</a:t>
            </a:r>
            <a:r>
              <a:rPr lang="en-US" dirty="0"/>
              <a:t> general, la </a:t>
            </a:r>
            <a:r>
              <a:rPr lang="en-US" dirty="0" err="1"/>
              <a:t>calidad</a:t>
            </a:r>
            <a:r>
              <a:rPr lang="en-US" dirty="0"/>
              <a:t> de </a:t>
            </a:r>
            <a:r>
              <a:rPr lang="en-US" dirty="0" err="1"/>
              <a:t>vida</a:t>
            </a:r>
            <a:r>
              <a:rPr lang="en-US" dirty="0"/>
              <a:t> de </a:t>
            </a:r>
            <a:r>
              <a:rPr lang="en-US" dirty="0" err="1"/>
              <a:t>los</a:t>
            </a:r>
            <a:r>
              <a:rPr lang="en-US" dirty="0"/>
              <a:t> </a:t>
            </a:r>
            <a:r>
              <a:rPr lang="en-US" dirty="0" err="1"/>
              <a:t>encuestados</a:t>
            </a:r>
            <a:r>
              <a:rPr lang="en-US" dirty="0"/>
              <a:t> es </a:t>
            </a:r>
            <a:r>
              <a:rPr lang="en-US" dirty="0" err="1"/>
              <a:t>buena</a:t>
            </a:r>
            <a:r>
              <a:rPr lang="en-US" dirty="0"/>
              <a:t>. Sin embargo, </a:t>
            </a:r>
            <a:r>
              <a:rPr lang="en-US" dirty="0" err="1"/>
              <a:t>como</a:t>
            </a:r>
            <a:r>
              <a:rPr lang="en-US" dirty="0"/>
              <a:t> </a:t>
            </a:r>
            <a:r>
              <a:rPr lang="en-US" dirty="0" err="1"/>
              <a:t>veremos</a:t>
            </a:r>
            <a:r>
              <a:rPr lang="en-US" dirty="0"/>
              <a:t> </a:t>
            </a:r>
            <a:r>
              <a:rPr lang="en-US" dirty="0" err="1"/>
              <a:t>en</a:t>
            </a:r>
            <a:r>
              <a:rPr lang="en-US" dirty="0"/>
              <a:t> la </a:t>
            </a:r>
            <a:r>
              <a:rPr lang="en-US" dirty="0" err="1"/>
              <a:t>siguiente</a:t>
            </a:r>
            <a:r>
              <a:rPr lang="en-US" dirty="0"/>
              <a:t> </a:t>
            </a:r>
            <a:r>
              <a:rPr lang="en-US" dirty="0" err="1"/>
              <a:t>diapositiva</a:t>
            </a:r>
            <a:r>
              <a:rPr lang="en-US" dirty="0"/>
              <a:t>, </a:t>
            </a:r>
            <a:r>
              <a:rPr lang="en-US" dirty="0" err="1"/>
              <a:t>algunos</a:t>
            </a:r>
            <a:r>
              <a:rPr lang="en-US" dirty="0"/>
              <a:t> </a:t>
            </a:r>
            <a:r>
              <a:rPr lang="en-US" dirty="0" err="1"/>
              <a:t>aspectos</a:t>
            </a:r>
            <a:r>
              <a:rPr lang="en-US" dirty="0"/>
              <a:t> de la </a:t>
            </a:r>
            <a:r>
              <a:rPr lang="en-US" dirty="0" err="1"/>
              <a:t>vida</a:t>
            </a:r>
            <a:r>
              <a:rPr lang="en-US" dirty="0"/>
              <a:t> son </a:t>
            </a:r>
            <a:r>
              <a:rPr lang="en-US" dirty="0" err="1"/>
              <a:t>mejores</a:t>
            </a:r>
            <a:r>
              <a:rPr lang="en-US" dirty="0"/>
              <a:t> que </a:t>
            </a:r>
            <a:r>
              <a:rPr lang="en-US" dirty="0" err="1"/>
              <a:t>otros</a:t>
            </a:r>
            <a:r>
              <a:rPr lang="en-US" dirty="0"/>
              <a:t>.</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Esta</a:t>
            </a:r>
            <a:r>
              <a:rPr lang="en-US" dirty="0"/>
              <a:t> </a:t>
            </a:r>
            <a:r>
              <a:rPr lang="en-US" dirty="0" err="1"/>
              <a:t>diapositiva</a:t>
            </a:r>
            <a:r>
              <a:rPr lang="en-US" dirty="0"/>
              <a:t> </a:t>
            </a:r>
            <a:r>
              <a:rPr lang="en-US" dirty="0" err="1"/>
              <a:t>muestra</a:t>
            </a:r>
            <a:r>
              <a:rPr lang="en-US" dirty="0"/>
              <a:t> las </a:t>
            </a:r>
            <a:r>
              <a:rPr lang="en-US" dirty="0" err="1"/>
              <a:t>puntuaciones</a:t>
            </a:r>
            <a:r>
              <a:rPr lang="en-US" dirty="0"/>
              <a:t> de la </a:t>
            </a:r>
            <a:r>
              <a:rPr lang="en-US" dirty="0" err="1"/>
              <a:t>calidad</a:t>
            </a:r>
            <a:r>
              <a:rPr lang="en-US" dirty="0"/>
              <a:t> de </a:t>
            </a:r>
            <a:r>
              <a:rPr lang="en-US" dirty="0" err="1"/>
              <a:t>vida</a:t>
            </a:r>
            <a:r>
              <a:rPr lang="en-US" dirty="0"/>
              <a:t>. </a:t>
            </a:r>
            <a:r>
              <a:rPr lang="en-US" dirty="0" err="1"/>
              <a:t>Cuanto</a:t>
            </a:r>
            <a:r>
              <a:rPr lang="en-US" dirty="0"/>
              <a:t> </a:t>
            </a:r>
            <a:r>
              <a:rPr lang="en-US" dirty="0" err="1"/>
              <a:t>más</a:t>
            </a:r>
            <a:r>
              <a:rPr lang="en-US" dirty="0"/>
              <a:t> </a:t>
            </a:r>
            <a:r>
              <a:rPr lang="en-US" dirty="0" err="1"/>
              <a:t>baja</a:t>
            </a:r>
            <a:r>
              <a:rPr lang="en-US" dirty="0"/>
              <a:t> sea la </a:t>
            </a:r>
            <a:r>
              <a:rPr lang="en-US" dirty="0" err="1"/>
              <a:t>puntuación</a:t>
            </a:r>
            <a:r>
              <a:rPr lang="en-US" dirty="0"/>
              <a:t>, </a:t>
            </a:r>
            <a:r>
              <a:rPr lang="en-US" dirty="0" err="1"/>
              <a:t>peor</a:t>
            </a:r>
            <a:r>
              <a:rPr lang="en-US" dirty="0"/>
              <a:t> </a:t>
            </a:r>
            <a:r>
              <a:rPr lang="en-US" dirty="0" err="1"/>
              <a:t>será</a:t>
            </a:r>
            <a:r>
              <a:rPr lang="en-US" dirty="0"/>
              <a:t> la </a:t>
            </a:r>
            <a:r>
              <a:rPr lang="en-US" dirty="0" err="1"/>
              <a:t>calidad</a:t>
            </a:r>
            <a:r>
              <a:rPr lang="en-US" dirty="0"/>
              <a:t> de </a:t>
            </a:r>
            <a:r>
              <a:rPr lang="en-US" dirty="0" err="1"/>
              <a:t>vida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Estas</a:t>
            </a:r>
            <a:r>
              <a:rPr lang="en-US" dirty="0"/>
              <a:t> </a:t>
            </a:r>
            <a:r>
              <a:rPr lang="en-US" dirty="0" err="1"/>
              <a:t>revelan</a:t>
            </a:r>
            <a:r>
              <a:rPr lang="en-US" dirty="0"/>
              <a:t> que la </a:t>
            </a:r>
            <a:r>
              <a:rPr lang="en-US" dirty="0" err="1"/>
              <a:t>falta</a:t>
            </a:r>
            <a:r>
              <a:rPr lang="en-US" dirty="0"/>
              <a:t> de </a:t>
            </a:r>
            <a:r>
              <a:rPr lang="en-US" dirty="0" err="1"/>
              <a:t>función</a:t>
            </a:r>
            <a:r>
              <a:rPr lang="en-US" dirty="0"/>
              <a:t> sexual y, </a:t>
            </a:r>
            <a:r>
              <a:rPr lang="en-US" dirty="0" err="1"/>
              <a:t>en</a:t>
            </a:r>
            <a:r>
              <a:rPr lang="en-US" dirty="0"/>
              <a:t> </a:t>
            </a:r>
            <a:r>
              <a:rPr lang="en-US" dirty="0" err="1"/>
              <a:t>menor</a:t>
            </a:r>
            <a:r>
              <a:rPr lang="en-US" dirty="0"/>
              <a:t> </a:t>
            </a:r>
            <a:r>
              <a:rPr lang="en-US" dirty="0" err="1"/>
              <a:t>medida</a:t>
            </a:r>
            <a:r>
              <a:rPr lang="en-US" dirty="0"/>
              <a:t>, la </a:t>
            </a:r>
            <a:r>
              <a:rPr lang="en-US" dirty="0" err="1"/>
              <a:t>incontinencia</a:t>
            </a:r>
            <a:r>
              <a:rPr lang="en-US" dirty="0"/>
              <a:t>, </a:t>
            </a:r>
            <a:r>
              <a:rPr lang="en-US" dirty="0" err="1"/>
              <a:t>afectan</a:t>
            </a:r>
            <a:r>
              <a:rPr lang="en-US" dirty="0"/>
              <a:t> a la </a:t>
            </a:r>
            <a:r>
              <a:rPr lang="en-US" dirty="0" err="1"/>
              <a:t>calidad</a:t>
            </a:r>
            <a:r>
              <a:rPr lang="en-US" dirty="0"/>
              <a:t> de </a:t>
            </a:r>
            <a:r>
              <a:rPr lang="en-US" dirty="0" err="1"/>
              <a:t>vida</a:t>
            </a:r>
            <a:r>
              <a:rPr lang="en-US" dirty="0"/>
              <a:t> de </a:t>
            </a:r>
            <a:r>
              <a:rPr lang="en-US" dirty="0" err="1"/>
              <a:t>los</a:t>
            </a:r>
            <a:r>
              <a:rPr lang="en-US" dirty="0"/>
              <a:t> hombres </a:t>
            </a:r>
            <a:r>
              <a:rPr lang="en-US" dirty="0" err="1"/>
              <a:t>mucho</a:t>
            </a:r>
            <a:r>
              <a:rPr lang="en-US" dirty="0"/>
              <a:t> </a:t>
            </a:r>
            <a:r>
              <a:rPr lang="en-US" dirty="0" err="1"/>
              <a:t>más</a:t>
            </a:r>
            <a:r>
              <a:rPr lang="en-US" dirty="0"/>
              <a:t> que </a:t>
            </a:r>
            <a:r>
              <a:rPr lang="en-US" dirty="0" err="1"/>
              <a:t>otros</a:t>
            </a:r>
            <a:r>
              <a:rPr lang="en-US" dirty="0"/>
              <a:t> </a:t>
            </a:r>
            <a:r>
              <a:rPr lang="en-US" dirty="0" err="1"/>
              <a:t>efectos</a:t>
            </a:r>
            <a:r>
              <a:rPr lang="en-US" dirty="0"/>
              <a:t> </a:t>
            </a:r>
            <a:r>
              <a:rPr lang="en-US" dirty="0" err="1"/>
              <a:t>secundarios</a:t>
            </a:r>
            <a:r>
              <a:rPr lang="en-US" dirty="0"/>
              <a:t> del </a:t>
            </a:r>
            <a:r>
              <a:rPr lang="en-US" dirty="0" err="1"/>
              <a:t>tratamiento</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Después</a:t>
            </a:r>
            <a:r>
              <a:rPr lang="en-US" dirty="0"/>
              <a:t> de </a:t>
            </a:r>
            <a:r>
              <a:rPr lang="en-US" dirty="0" err="1"/>
              <a:t>esos</a:t>
            </a:r>
            <a:r>
              <a:rPr lang="en-US" dirty="0"/>
              <a:t> </a:t>
            </a:r>
            <a:r>
              <a:rPr lang="en-US" dirty="0" err="1"/>
              <a:t>hallazgos</a:t>
            </a:r>
            <a:r>
              <a:rPr lang="en-US" dirty="0"/>
              <a:t> </a:t>
            </a:r>
            <a:r>
              <a:rPr lang="en-US" dirty="0" err="1"/>
              <a:t>generales</a:t>
            </a:r>
            <a:r>
              <a:rPr lang="en-US" dirty="0"/>
              <a:t>, </a:t>
            </a:r>
            <a:r>
              <a:rPr lang="en-US" dirty="0" err="1"/>
              <a:t>veamos</a:t>
            </a:r>
            <a:r>
              <a:rPr lang="en-US" dirty="0"/>
              <a:t> </a:t>
            </a:r>
            <a:r>
              <a:rPr lang="en-US" dirty="0" err="1"/>
              <a:t>ahora</a:t>
            </a:r>
            <a:r>
              <a:rPr lang="en-US" dirty="0"/>
              <a:t> </a:t>
            </a:r>
            <a:r>
              <a:rPr lang="en-US" dirty="0" err="1"/>
              <a:t>algunos</a:t>
            </a:r>
            <a:r>
              <a:rPr lang="en-US" dirty="0"/>
              <a:t> </a:t>
            </a:r>
            <a:r>
              <a:rPr lang="en-US" dirty="0" err="1"/>
              <a:t>aspectos</a:t>
            </a:r>
            <a:r>
              <a:rPr lang="en-US" dirty="0"/>
              <a:t> </a:t>
            </a:r>
            <a:r>
              <a:rPr lang="en-US" dirty="0" err="1"/>
              <a:t>específicos</a:t>
            </a:r>
            <a:r>
              <a:rPr lang="en-US" dirty="0"/>
              <a:t> de la </a:t>
            </a:r>
            <a:r>
              <a:rPr lang="en-US" dirty="0" err="1"/>
              <a:t>calidad</a:t>
            </a:r>
            <a:r>
              <a:rPr lang="en-US" dirty="0"/>
              <a:t> de </a:t>
            </a:r>
            <a:r>
              <a:rPr lang="en-US" dirty="0" err="1"/>
              <a:t>vida</a:t>
            </a:r>
            <a:r>
              <a:rPr lang="en-US" dirty="0"/>
              <a:t> </a:t>
            </a:r>
            <a:r>
              <a:rPr lang="en-US" dirty="0" err="1"/>
              <a:t>después</a:t>
            </a:r>
            <a:r>
              <a:rPr lang="en-US" dirty="0"/>
              <a:t> del </a:t>
            </a:r>
            <a:r>
              <a:rPr lang="en-US" dirty="0" err="1"/>
              <a:t>tratamiento</a:t>
            </a:r>
            <a:r>
              <a:rPr lang="en-US" dirty="0"/>
              <a:t> del </a:t>
            </a:r>
            <a:r>
              <a:rPr lang="en-US" dirty="0" err="1"/>
              <a:t>cáncer</a:t>
            </a:r>
            <a:r>
              <a:rPr lang="en-US" dirty="0"/>
              <a:t> de </a:t>
            </a:r>
            <a:r>
              <a:rPr lang="en-US" dirty="0" err="1"/>
              <a:t>próstata</a:t>
            </a:r>
            <a:r>
              <a:rPr lang="en-US" dirty="0"/>
              <a:t>.</a:t>
            </a:r>
          </a:p>
          <a:p>
            <a:endParaRPr lang="en-US" dirty="0"/>
          </a:p>
          <a:p>
            <a:r>
              <a:rPr lang="en-US" dirty="0" err="1"/>
              <a:t>En</a:t>
            </a:r>
            <a:r>
              <a:rPr lang="en-US" dirty="0"/>
              <a:t> primer </a:t>
            </a:r>
            <a:r>
              <a:rPr lang="en-US" dirty="0" err="1"/>
              <a:t>lugar</a:t>
            </a:r>
            <a:r>
              <a:rPr lang="en-US" dirty="0"/>
              <a:t>, </a:t>
            </a:r>
            <a:r>
              <a:rPr lang="en-US" dirty="0" err="1"/>
              <a:t>el</a:t>
            </a:r>
            <a:r>
              <a:rPr lang="en-US" dirty="0"/>
              <a:t> </a:t>
            </a:r>
            <a:r>
              <a:rPr lang="en-US" dirty="0" err="1"/>
              <a:t>malestar</a:t>
            </a:r>
            <a:r>
              <a:rPr lang="en-US" dirty="0"/>
              <a:t>, </a:t>
            </a:r>
            <a:r>
              <a:rPr lang="en-US" dirty="0" err="1"/>
              <a:t>el</a:t>
            </a:r>
            <a:r>
              <a:rPr lang="en-US" dirty="0"/>
              <a:t> </a:t>
            </a:r>
            <a:r>
              <a:rPr lang="en-US" dirty="0" err="1"/>
              <a:t>cansancio</a:t>
            </a:r>
            <a:r>
              <a:rPr lang="en-US" dirty="0"/>
              <a:t> y </a:t>
            </a:r>
            <a:r>
              <a:rPr lang="en-US" dirty="0" err="1"/>
              <a:t>el</a:t>
            </a:r>
            <a:r>
              <a:rPr lang="en-US" dirty="0"/>
              <a:t> </a:t>
            </a:r>
            <a:r>
              <a:rPr lang="en-US" dirty="0" err="1"/>
              <a:t>insomnio</a:t>
            </a:r>
            <a:r>
              <a:rPr lang="en-US" dirty="0"/>
              <a:t> que </a:t>
            </a:r>
            <a:r>
              <a:rPr lang="en-US" dirty="0" err="1"/>
              <a:t>experimentan</a:t>
            </a:r>
            <a:r>
              <a:rPr lang="en-US" dirty="0"/>
              <a:t> </a:t>
            </a:r>
            <a:r>
              <a:rPr lang="en-US" dirty="0" err="1"/>
              <a:t>los</a:t>
            </a:r>
            <a:r>
              <a:rPr lang="en-US" dirty="0"/>
              <a:t> hombres </a:t>
            </a:r>
            <a:r>
              <a:rPr lang="en-US" dirty="0" err="1"/>
              <a:t>después</a:t>
            </a:r>
            <a:r>
              <a:rPr lang="en-US" dirty="0"/>
              <a:t> del </a:t>
            </a:r>
            <a:r>
              <a:rPr lang="en-US" dirty="0" err="1"/>
              <a:t>tratamiento</a:t>
            </a:r>
            <a:r>
              <a:rPr lang="en-US" dirty="0"/>
              <a:t>.</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a:t>
            </a:r>
            <a:r>
              <a:rPr lang="en-US" dirty="0" err="1"/>
              <a:t>esta</a:t>
            </a:r>
            <a:r>
              <a:rPr lang="en-US" dirty="0"/>
              <a:t> </a:t>
            </a:r>
            <a:r>
              <a:rPr lang="en-US" dirty="0" err="1"/>
              <a:t>diapositiva</a:t>
            </a:r>
            <a:r>
              <a:rPr lang="en-US" dirty="0"/>
              <a:t> </a:t>
            </a:r>
            <a:r>
              <a:rPr lang="en-US" dirty="0" err="1"/>
              <a:t>puede</a:t>
            </a:r>
            <a:r>
              <a:rPr lang="en-US" dirty="0"/>
              <a:t> </a:t>
            </a:r>
            <a:r>
              <a:rPr lang="en-US" dirty="0" err="1"/>
              <a:t>ver</a:t>
            </a:r>
            <a:r>
              <a:rPr lang="en-US" dirty="0"/>
              <a:t> que </a:t>
            </a:r>
            <a:r>
              <a:rPr lang="en-US" dirty="0" err="1"/>
              <a:t>el</a:t>
            </a:r>
            <a:r>
              <a:rPr lang="en-US" dirty="0"/>
              <a:t> </a:t>
            </a:r>
            <a:r>
              <a:rPr lang="en-US" dirty="0" err="1"/>
              <a:t>malestar</a:t>
            </a:r>
            <a:r>
              <a:rPr lang="en-US" dirty="0"/>
              <a:t> </a:t>
            </a:r>
            <a:r>
              <a:rPr lang="en-US" dirty="0" err="1"/>
              <a:t>aumenta</a:t>
            </a:r>
            <a:r>
              <a:rPr lang="en-US" dirty="0"/>
              <a:t> a </a:t>
            </a:r>
            <a:r>
              <a:rPr lang="en-US" dirty="0" err="1"/>
              <a:t>medida</a:t>
            </a:r>
            <a:r>
              <a:rPr lang="en-US" dirty="0"/>
              <a:t> que </a:t>
            </a:r>
            <a:r>
              <a:rPr lang="en-US" dirty="0" err="1"/>
              <a:t>los</a:t>
            </a:r>
            <a:r>
              <a:rPr lang="en-US" dirty="0"/>
              <a:t> hombres </a:t>
            </a:r>
            <a:r>
              <a:rPr lang="en-US" dirty="0" err="1"/>
              <a:t>pasan</a:t>
            </a:r>
            <a:r>
              <a:rPr lang="en-US" dirty="0"/>
              <a:t> </a:t>
            </a:r>
            <a:r>
              <a:rPr lang="en-US" dirty="0" err="1"/>
              <a:t>por</a:t>
            </a:r>
            <a:r>
              <a:rPr lang="en-US" dirty="0"/>
              <a:t> las </a:t>
            </a:r>
            <a:r>
              <a:rPr lang="en-US" dirty="0" err="1"/>
              <a:t>fases</a:t>
            </a:r>
            <a:r>
              <a:rPr lang="en-US" dirty="0"/>
              <a:t> de </a:t>
            </a:r>
            <a:r>
              <a:rPr lang="en-US" dirty="0" err="1"/>
              <a:t>tratamiento</a:t>
            </a:r>
            <a:r>
              <a:rPr lang="en-US" dirty="0"/>
              <a:t>. Una </a:t>
            </a:r>
            <a:r>
              <a:rPr lang="en-US" dirty="0" err="1"/>
              <a:t>vez</a:t>
            </a:r>
            <a:r>
              <a:rPr lang="en-US" dirty="0"/>
              <a:t> que </a:t>
            </a:r>
            <a:r>
              <a:rPr lang="en-US" dirty="0" err="1"/>
              <a:t>llega</a:t>
            </a:r>
            <a:r>
              <a:rPr lang="en-US" dirty="0"/>
              <a:t> a la </a:t>
            </a:r>
            <a:r>
              <a:rPr lang="en-US" dirty="0" err="1"/>
              <a:t>quimioterapia</a:t>
            </a:r>
            <a:r>
              <a:rPr lang="en-US" dirty="0"/>
              <a:t> </a:t>
            </a:r>
            <a:r>
              <a:rPr lang="en-US" dirty="0" err="1"/>
              <a:t>en</a:t>
            </a:r>
            <a:r>
              <a:rPr lang="en-US" dirty="0"/>
              <a:t> las </a:t>
            </a:r>
            <a:r>
              <a:rPr lang="en-US" dirty="0" err="1"/>
              <a:t>fases</a:t>
            </a:r>
            <a:r>
              <a:rPr lang="en-US" dirty="0"/>
              <a:t> </a:t>
            </a:r>
            <a:r>
              <a:rPr lang="en-US" dirty="0" err="1"/>
              <a:t>avanzadas</a:t>
            </a:r>
            <a:r>
              <a:rPr lang="en-US" dirty="0"/>
              <a:t>, se </a:t>
            </a:r>
            <a:r>
              <a:rPr lang="en-US" dirty="0" err="1"/>
              <a:t>informa</a:t>
            </a:r>
            <a:r>
              <a:rPr lang="en-US" dirty="0"/>
              <a:t> de </a:t>
            </a:r>
            <a:r>
              <a:rPr lang="en-US" dirty="0" err="1"/>
              <a:t>más</a:t>
            </a:r>
            <a:r>
              <a:rPr lang="en-US" dirty="0"/>
              <a:t> del triple de dolor y </a:t>
            </a:r>
            <a:r>
              <a:rPr lang="en-US" dirty="0" err="1"/>
              <a:t>malestar</a:t>
            </a:r>
            <a:r>
              <a:rPr lang="en-US" dirty="0"/>
              <a:t> </a:t>
            </a:r>
            <a:r>
              <a:rPr lang="en-US" dirty="0" err="1"/>
              <a:t>en</a:t>
            </a:r>
            <a:r>
              <a:rPr lang="en-US" dirty="0"/>
              <a:t> </a:t>
            </a:r>
            <a:r>
              <a:rPr lang="en-US" dirty="0" err="1"/>
              <a:t>comparación</a:t>
            </a:r>
            <a:r>
              <a:rPr lang="en-US" dirty="0"/>
              <a:t> con </a:t>
            </a:r>
            <a:r>
              <a:rPr lang="en-US" dirty="0" err="1"/>
              <a:t>los</a:t>
            </a:r>
            <a:r>
              <a:rPr lang="en-US" dirty="0"/>
              <a:t> </a:t>
            </a:r>
            <a:r>
              <a:rPr lang="en-US" dirty="0" err="1"/>
              <a:t>tratamientos</a:t>
            </a:r>
            <a:r>
              <a:rPr lang="en-US" dirty="0"/>
              <a:t> </a:t>
            </a:r>
            <a:r>
              <a:rPr lang="en-US" dirty="0" err="1"/>
              <a:t>en</a:t>
            </a:r>
            <a:r>
              <a:rPr lang="en-US" dirty="0"/>
              <a:t> las </a:t>
            </a:r>
            <a:r>
              <a:rPr lang="en-US" dirty="0" err="1"/>
              <a:t>fases</a:t>
            </a:r>
            <a:r>
              <a:rPr lang="en-US" dirty="0"/>
              <a:t> </a:t>
            </a:r>
            <a:r>
              <a:rPr lang="en-US" dirty="0" err="1"/>
              <a:t>iniciales</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Más de un tercio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hombres que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recibido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quimioterapia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dicen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haberse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sentido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cansados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última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semana</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niveles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cansancio</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comparativamente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bajos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otros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tratamientos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radioterapia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parece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relacionada</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cansancio</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cirugía</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Arial" panose="020B0604020202020204" pitchFamily="34" charset="0"/>
              </a:rPr>
              <a:t>El estudio reveló que el insomnio parece afectar mucho a los hombres después de la radioterapia con ADT, y también después de la quimioterapia. El cansancio se duplica a medida que el tratamiento progresa desde, por ejemplo, la prostatectomía hasta la quimioterapia.</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Arial" panose="020B0604020202020204" pitchFamily="34" charset="0"/>
              </a:rPr>
              <a:t>El estudio reveló que el 42 % de los hombres que han sido tratados para el cáncer de próstata están ansiosos o deprimidos en cierta medida.</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Una </a:t>
            </a:r>
            <a:r>
              <a:rPr lang="en-GB" sz="1200" kern="1200" dirty="0" err="1">
                <a:solidFill>
                  <a:schemeClr val="tx1"/>
                </a:solidFill>
                <a:effectLst/>
                <a:latin typeface="+mn-lt"/>
                <a:ea typeface="+mn-ea"/>
                <a:cs typeface="+mn-cs"/>
              </a:rPr>
              <a:t>recidiva</a:t>
            </a:r>
            <a:r>
              <a:rPr lang="en-GB" sz="1200" kern="1200" dirty="0">
                <a:solidFill>
                  <a:schemeClr val="tx1"/>
                </a:solidFill>
                <a:effectLst/>
                <a:latin typeface="+mn-lt"/>
                <a:ea typeface="+mn-ea"/>
                <a:cs typeface="+mn-cs"/>
              </a:rPr>
              <a:t> del </a:t>
            </a:r>
            <a:r>
              <a:rPr lang="en-GB" sz="1200" kern="1200" dirty="0" err="1">
                <a:solidFill>
                  <a:schemeClr val="tx1"/>
                </a:solidFill>
                <a:effectLst/>
                <a:latin typeface="+mn-lt"/>
                <a:ea typeface="+mn-ea"/>
                <a:cs typeface="+mn-cs"/>
              </a:rPr>
              <a:t>cáncer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próstata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parece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tener</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impacto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importante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salud</a:t>
            </a:r>
            <a:r>
              <a:rPr lang="en-GB" sz="1200" kern="1200" dirty="0">
                <a:solidFill>
                  <a:schemeClr val="tx1"/>
                </a:solidFill>
                <a:effectLst/>
                <a:latin typeface="+mn-lt"/>
                <a:ea typeface="+mn-ea"/>
                <a:cs typeface="+mn-cs"/>
              </a:rPr>
              <a:t> mental. </a:t>
            </a:r>
            <a:r>
              <a:rPr lang="en-GB" sz="1200" kern="1200" dirty="0" err="1">
                <a:solidFill>
                  <a:schemeClr val="tx1"/>
                </a:solidFill>
                <a:effectLst/>
                <a:latin typeface="+mn-lt"/>
                <a:ea typeface="+mn-ea"/>
                <a:cs typeface="+mn-cs"/>
              </a:rPr>
              <a:t>Aquí</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puede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más</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mitad</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encuestados</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tuvieron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tasa</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recidiva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efecto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sobre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salud</a:t>
            </a:r>
            <a:r>
              <a:rPr lang="en-GB" sz="1200" kern="1200" dirty="0">
                <a:solidFill>
                  <a:schemeClr val="tx1"/>
                </a:solidFill>
                <a:effectLst/>
                <a:latin typeface="+mn-lt"/>
                <a:ea typeface="+mn-ea"/>
                <a:cs typeface="+mn-cs"/>
              </a:rPr>
              <a:t> mental </a:t>
            </a:r>
            <a:r>
              <a:rPr lang="en-GB" sz="1200" kern="1200" dirty="0" err="1">
                <a:solidFill>
                  <a:schemeClr val="tx1"/>
                </a:solidFill>
                <a:effectLst/>
                <a:latin typeface="+mn-lt"/>
                <a:ea typeface="+mn-ea"/>
                <a:cs typeface="+mn-cs"/>
              </a:rPr>
              <a:t>fue</a:t>
            </a:r>
            <a:r>
              <a:rPr lang="en-GB" sz="1200" kern="1200" dirty="0">
                <a:solidFill>
                  <a:schemeClr val="tx1"/>
                </a:solidFill>
                <a:effectLst/>
                <a:latin typeface="+mn-lt"/>
                <a:ea typeface="+mn-ea"/>
                <a:cs typeface="+mn-cs"/>
              </a:rPr>
              <a:t> de seis o </a:t>
            </a:r>
            <a:r>
              <a:rPr lang="en-GB" sz="1200" kern="1200" dirty="0" err="1">
                <a:solidFill>
                  <a:schemeClr val="tx1"/>
                </a:solidFill>
                <a:effectLst/>
                <a:latin typeface="+mn-lt"/>
                <a:ea typeface="+mn-ea"/>
                <a:cs typeface="+mn-cs"/>
              </a:rPr>
              <a:t>más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otras</a:t>
            </a:r>
            <a:r>
              <a:rPr lang="en-GB" sz="1200" kern="1200" dirty="0">
                <a:solidFill>
                  <a:schemeClr val="tx1"/>
                </a:solidFill>
                <a:effectLst/>
                <a:latin typeface="+mn-lt"/>
                <a:ea typeface="+mn-ea"/>
                <a:cs typeface="+mn-cs"/>
              </a:rPr>
              <a:t> palabras, </a:t>
            </a:r>
            <a:r>
              <a:rPr lang="en-GB" sz="1200" kern="1200" dirty="0" err="1">
                <a:solidFill>
                  <a:schemeClr val="tx1"/>
                </a:solidFill>
                <a:effectLst/>
                <a:latin typeface="+mn-lt"/>
                <a:ea typeface="+mn-ea"/>
                <a:cs typeface="+mn-cs"/>
              </a:rPr>
              <a:t>tuvo</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efecto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significativo</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Aquí</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puede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problemas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salud</a:t>
            </a:r>
            <a:r>
              <a:rPr lang="en-GB" sz="1200" kern="1200" dirty="0">
                <a:solidFill>
                  <a:schemeClr val="tx1"/>
                </a:solidFill>
                <a:effectLst/>
                <a:latin typeface="+mn-lt"/>
                <a:ea typeface="+mn-ea"/>
                <a:cs typeface="+mn-cs"/>
              </a:rPr>
              <a:t> mental </a:t>
            </a:r>
            <a:r>
              <a:rPr lang="en-GB" sz="1200" kern="1200" dirty="0" err="1">
                <a:solidFill>
                  <a:schemeClr val="tx1"/>
                </a:solidFill>
                <a:effectLst/>
                <a:latin typeface="+mn-lt"/>
                <a:ea typeface="+mn-ea"/>
                <a:cs typeface="+mn-cs"/>
              </a:rPr>
              <a:t>parecen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empeorar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cuanto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más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avanzado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cáncer</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Es </a:t>
            </a:r>
            <a:r>
              <a:rPr lang="en-GB" sz="1200" kern="1200" dirty="0" err="1">
                <a:solidFill>
                  <a:schemeClr val="tx1"/>
                </a:solidFill>
                <a:effectLst/>
                <a:latin typeface="+mn-lt"/>
                <a:ea typeface="+mn-ea"/>
                <a:cs typeface="+mn-cs"/>
              </a:rPr>
              <a:t>interesante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señalar</a:t>
            </a:r>
            <a:r>
              <a:rPr lang="en-GB" sz="1200" kern="1200" dirty="0">
                <a:solidFill>
                  <a:schemeClr val="tx1"/>
                </a:solidFill>
                <a:effectLst/>
                <a:latin typeface="+mn-lt"/>
                <a:ea typeface="+mn-ea"/>
                <a:cs typeface="+mn-cs"/>
              </a:rPr>
              <a:t> que la </a:t>
            </a:r>
            <a:r>
              <a:rPr lang="en-GB" sz="1200" kern="1200" dirty="0" err="1">
                <a:solidFill>
                  <a:schemeClr val="tx1"/>
                </a:solidFill>
                <a:effectLst/>
                <a:latin typeface="+mn-lt"/>
                <a:ea typeface="+mn-ea"/>
                <a:cs typeface="+mn-cs"/>
              </a:rPr>
              <a:t>vigilancia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activa</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asocia</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niveles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más</a:t>
            </a:r>
            <a:r>
              <a:rPr lang="en-GB" sz="1200" kern="1200" dirty="0">
                <a:solidFill>
                  <a:schemeClr val="tx1"/>
                </a:solidFill>
                <a:effectLst/>
                <a:latin typeface="+mn-lt"/>
                <a:ea typeface="+mn-ea"/>
                <a:cs typeface="+mn-cs"/>
              </a:rPr>
              <a:t> altos de </a:t>
            </a:r>
            <a:r>
              <a:rPr lang="en-GB" sz="1200" kern="1200" dirty="0" err="1">
                <a:solidFill>
                  <a:schemeClr val="tx1"/>
                </a:solidFill>
                <a:effectLst/>
                <a:latin typeface="+mn-lt"/>
                <a:ea typeface="+mn-ea"/>
                <a:cs typeface="+mn-cs"/>
              </a:rPr>
              <a:t>depresión</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ansiedad</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algunos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tratamientos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como</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prostatectomía</a:t>
            </a:r>
            <a:r>
              <a:rPr lang="en-GB" sz="1200" kern="1200" dirty="0">
                <a:solidFill>
                  <a:schemeClr val="tx1"/>
                </a:solidFill>
                <a:effectLst/>
                <a:latin typeface="+mn-lt"/>
                <a:ea typeface="+mn-ea"/>
                <a:cs typeface="+mn-cs"/>
              </a:rPr>
              <a:t> radical y la </a:t>
            </a:r>
            <a:r>
              <a:rPr lang="en-GB" sz="1200" kern="1200" dirty="0" err="1">
                <a:solidFill>
                  <a:schemeClr val="tx1"/>
                </a:solidFill>
                <a:effectLst/>
                <a:latin typeface="+mn-lt"/>
                <a:ea typeface="+mn-ea"/>
                <a:cs typeface="+mn-cs"/>
              </a:rPr>
              <a:t>radioterapia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puede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relacionado</a:t>
            </a:r>
            <a:r>
              <a:rPr lang="en-GB" sz="1200" kern="1200" dirty="0">
                <a:solidFill>
                  <a:schemeClr val="tx1"/>
                </a:solidFill>
                <a:effectLst/>
                <a:latin typeface="+mn-lt"/>
                <a:ea typeface="+mn-ea"/>
                <a:cs typeface="+mn-cs"/>
              </a:rPr>
              <a:t> con la </a:t>
            </a:r>
            <a:r>
              <a:rPr lang="en-GB" sz="1200" kern="1200" dirty="0" err="1">
                <a:solidFill>
                  <a:schemeClr val="tx1"/>
                </a:solidFill>
                <a:effectLst/>
                <a:latin typeface="+mn-lt"/>
                <a:ea typeface="+mn-ea"/>
                <a:cs typeface="+mn-cs"/>
              </a:rPr>
              <a:t>preocupación</a:t>
            </a:r>
            <a:r>
              <a:rPr lang="en-GB" sz="1200" kern="1200" dirty="0">
                <a:solidFill>
                  <a:schemeClr val="tx1"/>
                </a:solidFill>
                <a:effectLst/>
                <a:latin typeface="+mn-lt"/>
                <a:ea typeface="+mn-ea"/>
                <a:cs typeface="+mn-cs"/>
              </a:rPr>
              <a:t> a largo </a:t>
            </a:r>
            <a:r>
              <a:rPr lang="en-GB" sz="1200" kern="1200" dirty="0" err="1">
                <a:solidFill>
                  <a:schemeClr val="tx1"/>
                </a:solidFill>
                <a:effectLst/>
                <a:latin typeface="+mn-lt"/>
                <a:ea typeface="+mn-ea"/>
                <a:cs typeface="+mn-cs"/>
              </a:rPr>
              <a:t>plazo</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pueden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generar</a:t>
            </a:r>
            <a:r>
              <a:rPr lang="en-GB" sz="1200" kern="1200" dirty="0">
                <a:solidFill>
                  <a:schemeClr val="tx1"/>
                </a:solidFill>
                <a:effectLst/>
                <a:latin typeface="+mn-lt"/>
                <a:ea typeface="+mn-ea"/>
                <a:cs typeface="+mn-cs"/>
              </a:rPr>
              <a:t> las </a:t>
            </a:r>
            <a:r>
              <a:rPr lang="en-GB" sz="1200" kern="1200" dirty="0" err="1">
                <a:solidFill>
                  <a:schemeClr val="tx1"/>
                </a:solidFill>
                <a:effectLst/>
                <a:latin typeface="+mn-lt"/>
                <a:ea typeface="+mn-ea"/>
                <a:cs typeface="+mn-cs"/>
              </a:rPr>
              <a:t>pruebas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periódicas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como</a:t>
            </a:r>
            <a:r>
              <a:rPr lang="en-GB" sz="1200" kern="1200" dirty="0">
                <a:solidFill>
                  <a:schemeClr val="tx1"/>
                </a:solidFill>
                <a:effectLst/>
                <a:latin typeface="+mn-lt"/>
                <a:ea typeface="+mn-ea"/>
                <a:cs typeface="+mn-cs"/>
              </a:rPr>
              <a:t> con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hecho</a:t>
            </a:r>
            <a:r>
              <a:rPr lang="en-GB" sz="1200" kern="1200" dirty="0">
                <a:solidFill>
                  <a:schemeClr val="tx1"/>
                </a:solidFill>
                <a:effectLst/>
                <a:latin typeface="+mn-lt"/>
                <a:ea typeface="+mn-ea"/>
                <a:cs typeface="+mn-cs"/>
              </a:rPr>
              <a:t> de que </a:t>
            </a:r>
            <a:r>
              <a:rPr lang="en-GB" sz="1200" kern="1200" dirty="0" err="1">
                <a:solidFill>
                  <a:schemeClr val="tx1"/>
                </a:solidFill>
                <a:effectLst/>
                <a:latin typeface="+mn-lt"/>
                <a:ea typeface="+mn-ea"/>
                <a:cs typeface="+mn-cs"/>
              </a:rPr>
              <a:t>todavía</a:t>
            </a:r>
            <a:r>
              <a:rPr lang="en-GB" sz="1200" kern="1200" dirty="0">
                <a:solidFill>
                  <a:schemeClr val="tx1"/>
                </a:solidFill>
                <a:effectLst/>
                <a:latin typeface="+mn-lt"/>
                <a:ea typeface="+mn-ea"/>
                <a:cs typeface="+mn-cs"/>
              </a:rPr>
              <a:t> es </a:t>
            </a:r>
            <a:r>
              <a:rPr lang="en-GB" sz="1200" kern="1200" dirty="0" err="1">
                <a:solidFill>
                  <a:schemeClr val="tx1"/>
                </a:solidFill>
                <a:effectLst/>
                <a:latin typeface="+mn-lt"/>
                <a:ea typeface="+mn-ea"/>
                <a:cs typeface="+mn-cs"/>
              </a:rPr>
              <a:t>necesario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tomar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decisiones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sobre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tratamiento</a:t>
            </a:r>
            <a:r>
              <a:rPr lang="en-GB" sz="1200" kern="1200" dirty="0">
                <a:solidFill>
                  <a:schemeClr val="tx1"/>
                </a:solidFill>
                <a:effectLst/>
                <a:latin typeface="+mn-lt"/>
                <a:ea typeface="+mn-ea"/>
                <a:cs typeface="+mn-cs"/>
              </a:rPr>
              <a:t>. Una </a:t>
            </a:r>
            <a:r>
              <a:rPr lang="en-GB" sz="1200" kern="1200" dirty="0" err="1">
                <a:solidFill>
                  <a:schemeClr val="tx1"/>
                </a:solidFill>
                <a:effectLst/>
                <a:latin typeface="+mn-lt"/>
                <a:ea typeface="+mn-ea"/>
                <a:cs typeface="+mn-cs"/>
              </a:rPr>
              <a:t>encuesta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realizada</a:t>
            </a:r>
            <a:r>
              <a:rPr lang="en-GB" sz="1200" kern="1200" dirty="0">
                <a:solidFill>
                  <a:schemeClr val="tx1"/>
                </a:solidFill>
                <a:effectLst/>
                <a:latin typeface="+mn-lt"/>
                <a:ea typeface="+mn-ea"/>
                <a:cs typeface="+mn-cs"/>
              </a:rPr>
              <a:t> a hombres </a:t>
            </a:r>
            <a:r>
              <a:rPr lang="en-GB" sz="1200" kern="1200" dirty="0" err="1">
                <a:solidFill>
                  <a:schemeClr val="tx1"/>
                </a:solidFill>
                <a:effectLst/>
                <a:latin typeface="+mn-lt"/>
                <a:ea typeface="+mn-ea"/>
                <a:cs typeface="+mn-cs"/>
              </a:rPr>
              <a:t>sobre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vigilancia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activa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por</a:t>
            </a:r>
            <a:r>
              <a:rPr lang="en-GB" sz="1200" kern="1200" dirty="0">
                <a:solidFill>
                  <a:schemeClr val="tx1"/>
                </a:solidFill>
                <a:effectLst/>
                <a:latin typeface="+mn-lt"/>
                <a:ea typeface="+mn-ea"/>
                <a:cs typeface="+mn-cs"/>
              </a:rPr>
              <a:t> uno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miembros</a:t>
            </a:r>
            <a:r>
              <a:rPr lang="en-GB" sz="1200" kern="1200" dirty="0">
                <a:solidFill>
                  <a:schemeClr val="tx1"/>
                </a:solidFill>
                <a:effectLst/>
                <a:latin typeface="+mn-lt"/>
                <a:ea typeface="+mn-ea"/>
                <a:cs typeface="+mn-cs"/>
              </a:rPr>
              <a:t> de Europa </a:t>
            </a:r>
            <a:r>
              <a:rPr lang="en-GB" sz="1200" kern="1200" dirty="0" err="1">
                <a:solidFill>
                  <a:schemeClr val="tx1"/>
                </a:solidFill>
                <a:effectLst/>
                <a:latin typeface="+mn-lt"/>
                <a:ea typeface="+mn-ea"/>
                <a:cs typeface="+mn-cs"/>
              </a:rPr>
              <a:t>Uomo</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organización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danesa</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pacientes</a:t>
            </a:r>
            <a:r>
              <a:rPr lang="en-GB" sz="1200" kern="1200" dirty="0">
                <a:solidFill>
                  <a:schemeClr val="tx1"/>
                </a:solidFill>
                <a:effectLst/>
                <a:latin typeface="+mn-lt"/>
                <a:ea typeface="+mn-ea"/>
                <a:cs typeface="+mn-cs"/>
              </a:rPr>
              <a:t> con </a:t>
            </a:r>
            <a:r>
              <a:rPr lang="en-GB" sz="1200" kern="1200" dirty="0" err="1">
                <a:solidFill>
                  <a:schemeClr val="tx1"/>
                </a:solidFill>
                <a:effectLst/>
                <a:latin typeface="+mn-lt"/>
                <a:ea typeface="+mn-ea"/>
                <a:cs typeface="+mn-cs"/>
              </a:rPr>
              <a:t>cáncer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próstata</a:t>
            </a:r>
            <a:r>
              <a:rPr lang="en-GB" sz="1200" kern="1200" dirty="0">
                <a:solidFill>
                  <a:schemeClr val="tx1"/>
                </a:solidFill>
                <a:effectLst/>
                <a:latin typeface="+mn-lt"/>
                <a:ea typeface="+mn-ea"/>
                <a:cs typeface="+mn-cs"/>
              </a:rPr>
              <a:t> PROPA, </a:t>
            </a:r>
            <a:r>
              <a:rPr lang="en-GB" sz="1200" kern="1200" dirty="0" err="1">
                <a:solidFill>
                  <a:schemeClr val="tx1"/>
                </a:solidFill>
                <a:effectLst/>
                <a:latin typeface="+mn-lt"/>
                <a:ea typeface="+mn-ea"/>
                <a:cs typeface="+mn-cs"/>
              </a:rPr>
              <a:t>reveló</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37 % se </a:t>
            </a:r>
            <a:r>
              <a:rPr lang="en-GB" sz="1200" kern="1200" dirty="0" err="1">
                <a:solidFill>
                  <a:schemeClr val="tx1"/>
                </a:solidFill>
                <a:effectLst/>
                <a:latin typeface="+mn-lt"/>
                <a:ea typeface="+mn-ea"/>
                <a:cs typeface="+mn-cs"/>
              </a:rPr>
              <a:t>sentía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seria</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moderadamente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preocupado</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Esta diapositiva muestra de nuevo la puntuación de la calidad de vida: cuanto mayor sea la puntuación, mejor será la calidad de vida. Muestra la calidad de vida en relación con la función sexual, después de diferentes tratamientos.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Las puntuaciones de calidad de vida de todos los tratamientos son obviamente bajas en comparación con la vigilancia activa.</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¿Por qué la puntuación de vigilancia activa no es 100, que es la parte superior de la escala en la puntuación de EPIC? Esto se debe a que, a estas edades (la edad media del estudio es de 70 años), la función sexual no suele ser del 100 %.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Comparando estas cifras con la población general, la puntuación media de la función sexual EPIC para hombres sin cáncer de próstata es de 61, que es claramente muy similar a esta puntuación de vigilancia activa.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Arial" panose="020B0604020202020204" pitchFamily="34" charset="0"/>
              </a:rPr>
              <a:t>Entonces, ¿hasta qué punto es un problema el funcionamiento sexual? Se puede ver que es un gran problema o un problema moderado en alrededor de la mitad de los hombres. Sería interesante conocer la perspectiva de los socios sobre la misma pregunta.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Alrededor</a:t>
            </a:r>
            <a:r>
              <a:rPr lang="en-US" dirty="0"/>
              <a:t> de </a:t>
            </a:r>
            <a:r>
              <a:rPr lang="en-US" dirty="0" err="1"/>
              <a:t>tres</a:t>
            </a:r>
            <a:r>
              <a:rPr lang="en-US" dirty="0"/>
              <a:t> </a:t>
            </a:r>
            <a:r>
              <a:rPr lang="en-US" dirty="0" err="1"/>
              <a:t>cuartas</a:t>
            </a:r>
            <a:r>
              <a:rPr lang="en-US" dirty="0"/>
              <a:t> </a:t>
            </a:r>
            <a:r>
              <a:rPr lang="en-US" dirty="0" err="1"/>
              <a:t>partes</a:t>
            </a:r>
            <a:r>
              <a:rPr lang="en-US" dirty="0"/>
              <a:t> de </a:t>
            </a:r>
            <a:r>
              <a:rPr lang="en-US" dirty="0" err="1"/>
              <a:t>los</a:t>
            </a:r>
            <a:r>
              <a:rPr lang="en-US" dirty="0"/>
              <a:t> hombres que </a:t>
            </a:r>
            <a:r>
              <a:rPr lang="en-US" dirty="0" err="1"/>
              <a:t>respondieron</a:t>
            </a:r>
            <a:r>
              <a:rPr lang="en-US" dirty="0"/>
              <a:t> a la </a:t>
            </a:r>
            <a:r>
              <a:rPr lang="en-US" dirty="0" err="1"/>
              <a:t>encuesta</a:t>
            </a:r>
            <a:r>
              <a:rPr lang="en-US" dirty="0"/>
              <a:t> </a:t>
            </a:r>
            <a:r>
              <a:rPr lang="en-US" dirty="0" err="1"/>
              <a:t>calificaron</a:t>
            </a:r>
            <a:r>
              <a:rPr lang="en-US" dirty="0"/>
              <a:t> </a:t>
            </a:r>
            <a:r>
              <a:rPr lang="en-US" dirty="0" err="1"/>
              <a:t>su</a:t>
            </a:r>
            <a:r>
              <a:rPr lang="en-US" dirty="0"/>
              <a:t> </a:t>
            </a:r>
            <a:r>
              <a:rPr lang="en-US" dirty="0" err="1"/>
              <a:t>capacidad</a:t>
            </a:r>
            <a:r>
              <a:rPr lang="en-US" dirty="0"/>
              <a:t> actual para </a:t>
            </a:r>
            <a:r>
              <a:rPr lang="en-US" dirty="0" err="1"/>
              <a:t>funcionar</a:t>
            </a:r>
            <a:r>
              <a:rPr lang="en-US" dirty="0"/>
              <a:t> </a:t>
            </a:r>
            <a:r>
              <a:rPr lang="en-US" dirty="0" err="1"/>
              <a:t>sexualmente</a:t>
            </a:r>
            <a:r>
              <a:rPr lang="en-US" dirty="0"/>
              <a:t> </a:t>
            </a:r>
            <a:r>
              <a:rPr lang="en-US" dirty="0" err="1"/>
              <a:t>como</a:t>
            </a:r>
            <a:r>
              <a:rPr lang="en-US" dirty="0"/>
              <a:t> </a:t>
            </a:r>
            <a:r>
              <a:rPr lang="en-US" dirty="0" err="1"/>
              <a:t>deficiente</a:t>
            </a:r>
            <a:r>
              <a:rPr lang="en-US" dirty="0"/>
              <a:t> o </a:t>
            </a:r>
            <a:r>
              <a:rPr lang="en-US" dirty="0" err="1"/>
              <a:t>muy</a:t>
            </a:r>
            <a:r>
              <a:rPr lang="en-US" dirty="0"/>
              <a:t> </a:t>
            </a:r>
            <a:r>
              <a:rPr lang="en-US" dirty="0" err="1"/>
              <a:t>deficiente</a:t>
            </a:r>
            <a:r>
              <a:rPr lang="en-US" dirty="0"/>
              <a:t>. </a:t>
            </a:r>
            <a:r>
              <a:rPr lang="en-US" dirty="0" err="1"/>
              <a:t>Esto</a:t>
            </a:r>
            <a:r>
              <a:rPr lang="en-US" dirty="0"/>
              <a:t> </a:t>
            </a:r>
            <a:r>
              <a:rPr lang="en-US" dirty="0" err="1"/>
              <a:t>refleja</a:t>
            </a:r>
            <a:r>
              <a:rPr lang="en-US" dirty="0"/>
              <a:t> </a:t>
            </a:r>
            <a:r>
              <a:rPr lang="en-US" dirty="0" err="1"/>
              <a:t>claramente</a:t>
            </a:r>
            <a:r>
              <a:rPr lang="en-US" dirty="0"/>
              <a:t>, </a:t>
            </a:r>
            <a:r>
              <a:rPr lang="en-US" dirty="0" err="1"/>
              <a:t>en</a:t>
            </a:r>
            <a:r>
              <a:rPr lang="en-US" dirty="0"/>
              <a:t> </a:t>
            </a:r>
            <a:r>
              <a:rPr lang="en-US" dirty="0" err="1"/>
              <a:t>parte</a:t>
            </a:r>
            <a:r>
              <a:rPr lang="en-US" dirty="0"/>
              <a:t>, la </a:t>
            </a:r>
            <a:r>
              <a:rPr lang="en-US" dirty="0" err="1"/>
              <a:t>edad</a:t>
            </a:r>
            <a:r>
              <a:rPr lang="en-US" dirty="0"/>
              <a:t> del </a:t>
            </a:r>
            <a:r>
              <a:rPr lang="en-US" dirty="0" err="1"/>
              <a:t>encuestado</a:t>
            </a:r>
            <a:r>
              <a:rPr lang="en-US" dirty="0"/>
              <a:t>, </a:t>
            </a:r>
            <a:r>
              <a:rPr lang="en-US" dirty="0" err="1"/>
              <a:t>así</a:t>
            </a:r>
            <a:r>
              <a:rPr lang="en-US" dirty="0"/>
              <a:t> </a:t>
            </a:r>
            <a:r>
              <a:rPr lang="en-US" dirty="0" err="1"/>
              <a:t>como</a:t>
            </a:r>
            <a:r>
              <a:rPr lang="en-US" dirty="0"/>
              <a:t> </a:t>
            </a:r>
            <a:r>
              <a:rPr lang="en-US" dirty="0" err="1"/>
              <a:t>los</a:t>
            </a:r>
            <a:r>
              <a:rPr lang="en-US" dirty="0"/>
              <a:t> </a:t>
            </a:r>
            <a:r>
              <a:rPr lang="en-US" dirty="0" err="1"/>
              <a:t>efectos</a:t>
            </a:r>
            <a:r>
              <a:rPr lang="en-US" dirty="0"/>
              <a:t> del </a:t>
            </a:r>
            <a:r>
              <a:rPr lang="en-US" dirty="0" err="1"/>
              <a:t>tratamiento</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 embargo, para </a:t>
            </a:r>
            <a:r>
              <a:rPr lang="en-US" dirty="0" err="1"/>
              <a:t>compararlo</a:t>
            </a:r>
            <a:r>
              <a:rPr lang="en-US" dirty="0"/>
              <a:t>, es </a:t>
            </a:r>
            <a:r>
              <a:rPr lang="en-US" dirty="0" err="1"/>
              <a:t>interesante</a:t>
            </a:r>
            <a:r>
              <a:rPr lang="en-US" dirty="0"/>
              <a:t> </a:t>
            </a:r>
            <a:r>
              <a:rPr lang="en-US" dirty="0" err="1"/>
              <a:t>observar</a:t>
            </a:r>
            <a:r>
              <a:rPr lang="en-US" dirty="0"/>
              <a:t> un </a:t>
            </a:r>
            <a:r>
              <a:rPr lang="en-US" dirty="0" err="1"/>
              <a:t>estudio</a:t>
            </a:r>
            <a:r>
              <a:rPr lang="en-US" dirty="0"/>
              <a:t> de 2017 de hombres de </a:t>
            </a:r>
            <a:r>
              <a:rPr lang="en-US" dirty="0" err="1"/>
              <a:t>edad</a:t>
            </a:r>
            <a:r>
              <a:rPr lang="en-US" dirty="0"/>
              <a:t> </a:t>
            </a:r>
            <a:r>
              <a:rPr lang="en-US" dirty="0" err="1"/>
              <a:t>ligeramente</a:t>
            </a:r>
            <a:r>
              <a:rPr lang="en-US" dirty="0"/>
              <a:t> </a:t>
            </a:r>
            <a:r>
              <a:rPr lang="en-US" dirty="0" err="1"/>
              <a:t>más</a:t>
            </a:r>
            <a:r>
              <a:rPr lang="en-US" dirty="0"/>
              <a:t> </a:t>
            </a:r>
            <a:r>
              <a:rPr lang="en-US" dirty="0" err="1"/>
              <a:t>avanzada</a:t>
            </a:r>
            <a:r>
              <a:rPr lang="en-US" dirty="0"/>
              <a:t> (</a:t>
            </a:r>
            <a:r>
              <a:rPr lang="en-US" dirty="0" err="1"/>
              <a:t>edad</a:t>
            </a:r>
            <a:r>
              <a:rPr lang="en-US" dirty="0"/>
              <a:t> media de 74,5 </a:t>
            </a:r>
            <a:r>
              <a:rPr lang="en-US" dirty="0" err="1"/>
              <a:t>años</a:t>
            </a:r>
            <a:r>
              <a:rPr lang="en-US" dirty="0"/>
              <a:t>) que no </a:t>
            </a:r>
            <a:r>
              <a:rPr lang="en-US" dirty="0" err="1"/>
              <a:t>tenían</a:t>
            </a:r>
            <a:r>
              <a:rPr lang="en-US" dirty="0"/>
              <a:t> </a:t>
            </a:r>
            <a:r>
              <a:rPr lang="en-US" dirty="0" err="1"/>
              <a:t>cáncer</a:t>
            </a:r>
            <a:r>
              <a:rPr lang="en-US" dirty="0"/>
              <a:t> de </a:t>
            </a:r>
            <a:r>
              <a:rPr lang="en-US" dirty="0" err="1"/>
              <a:t>próstata</a:t>
            </a:r>
            <a:r>
              <a:rPr lang="en-US" dirty="0"/>
              <a:t>, </a:t>
            </a:r>
            <a:r>
              <a:rPr lang="en-US" dirty="0" err="1"/>
              <a:t>en</a:t>
            </a:r>
            <a:r>
              <a:rPr lang="en-US" dirty="0"/>
              <a:t> </a:t>
            </a:r>
            <a:r>
              <a:rPr lang="en-US" dirty="0" err="1"/>
              <a:t>el</a:t>
            </a:r>
            <a:r>
              <a:rPr lang="en-US" dirty="0"/>
              <a:t> que se </a:t>
            </a:r>
            <a:r>
              <a:rPr lang="en-US" dirty="0" err="1"/>
              <a:t>utilizaron</a:t>
            </a:r>
            <a:r>
              <a:rPr lang="en-US" dirty="0"/>
              <a:t> las </a:t>
            </a:r>
            <a:r>
              <a:rPr lang="en-US" dirty="0" err="1"/>
              <a:t>mismas</a:t>
            </a:r>
            <a:r>
              <a:rPr lang="en-US" dirty="0"/>
              <a:t> </a:t>
            </a:r>
            <a:r>
              <a:rPr lang="en-US" dirty="0" err="1"/>
              <a:t>medidas</a:t>
            </a:r>
            <a:r>
              <a:rPr lang="en-US" dirty="0"/>
              <a:t> EPIC-26 (</a:t>
            </a:r>
            <a:r>
              <a:rPr lang="en-US" dirty="0" err="1"/>
              <a:t>Venderbos</a:t>
            </a:r>
            <a:r>
              <a:rPr lang="en-US" dirty="0"/>
              <a:t> et al, PMID: 28168601). Se </a:t>
            </a:r>
            <a:r>
              <a:rPr lang="en-US" dirty="0" err="1"/>
              <a:t>constató</a:t>
            </a:r>
            <a:r>
              <a:rPr lang="en-US" dirty="0"/>
              <a:t> que </a:t>
            </a:r>
            <a:r>
              <a:rPr lang="en-US" dirty="0" err="1"/>
              <a:t>el</a:t>
            </a:r>
            <a:r>
              <a:rPr lang="en-US" dirty="0"/>
              <a:t> 50 % de </a:t>
            </a:r>
            <a:r>
              <a:rPr lang="en-US" dirty="0" err="1"/>
              <a:t>estos</a:t>
            </a:r>
            <a:r>
              <a:rPr lang="en-US" dirty="0"/>
              <a:t> hombres </a:t>
            </a:r>
            <a:r>
              <a:rPr lang="en-US" dirty="0" err="1"/>
              <a:t>calificaban</a:t>
            </a:r>
            <a:r>
              <a:rPr lang="en-US" dirty="0"/>
              <a:t> </a:t>
            </a:r>
            <a:r>
              <a:rPr lang="en-US" dirty="0" err="1"/>
              <a:t>su</a:t>
            </a:r>
            <a:r>
              <a:rPr lang="en-US" dirty="0"/>
              <a:t> </a:t>
            </a:r>
            <a:r>
              <a:rPr lang="en-US" dirty="0" err="1"/>
              <a:t>capacidad</a:t>
            </a:r>
            <a:r>
              <a:rPr lang="en-US" dirty="0"/>
              <a:t> para </a:t>
            </a:r>
            <a:r>
              <a:rPr lang="en-US" dirty="0" err="1"/>
              <a:t>funcionar</a:t>
            </a:r>
            <a:r>
              <a:rPr lang="en-US" dirty="0"/>
              <a:t> </a:t>
            </a:r>
            <a:r>
              <a:rPr lang="en-US" dirty="0" err="1"/>
              <a:t>sexualmente</a:t>
            </a:r>
            <a:r>
              <a:rPr lang="en-US" dirty="0"/>
              <a:t> </a:t>
            </a:r>
            <a:r>
              <a:rPr lang="en-US" dirty="0" err="1"/>
              <a:t>como</a:t>
            </a:r>
            <a:r>
              <a:rPr lang="en-US" dirty="0"/>
              <a:t> </a:t>
            </a:r>
            <a:r>
              <a:rPr lang="en-US" dirty="0" err="1"/>
              <a:t>deficiente</a:t>
            </a:r>
            <a:r>
              <a:rPr lang="en-US" dirty="0"/>
              <a:t> o </a:t>
            </a:r>
            <a:r>
              <a:rPr lang="en-US" dirty="0" err="1"/>
              <a:t>muy</a:t>
            </a:r>
            <a:r>
              <a:rPr lang="en-US" dirty="0"/>
              <a:t> </a:t>
            </a:r>
            <a:r>
              <a:rPr lang="en-US" dirty="0" err="1"/>
              <a:t>deficiente</a:t>
            </a:r>
            <a:r>
              <a:rPr lang="en-US" dirty="0"/>
              <a:t>. </a:t>
            </a:r>
            <a:r>
              <a:rPr lang="en-US" dirty="0" err="1"/>
              <a:t>Claramente</a:t>
            </a:r>
            <a:r>
              <a:rPr lang="en-US" dirty="0"/>
              <a:t>, </a:t>
            </a:r>
            <a:r>
              <a:rPr lang="en-US" dirty="0" err="1"/>
              <a:t>este</a:t>
            </a:r>
            <a:r>
              <a:rPr lang="en-US" dirty="0"/>
              <a:t> es un </a:t>
            </a:r>
            <a:r>
              <a:rPr lang="en-US" dirty="0" err="1"/>
              <a:t>porcentaje</a:t>
            </a:r>
            <a:r>
              <a:rPr lang="en-US" dirty="0"/>
              <a:t> </a:t>
            </a:r>
            <a:r>
              <a:rPr lang="en-US" dirty="0" err="1"/>
              <a:t>significativamente</a:t>
            </a:r>
            <a:r>
              <a:rPr lang="en-US" dirty="0"/>
              <a:t> </a:t>
            </a:r>
            <a:r>
              <a:rPr lang="en-US" dirty="0" err="1"/>
              <a:t>menor</a:t>
            </a:r>
            <a:r>
              <a:rPr lang="en-US" dirty="0"/>
              <a:t> que </a:t>
            </a:r>
            <a:r>
              <a:rPr lang="en-US" dirty="0" err="1"/>
              <a:t>el</a:t>
            </a:r>
            <a:r>
              <a:rPr lang="en-US" dirty="0"/>
              <a:t> 76 % de </a:t>
            </a:r>
            <a:r>
              <a:rPr lang="en-US" dirty="0" err="1"/>
              <a:t>los</a:t>
            </a:r>
            <a:r>
              <a:rPr lang="en-US" dirty="0"/>
              <a:t> hombres con </a:t>
            </a:r>
            <a:r>
              <a:rPr lang="en-US" dirty="0" err="1"/>
              <a:t>cáncer</a:t>
            </a:r>
            <a:r>
              <a:rPr lang="en-US" dirty="0"/>
              <a:t> de </a:t>
            </a:r>
            <a:r>
              <a:rPr lang="en-US" dirty="0" err="1"/>
              <a:t>próstata</a:t>
            </a:r>
            <a:r>
              <a:rPr lang="en-US" dirty="0"/>
              <a:t> de </a:t>
            </a:r>
            <a:r>
              <a:rPr lang="en-US" dirty="0" err="1"/>
              <a:t>nuestro</a:t>
            </a:r>
            <a:r>
              <a:rPr lang="en-US" dirty="0"/>
              <a:t> </a:t>
            </a:r>
            <a:r>
              <a:rPr lang="en-US" dirty="0" err="1"/>
              <a:t>estudio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Viendo</a:t>
            </a:r>
            <a:r>
              <a:rPr lang="en-US" dirty="0"/>
              <a:t> </a:t>
            </a:r>
            <a:r>
              <a:rPr lang="en-US" dirty="0" err="1"/>
              <a:t>cómo</a:t>
            </a:r>
            <a:r>
              <a:rPr lang="en-US" dirty="0"/>
              <a:t> </a:t>
            </a:r>
            <a:r>
              <a:rPr lang="en-US" dirty="0" err="1"/>
              <a:t>diferentes</a:t>
            </a:r>
            <a:r>
              <a:rPr lang="en-US" dirty="0"/>
              <a:t> </a:t>
            </a:r>
            <a:r>
              <a:rPr lang="en-US" dirty="0" err="1"/>
              <a:t>tratamientos</a:t>
            </a:r>
            <a:r>
              <a:rPr lang="en-US" dirty="0"/>
              <a:t> </a:t>
            </a:r>
            <a:r>
              <a:rPr lang="en-US" dirty="0" err="1"/>
              <a:t>afectan</a:t>
            </a:r>
            <a:r>
              <a:rPr lang="en-US" dirty="0"/>
              <a:t> a la </a:t>
            </a:r>
            <a:r>
              <a:rPr lang="en-US" dirty="0" err="1"/>
              <a:t>función</a:t>
            </a:r>
            <a:r>
              <a:rPr lang="en-US" dirty="0"/>
              <a:t> sexual, se </a:t>
            </a:r>
            <a:r>
              <a:rPr lang="en-US" dirty="0" err="1"/>
              <a:t>puede</a:t>
            </a:r>
            <a:r>
              <a:rPr lang="en-US" dirty="0"/>
              <a:t> </a:t>
            </a:r>
            <a:r>
              <a:rPr lang="en-US" dirty="0" err="1"/>
              <a:t>ver</a:t>
            </a:r>
            <a:r>
              <a:rPr lang="en-US" dirty="0"/>
              <a:t> </a:t>
            </a:r>
            <a:r>
              <a:rPr lang="en-US" dirty="0" err="1"/>
              <a:t>desde</a:t>
            </a:r>
            <a:r>
              <a:rPr lang="en-US" dirty="0"/>
              <a:t> la </a:t>
            </a:r>
            <a:r>
              <a:rPr lang="en-US" dirty="0" err="1"/>
              <a:t>línea</a:t>
            </a:r>
            <a:r>
              <a:rPr lang="en-US" dirty="0"/>
              <a:t> de </a:t>
            </a:r>
            <a:r>
              <a:rPr lang="en-US" dirty="0" err="1"/>
              <a:t>figuras</a:t>
            </a:r>
            <a:r>
              <a:rPr lang="en-US" dirty="0"/>
              <a:t> </a:t>
            </a:r>
            <a:r>
              <a:rPr lang="en-US" dirty="0" err="1"/>
              <a:t>en</a:t>
            </a:r>
            <a:r>
              <a:rPr lang="en-US" dirty="0"/>
              <a:t> la </a:t>
            </a:r>
            <a:r>
              <a:rPr lang="en-US" dirty="0" err="1"/>
              <a:t>parte</a:t>
            </a:r>
            <a:r>
              <a:rPr lang="en-US" dirty="0"/>
              <a:t> superior que </a:t>
            </a:r>
            <a:r>
              <a:rPr lang="en-US" dirty="0" err="1"/>
              <a:t>más</a:t>
            </a:r>
            <a:r>
              <a:rPr lang="en-US" dirty="0"/>
              <a:t> de la </a:t>
            </a:r>
            <a:r>
              <a:rPr lang="en-US" dirty="0" err="1"/>
              <a:t>mitad</a:t>
            </a:r>
            <a:r>
              <a:rPr lang="en-US" dirty="0"/>
              <a:t> de </a:t>
            </a:r>
            <a:r>
              <a:rPr lang="en-US" dirty="0" err="1"/>
              <a:t>los</a:t>
            </a:r>
            <a:r>
              <a:rPr lang="en-US" dirty="0"/>
              <a:t> hombres que se </a:t>
            </a:r>
            <a:r>
              <a:rPr lang="en-US" dirty="0" err="1"/>
              <a:t>han</a:t>
            </a:r>
            <a:r>
              <a:rPr lang="en-US" dirty="0"/>
              <a:t> </a:t>
            </a:r>
            <a:r>
              <a:rPr lang="en-US" dirty="0" err="1"/>
              <a:t>sometido</a:t>
            </a:r>
            <a:r>
              <a:rPr lang="en-US" dirty="0"/>
              <a:t> a </a:t>
            </a:r>
            <a:r>
              <a:rPr lang="en-US" dirty="0" err="1"/>
              <a:t>una</a:t>
            </a:r>
            <a:r>
              <a:rPr lang="en-US" dirty="0"/>
              <a:t> </a:t>
            </a:r>
            <a:r>
              <a:rPr lang="en-US" dirty="0" err="1"/>
              <a:t>prostatectomía</a:t>
            </a:r>
            <a:r>
              <a:rPr lang="en-US" dirty="0"/>
              <a:t> </a:t>
            </a:r>
            <a:r>
              <a:rPr lang="en-US" dirty="0" err="1"/>
              <a:t>sienten</a:t>
            </a:r>
            <a:r>
              <a:rPr lang="en-US" dirty="0"/>
              <a:t> que la </a:t>
            </a:r>
            <a:r>
              <a:rPr lang="en-US" dirty="0" err="1"/>
              <a:t>función</a:t>
            </a:r>
            <a:r>
              <a:rPr lang="en-US" dirty="0"/>
              <a:t> sexual es un gran </a:t>
            </a:r>
            <a:r>
              <a:rPr lang="en-US" dirty="0" err="1"/>
              <a:t>problema</a:t>
            </a:r>
            <a:r>
              <a:rPr lang="en-US" dirty="0"/>
              <a:t> o un </a:t>
            </a:r>
            <a:r>
              <a:rPr lang="en-US" dirty="0" err="1"/>
              <a:t>problema</a:t>
            </a:r>
            <a:r>
              <a:rPr lang="en-US" dirty="0"/>
              <a:t> </a:t>
            </a:r>
            <a:r>
              <a:rPr lang="en-US" dirty="0" err="1"/>
              <a:t>moderado</a:t>
            </a:r>
            <a:r>
              <a:rPr lang="en-US" dirty="0"/>
              <a:t> para </a:t>
            </a:r>
            <a:r>
              <a:rPr lang="en-US" dirty="0" err="1"/>
              <a:t>ellos</a:t>
            </a:r>
            <a:r>
              <a:rPr lang="en-US" dirty="0"/>
              <a:t>. </a:t>
            </a:r>
            <a:r>
              <a:rPr lang="en-US" dirty="0" err="1"/>
              <a:t>Esa</a:t>
            </a:r>
            <a:r>
              <a:rPr lang="en-US" dirty="0"/>
              <a:t> es </a:t>
            </a:r>
            <a:r>
              <a:rPr lang="en-US" dirty="0" err="1"/>
              <a:t>una</a:t>
            </a:r>
            <a:r>
              <a:rPr lang="en-US" dirty="0"/>
              <a:t> </a:t>
            </a:r>
            <a:r>
              <a:rPr lang="en-US" dirty="0" err="1"/>
              <a:t>proporción</a:t>
            </a:r>
            <a:r>
              <a:rPr lang="en-US" dirty="0"/>
              <a:t> </a:t>
            </a:r>
            <a:r>
              <a:rPr lang="en-US" dirty="0" err="1"/>
              <a:t>significativa</a:t>
            </a:r>
            <a:r>
              <a:rPr lang="en-US" dirty="0"/>
              <a:t>.</a:t>
            </a:r>
          </a:p>
          <a:p>
            <a:endParaRPr lang="en-US" dirty="0"/>
          </a:p>
          <a:p>
            <a:r>
              <a:rPr lang="en-US" dirty="0"/>
              <a:t>Las </a:t>
            </a:r>
            <a:r>
              <a:rPr lang="en-US" dirty="0" err="1"/>
              <a:t>siguientes</a:t>
            </a:r>
            <a:r>
              <a:rPr lang="en-US" dirty="0"/>
              <a:t> </a:t>
            </a:r>
            <a:r>
              <a:rPr lang="en-US" dirty="0" err="1"/>
              <a:t>cifras</a:t>
            </a:r>
            <a:r>
              <a:rPr lang="en-US" dirty="0"/>
              <a:t> </a:t>
            </a:r>
            <a:r>
              <a:rPr lang="en-US" dirty="0" err="1"/>
              <a:t>muestran</a:t>
            </a:r>
            <a:r>
              <a:rPr lang="en-US" dirty="0"/>
              <a:t> que </a:t>
            </a:r>
            <a:r>
              <a:rPr lang="en-US" dirty="0" err="1"/>
              <a:t>el</a:t>
            </a:r>
            <a:r>
              <a:rPr lang="en-US" dirty="0"/>
              <a:t> </a:t>
            </a:r>
            <a:r>
              <a:rPr lang="en-US" dirty="0" err="1"/>
              <a:t>funcionamiento</a:t>
            </a:r>
            <a:r>
              <a:rPr lang="en-US" dirty="0"/>
              <a:t> sexual </a:t>
            </a:r>
            <a:r>
              <a:rPr lang="en-US" dirty="0" err="1"/>
              <a:t>parece</a:t>
            </a:r>
            <a:r>
              <a:rPr lang="en-US" dirty="0"/>
              <a:t> ser un </a:t>
            </a:r>
            <a:r>
              <a:rPr lang="en-US" dirty="0" err="1"/>
              <a:t>problema</a:t>
            </a:r>
            <a:r>
              <a:rPr lang="en-US" dirty="0"/>
              <a:t> </a:t>
            </a:r>
            <a:r>
              <a:rPr lang="en-US" dirty="0" err="1"/>
              <a:t>ligeramente</a:t>
            </a:r>
            <a:r>
              <a:rPr lang="en-US" dirty="0"/>
              <a:t> </a:t>
            </a:r>
            <a:r>
              <a:rPr lang="en-US" dirty="0" err="1"/>
              <a:t>menos</a:t>
            </a:r>
            <a:r>
              <a:rPr lang="en-US" dirty="0"/>
              <a:t> </a:t>
            </a:r>
            <a:r>
              <a:rPr lang="en-US" dirty="0" err="1"/>
              <a:t>significativo</a:t>
            </a:r>
            <a:r>
              <a:rPr lang="en-US" dirty="0"/>
              <a:t> </a:t>
            </a:r>
            <a:r>
              <a:rPr lang="en-US" dirty="0" err="1"/>
              <a:t>después</a:t>
            </a:r>
            <a:r>
              <a:rPr lang="en-US" dirty="0"/>
              <a:t> de la </a:t>
            </a:r>
            <a:r>
              <a:rPr lang="en-US" dirty="0" err="1"/>
              <a:t>radioterapia</a:t>
            </a:r>
            <a:r>
              <a:rPr lang="en-US" dirty="0"/>
              <a:t>: </a:t>
            </a:r>
            <a:r>
              <a:rPr lang="en-US" dirty="0" err="1"/>
              <a:t>el</a:t>
            </a:r>
            <a:r>
              <a:rPr lang="en-US" dirty="0"/>
              <a:t> 47,3 % de la </a:t>
            </a:r>
            <a:r>
              <a:rPr lang="en-US" dirty="0" err="1"/>
              <a:t>radioterapia</a:t>
            </a:r>
            <a:r>
              <a:rPr lang="en-US" dirty="0"/>
              <a:t> </a:t>
            </a:r>
            <a:r>
              <a:rPr lang="en-US" dirty="0" err="1"/>
              <a:t>presentó</a:t>
            </a:r>
            <a:r>
              <a:rPr lang="en-US" dirty="0"/>
              <a:t> </a:t>
            </a:r>
            <a:r>
              <a:rPr lang="en-US" dirty="0" err="1"/>
              <a:t>problemas</a:t>
            </a:r>
            <a:r>
              <a:rPr lang="en-US" dirty="0"/>
              <a:t> </a:t>
            </a:r>
            <a:r>
              <a:rPr lang="en-US" dirty="0" err="1"/>
              <a:t>significativos</a:t>
            </a:r>
            <a:r>
              <a:rPr lang="en-US" dirty="0"/>
              <a:t> </a:t>
            </a:r>
            <a:r>
              <a:rPr lang="en-US" dirty="0" err="1"/>
              <a:t>frente</a:t>
            </a:r>
            <a:r>
              <a:rPr lang="en-US" dirty="0"/>
              <a:t> al 54,8 % de la </a:t>
            </a:r>
            <a:r>
              <a:rPr lang="en-US" dirty="0" err="1"/>
              <a:t>prostatectomía</a:t>
            </a:r>
            <a:r>
              <a:rPr lang="en-US" dirty="0"/>
              <a:t>. </a:t>
            </a:r>
          </a:p>
          <a:p>
            <a:endParaRPr lang="en-US" dirty="0"/>
          </a:p>
          <a:p>
            <a:r>
              <a:rPr lang="en-US" dirty="0"/>
              <a:t>Pero ambos </a:t>
            </a:r>
            <a:r>
              <a:rPr lang="en-US" dirty="0" err="1"/>
              <a:t>hallazgos</a:t>
            </a:r>
            <a:r>
              <a:rPr lang="en-US" dirty="0"/>
              <a:t> </a:t>
            </a:r>
            <a:r>
              <a:rPr lang="en-US" dirty="0" err="1"/>
              <a:t>indican</a:t>
            </a:r>
            <a:r>
              <a:rPr lang="en-US" dirty="0"/>
              <a:t> que, </a:t>
            </a:r>
            <a:r>
              <a:rPr lang="en-US" dirty="0" err="1"/>
              <a:t>cuando</a:t>
            </a:r>
            <a:r>
              <a:rPr lang="en-US" dirty="0"/>
              <a:t> se </a:t>
            </a:r>
            <a:r>
              <a:rPr lang="en-US" dirty="0" err="1"/>
              <a:t>trata</a:t>
            </a:r>
            <a:r>
              <a:rPr lang="en-US" dirty="0"/>
              <a:t> de la </a:t>
            </a:r>
            <a:r>
              <a:rPr lang="en-US" dirty="0" err="1"/>
              <a:t>función</a:t>
            </a:r>
            <a:r>
              <a:rPr lang="en-US" dirty="0"/>
              <a:t> sexual, </a:t>
            </a:r>
            <a:r>
              <a:rPr lang="en-US" dirty="0" err="1"/>
              <a:t>los</a:t>
            </a:r>
            <a:r>
              <a:rPr lang="en-US" dirty="0"/>
              <a:t> dos </a:t>
            </a:r>
            <a:r>
              <a:rPr lang="en-US" dirty="0" err="1"/>
              <a:t>primeros</a:t>
            </a:r>
            <a:r>
              <a:rPr lang="en-US" dirty="0"/>
              <a:t> </a:t>
            </a:r>
            <a:r>
              <a:rPr lang="en-US" dirty="0" err="1"/>
              <a:t>tratamientos</a:t>
            </a:r>
            <a:r>
              <a:rPr lang="en-US" dirty="0"/>
              <a:t> </a:t>
            </a:r>
            <a:r>
              <a:rPr lang="en-US" dirty="0" err="1"/>
              <a:t>principales</a:t>
            </a:r>
            <a:r>
              <a:rPr lang="en-US" dirty="0"/>
              <a:t> para </a:t>
            </a:r>
            <a:r>
              <a:rPr lang="en-US" dirty="0" err="1"/>
              <a:t>el</a:t>
            </a:r>
            <a:r>
              <a:rPr lang="en-US" dirty="0"/>
              <a:t> </a:t>
            </a:r>
            <a:r>
              <a:rPr lang="en-US" dirty="0" err="1"/>
              <a:t>cáncer</a:t>
            </a:r>
            <a:r>
              <a:rPr lang="en-US" dirty="0"/>
              <a:t> de </a:t>
            </a:r>
            <a:r>
              <a:rPr lang="en-US" dirty="0" err="1"/>
              <a:t>próstata</a:t>
            </a:r>
            <a:r>
              <a:rPr lang="en-US" dirty="0"/>
              <a:t> </a:t>
            </a:r>
            <a:r>
              <a:rPr lang="en-US" dirty="0" err="1"/>
              <a:t>tienen</a:t>
            </a:r>
            <a:r>
              <a:rPr lang="en-US" dirty="0"/>
              <a:t> un </a:t>
            </a:r>
            <a:r>
              <a:rPr lang="en-US" dirty="0" err="1"/>
              <a:t>efecto</a:t>
            </a:r>
            <a:r>
              <a:rPr lang="en-US" dirty="0"/>
              <a:t> </a:t>
            </a:r>
            <a:r>
              <a:rPr lang="en-US" dirty="0" err="1"/>
              <a:t>importante</a:t>
            </a:r>
            <a:r>
              <a:rPr lang="en-US" dirty="0"/>
              <a:t> </a:t>
            </a:r>
            <a:r>
              <a:rPr lang="en-US" dirty="0" err="1"/>
              <a:t>en</a:t>
            </a:r>
            <a:r>
              <a:rPr lang="en-US" dirty="0"/>
              <a:t> la </a:t>
            </a:r>
            <a:r>
              <a:rPr lang="en-US" dirty="0" err="1"/>
              <a:t>calidad</a:t>
            </a:r>
            <a:r>
              <a:rPr lang="en-US" dirty="0"/>
              <a:t> de </a:t>
            </a:r>
            <a:r>
              <a:rPr lang="en-US" dirty="0" err="1"/>
              <a:t>vida</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Solo un tercio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hombres que </a:t>
            </a:r>
            <a:r>
              <a:rPr lang="en-GB" sz="1200" kern="1200" dirty="0" err="1">
                <a:solidFill>
                  <a:schemeClr val="tx1"/>
                </a:solidFill>
                <a:effectLst/>
                <a:latin typeface="+mn-lt"/>
                <a:ea typeface="+mn-ea"/>
                <a:cs typeface="+mn-cs"/>
              </a:rPr>
              <a:t>respondieron</a:t>
            </a:r>
            <a:r>
              <a:rPr lang="en-GB" sz="1200" kern="1200" dirty="0">
                <a:solidFill>
                  <a:schemeClr val="tx1"/>
                </a:solidFill>
                <a:effectLst/>
                <a:latin typeface="+mn-lt"/>
                <a:ea typeface="+mn-ea"/>
                <a:cs typeface="+mn-cs"/>
              </a:rPr>
              <a:t> a la </a:t>
            </a:r>
            <a:r>
              <a:rPr lang="en-GB" sz="1200" kern="1200" dirty="0" err="1">
                <a:solidFill>
                  <a:schemeClr val="tx1"/>
                </a:solidFill>
                <a:effectLst/>
                <a:latin typeface="+mn-lt"/>
                <a:ea typeface="+mn-ea"/>
                <a:cs typeface="+mn-cs"/>
              </a:rPr>
              <a:t>encuesta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habían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probado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medicamentos</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dispositivos</a:t>
            </a:r>
            <a:r>
              <a:rPr lang="en-GB" sz="1200" kern="1200" dirty="0">
                <a:solidFill>
                  <a:schemeClr val="tx1"/>
                </a:solidFill>
                <a:effectLst/>
                <a:latin typeface="+mn-lt"/>
                <a:ea typeface="+mn-ea"/>
                <a:cs typeface="+mn-cs"/>
              </a:rPr>
              <a:t> para </a:t>
            </a:r>
            <a:r>
              <a:rPr lang="en-GB" sz="1200" kern="1200" dirty="0" err="1">
                <a:solidFill>
                  <a:schemeClr val="tx1"/>
                </a:solidFill>
                <a:effectLst/>
                <a:latin typeface="+mn-lt"/>
                <a:ea typeface="+mn-ea"/>
                <a:cs typeface="+mn-cs"/>
              </a:rPr>
              <a:t>mejorar</a:t>
            </a:r>
            <a:r>
              <a:rPr lang="en-GB" sz="1200" kern="1200" dirty="0">
                <a:solidFill>
                  <a:schemeClr val="tx1"/>
                </a:solidFill>
                <a:effectLst/>
                <a:latin typeface="+mn-lt"/>
                <a:ea typeface="+mn-ea"/>
                <a:cs typeface="+mn-cs"/>
              </a:rPr>
              <a:t> las </a:t>
            </a:r>
            <a:r>
              <a:rPr lang="en-GB" sz="1200" kern="1200" dirty="0" err="1">
                <a:solidFill>
                  <a:schemeClr val="tx1"/>
                </a:solidFill>
                <a:effectLst/>
                <a:latin typeface="+mn-lt"/>
                <a:ea typeface="+mn-ea"/>
                <a:cs typeface="+mn-cs"/>
              </a:rPr>
              <a:t>erecciones</a:t>
            </a:r>
            <a:r>
              <a:rPr lang="en-GB" sz="1200" kern="1200" dirty="0">
                <a:solidFill>
                  <a:schemeClr val="tx1"/>
                </a:solidFill>
                <a:effectLst/>
                <a:latin typeface="+mn-lt"/>
                <a:ea typeface="+mn-ea"/>
                <a:cs typeface="+mn-cs"/>
              </a:rPr>
              <a:t>. Dada la </a:t>
            </a:r>
            <a:r>
              <a:rPr lang="en-GB" sz="1200" kern="1200" dirty="0" err="1">
                <a:solidFill>
                  <a:schemeClr val="tx1"/>
                </a:solidFill>
                <a:effectLst/>
                <a:latin typeface="+mn-lt"/>
                <a:ea typeface="+mn-ea"/>
                <a:cs typeface="+mn-cs"/>
              </a:rPr>
              <a:t>prevalencia</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problemas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función</a:t>
            </a:r>
            <a:r>
              <a:rPr lang="en-GB" sz="1200" kern="1200" dirty="0">
                <a:solidFill>
                  <a:schemeClr val="tx1"/>
                </a:solidFill>
                <a:effectLst/>
                <a:latin typeface="+mn-lt"/>
                <a:ea typeface="+mn-ea"/>
                <a:cs typeface="+mn-cs"/>
              </a:rPr>
              <a:t> sexual </a:t>
            </a:r>
            <a:r>
              <a:rPr lang="en-GB" sz="1200" kern="1200" dirty="0" err="1">
                <a:solidFill>
                  <a:schemeClr val="tx1"/>
                </a:solidFill>
                <a:effectLst/>
                <a:latin typeface="+mn-lt"/>
                <a:ea typeface="+mn-ea"/>
                <a:cs typeface="+mn-cs"/>
              </a:rPr>
              <a:t>durante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tratamiento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aquí</a:t>
            </a:r>
            <a:r>
              <a:rPr lang="en-GB" sz="1200" kern="1200" dirty="0">
                <a:solidFill>
                  <a:schemeClr val="tx1"/>
                </a:solidFill>
                <a:effectLst/>
                <a:latin typeface="+mn-lt"/>
                <a:ea typeface="+mn-ea"/>
                <a:cs typeface="+mn-cs"/>
              </a:rPr>
              <a:t> hay </a:t>
            </a:r>
            <a:r>
              <a:rPr lang="en-GB" sz="1200" kern="1200" dirty="0" err="1">
                <a:solidFill>
                  <a:schemeClr val="tx1"/>
                </a:solidFill>
                <a:effectLst/>
                <a:latin typeface="+mn-lt"/>
                <a:ea typeface="+mn-ea"/>
                <a:cs typeface="+mn-cs"/>
              </a:rPr>
              <a:t>claramente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brecha</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también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necesidad</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dar</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hombres </a:t>
            </a:r>
            <a:r>
              <a:rPr lang="en-GB" sz="1200" kern="1200" dirty="0" err="1">
                <a:solidFill>
                  <a:schemeClr val="tx1"/>
                </a:solidFill>
                <a:effectLst/>
                <a:latin typeface="+mn-lt"/>
                <a:ea typeface="+mn-ea"/>
                <a:cs typeface="+mn-cs"/>
              </a:rPr>
              <a:t>más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consejos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sobre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enfoques</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Pasando</a:t>
            </a:r>
            <a:r>
              <a:rPr lang="en-US" dirty="0"/>
              <a:t> a la </a:t>
            </a:r>
            <a:r>
              <a:rPr lang="en-US" dirty="0" err="1"/>
              <a:t>incontinencia</a:t>
            </a:r>
            <a:r>
              <a:rPr lang="en-US" dirty="0"/>
              <a:t> </a:t>
            </a:r>
            <a:r>
              <a:rPr lang="en-US" dirty="0" err="1"/>
              <a:t>urinaria</a:t>
            </a:r>
            <a:r>
              <a:rPr lang="en-US" dirty="0"/>
              <a:t>, </a:t>
            </a:r>
            <a:r>
              <a:rPr lang="en-US" dirty="0" err="1"/>
              <a:t>hemos</a:t>
            </a:r>
            <a:r>
              <a:rPr lang="en-US" dirty="0"/>
              <a:t> </a:t>
            </a:r>
            <a:r>
              <a:rPr lang="en-US" dirty="0" err="1"/>
              <a:t>hecho</a:t>
            </a:r>
            <a:r>
              <a:rPr lang="en-US" dirty="0"/>
              <a:t> </a:t>
            </a:r>
            <a:r>
              <a:rPr lang="en-US" dirty="0" err="1"/>
              <a:t>exactamente</a:t>
            </a:r>
            <a:r>
              <a:rPr lang="en-US" dirty="0"/>
              <a:t> </a:t>
            </a:r>
            <a:r>
              <a:rPr lang="en-US" dirty="0" err="1"/>
              <a:t>el</a:t>
            </a:r>
            <a:r>
              <a:rPr lang="en-US" dirty="0"/>
              <a:t> </a:t>
            </a:r>
            <a:r>
              <a:rPr lang="en-US" dirty="0" err="1"/>
              <a:t>mismo</a:t>
            </a:r>
            <a:r>
              <a:rPr lang="en-US" dirty="0"/>
              <a:t> </a:t>
            </a:r>
            <a:r>
              <a:rPr lang="en-US" dirty="0" err="1"/>
              <a:t>análisis</a:t>
            </a:r>
            <a:r>
              <a:rPr lang="en-US" dirty="0"/>
              <a:t> que para la </a:t>
            </a:r>
            <a:r>
              <a:rPr lang="en-US" dirty="0" err="1"/>
              <a:t>función</a:t>
            </a:r>
            <a:r>
              <a:rPr lang="en-US" dirty="0"/>
              <a:t> sexual. </a:t>
            </a:r>
            <a:r>
              <a:rPr lang="en-US" dirty="0" err="1"/>
              <a:t>En</a:t>
            </a:r>
            <a:r>
              <a:rPr lang="en-US" dirty="0"/>
              <a:t> primer </a:t>
            </a:r>
            <a:r>
              <a:rPr lang="en-US" dirty="0" err="1"/>
              <a:t>lugar</a:t>
            </a:r>
            <a:r>
              <a:rPr lang="en-US" dirty="0"/>
              <a:t>, </a:t>
            </a:r>
            <a:r>
              <a:rPr lang="en-US" dirty="0" err="1"/>
              <a:t>comparamos</a:t>
            </a:r>
            <a:r>
              <a:rPr lang="en-US" dirty="0"/>
              <a:t> </a:t>
            </a:r>
            <a:r>
              <a:rPr lang="en-US" dirty="0" err="1"/>
              <a:t>los</a:t>
            </a:r>
            <a:r>
              <a:rPr lang="en-US" dirty="0"/>
              <a:t> </a:t>
            </a:r>
            <a:r>
              <a:rPr lang="en-US" dirty="0" err="1"/>
              <a:t>diferentes</a:t>
            </a:r>
            <a:r>
              <a:rPr lang="en-US" dirty="0"/>
              <a:t> </a:t>
            </a:r>
            <a:r>
              <a:rPr lang="en-US" dirty="0" err="1"/>
              <a:t>tratamientos</a:t>
            </a:r>
            <a:r>
              <a:rPr lang="en-US" dirty="0"/>
              <a:t>. </a:t>
            </a:r>
            <a:r>
              <a:rPr lang="en-US" dirty="0" err="1"/>
              <a:t>Verá</a:t>
            </a:r>
            <a:r>
              <a:rPr lang="en-US" dirty="0"/>
              <a:t> que la </a:t>
            </a:r>
            <a:r>
              <a:rPr lang="en-US" dirty="0" err="1"/>
              <a:t>prostatectomía</a:t>
            </a:r>
            <a:r>
              <a:rPr lang="en-US" dirty="0"/>
              <a:t> </a:t>
            </a:r>
            <a:r>
              <a:rPr lang="en-US" dirty="0" err="1"/>
              <a:t>está</a:t>
            </a:r>
            <a:r>
              <a:rPr lang="en-US" dirty="0"/>
              <a:t> </a:t>
            </a:r>
            <a:r>
              <a:rPr lang="en-US" dirty="0" err="1"/>
              <a:t>relacionada</a:t>
            </a:r>
            <a:r>
              <a:rPr lang="en-US" dirty="0"/>
              <a:t> con </a:t>
            </a:r>
            <a:r>
              <a:rPr lang="en-US" dirty="0" err="1"/>
              <a:t>una</a:t>
            </a:r>
            <a:r>
              <a:rPr lang="en-US" dirty="0"/>
              <a:t> </a:t>
            </a:r>
            <a:r>
              <a:rPr lang="en-US" dirty="0" err="1"/>
              <a:t>menor</a:t>
            </a:r>
            <a:r>
              <a:rPr lang="en-US" dirty="0"/>
              <a:t> </a:t>
            </a:r>
            <a:r>
              <a:rPr lang="en-US" dirty="0" err="1"/>
              <a:t>calidad</a:t>
            </a:r>
            <a:r>
              <a:rPr lang="en-US" dirty="0"/>
              <a:t> de </a:t>
            </a:r>
            <a:r>
              <a:rPr lang="en-US" dirty="0" err="1"/>
              <a:t>vida</a:t>
            </a:r>
            <a:r>
              <a:rPr lang="en-US" dirty="0"/>
              <a:t> que la </a:t>
            </a:r>
            <a:r>
              <a:rPr lang="en-US" dirty="0" err="1"/>
              <a:t>radioterapia</a:t>
            </a:r>
            <a:r>
              <a:rPr lang="en-US" dirty="0"/>
              <a:t>. Los </a:t>
            </a:r>
            <a:r>
              <a:rPr lang="en-US" dirty="0" err="1"/>
              <a:t>otros</a:t>
            </a:r>
            <a:r>
              <a:rPr lang="en-US" dirty="0"/>
              <a:t> </a:t>
            </a:r>
            <a:r>
              <a:rPr lang="en-US" dirty="0" err="1"/>
              <a:t>tratamientos</a:t>
            </a:r>
            <a:r>
              <a:rPr lang="en-US" dirty="0"/>
              <a:t> </a:t>
            </a:r>
            <a:r>
              <a:rPr lang="en-US" dirty="0" err="1"/>
              <a:t>muestran</a:t>
            </a:r>
            <a:r>
              <a:rPr lang="en-US" dirty="0"/>
              <a:t> </a:t>
            </a:r>
            <a:r>
              <a:rPr lang="en-US" dirty="0" err="1"/>
              <a:t>menos</a:t>
            </a:r>
            <a:r>
              <a:rPr lang="en-US" dirty="0"/>
              <a:t> </a:t>
            </a:r>
            <a:r>
              <a:rPr lang="en-US" dirty="0" err="1"/>
              <a:t>efectos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Comparando</a:t>
            </a:r>
            <a:r>
              <a:rPr lang="en-US" dirty="0"/>
              <a:t> </a:t>
            </a:r>
            <a:r>
              <a:rPr lang="en-US" dirty="0" err="1"/>
              <a:t>estas</a:t>
            </a:r>
            <a:r>
              <a:rPr lang="en-US" dirty="0"/>
              <a:t> </a:t>
            </a:r>
            <a:r>
              <a:rPr lang="en-US" dirty="0" err="1"/>
              <a:t>cifras</a:t>
            </a:r>
            <a:r>
              <a:rPr lang="en-US" dirty="0"/>
              <a:t> con la población general, la </a:t>
            </a:r>
            <a:r>
              <a:rPr lang="en-US" dirty="0" err="1"/>
              <a:t>puntuación</a:t>
            </a:r>
            <a:r>
              <a:rPr lang="en-US" dirty="0"/>
              <a:t> media de la </a:t>
            </a:r>
            <a:r>
              <a:rPr lang="en-US" dirty="0" err="1"/>
              <a:t>función</a:t>
            </a:r>
            <a:r>
              <a:rPr lang="en-US" dirty="0"/>
              <a:t> </a:t>
            </a:r>
            <a:r>
              <a:rPr lang="en-US" dirty="0" err="1"/>
              <a:t>urinaria</a:t>
            </a:r>
            <a:r>
              <a:rPr lang="en-US" dirty="0"/>
              <a:t> EPIC </a:t>
            </a:r>
            <a:r>
              <a:rPr lang="en-US" dirty="0" err="1"/>
              <a:t>en</a:t>
            </a:r>
            <a:r>
              <a:rPr lang="en-US" dirty="0"/>
              <a:t> </a:t>
            </a:r>
            <a:r>
              <a:rPr lang="en-US" dirty="0" err="1"/>
              <a:t>los</a:t>
            </a:r>
            <a:r>
              <a:rPr lang="en-US" dirty="0"/>
              <a:t> hombres sin </a:t>
            </a:r>
            <a:r>
              <a:rPr lang="en-US" dirty="0" err="1"/>
              <a:t>cáncer</a:t>
            </a:r>
            <a:r>
              <a:rPr lang="en-US" dirty="0"/>
              <a:t> de </a:t>
            </a:r>
            <a:r>
              <a:rPr lang="en-US" dirty="0" err="1"/>
              <a:t>próstata</a:t>
            </a:r>
            <a:r>
              <a:rPr lang="en-US" dirty="0"/>
              <a:t> es de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Considerando específicamente el control urinario, el 60 % de los hombres encuestados tuvieron problemas. La cirugía parece estar asociada con los problemas más importantes. La comparación de la cifra de cirugía con la vigilancia activa indica que la cirugía duplica la tasa de incontinencia. Cabe señalar que, incluso durante la vigilancia activa, existen problemas de goteo. Esto es un reflejo de la edad media de los encuestados.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Qué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significa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esto</a:t>
            </a:r>
            <a:r>
              <a:rPr lang="en-GB" sz="1200" kern="1200" dirty="0">
                <a:solidFill>
                  <a:schemeClr val="tx1"/>
                </a:solidFill>
                <a:effectLst/>
                <a:latin typeface="+mn-lt"/>
                <a:ea typeface="+mn-ea"/>
                <a:cs typeface="+mn-cs"/>
              </a:rPr>
              <a:t> para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pacientes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términos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prácticos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encuesta</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preguntó</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hombres </a:t>
            </a:r>
            <a:r>
              <a:rPr lang="en-GB" sz="1200" kern="1200" dirty="0" err="1">
                <a:solidFill>
                  <a:schemeClr val="tx1"/>
                </a:solidFill>
                <a:effectLst/>
                <a:latin typeface="+mn-lt"/>
                <a:ea typeface="+mn-ea"/>
                <a:cs typeface="+mn-cs"/>
              </a:rPr>
              <a:t>cuántos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protectores</a:t>
            </a:r>
            <a:r>
              <a:rPr lang="en-GB" sz="1200" kern="1200" dirty="0">
                <a:solidFill>
                  <a:schemeClr val="tx1"/>
                </a:solidFill>
                <a:effectLst/>
                <a:latin typeface="+mn-lt"/>
                <a:ea typeface="+mn-ea"/>
                <a:cs typeface="+mn-cs"/>
              </a:rPr>
              <a:t> para </a:t>
            </a:r>
            <a:r>
              <a:rPr lang="en-GB" sz="1200" kern="1200" dirty="0" err="1">
                <a:solidFill>
                  <a:schemeClr val="tx1"/>
                </a:solidFill>
                <a:effectLst/>
                <a:latin typeface="+mn-lt"/>
                <a:ea typeface="+mn-ea"/>
                <a:cs typeface="+mn-cs"/>
              </a:rPr>
              <a:t>incontinencia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usaban</a:t>
            </a:r>
            <a:r>
              <a:rPr lang="en-GB" sz="1200" kern="1200" dirty="0">
                <a:solidFill>
                  <a:schemeClr val="tx1"/>
                </a:solidFill>
                <a:effectLst/>
                <a:latin typeface="+mn-lt"/>
                <a:ea typeface="+mn-ea"/>
                <a:cs typeface="+mn-cs"/>
              </a:rPr>
              <a:t> al día, y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todos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encuestados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más</a:t>
            </a:r>
            <a:r>
              <a:rPr lang="en-GB" sz="1200" kern="1200" dirty="0">
                <a:solidFill>
                  <a:schemeClr val="tx1"/>
                </a:solidFill>
                <a:effectLst/>
                <a:latin typeface="+mn-lt"/>
                <a:ea typeface="+mn-ea"/>
                <a:cs typeface="+mn-cs"/>
              </a:rPr>
              <a:t> de un tercio </a:t>
            </a:r>
            <a:r>
              <a:rPr lang="en-GB" sz="1200" kern="1200" dirty="0" err="1">
                <a:solidFill>
                  <a:schemeClr val="tx1"/>
                </a:solidFill>
                <a:effectLst/>
                <a:latin typeface="+mn-lt"/>
                <a:ea typeface="+mn-ea"/>
                <a:cs typeface="+mn-cs"/>
              </a:rPr>
              <a:t>usaban</a:t>
            </a:r>
            <a:r>
              <a:rPr lang="en-GB" sz="1200" kern="1200" dirty="0">
                <a:solidFill>
                  <a:schemeClr val="tx1"/>
                </a:solidFill>
                <a:effectLst/>
                <a:latin typeface="+mn-lt"/>
                <a:ea typeface="+mn-ea"/>
                <a:cs typeface="+mn-cs"/>
              </a:rPr>
              <a:t> uno o </a:t>
            </a:r>
            <a:r>
              <a:rPr lang="en-GB" sz="1200" kern="1200" dirty="0" err="1">
                <a:solidFill>
                  <a:schemeClr val="tx1"/>
                </a:solidFill>
                <a:effectLst/>
                <a:latin typeface="+mn-lt"/>
                <a:ea typeface="+mn-ea"/>
                <a:cs typeface="+mn-cs"/>
              </a:rPr>
              <a:t>más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protectores</a:t>
            </a:r>
            <a:r>
              <a:rPr lang="en-GB" sz="1200" kern="1200" dirty="0">
                <a:solidFill>
                  <a:schemeClr val="tx1"/>
                </a:solidFill>
                <a:effectLst/>
                <a:latin typeface="+mn-lt"/>
                <a:ea typeface="+mn-ea"/>
                <a:cs typeface="+mn-cs"/>
              </a:rPr>
              <a:t> al día. </a:t>
            </a:r>
            <a:r>
              <a:rPr lang="en-GB" sz="1200" kern="1200" dirty="0" err="1">
                <a:solidFill>
                  <a:schemeClr val="tx1"/>
                </a:solidFill>
                <a:effectLst/>
                <a:latin typeface="+mn-lt"/>
                <a:ea typeface="+mn-ea"/>
                <a:cs typeface="+mn-cs"/>
              </a:rPr>
              <a:t>Esto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puede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reflejar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hecho</a:t>
            </a:r>
            <a:r>
              <a:rPr lang="en-GB" sz="1200" kern="1200" dirty="0">
                <a:solidFill>
                  <a:schemeClr val="tx1"/>
                </a:solidFill>
                <a:effectLst/>
                <a:latin typeface="+mn-lt"/>
                <a:ea typeface="+mn-ea"/>
                <a:cs typeface="+mn-cs"/>
              </a:rPr>
              <a:t> de que la </a:t>
            </a:r>
            <a:r>
              <a:rPr lang="en-GB" sz="1200" kern="1200" dirty="0" err="1">
                <a:solidFill>
                  <a:schemeClr val="tx1"/>
                </a:solidFill>
                <a:effectLst/>
                <a:latin typeface="+mn-lt"/>
                <a:ea typeface="+mn-ea"/>
                <a:cs typeface="+mn-cs"/>
              </a:rPr>
              <a:t>mayoría</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encuestados</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habían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sometido</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prostatectomía</a:t>
            </a:r>
            <a:r>
              <a:rPr lang="en-GB" sz="1200" kern="1200" dirty="0">
                <a:solidFill>
                  <a:schemeClr val="tx1"/>
                </a:solidFill>
                <a:effectLst/>
                <a:latin typeface="+mn-lt"/>
                <a:ea typeface="+mn-ea"/>
                <a:cs typeface="+mn-cs"/>
              </a:rPr>
              <a:t> radical. De </a:t>
            </a:r>
            <a:r>
              <a:rPr lang="en-GB" sz="1200" kern="1200" dirty="0" err="1">
                <a:solidFill>
                  <a:schemeClr val="tx1"/>
                </a:solidFill>
                <a:effectLst/>
                <a:latin typeface="+mn-lt"/>
                <a:ea typeface="+mn-ea"/>
                <a:cs typeface="+mn-cs"/>
              </a:rPr>
              <a:t>los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encuestados</a:t>
            </a:r>
            <a:r>
              <a:rPr lang="en-GB" sz="1200" kern="1200" dirty="0">
                <a:solidFill>
                  <a:schemeClr val="tx1"/>
                </a:solidFill>
                <a:effectLst/>
                <a:latin typeface="+mn-lt"/>
                <a:ea typeface="+mn-ea"/>
                <a:cs typeface="+mn-cs"/>
              </a:rPr>
              <a:t> que se </a:t>
            </a:r>
            <a:r>
              <a:rPr lang="en-GB" sz="1200" kern="1200" dirty="0" err="1">
                <a:solidFill>
                  <a:schemeClr val="tx1"/>
                </a:solidFill>
                <a:effectLst/>
                <a:latin typeface="+mn-lt"/>
                <a:ea typeface="+mn-ea"/>
                <a:cs typeface="+mn-cs"/>
              </a:rPr>
              <a:t>habían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sometido</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prostatectomía</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mitad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utilizaban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protectores</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Para </a:t>
            </a:r>
            <a:r>
              <a:rPr lang="en-GB" sz="1200" kern="1200" dirty="0" err="1">
                <a:solidFill>
                  <a:schemeClr val="tx1"/>
                </a:solidFill>
                <a:effectLst/>
                <a:latin typeface="+mn-lt"/>
                <a:ea typeface="+mn-ea"/>
                <a:cs typeface="+mn-cs"/>
              </a:rPr>
              <a:t>poner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perspectiva</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estudio</a:t>
            </a:r>
            <a:r>
              <a:rPr lang="en-GB" sz="1200" kern="1200" dirty="0">
                <a:solidFill>
                  <a:schemeClr val="tx1"/>
                </a:solidFill>
                <a:effectLst/>
                <a:latin typeface="+mn-lt"/>
                <a:ea typeface="+mn-ea"/>
                <a:cs typeface="+mn-cs"/>
              </a:rPr>
              <a:t> de 2017 de hombres con </a:t>
            </a:r>
            <a:r>
              <a:rPr lang="en-GB" sz="1200" kern="1200" dirty="0" err="1">
                <a:solidFill>
                  <a:schemeClr val="tx1"/>
                </a:solidFill>
                <a:effectLst/>
                <a:latin typeface="+mn-lt"/>
                <a:ea typeface="+mn-ea"/>
                <a:cs typeface="+mn-cs"/>
              </a:rPr>
              <a:t>aproximadamente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mismo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perfil</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edad</a:t>
            </a:r>
            <a:r>
              <a:rPr lang="en-GB" sz="1200" kern="1200" dirty="0">
                <a:solidFill>
                  <a:schemeClr val="tx1"/>
                </a:solidFill>
                <a:effectLst/>
                <a:latin typeface="+mn-lt"/>
                <a:ea typeface="+mn-ea"/>
                <a:cs typeface="+mn-cs"/>
              </a:rPr>
              <a:t> que NO </a:t>
            </a:r>
            <a:r>
              <a:rPr lang="en-GB" sz="1200" kern="1200" dirty="0" err="1">
                <a:solidFill>
                  <a:schemeClr val="tx1"/>
                </a:solidFill>
                <a:effectLst/>
                <a:latin typeface="+mn-lt"/>
                <a:ea typeface="+mn-ea"/>
                <a:cs typeface="+mn-cs"/>
              </a:rPr>
              <a:t>habían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recibido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tratamiento</a:t>
            </a:r>
            <a:r>
              <a:rPr lang="en-GB" sz="1200" kern="1200" dirty="0">
                <a:solidFill>
                  <a:schemeClr val="tx1"/>
                </a:solidFill>
                <a:effectLst/>
                <a:latin typeface="+mn-lt"/>
                <a:ea typeface="+mn-ea"/>
                <a:cs typeface="+mn-cs"/>
              </a:rPr>
              <a:t> para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cáncer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próstata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reveló</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alrededor</a:t>
            </a:r>
            <a:r>
              <a:rPr lang="en-GB" sz="1200" kern="1200" dirty="0">
                <a:solidFill>
                  <a:schemeClr val="tx1"/>
                </a:solidFill>
                <a:effectLst/>
                <a:latin typeface="+mn-lt"/>
                <a:ea typeface="+mn-ea"/>
                <a:cs typeface="+mn-cs"/>
              </a:rPr>
              <a:t> del 5 % </a:t>
            </a:r>
            <a:r>
              <a:rPr lang="en-GB" sz="1200" kern="1200" dirty="0" err="1">
                <a:solidFill>
                  <a:schemeClr val="tx1"/>
                </a:solidFill>
                <a:effectLst/>
                <a:latin typeface="+mn-lt"/>
                <a:ea typeface="+mn-ea"/>
                <a:cs typeface="+mn-cs"/>
              </a:rPr>
              <a:t>llevaba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protectores</a:t>
            </a:r>
            <a:r>
              <a:rPr lang="en-GB" sz="1200" kern="1200" dirty="0">
                <a:solidFill>
                  <a:schemeClr val="tx1"/>
                </a:solidFill>
                <a:effectLst/>
                <a:latin typeface="+mn-lt"/>
                <a:ea typeface="+mn-ea"/>
                <a:cs typeface="+mn-cs"/>
              </a:rPr>
              <a:t> (PMID: 28168601). Por lo tanto, es </a:t>
            </a:r>
            <a:r>
              <a:rPr lang="en-GB" sz="1200" kern="1200" dirty="0" err="1">
                <a:solidFill>
                  <a:schemeClr val="tx1"/>
                </a:solidFill>
                <a:effectLst/>
                <a:latin typeface="+mn-lt"/>
                <a:ea typeface="+mn-ea"/>
                <a:cs typeface="+mn-cs"/>
              </a:rPr>
              <a:t>evidente</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esto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tiene</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efecto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significativo</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se </a:t>
            </a:r>
            <a:r>
              <a:rPr lang="en-US" dirty="0" err="1"/>
              <a:t>analiza</a:t>
            </a:r>
            <a:r>
              <a:rPr lang="en-US" dirty="0"/>
              <a:t> </a:t>
            </a:r>
            <a:r>
              <a:rPr lang="en-US" dirty="0" err="1"/>
              <a:t>el</a:t>
            </a:r>
            <a:r>
              <a:rPr lang="en-US" dirty="0"/>
              <a:t> gran </a:t>
            </a:r>
            <a:r>
              <a:rPr lang="en-US" dirty="0" err="1"/>
              <a:t>efecto</a:t>
            </a:r>
            <a:r>
              <a:rPr lang="en-US" dirty="0"/>
              <a:t> que </a:t>
            </a:r>
            <a:r>
              <a:rPr lang="en-US" dirty="0" err="1"/>
              <a:t>tiene</a:t>
            </a:r>
            <a:r>
              <a:rPr lang="en-US" dirty="0"/>
              <a:t> </a:t>
            </a:r>
            <a:r>
              <a:rPr lang="en-US" dirty="0" err="1"/>
              <a:t>el</a:t>
            </a:r>
            <a:r>
              <a:rPr lang="en-US" dirty="0"/>
              <a:t> </a:t>
            </a:r>
            <a:r>
              <a:rPr lang="en-US" dirty="0" err="1"/>
              <a:t>goteo</a:t>
            </a:r>
            <a:r>
              <a:rPr lang="en-US" dirty="0"/>
              <a:t> y la </a:t>
            </a:r>
            <a:r>
              <a:rPr lang="en-US" dirty="0" err="1"/>
              <a:t>fuga</a:t>
            </a:r>
            <a:r>
              <a:rPr lang="en-US" dirty="0"/>
              <a:t> </a:t>
            </a:r>
            <a:r>
              <a:rPr lang="en-US" dirty="0" err="1"/>
              <a:t>en</a:t>
            </a:r>
            <a:r>
              <a:rPr lang="en-US" dirty="0"/>
              <a:t> la </a:t>
            </a:r>
            <a:r>
              <a:rPr lang="en-US" dirty="0" err="1"/>
              <a:t>vida</a:t>
            </a:r>
            <a:r>
              <a:rPr lang="en-US" dirty="0"/>
              <a:t> de </a:t>
            </a:r>
            <a:r>
              <a:rPr lang="en-US" dirty="0" err="1"/>
              <a:t>los</a:t>
            </a:r>
            <a:r>
              <a:rPr lang="en-US" dirty="0"/>
              <a:t> hombres, </a:t>
            </a:r>
            <a:r>
              <a:rPr lang="en-US" dirty="0" err="1"/>
              <a:t>el</a:t>
            </a:r>
            <a:r>
              <a:rPr lang="en-US" dirty="0"/>
              <a:t> 16 % de </a:t>
            </a:r>
            <a:r>
              <a:rPr lang="en-US" dirty="0" err="1"/>
              <a:t>todos</a:t>
            </a:r>
            <a:r>
              <a:rPr lang="en-US" dirty="0"/>
              <a:t> </a:t>
            </a:r>
            <a:r>
              <a:rPr lang="en-US" dirty="0" err="1"/>
              <a:t>los</a:t>
            </a:r>
            <a:r>
              <a:rPr lang="en-US" dirty="0"/>
              <a:t> </a:t>
            </a:r>
            <a:r>
              <a:rPr lang="en-US" dirty="0" err="1"/>
              <a:t>encuestados</a:t>
            </a:r>
            <a:r>
              <a:rPr lang="en-US" dirty="0"/>
              <a:t> </a:t>
            </a:r>
            <a:r>
              <a:rPr lang="en-US" dirty="0" err="1"/>
              <a:t>considera</a:t>
            </a:r>
            <a:r>
              <a:rPr lang="en-US" dirty="0"/>
              <a:t> que es un gran </a:t>
            </a:r>
            <a:r>
              <a:rPr lang="en-US" dirty="0" err="1"/>
              <a:t>problema</a:t>
            </a:r>
            <a:r>
              <a:rPr lang="en-US" dirty="0"/>
              <a:t> o un </a:t>
            </a:r>
            <a:r>
              <a:rPr lang="en-US" dirty="0" err="1"/>
              <a:t>problema</a:t>
            </a:r>
            <a:r>
              <a:rPr lang="en-US" dirty="0"/>
              <a:t> </a:t>
            </a:r>
            <a:r>
              <a:rPr lang="en-US" dirty="0" err="1"/>
              <a:t>moderado</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a:t>
            </a:r>
            <a:r>
              <a:rPr lang="en-US" dirty="0" err="1"/>
              <a:t>descompone</a:t>
            </a:r>
            <a:r>
              <a:rPr lang="en-US" dirty="0"/>
              <a:t> </a:t>
            </a:r>
            <a:r>
              <a:rPr lang="en-US" dirty="0" err="1"/>
              <a:t>esta</a:t>
            </a:r>
            <a:r>
              <a:rPr lang="en-US" dirty="0"/>
              <a:t> </a:t>
            </a:r>
            <a:r>
              <a:rPr lang="en-US" dirty="0" err="1"/>
              <a:t>figura</a:t>
            </a:r>
            <a:r>
              <a:rPr lang="en-US" dirty="0"/>
              <a:t> </a:t>
            </a:r>
            <a:r>
              <a:rPr lang="en-US" dirty="0" err="1"/>
              <a:t>en</a:t>
            </a:r>
            <a:r>
              <a:rPr lang="en-US" dirty="0"/>
              <a:t> las personas que </a:t>
            </a:r>
            <a:r>
              <a:rPr lang="en-US" dirty="0" err="1"/>
              <a:t>han</a:t>
            </a:r>
            <a:r>
              <a:rPr lang="en-US" dirty="0"/>
              <a:t> </a:t>
            </a:r>
            <a:r>
              <a:rPr lang="en-US" dirty="0" err="1"/>
              <a:t>recibido</a:t>
            </a:r>
            <a:r>
              <a:rPr lang="en-US" dirty="0"/>
              <a:t> </a:t>
            </a:r>
            <a:r>
              <a:rPr lang="en-US" dirty="0" err="1"/>
              <a:t>prostatectomía</a:t>
            </a:r>
            <a:r>
              <a:rPr lang="en-US" dirty="0"/>
              <a:t> y </a:t>
            </a:r>
            <a:r>
              <a:rPr lang="en-US" dirty="0" err="1"/>
              <a:t>radioterapia</a:t>
            </a:r>
            <a:r>
              <a:rPr lang="en-US" dirty="0"/>
              <a:t>, </a:t>
            </a:r>
            <a:r>
              <a:rPr lang="en-US" dirty="0" err="1"/>
              <a:t>verá</a:t>
            </a:r>
            <a:r>
              <a:rPr lang="en-US" dirty="0"/>
              <a:t> la </a:t>
            </a:r>
            <a:r>
              <a:rPr lang="en-US" dirty="0" err="1"/>
              <a:t>influencia</a:t>
            </a:r>
            <a:r>
              <a:rPr lang="en-US" dirty="0"/>
              <a:t> del </a:t>
            </a:r>
            <a:r>
              <a:rPr lang="en-US" dirty="0" err="1"/>
              <a:t>tipo</a:t>
            </a:r>
            <a:r>
              <a:rPr lang="en-US" dirty="0"/>
              <a:t> de </a:t>
            </a:r>
            <a:r>
              <a:rPr lang="en-US" dirty="0" err="1"/>
              <a:t>tratamiento</a:t>
            </a:r>
            <a:r>
              <a:rPr lang="en-US" dirty="0"/>
              <a:t> </a:t>
            </a:r>
            <a:r>
              <a:rPr lang="en-US" dirty="0" err="1"/>
              <a:t>sobre</a:t>
            </a:r>
            <a:r>
              <a:rPr lang="en-US" dirty="0"/>
              <a:t> </a:t>
            </a:r>
            <a:r>
              <a:rPr lang="en-US" dirty="0" err="1"/>
              <a:t>el</a:t>
            </a:r>
            <a:r>
              <a:rPr lang="en-US" dirty="0"/>
              <a:t> </a:t>
            </a:r>
            <a:r>
              <a:rPr lang="en-US" dirty="0" err="1"/>
              <a:t>problema</a:t>
            </a:r>
            <a:r>
              <a:rPr lang="en-US" dirty="0"/>
              <a:t>.</a:t>
            </a:r>
          </a:p>
          <a:p>
            <a:endParaRPr lang="en-US" dirty="0"/>
          </a:p>
          <a:p>
            <a:r>
              <a:rPr lang="en-US" dirty="0"/>
              <a:t>Si </a:t>
            </a:r>
            <a:r>
              <a:rPr lang="en-US" dirty="0" err="1"/>
              <a:t>observamos</a:t>
            </a:r>
            <a:r>
              <a:rPr lang="en-US" dirty="0"/>
              <a:t> a </a:t>
            </a:r>
            <a:r>
              <a:rPr lang="en-US" dirty="0" err="1"/>
              <a:t>los</a:t>
            </a:r>
            <a:r>
              <a:rPr lang="en-US" dirty="0"/>
              <a:t> </a:t>
            </a:r>
            <a:r>
              <a:rPr lang="en-US" dirty="0" err="1"/>
              <a:t>pacientes</a:t>
            </a:r>
            <a:r>
              <a:rPr lang="en-US" dirty="0"/>
              <a:t> con </a:t>
            </a:r>
            <a:r>
              <a:rPr lang="en-US" dirty="0" err="1"/>
              <a:t>prostatectomía</a:t>
            </a:r>
            <a:r>
              <a:rPr lang="en-US" dirty="0"/>
              <a:t>, </a:t>
            </a:r>
            <a:r>
              <a:rPr lang="en-US" dirty="0" err="1"/>
              <a:t>en</a:t>
            </a:r>
            <a:r>
              <a:rPr lang="en-US" dirty="0"/>
              <a:t> la </a:t>
            </a:r>
            <a:r>
              <a:rPr lang="en-US" dirty="0" err="1"/>
              <a:t>línea</a:t>
            </a:r>
            <a:r>
              <a:rPr lang="en-US" dirty="0"/>
              <a:t> superior de las </a:t>
            </a:r>
            <a:r>
              <a:rPr lang="en-US" dirty="0" err="1"/>
              <a:t>cifras</a:t>
            </a:r>
            <a:r>
              <a:rPr lang="en-US" dirty="0"/>
              <a:t> </a:t>
            </a:r>
            <a:r>
              <a:rPr lang="en-US" dirty="0" err="1"/>
              <a:t>veremos</a:t>
            </a:r>
            <a:r>
              <a:rPr lang="en-US" dirty="0"/>
              <a:t> que </a:t>
            </a:r>
            <a:r>
              <a:rPr lang="en-US" dirty="0" err="1"/>
              <a:t>el</a:t>
            </a:r>
            <a:r>
              <a:rPr lang="en-US" dirty="0"/>
              <a:t> 68 % dice que </a:t>
            </a:r>
            <a:r>
              <a:rPr lang="en-US" dirty="0" err="1"/>
              <a:t>el</a:t>
            </a:r>
            <a:r>
              <a:rPr lang="en-US" dirty="0"/>
              <a:t> </a:t>
            </a:r>
            <a:r>
              <a:rPr lang="en-US" dirty="0" err="1"/>
              <a:t>goteo</a:t>
            </a:r>
            <a:r>
              <a:rPr lang="en-US" dirty="0"/>
              <a:t> y la </a:t>
            </a:r>
            <a:r>
              <a:rPr lang="en-US" dirty="0" err="1"/>
              <a:t>fuga</a:t>
            </a:r>
            <a:r>
              <a:rPr lang="en-US" dirty="0"/>
              <a:t> son un </a:t>
            </a:r>
            <a:r>
              <a:rPr lang="en-US" dirty="0" err="1"/>
              <a:t>problema</a:t>
            </a:r>
            <a:r>
              <a:rPr lang="en-US" dirty="0"/>
              <a:t>.</a:t>
            </a:r>
          </a:p>
          <a:p>
            <a:endParaRPr lang="en-US" dirty="0"/>
          </a:p>
          <a:p>
            <a:r>
              <a:rPr lang="en-US" dirty="0" err="1"/>
              <a:t>Compárelo</a:t>
            </a:r>
            <a:r>
              <a:rPr lang="en-US" dirty="0"/>
              <a:t> con </a:t>
            </a:r>
            <a:r>
              <a:rPr lang="en-US" dirty="0" err="1"/>
              <a:t>los</a:t>
            </a:r>
            <a:r>
              <a:rPr lang="en-US" dirty="0"/>
              <a:t> </a:t>
            </a:r>
            <a:r>
              <a:rPr lang="en-US" dirty="0" err="1"/>
              <a:t>pacientes</a:t>
            </a:r>
            <a:r>
              <a:rPr lang="en-US" dirty="0"/>
              <a:t> de </a:t>
            </a:r>
            <a:r>
              <a:rPr lang="en-US" dirty="0" err="1"/>
              <a:t>radioterapia</a:t>
            </a:r>
            <a:r>
              <a:rPr lang="en-US" dirty="0"/>
              <a:t>, </a:t>
            </a:r>
            <a:r>
              <a:rPr lang="en-US" dirty="0" err="1"/>
              <a:t>en</a:t>
            </a:r>
            <a:r>
              <a:rPr lang="en-US" dirty="0"/>
              <a:t> la </a:t>
            </a:r>
            <a:r>
              <a:rPr lang="en-US" dirty="0" err="1"/>
              <a:t>segunda</a:t>
            </a:r>
            <a:r>
              <a:rPr lang="en-US" dirty="0"/>
              <a:t> </a:t>
            </a:r>
            <a:r>
              <a:rPr lang="en-US" dirty="0" err="1"/>
              <a:t>línea</a:t>
            </a:r>
            <a:r>
              <a:rPr lang="en-US" dirty="0"/>
              <a:t>, </a:t>
            </a:r>
            <a:r>
              <a:rPr lang="en-US" dirty="0" err="1"/>
              <a:t>donde</a:t>
            </a:r>
            <a:r>
              <a:rPr lang="en-US" dirty="0"/>
              <a:t> un 47 % de </a:t>
            </a:r>
            <a:r>
              <a:rPr lang="en-US" dirty="0" err="1"/>
              <a:t>los</a:t>
            </a:r>
            <a:r>
              <a:rPr lang="en-US" dirty="0"/>
              <a:t> </a:t>
            </a:r>
            <a:r>
              <a:rPr lang="en-US" dirty="0" err="1"/>
              <a:t>pacientes</a:t>
            </a:r>
            <a:r>
              <a:rPr lang="en-US" dirty="0"/>
              <a:t> </a:t>
            </a:r>
            <a:r>
              <a:rPr lang="en-US" dirty="0" err="1"/>
              <a:t>afirma</a:t>
            </a:r>
            <a:r>
              <a:rPr lang="en-US" dirty="0"/>
              <a:t> que </a:t>
            </a:r>
            <a:r>
              <a:rPr lang="en-US" dirty="0" err="1"/>
              <a:t>el</a:t>
            </a:r>
            <a:r>
              <a:rPr lang="en-US" dirty="0"/>
              <a:t> </a:t>
            </a:r>
            <a:r>
              <a:rPr lang="en-US" dirty="0" err="1"/>
              <a:t>goteo</a:t>
            </a:r>
            <a:r>
              <a:rPr lang="en-US" dirty="0"/>
              <a:t> y las </a:t>
            </a:r>
            <a:r>
              <a:rPr lang="en-US" dirty="0" err="1"/>
              <a:t>fugas</a:t>
            </a:r>
            <a:r>
              <a:rPr lang="en-US" dirty="0"/>
              <a:t> son un </a:t>
            </a:r>
            <a:r>
              <a:rPr lang="en-US" dirty="0" err="1"/>
              <a:t>problema</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Podemos </a:t>
            </a:r>
            <a:r>
              <a:rPr lang="en-US" dirty="0" err="1"/>
              <a:t>extraer</a:t>
            </a:r>
            <a:r>
              <a:rPr lang="en-US" dirty="0"/>
              <a:t> </a:t>
            </a:r>
            <a:r>
              <a:rPr lang="en-US" dirty="0" err="1"/>
              <a:t>tres</a:t>
            </a:r>
            <a:r>
              <a:rPr lang="en-US" dirty="0"/>
              <a:t> </a:t>
            </a:r>
            <a:r>
              <a:rPr lang="en-US" dirty="0" err="1"/>
              <a:t>mensajes</a:t>
            </a:r>
            <a:r>
              <a:rPr lang="en-US" dirty="0"/>
              <a:t> </a:t>
            </a:r>
            <a:r>
              <a:rPr lang="en-US" dirty="0" err="1"/>
              <a:t>principales</a:t>
            </a:r>
            <a:r>
              <a:rPr lang="en-US" dirty="0"/>
              <a:t> de </a:t>
            </a:r>
            <a:r>
              <a:rPr lang="en-US" dirty="0" err="1"/>
              <a:t>estas</a:t>
            </a:r>
            <a:r>
              <a:rPr lang="en-US" dirty="0"/>
              <a:t> </a:t>
            </a:r>
            <a:r>
              <a:rPr lang="en-US" dirty="0" err="1"/>
              <a:t>conclusiones</a:t>
            </a:r>
            <a:r>
              <a:rPr lang="en-US" dirty="0"/>
              <a:t> de EUPROMS.</a:t>
            </a:r>
          </a:p>
          <a:p>
            <a:endParaRPr lang="en-US" dirty="0"/>
          </a:p>
          <a:p>
            <a:r>
              <a:rPr lang="en-US" dirty="0"/>
              <a:t>La </a:t>
            </a:r>
            <a:r>
              <a:rPr lang="en-US" dirty="0" err="1"/>
              <a:t>primera</a:t>
            </a:r>
            <a:r>
              <a:rPr lang="en-US" dirty="0"/>
              <a:t> es que </a:t>
            </a:r>
            <a:r>
              <a:rPr lang="en-US" dirty="0" err="1"/>
              <a:t>siempre</a:t>
            </a:r>
            <a:r>
              <a:rPr lang="en-US" dirty="0"/>
              <a:t> se </a:t>
            </a:r>
            <a:r>
              <a:rPr lang="en-US" dirty="0" err="1"/>
              <a:t>debe</a:t>
            </a:r>
            <a:r>
              <a:rPr lang="en-US" dirty="0"/>
              <a:t> </a:t>
            </a:r>
            <a:r>
              <a:rPr lang="en-US" dirty="0" err="1"/>
              <a:t>considerar</a:t>
            </a:r>
            <a:r>
              <a:rPr lang="en-US" dirty="0"/>
              <a:t> la </a:t>
            </a:r>
            <a:r>
              <a:rPr lang="en-US" dirty="0" err="1"/>
              <a:t>vigilancia</a:t>
            </a:r>
            <a:r>
              <a:rPr lang="en-US" dirty="0"/>
              <a:t> </a:t>
            </a:r>
            <a:r>
              <a:rPr lang="en-US" dirty="0" err="1"/>
              <a:t>activa</a:t>
            </a:r>
            <a:r>
              <a:rPr lang="en-US" dirty="0"/>
              <a:t>, </a:t>
            </a:r>
            <a:r>
              <a:rPr lang="en-US" dirty="0" err="1"/>
              <a:t>si</a:t>
            </a:r>
            <a:r>
              <a:rPr lang="en-US" dirty="0"/>
              <a:t> se </a:t>
            </a:r>
            <a:r>
              <a:rPr lang="en-US" dirty="0" err="1"/>
              <a:t>puede</a:t>
            </a:r>
            <a:r>
              <a:rPr lang="en-US" dirty="0"/>
              <a:t> </a:t>
            </a:r>
            <a:r>
              <a:rPr lang="en-US" dirty="0" err="1"/>
              <a:t>aplicar</a:t>
            </a:r>
            <a:r>
              <a:rPr lang="en-US" dirty="0"/>
              <a:t> con </a:t>
            </a:r>
            <a:r>
              <a:rPr lang="en-US" dirty="0" err="1"/>
              <a:t>seguridad</a:t>
            </a:r>
            <a:r>
              <a:rPr lang="en-US" dirty="0"/>
              <a:t>, </a:t>
            </a:r>
            <a:r>
              <a:rPr lang="en-US" dirty="0" err="1"/>
              <a:t>porque</a:t>
            </a:r>
            <a:r>
              <a:rPr lang="en-US" dirty="0"/>
              <a:t> </a:t>
            </a:r>
            <a:r>
              <a:rPr lang="en-US" dirty="0" err="1"/>
              <a:t>en</a:t>
            </a:r>
            <a:r>
              <a:rPr lang="en-US" dirty="0"/>
              <a:t> general es la que </a:t>
            </a:r>
            <a:r>
              <a:rPr lang="en-US" dirty="0" err="1"/>
              <a:t>mejor</a:t>
            </a:r>
            <a:r>
              <a:rPr lang="en-US" dirty="0"/>
              <a:t> protege la </a:t>
            </a:r>
            <a:r>
              <a:rPr lang="en-US" dirty="0" err="1"/>
              <a:t>calidad</a:t>
            </a:r>
            <a:r>
              <a:rPr lang="en-US" dirty="0"/>
              <a:t> de </a:t>
            </a:r>
            <a:r>
              <a:rPr lang="en-US" dirty="0" err="1"/>
              <a:t>vida</a:t>
            </a:r>
            <a:r>
              <a:rPr lang="en-US" dirty="0"/>
              <a:t>. </a:t>
            </a:r>
            <a:r>
              <a:rPr lang="en-US" dirty="0" err="1"/>
              <a:t>Ciertamente</a:t>
            </a:r>
            <a:r>
              <a:rPr lang="en-US" dirty="0"/>
              <a:t>, </a:t>
            </a:r>
            <a:r>
              <a:rPr lang="en-US" dirty="0" err="1"/>
              <a:t>en</a:t>
            </a:r>
            <a:r>
              <a:rPr lang="en-US" dirty="0"/>
              <a:t> </a:t>
            </a:r>
            <a:r>
              <a:rPr lang="en-US" dirty="0" err="1"/>
              <a:t>términos</a:t>
            </a:r>
            <a:r>
              <a:rPr lang="en-US" dirty="0"/>
              <a:t> de </a:t>
            </a:r>
            <a:r>
              <a:rPr lang="en-US" dirty="0" err="1"/>
              <a:t>incontinencia</a:t>
            </a:r>
            <a:r>
              <a:rPr lang="en-US" dirty="0"/>
              <a:t> y </a:t>
            </a:r>
            <a:r>
              <a:rPr lang="en-US" dirty="0" err="1"/>
              <a:t>función</a:t>
            </a:r>
            <a:r>
              <a:rPr lang="en-US" dirty="0"/>
              <a:t> sexual, </a:t>
            </a:r>
            <a:r>
              <a:rPr lang="en-US" dirty="0" err="1"/>
              <a:t>el</a:t>
            </a:r>
            <a:r>
              <a:rPr lang="en-US" dirty="0"/>
              <a:t> </a:t>
            </a:r>
            <a:r>
              <a:rPr lang="en-US" dirty="0" err="1"/>
              <a:t>contraste</a:t>
            </a:r>
            <a:r>
              <a:rPr lang="en-US" dirty="0"/>
              <a:t> entre </a:t>
            </a:r>
            <a:r>
              <a:rPr lang="en-US" dirty="0" err="1"/>
              <a:t>este</a:t>
            </a:r>
            <a:r>
              <a:rPr lang="en-US" dirty="0"/>
              <a:t> y </a:t>
            </a:r>
            <a:r>
              <a:rPr lang="en-US" dirty="0" err="1"/>
              <a:t>otros</a:t>
            </a:r>
            <a:r>
              <a:rPr lang="en-US" dirty="0"/>
              <a:t> </a:t>
            </a:r>
            <a:r>
              <a:rPr lang="en-US" dirty="0" err="1"/>
              <a:t>enfoques</a:t>
            </a:r>
            <a:r>
              <a:rPr lang="en-US" dirty="0"/>
              <a:t> es claro.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cs typeface="Arial" panose="020B0604020202020204" pitchFamily="34" charset="0"/>
              </a:rPr>
              <a:t>El segundo mensaje que llevarse a casa es que la detección temprana del cáncer de próstata es de suma importancia. Cuanto más avanzado es el cáncer de próstata en el momento del diagnóstico, peores serán los efectos del tratamiento sobre la calidad de vida. El gráfico muestra que, analizando juntos muchos factores – malestar, cansancio, insomnio y salud mental – todos ellos se experimentan con mayor intensidad con tratamientos asociados al cáncer de próstata más avanzado.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a:t>
            </a:r>
            <a:r>
              <a:rPr lang="en-US" dirty="0" err="1"/>
              <a:t>el</a:t>
            </a:r>
            <a:r>
              <a:rPr lang="en-US" dirty="0"/>
              <a:t> </a:t>
            </a:r>
            <a:r>
              <a:rPr lang="en-US" dirty="0" err="1"/>
              <a:t>tercer</a:t>
            </a:r>
            <a:r>
              <a:rPr lang="en-US" dirty="0"/>
              <a:t> </a:t>
            </a:r>
            <a:r>
              <a:rPr lang="en-US" dirty="0" err="1"/>
              <a:t>mensaje</a:t>
            </a:r>
            <a:r>
              <a:rPr lang="en-US" dirty="0"/>
              <a:t> que </a:t>
            </a:r>
            <a:r>
              <a:rPr lang="en-US" dirty="0" err="1"/>
              <a:t>podemos</a:t>
            </a:r>
            <a:r>
              <a:rPr lang="en-US" dirty="0"/>
              <a:t> </a:t>
            </a:r>
            <a:r>
              <a:rPr lang="en-US" dirty="0" err="1"/>
              <a:t>extraer</a:t>
            </a:r>
            <a:r>
              <a:rPr lang="en-US" dirty="0"/>
              <a:t> de </a:t>
            </a:r>
            <a:r>
              <a:rPr lang="en-US" dirty="0" err="1"/>
              <a:t>todos</a:t>
            </a:r>
            <a:r>
              <a:rPr lang="en-US" dirty="0"/>
              <a:t> </a:t>
            </a:r>
            <a:r>
              <a:rPr lang="en-US" dirty="0" err="1"/>
              <a:t>los</a:t>
            </a:r>
            <a:r>
              <a:rPr lang="en-US" dirty="0"/>
              <a:t> </a:t>
            </a:r>
            <a:r>
              <a:rPr lang="en-US" dirty="0" err="1"/>
              <a:t>datos</a:t>
            </a:r>
            <a:r>
              <a:rPr lang="en-US" dirty="0"/>
              <a:t> del </a:t>
            </a:r>
            <a:r>
              <a:rPr lang="en-US" dirty="0" err="1"/>
              <a:t>estudio</a:t>
            </a:r>
            <a:r>
              <a:rPr lang="en-US" dirty="0"/>
              <a:t> EUPROMS es que </a:t>
            </a:r>
            <a:r>
              <a:rPr lang="en-US" dirty="0" err="1"/>
              <a:t>el</a:t>
            </a:r>
            <a:r>
              <a:rPr lang="en-US" dirty="0"/>
              <a:t> </a:t>
            </a:r>
            <a:r>
              <a:rPr lang="en-US" dirty="0" err="1"/>
              <a:t>tratamiento</a:t>
            </a:r>
            <a:r>
              <a:rPr lang="en-US" dirty="0"/>
              <a:t> y </a:t>
            </a:r>
            <a:r>
              <a:rPr lang="en-US" dirty="0" err="1"/>
              <a:t>el</a:t>
            </a:r>
            <a:r>
              <a:rPr lang="en-US" dirty="0"/>
              <a:t> </a:t>
            </a:r>
            <a:r>
              <a:rPr lang="en-US" dirty="0" err="1"/>
              <a:t>apoyo</a:t>
            </a:r>
            <a:r>
              <a:rPr lang="en-US" dirty="0"/>
              <a:t> de </a:t>
            </a:r>
            <a:r>
              <a:rPr lang="en-US" dirty="0" err="1"/>
              <a:t>alta</a:t>
            </a:r>
            <a:r>
              <a:rPr lang="en-US" dirty="0"/>
              <a:t> </a:t>
            </a:r>
            <a:r>
              <a:rPr lang="en-US" dirty="0" err="1"/>
              <a:t>calidad</a:t>
            </a:r>
            <a:r>
              <a:rPr lang="en-US" dirty="0"/>
              <a:t> son </a:t>
            </a:r>
            <a:r>
              <a:rPr lang="en-US" dirty="0" err="1"/>
              <a:t>esenciales</a:t>
            </a:r>
            <a:r>
              <a:rPr lang="en-US" dirty="0"/>
              <a:t>. Los </a:t>
            </a:r>
            <a:r>
              <a:rPr lang="en-US" dirty="0" err="1"/>
              <a:t>resultados</a:t>
            </a:r>
            <a:r>
              <a:rPr lang="en-US" dirty="0"/>
              <a:t> del EUPROMS </a:t>
            </a:r>
            <a:r>
              <a:rPr lang="en-US" dirty="0" err="1"/>
              <a:t>muestran</a:t>
            </a:r>
            <a:r>
              <a:rPr lang="en-US" dirty="0"/>
              <a:t> </a:t>
            </a:r>
            <a:r>
              <a:rPr lang="en-US" dirty="0" err="1"/>
              <a:t>los</a:t>
            </a:r>
            <a:r>
              <a:rPr lang="en-US" dirty="0"/>
              <a:t> </a:t>
            </a:r>
            <a:r>
              <a:rPr lang="en-US" dirty="0" err="1"/>
              <a:t>efectos</a:t>
            </a:r>
            <a:r>
              <a:rPr lang="en-US" dirty="0"/>
              <a:t> graves que se </a:t>
            </a:r>
            <a:r>
              <a:rPr lang="en-US" dirty="0" err="1"/>
              <a:t>pueden</a:t>
            </a:r>
            <a:r>
              <a:rPr lang="en-US" dirty="0"/>
              <a:t> </a:t>
            </a:r>
            <a:r>
              <a:rPr lang="en-US" dirty="0" err="1"/>
              <a:t>producir</a:t>
            </a:r>
            <a:r>
              <a:rPr lang="en-US" dirty="0"/>
              <a:t> con </a:t>
            </a:r>
            <a:r>
              <a:rPr lang="en-US" dirty="0" err="1"/>
              <a:t>el</a:t>
            </a:r>
            <a:r>
              <a:rPr lang="en-US" dirty="0"/>
              <a:t> </a:t>
            </a:r>
            <a:r>
              <a:rPr lang="en-US" dirty="0" err="1"/>
              <a:t>tratamiento</a:t>
            </a:r>
            <a:r>
              <a:rPr lang="en-US" dirty="0"/>
              <a:t> del </a:t>
            </a:r>
            <a:r>
              <a:rPr lang="en-US" dirty="0" err="1"/>
              <a:t>cáncer</a:t>
            </a:r>
            <a:r>
              <a:rPr lang="en-US" dirty="0"/>
              <a:t> de </a:t>
            </a:r>
            <a:r>
              <a:rPr lang="en-US" dirty="0" err="1"/>
              <a:t>próstata</a:t>
            </a:r>
            <a:r>
              <a:rPr lang="en-US" dirty="0"/>
              <a:t>. Los hombres </a:t>
            </a:r>
            <a:r>
              <a:rPr lang="en-US" dirty="0" err="1"/>
              <a:t>necesitan</a:t>
            </a:r>
            <a:r>
              <a:rPr lang="en-US" dirty="0"/>
              <a:t> </a:t>
            </a:r>
            <a:r>
              <a:rPr lang="en-US" dirty="0" err="1"/>
              <a:t>todos</a:t>
            </a:r>
            <a:r>
              <a:rPr lang="en-US" dirty="0"/>
              <a:t> </a:t>
            </a:r>
            <a:r>
              <a:rPr lang="en-US" dirty="0" err="1"/>
              <a:t>los</a:t>
            </a:r>
            <a:r>
              <a:rPr lang="en-US" dirty="0"/>
              <a:t> </a:t>
            </a:r>
            <a:r>
              <a:rPr lang="en-US" dirty="0" err="1"/>
              <a:t>conocimientos</a:t>
            </a:r>
            <a:r>
              <a:rPr lang="en-US" dirty="0"/>
              <a:t> y </a:t>
            </a:r>
            <a:r>
              <a:rPr lang="en-US" dirty="0" err="1"/>
              <a:t>experiencia</a:t>
            </a:r>
            <a:r>
              <a:rPr lang="en-US" dirty="0"/>
              <a:t> que </a:t>
            </a:r>
            <a:r>
              <a:rPr lang="en-US" dirty="0" err="1"/>
              <a:t>pueden</a:t>
            </a:r>
            <a:r>
              <a:rPr lang="en-US" dirty="0"/>
              <a:t> </a:t>
            </a:r>
            <a:r>
              <a:rPr lang="en-US" dirty="0" err="1"/>
              <a:t>obtener</a:t>
            </a:r>
            <a:r>
              <a:rPr lang="en-US" dirty="0"/>
              <a:t> </a:t>
            </a:r>
            <a:r>
              <a:rPr lang="en-US" dirty="0" err="1"/>
              <a:t>durante</a:t>
            </a:r>
            <a:r>
              <a:rPr lang="en-US" dirty="0"/>
              <a:t> </a:t>
            </a:r>
            <a:r>
              <a:rPr lang="en-US" dirty="0" err="1"/>
              <a:t>el</a:t>
            </a:r>
            <a:r>
              <a:rPr lang="en-US" dirty="0"/>
              <a:t> </a:t>
            </a:r>
            <a:r>
              <a:rPr lang="en-US" dirty="0" err="1"/>
              <a:t>tratamiento</a:t>
            </a:r>
            <a:r>
              <a:rPr lang="en-US" dirty="0"/>
              <a:t> y </a:t>
            </a:r>
            <a:r>
              <a:rPr lang="en-US" dirty="0" err="1"/>
              <a:t>después</a:t>
            </a:r>
            <a:r>
              <a:rPr lang="en-US" dirty="0"/>
              <a:t>, con </a:t>
            </a:r>
            <a:r>
              <a:rPr lang="en-US" dirty="0" err="1"/>
              <a:t>información</a:t>
            </a:r>
            <a:r>
              <a:rPr lang="en-US" dirty="0"/>
              <a:t> y </a:t>
            </a:r>
            <a:r>
              <a:rPr lang="en-US" dirty="0" err="1"/>
              <a:t>apoyo</a:t>
            </a:r>
            <a:r>
              <a:rPr lang="en-US" dirty="0"/>
              <a:t> </a:t>
            </a:r>
            <a:r>
              <a:rPr lang="en-US" dirty="0" err="1"/>
              <a:t>en</a:t>
            </a:r>
            <a:r>
              <a:rPr lang="en-US" dirty="0"/>
              <a:t> </a:t>
            </a:r>
            <a:r>
              <a:rPr lang="en-US" dirty="0" err="1"/>
              <a:t>cada</a:t>
            </a:r>
            <a:r>
              <a:rPr lang="en-US" dirty="0"/>
              <a:t> </a:t>
            </a:r>
            <a:r>
              <a:rPr lang="en-US" dirty="0" err="1"/>
              <a:t>etapa</a:t>
            </a:r>
            <a:r>
              <a:rPr lang="en-US" dirty="0"/>
              <a:t> del </a:t>
            </a:r>
            <a:r>
              <a:rPr lang="en-US" dirty="0" err="1"/>
              <a:t>proceso</a:t>
            </a:r>
            <a:r>
              <a:rPr lang="en-US" dirty="0"/>
              <a:t>. </a:t>
            </a:r>
            <a:r>
              <a:rPr lang="en-US" dirty="0" err="1"/>
              <a:t>Todos</a:t>
            </a:r>
            <a:r>
              <a:rPr lang="en-US" dirty="0"/>
              <a:t> </a:t>
            </a:r>
            <a:r>
              <a:rPr lang="en-US" dirty="0" err="1"/>
              <a:t>los</a:t>
            </a:r>
            <a:r>
              <a:rPr lang="en-US" dirty="0"/>
              <a:t> </a:t>
            </a:r>
            <a:r>
              <a:rPr lang="en-US" dirty="0" err="1"/>
              <a:t>pacientes</a:t>
            </a:r>
            <a:r>
              <a:rPr lang="en-US" dirty="0"/>
              <a:t> con </a:t>
            </a:r>
            <a:r>
              <a:rPr lang="en-US" dirty="0" err="1"/>
              <a:t>cáncer</a:t>
            </a:r>
            <a:r>
              <a:rPr lang="en-US" dirty="0"/>
              <a:t> de </a:t>
            </a:r>
            <a:r>
              <a:rPr lang="en-US" dirty="0" err="1"/>
              <a:t>próstata</a:t>
            </a:r>
            <a:r>
              <a:rPr lang="en-US" dirty="0"/>
              <a:t> se </a:t>
            </a:r>
            <a:r>
              <a:rPr lang="en-US" dirty="0" err="1"/>
              <a:t>deben</a:t>
            </a:r>
            <a:r>
              <a:rPr lang="en-US" dirty="0"/>
              <a:t> </a:t>
            </a:r>
            <a:r>
              <a:rPr lang="en-US" dirty="0" err="1"/>
              <a:t>tratar</a:t>
            </a:r>
            <a:r>
              <a:rPr lang="en-US" dirty="0"/>
              <a:t> </a:t>
            </a:r>
            <a:r>
              <a:rPr lang="en-US" dirty="0" err="1"/>
              <a:t>en</a:t>
            </a:r>
            <a:r>
              <a:rPr lang="en-US" dirty="0"/>
              <a:t> un </a:t>
            </a:r>
            <a:r>
              <a:rPr lang="en-US" dirty="0" err="1"/>
              <a:t>centro</a:t>
            </a:r>
            <a:r>
              <a:rPr lang="en-US" dirty="0"/>
              <a:t> </a:t>
            </a:r>
            <a:r>
              <a:rPr lang="en-US" dirty="0" err="1"/>
              <a:t>oncológico</a:t>
            </a:r>
            <a:r>
              <a:rPr lang="en-US" dirty="0"/>
              <a:t> con </a:t>
            </a:r>
            <a:r>
              <a:rPr lang="en-US" dirty="0" err="1"/>
              <a:t>equipos</a:t>
            </a:r>
            <a:r>
              <a:rPr lang="en-US" dirty="0"/>
              <a:t> </a:t>
            </a:r>
            <a:r>
              <a:rPr lang="en-US" dirty="0" err="1"/>
              <a:t>multidisciplinares</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 </a:t>
            </a:r>
            <a:r>
              <a:rPr lang="en-US" dirty="0" err="1"/>
              <a:t>importante</a:t>
            </a:r>
            <a:r>
              <a:rPr lang="en-US" dirty="0"/>
              <a:t> </a:t>
            </a:r>
            <a:r>
              <a:rPr lang="en-US" dirty="0" err="1"/>
              <a:t>entender</a:t>
            </a:r>
            <a:r>
              <a:rPr lang="en-US" dirty="0"/>
              <a:t> </a:t>
            </a:r>
            <a:r>
              <a:rPr lang="en-US" dirty="0" err="1"/>
              <a:t>en</a:t>
            </a:r>
            <a:r>
              <a:rPr lang="en-US" dirty="0"/>
              <a:t> </a:t>
            </a:r>
            <a:r>
              <a:rPr lang="en-US" dirty="0" err="1"/>
              <a:t>qué</a:t>
            </a:r>
            <a:r>
              <a:rPr lang="en-US" dirty="0"/>
              <a:t> se </a:t>
            </a:r>
            <a:r>
              <a:rPr lang="en-US" dirty="0" err="1"/>
              <a:t>diferencia</a:t>
            </a:r>
            <a:r>
              <a:rPr lang="en-US" dirty="0"/>
              <a:t> </a:t>
            </a:r>
            <a:r>
              <a:rPr lang="en-US" dirty="0" err="1"/>
              <a:t>este</a:t>
            </a:r>
            <a:r>
              <a:rPr lang="en-US" dirty="0"/>
              <a:t> </a:t>
            </a:r>
            <a:r>
              <a:rPr lang="en-US" dirty="0" err="1"/>
              <a:t>estudio</a:t>
            </a:r>
            <a:r>
              <a:rPr lang="en-US" dirty="0"/>
              <a:t> de </a:t>
            </a:r>
            <a:r>
              <a:rPr lang="en-US" dirty="0" err="1"/>
              <a:t>los</a:t>
            </a:r>
            <a:r>
              <a:rPr lang="en-US" dirty="0"/>
              <a:t> </a:t>
            </a:r>
            <a:r>
              <a:rPr lang="en-US" dirty="0" err="1"/>
              <a:t>estudios</a:t>
            </a:r>
            <a:r>
              <a:rPr lang="en-US" dirty="0"/>
              <a:t> </a:t>
            </a:r>
            <a:r>
              <a:rPr lang="en-US" dirty="0" err="1"/>
              <a:t>anteriores</a:t>
            </a:r>
            <a:r>
              <a:rPr lang="en-US" dirty="0"/>
              <a:t> y </a:t>
            </a:r>
            <a:r>
              <a:rPr lang="en-US" dirty="0" err="1"/>
              <a:t>por</a:t>
            </a:r>
            <a:r>
              <a:rPr lang="en-US" dirty="0"/>
              <a:t> </a:t>
            </a:r>
            <a:r>
              <a:rPr lang="en-US" dirty="0" err="1"/>
              <a:t>qué</a:t>
            </a:r>
            <a:r>
              <a:rPr lang="en-US" dirty="0"/>
              <a:t> es </a:t>
            </a:r>
            <a:r>
              <a:rPr lang="en-US" dirty="0" err="1"/>
              <a:t>importante</a:t>
            </a:r>
            <a:r>
              <a:rPr lang="en-US" dirty="0"/>
              <a:t>. La </a:t>
            </a:r>
            <a:r>
              <a:rPr lang="en-US" dirty="0" err="1"/>
              <a:t>mayoría</a:t>
            </a:r>
            <a:r>
              <a:rPr lang="en-US" dirty="0"/>
              <a:t> de </a:t>
            </a:r>
            <a:r>
              <a:rPr lang="en-US" dirty="0" err="1"/>
              <a:t>los</a:t>
            </a:r>
            <a:r>
              <a:rPr lang="en-US" dirty="0"/>
              <a:t> </a:t>
            </a:r>
            <a:r>
              <a:rPr lang="en-US" dirty="0" err="1"/>
              <a:t>estudios</a:t>
            </a:r>
            <a:r>
              <a:rPr lang="en-US" dirty="0"/>
              <a:t> </a:t>
            </a:r>
            <a:r>
              <a:rPr lang="en-US" dirty="0" err="1"/>
              <a:t>sobre</a:t>
            </a:r>
            <a:r>
              <a:rPr lang="en-US" dirty="0"/>
              <a:t> la </a:t>
            </a:r>
            <a:r>
              <a:rPr lang="en-US" dirty="0" err="1"/>
              <a:t>calidad</a:t>
            </a:r>
            <a:r>
              <a:rPr lang="en-US" dirty="0"/>
              <a:t> de </a:t>
            </a:r>
            <a:r>
              <a:rPr lang="en-US" dirty="0" err="1"/>
              <a:t>vida</a:t>
            </a:r>
            <a:r>
              <a:rPr lang="en-US" dirty="0"/>
              <a:t> </a:t>
            </a:r>
            <a:r>
              <a:rPr lang="en-US" dirty="0" err="1"/>
              <a:t>en</a:t>
            </a:r>
            <a:r>
              <a:rPr lang="en-US" dirty="0"/>
              <a:t> hombres con </a:t>
            </a:r>
            <a:r>
              <a:rPr lang="en-US" dirty="0" err="1"/>
              <a:t>cáncer</a:t>
            </a:r>
            <a:r>
              <a:rPr lang="en-US" dirty="0"/>
              <a:t> de </a:t>
            </a:r>
            <a:r>
              <a:rPr lang="en-US" dirty="0" err="1"/>
              <a:t>próstata</a:t>
            </a:r>
            <a:r>
              <a:rPr lang="en-US" dirty="0"/>
              <a:t> se </a:t>
            </a:r>
            <a:r>
              <a:rPr lang="en-US" dirty="0" err="1"/>
              <a:t>realizan</a:t>
            </a:r>
            <a:r>
              <a:rPr lang="en-US" dirty="0"/>
              <a:t> </a:t>
            </a:r>
            <a:r>
              <a:rPr lang="en-US" dirty="0" err="1"/>
              <a:t>en</a:t>
            </a:r>
            <a:r>
              <a:rPr lang="en-US" dirty="0"/>
              <a:t> un </a:t>
            </a:r>
            <a:r>
              <a:rPr lang="en-US" dirty="0" err="1"/>
              <a:t>entorno</a:t>
            </a:r>
            <a:r>
              <a:rPr lang="en-US" dirty="0"/>
              <a:t> </a:t>
            </a:r>
            <a:r>
              <a:rPr lang="en-US" dirty="0" err="1"/>
              <a:t>clínico</a:t>
            </a:r>
            <a:r>
              <a:rPr lang="en-US" dirty="0"/>
              <a:t>. </a:t>
            </a:r>
            <a:r>
              <a:rPr lang="en-US" dirty="0" err="1"/>
              <a:t>En</a:t>
            </a:r>
            <a:r>
              <a:rPr lang="en-US" dirty="0"/>
              <a:t> </a:t>
            </a:r>
            <a:r>
              <a:rPr lang="en-US" dirty="0" err="1"/>
              <a:t>otras</a:t>
            </a:r>
            <a:r>
              <a:rPr lang="en-US" dirty="0"/>
              <a:t> palabras, </a:t>
            </a:r>
            <a:r>
              <a:rPr lang="en-US" dirty="0" err="1"/>
              <a:t>los</a:t>
            </a:r>
            <a:r>
              <a:rPr lang="en-US" dirty="0"/>
              <a:t> </a:t>
            </a:r>
            <a:r>
              <a:rPr lang="en-US" dirty="0" err="1"/>
              <a:t>médicos</a:t>
            </a:r>
            <a:r>
              <a:rPr lang="en-US" dirty="0"/>
              <a:t> y </a:t>
            </a:r>
            <a:r>
              <a:rPr lang="en-US" dirty="0" err="1"/>
              <a:t>enfermeros</a:t>
            </a:r>
            <a:r>
              <a:rPr lang="en-US" dirty="0"/>
              <a:t> </a:t>
            </a:r>
            <a:r>
              <a:rPr lang="en-US" dirty="0" err="1"/>
              <a:t>hacen</a:t>
            </a:r>
            <a:r>
              <a:rPr lang="en-US" dirty="0"/>
              <a:t> </a:t>
            </a:r>
            <a:r>
              <a:rPr lang="en-US" dirty="0" err="1"/>
              <a:t>preguntas</a:t>
            </a:r>
            <a:r>
              <a:rPr lang="en-US" dirty="0"/>
              <a:t> a </a:t>
            </a:r>
            <a:r>
              <a:rPr lang="en-US" dirty="0" err="1"/>
              <a:t>los</a:t>
            </a:r>
            <a:r>
              <a:rPr lang="en-US" dirty="0"/>
              <a:t> hombres, o </a:t>
            </a:r>
            <a:r>
              <a:rPr lang="en-US" dirty="0" err="1"/>
              <a:t>completan</a:t>
            </a:r>
            <a:r>
              <a:rPr lang="en-US" dirty="0"/>
              <a:t> </a:t>
            </a:r>
            <a:r>
              <a:rPr lang="en-US" dirty="0" err="1"/>
              <a:t>cuestionarios</a:t>
            </a:r>
            <a:r>
              <a:rPr lang="en-US" dirty="0"/>
              <a:t> </a:t>
            </a:r>
            <a:r>
              <a:rPr lang="en-US" dirty="0" err="1"/>
              <a:t>mientras</a:t>
            </a:r>
            <a:r>
              <a:rPr lang="en-US" dirty="0"/>
              <a:t> </a:t>
            </a:r>
            <a:r>
              <a:rPr lang="en-US" dirty="0" err="1"/>
              <a:t>visitan</a:t>
            </a:r>
            <a:r>
              <a:rPr lang="en-US" dirty="0"/>
              <a:t> </a:t>
            </a:r>
            <a:r>
              <a:rPr lang="en-US" dirty="0" err="1"/>
              <a:t>el</a:t>
            </a:r>
            <a:r>
              <a:rPr lang="en-US" dirty="0"/>
              <a:t> hospital para </a:t>
            </a:r>
            <a:r>
              <a:rPr lang="en-US" dirty="0" err="1"/>
              <a:t>recibir</a:t>
            </a:r>
            <a:r>
              <a:rPr lang="en-US" dirty="0"/>
              <a:t> </a:t>
            </a:r>
            <a:r>
              <a:rPr lang="en-US" dirty="0" err="1"/>
              <a:t>tratamiento</a:t>
            </a:r>
            <a:r>
              <a:rPr lang="en-US" dirty="0"/>
              <a:t> o para </a:t>
            </a:r>
            <a:r>
              <a:rPr lang="en-US" dirty="0" err="1"/>
              <a:t>acudir</a:t>
            </a:r>
            <a:r>
              <a:rPr lang="en-US" dirty="0"/>
              <a:t> a </a:t>
            </a:r>
            <a:r>
              <a:rPr lang="en-US" dirty="0" err="1"/>
              <a:t>visitas</a:t>
            </a:r>
            <a:r>
              <a:rPr lang="en-US" dirty="0"/>
              <a:t> de control. </a:t>
            </a:r>
            <a:r>
              <a:rPr lang="en-US" dirty="0" err="1"/>
              <a:t>Esta</a:t>
            </a:r>
            <a:r>
              <a:rPr lang="en-US" dirty="0"/>
              <a:t> </a:t>
            </a:r>
            <a:r>
              <a:rPr lang="en-US" dirty="0" err="1"/>
              <a:t>encuesta</a:t>
            </a:r>
            <a:r>
              <a:rPr lang="en-US" dirty="0"/>
              <a:t> </a:t>
            </a:r>
            <a:r>
              <a:rPr lang="en-US" dirty="0" err="1"/>
              <a:t>en</a:t>
            </a:r>
            <a:r>
              <a:rPr lang="en-US" dirty="0"/>
              <a:t> </a:t>
            </a:r>
            <a:r>
              <a:rPr lang="en-US" dirty="0" err="1"/>
              <a:t>línea</a:t>
            </a:r>
            <a:r>
              <a:rPr lang="en-US" dirty="0"/>
              <a:t> </a:t>
            </a:r>
            <a:r>
              <a:rPr lang="en-US" dirty="0" err="1"/>
              <a:t>fue</a:t>
            </a:r>
            <a:r>
              <a:rPr lang="en-US" dirty="0"/>
              <a:t> </a:t>
            </a:r>
            <a:r>
              <a:rPr lang="en-US" dirty="0" err="1"/>
              <a:t>rellenada</a:t>
            </a:r>
            <a:r>
              <a:rPr lang="en-US" dirty="0"/>
              <a:t> </a:t>
            </a:r>
            <a:r>
              <a:rPr lang="en-US" dirty="0" err="1"/>
              <a:t>por</a:t>
            </a:r>
            <a:r>
              <a:rPr lang="en-US" dirty="0"/>
              <a:t> hombres </a:t>
            </a:r>
            <a:r>
              <a:rPr lang="en-US" dirty="0" err="1"/>
              <a:t>en</a:t>
            </a:r>
            <a:r>
              <a:rPr lang="en-US" dirty="0"/>
              <a:t> </a:t>
            </a:r>
            <a:r>
              <a:rPr lang="en-US" dirty="0" err="1"/>
              <a:t>su</a:t>
            </a:r>
            <a:r>
              <a:rPr lang="en-US" dirty="0"/>
              <a:t> </a:t>
            </a:r>
            <a:r>
              <a:rPr lang="en-US" dirty="0" err="1"/>
              <a:t>propio</a:t>
            </a:r>
            <a:r>
              <a:rPr lang="en-US" dirty="0"/>
              <a:t> </a:t>
            </a:r>
            <a:r>
              <a:rPr lang="en-US" dirty="0" err="1"/>
              <a:t>tiempo</a:t>
            </a:r>
            <a:r>
              <a:rPr lang="en-US" dirty="0"/>
              <a:t> y </a:t>
            </a:r>
            <a:r>
              <a:rPr lang="en-US" dirty="0" err="1"/>
              <a:t>en</a:t>
            </a:r>
            <a:r>
              <a:rPr lang="en-US" dirty="0"/>
              <a:t> la </a:t>
            </a:r>
            <a:r>
              <a:rPr lang="en-US" dirty="0" err="1"/>
              <a:t>comodidad</a:t>
            </a:r>
            <a:r>
              <a:rPr lang="en-US" dirty="0"/>
              <a:t> de sus </a:t>
            </a:r>
            <a:r>
              <a:rPr lang="en-US" dirty="0" err="1"/>
              <a:t>hogares</a:t>
            </a:r>
            <a:r>
              <a:rPr lang="en-US" dirty="0"/>
              <a:t>. </a:t>
            </a:r>
            <a:r>
              <a:rPr lang="en-US" dirty="0" err="1"/>
              <a:t>Esto</a:t>
            </a:r>
            <a:r>
              <a:rPr lang="en-US" dirty="0"/>
              <a:t> </a:t>
            </a:r>
            <a:r>
              <a:rPr lang="en-US" dirty="0" err="1"/>
              <a:t>significa</a:t>
            </a:r>
            <a:r>
              <a:rPr lang="en-US" dirty="0"/>
              <a:t> que </a:t>
            </a:r>
            <a:r>
              <a:rPr lang="en-US" dirty="0" err="1"/>
              <a:t>han</a:t>
            </a:r>
            <a:r>
              <a:rPr lang="en-US" dirty="0"/>
              <a:t> </a:t>
            </a:r>
            <a:r>
              <a:rPr lang="en-US" dirty="0" err="1"/>
              <a:t>podido</a:t>
            </a:r>
            <a:r>
              <a:rPr lang="en-US" dirty="0"/>
              <a:t> </a:t>
            </a:r>
            <a:r>
              <a:rPr lang="en-US" dirty="0" err="1"/>
              <a:t>invertir</a:t>
            </a:r>
            <a:r>
              <a:rPr lang="en-US" dirty="0"/>
              <a:t> </a:t>
            </a:r>
            <a:r>
              <a:rPr lang="en-US" dirty="0" err="1"/>
              <a:t>más</a:t>
            </a:r>
            <a:r>
              <a:rPr lang="en-US" dirty="0"/>
              <a:t> </a:t>
            </a:r>
            <a:r>
              <a:rPr lang="en-US" dirty="0" err="1"/>
              <a:t>tiempo</a:t>
            </a:r>
            <a:r>
              <a:rPr lang="en-US" dirty="0"/>
              <a:t> para </a:t>
            </a:r>
            <a:r>
              <a:rPr lang="en-US" dirty="0" err="1"/>
              <a:t>pensar</a:t>
            </a:r>
            <a:r>
              <a:rPr lang="en-US" dirty="0"/>
              <a:t> sus </a:t>
            </a:r>
            <a:r>
              <a:rPr lang="en-US" dirty="0" err="1"/>
              <a:t>respuestas</a:t>
            </a:r>
            <a:r>
              <a:rPr lang="en-US" dirty="0"/>
              <a:t> y </a:t>
            </a:r>
            <a:r>
              <a:rPr lang="en-US" dirty="0" err="1"/>
              <a:t>sentirse</a:t>
            </a:r>
            <a:r>
              <a:rPr lang="en-US" dirty="0"/>
              <a:t> </a:t>
            </a:r>
            <a:r>
              <a:rPr lang="en-US" dirty="0" err="1"/>
              <a:t>más</a:t>
            </a:r>
            <a:r>
              <a:rPr lang="en-US" dirty="0"/>
              <a:t> </a:t>
            </a:r>
            <a:r>
              <a:rPr lang="en-US" dirty="0" err="1"/>
              <a:t>cómodos</a:t>
            </a:r>
            <a:r>
              <a:rPr lang="en-US" dirty="0"/>
              <a:t> al </a:t>
            </a:r>
            <a:r>
              <a:rPr lang="en-US" dirty="0" err="1"/>
              <a:t>decir</a:t>
            </a:r>
            <a:r>
              <a:rPr lang="en-US" dirty="0"/>
              <a:t> </a:t>
            </a:r>
            <a:r>
              <a:rPr lang="en-US" dirty="0" err="1"/>
              <a:t>cómo</a:t>
            </a:r>
            <a:r>
              <a:rPr lang="en-US" dirty="0"/>
              <a:t> se </a:t>
            </a:r>
            <a:r>
              <a:rPr lang="en-US" dirty="0" err="1"/>
              <a:t>sienten</a:t>
            </a:r>
            <a:r>
              <a:rPr lang="en-US" dirty="0"/>
              <a:t> </a:t>
            </a:r>
            <a:r>
              <a:rPr lang="en-US" dirty="0" err="1"/>
              <a:t>realmente</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Esta</a:t>
            </a:r>
            <a:r>
              <a:rPr lang="en-US" dirty="0"/>
              <a:t> </a:t>
            </a:r>
            <a:r>
              <a:rPr lang="en-US" dirty="0" err="1"/>
              <a:t>encuesta</a:t>
            </a:r>
            <a:r>
              <a:rPr lang="en-US" dirty="0"/>
              <a:t> </a:t>
            </a:r>
            <a:r>
              <a:rPr lang="en-US" dirty="0" err="1"/>
              <a:t>presenta</a:t>
            </a:r>
            <a:r>
              <a:rPr lang="en-US" dirty="0"/>
              <a:t> un panorama transversal de </a:t>
            </a:r>
            <a:r>
              <a:rPr lang="en-US" dirty="0" err="1"/>
              <a:t>una</a:t>
            </a:r>
            <a:r>
              <a:rPr lang="en-US" dirty="0"/>
              <a:t> población de hombres que </a:t>
            </a:r>
            <a:r>
              <a:rPr lang="en-US" dirty="0" err="1"/>
              <a:t>han</a:t>
            </a:r>
            <a:r>
              <a:rPr lang="en-US" dirty="0"/>
              <a:t> </a:t>
            </a:r>
            <a:r>
              <a:rPr lang="en-US" dirty="0" err="1"/>
              <a:t>recibido</a:t>
            </a:r>
            <a:r>
              <a:rPr lang="en-US" dirty="0"/>
              <a:t> </a:t>
            </a:r>
            <a:r>
              <a:rPr lang="en-US" dirty="0" err="1"/>
              <a:t>tratamiento</a:t>
            </a:r>
            <a:r>
              <a:rPr lang="en-US" dirty="0"/>
              <a:t> para </a:t>
            </a:r>
            <a:r>
              <a:rPr lang="en-US" dirty="0" err="1"/>
              <a:t>el</a:t>
            </a:r>
            <a:r>
              <a:rPr lang="en-US" dirty="0"/>
              <a:t> </a:t>
            </a:r>
            <a:r>
              <a:rPr lang="en-US" dirty="0" err="1"/>
              <a:t>cáncer</a:t>
            </a:r>
            <a:r>
              <a:rPr lang="en-US" dirty="0"/>
              <a:t> de </a:t>
            </a:r>
            <a:r>
              <a:rPr lang="en-US" dirty="0" err="1"/>
              <a:t>próstata</a:t>
            </a:r>
            <a:r>
              <a:rPr lang="en-US" dirty="0"/>
              <a:t> </a:t>
            </a:r>
            <a:r>
              <a:rPr lang="en-US" dirty="0" err="1"/>
              <a:t>en</a:t>
            </a:r>
            <a:r>
              <a:rPr lang="en-US" dirty="0"/>
              <a:t> </a:t>
            </a:r>
            <a:r>
              <a:rPr lang="en-US" dirty="0" err="1"/>
              <a:t>toda</a:t>
            </a:r>
            <a:r>
              <a:rPr lang="en-US" dirty="0"/>
              <a:t> Europa. </a:t>
            </a:r>
            <a:r>
              <a:rPr lang="en-US" dirty="0" err="1"/>
              <a:t>En</a:t>
            </a:r>
            <a:r>
              <a:rPr lang="en-US" dirty="0"/>
              <a:t> la </a:t>
            </a:r>
            <a:r>
              <a:rPr lang="en-US" dirty="0" err="1"/>
              <a:t>encuesta</a:t>
            </a:r>
            <a:r>
              <a:rPr lang="en-US" dirty="0"/>
              <a:t> se </a:t>
            </a:r>
            <a:r>
              <a:rPr lang="en-US" dirty="0" err="1"/>
              <a:t>preguntó</a:t>
            </a:r>
            <a:r>
              <a:rPr lang="en-US" dirty="0"/>
              <a:t>: «¿</a:t>
            </a:r>
            <a:r>
              <a:rPr lang="en-US" dirty="0" err="1"/>
              <a:t>Cómo</a:t>
            </a:r>
            <a:r>
              <a:rPr lang="en-US" dirty="0"/>
              <a:t> es la </a:t>
            </a:r>
            <a:r>
              <a:rPr lang="en-US" dirty="0" err="1"/>
              <a:t>vida</a:t>
            </a:r>
            <a:r>
              <a:rPr lang="en-US" dirty="0"/>
              <a:t> para </a:t>
            </a:r>
            <a:r>
              <a:rPr lang="en-US" dirty="0" err="1"/>
              <a:t>usted</a:t>
            </a:r>
            <a:r>
              <a:rPr lang="en-US" dirty="0"/>
              <a:t> </a:t>
            </a:r>
            <a:r>
              <a:rPr lang="en-US" dirty="0" err="1"/>
              <a:t>en</a:t>
            </a:r>
            <a:r>
              <a:rPr lang="en-US" dirty="0"/>
              <a:t> </a:t>
            </a:r>
            <a:r>
              <a:rPr lang="en-US" dirty="0" err="1"/>
              <a:t>este</a:t>
            </a:r>
            <a:r>
              <a:rPr lang="en-US" dirty="0"/>
              <a:t> </a:t>
            </a:r>
            <a:r>
              <a:rPr lang="en-US" dirty="0" err="1"/>
              <a:t>momento</a:t>
            </a:r>
            <a:r>
              <a:rPr lang="en-US" dirty="0"/>
              <a:t> </a:t>
            </a:r>
            <a:r>
              <a:rPr lang="en-US" dirty="0" err="1"/>
              <a:t>en</a:t>
            </a:r>
            <a:r>
              <a:rPr lang="en-US" dirty="0"/>
              <a:t> particular?»</a:t>
            </a:r>
          </a:p>
          <a:p>
            <a:endParaRPr lang="en-US" dirty="0"/>
          </a:p>
          <a:p>
            <a:r>
              <a:rPr lang="en-US" dirty="0"/>
              <a:t>El </a:t>
            </a:r>
            <a:r>
              <a:rPr lang="en-US" dirty="0" err="1"/>
              <a:t>estudio</a:t>
            </a:r>
            <a:r>
              <a:rPr lang="en-US" dirty="0"/>
              <a:t> no </a:t>
            </a:r>
            <a:r>
              <a:rPr lang="en-US" dirty="0" err="1"/>
              <a:t>pudo</a:t>
            </a:r>
            <a:r>
              <a:rPr lang="en-US" dirty="0"/>
              <a:t> </a:t>
            </a:r>
            <a:r>
              <a:rPr lang="en-US" dirty="0" err="1"/>
              <a:t>analizar</a:t>
            </a:r>
            <a:r>
              <a:rPr lang="en-US" dirty="0"/>
              <a:t> </a:t>
            </a:r>
            <a:r>
              <a:rPr lang="en-US" dirty="0" err="1"/>
              <a:t>el</a:t>
            </a:r>
            <a:r>
              <a:rPr lang="en-US" dirty="0"/>
              <a:t> </a:t>
            </a:r>
            <a:r>
              <a:rPr lang="en-US" dirty="0" err="1"/>
              <a:t>estado</a:t>
            </a:r>
            <a:r>
              <a:rPr lang="en-US" dirty="0"/>
              <a:t> </a:t>
            </a:r>
            <a:r>
              <a:rPr lang="en-US" dirty="0" err="1"/>
              <a:t>médico</a:t>
            </a:r>
            <a:r>
              <a:rPr lang="en-US" dirty="0"/>
              <a:t> de </a:t>
            </a:r>
            <a:r>
              <a:rPr lang="en-US" dirty="0" err="1"/>
              <a:t>cada</a:t>
            </a:r>
            <a:r>
              <a:rPr lang="en-US" dirty="0"/>
              <a:t> uno de </a:t>
            </a:r>
            <a:r>
              <a:rPr lang="en-US" dirty="0" err="1"/>
              <a:t>los</a:t>
            </a:r>
            <a:r>
              <a:rPr lang="en-US" dirty="0"/>
              <a:t> </a:t>
            </a:r>
            <a:r>
              <a:rPr lang="en-US" dirty="0" err="1"/>
              <a:t>encuestados</a:t>
            </a:r>
            <a:r>
              <a:rPr lang="en-US" dirty="0"/>
              <a:t> antes del </a:t>
            </a:r>
            <a:r>
              <a:rPr lang="en-US" dirty="0" err="1"/>
              <a:t>tratamiento</a:t>
            </a:r>
            <a:r>
              <a:rPr lang="en-US" dirty="0"/>
              <a:t>, </a:t>
            </a:r>
            <a:r>
              <a:rPr lang="en-US" dirty="0" err="1"/>
              <a:t>ni</a:t>
            </a:r>
            <a:r>
              <a:rPr lang="en-US" dirty="0"/>
              <a:t> </a:t>
            </a:r>
            <a:r>
              <a:rPr lang="en-US" dirty="0" err="1"/>
              <a:t>en</a:t>
            </a:r>
            <a:r>
              <a:rPr lang="en-US" dirty="0"/>
              <a:t> </a:t>
            </a:r>
            <a:r>
              <a:rPr lang="en-US" dirty="0" err="1"/>
              <a:t>qué</a:t>
            </a:r>
            <a:r>
              <a:rPr lang="en-US" dirty="0"/>
              <a:t> se </a:t>
            </a:r>
            <a:r>
              <a:rPr lang="en-US" dirty="0" err="1"/>
              <a:t>diferencian</a:t>
            </a:r>
            <a:r>
              <a:rPr lang="en-US" dirty="0"/>
              <a:t> </a:t>
            </a:r>
            <a:r>
              <a:rPr lang="en-US" dirty="0" err="1"/>
              <a:t>los</a:t>
            </a:r>
            <a:r>
              <a:rPr lang="en-US" dirty="0"/>
              <a:t> </a:t>
            </a:r>
            <a:r>
              <a:rPr lang="en-US" dirty="0" err="1"/>
              <a:t>pacientes</a:t>
            </a:r>
            <a:r>
              <a:rPr lang="en-US" dirty="0"/>
              <a:t> con </a:t>
            </a:r>
            <a:r>
              <a:rPr lang="en-US" dirty="0" err="1"/>
              <a:t>cáncer</a:t>
            </a:r>
            <a:r>
              <a:rPr lang="en-US" dirty="0"/>
              <a:t> de </a:t>
            </a:r>
            <a:r>
              <a:rPr lang="en-US" dirty="0" err="1"/>
              <a:t>próstata</a:t>
            </a:r>
            <a:r>
              <a:rPr lang="en-US" dirty="0"/>
              <a:t> de la población </a:t>
            </a:r>
            <a:r>
              <a:rPr lang="en-US" dirty="0" err="1"/>
              <a:t>en</a:t>
            </a:r>
            <a:r>
              <a:rPr lang="en-US" dirty="0"/>
              <a:t> general. Ese </a:t>
            </a:r>
            <a:r>
              <a:rPr lang="en-US" dirty="0" err="1"/>
              <a:t>habría</a:t>
            </a:r>
            <a:r>
              <a:rPr lang="en-US" dirty="0"/>
              <a:t> </a:t>
            </a:r>
            <a:r>
              <a:rPr lang="en-US" dirty="0" err="1"/>
              <a:t>sido</a:t>
            </a:r>
            <a:r>
              <a:rPr lang="en-US" dirty="0"/>
              <a:t> </a:t>
            </a:r>
            <a:r>
              <a:rPr lang="en-US" dirty="0" err="1"/>
              <a:t>otro</a:t>
            </a:r>
            <a:r>
              <a:rPr lang="en-US" dirty="0"/>
              <a:t> </a:t>
            </a:r>
            <a:r>
              <a:rPr lang="en-US" dirty="0" err="1"/>
              <a:t>tipo</a:t>
            </a:r>
            <a:r>
              <a:rPr lang="en-US" dirty="0"/>
              <a:t> de </a:t>
            </a:r>
            <a:r>
              <a:rPr lang="en-US" dirty="0" err="1"/>
              <a:t>estudio</a:t>
            </a:r>
            <a:r>
              <a:rPr lang="en-US" dirty="0"/>
              <a:t>.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F24621-0BC7-63E3-AE96-590C6A0986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 y="-17195"/>
            <a:ext cx="12177519" cy="6892389"/>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Los </a:t>
            </a:r>
            <a:r>
              <a:rPr lang="en-US" sz="4600" dirty="0" err="1">
                <a:solidFill>
                  <a:srgbClr val="757070"/>
                </a:solidFill>
                <a:latin typeface="Roboto" panose="02000000000000000000" pitchFamily="2" charset="0"/>
                <a:cs typeface="Apercu Regular"/>
              </a:rPr>
              <a:t>cuestionarios</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08981"/>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Dos </a:t>
            </a:r>
            <a:r>
              <a:rPr lang="en-GB" sz="2300" dirty="0" err="1">
                <a:solidFill>
                  <a:schemeClr val="tx1">
                    <a:lumMod val="65000"/>
                    <a:lumOff val="35000"/>
                  </a:schemeClr>
                </a:solidFill>
                <a:latin typeface="Roboto" panose="02000000000000000000" pitchFamily="2" charset="0"/>
              </a:rPr>
              <a:t>encuestas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línea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independientes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realizadas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2019 y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Para </a:t>
            </a:r>
            <a:r>
              <a:rPr lang="en-GB" sz="2300" dirty="0" err="1">
                <a:solidFill>
                  <a:schemeClr val="tx1">
                    <a:lumMod val="65000"/>
                    <a:lumOff val="35000"/>
                  </a:schemeClr>
                </a:solidFill>
                <a:latin typeface="Roboto" panose="02000000000000000000" pitchFamily="2" charset="0"/>
              </a:rPr>
              <a:t>todos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los</a:t>
            </a:r>
            <a:r>
              <a:rPr lang="en-GB" sz="2300" dirty="0">
                <a:solidFill>
                  <a:schemeClr val="tx1">
                    <a:lumMod val="65000"/>
                    <a:lumOff val="35000"/>
                  </a:schemeClr>
                </a:solidFill>
                <a:latin typeface="Roboto" panose="02000000000000000000" pitchFamily="2" charset="0"/>
              </a:rPr>
              <a:t> hombres que </a:t>
            </a:r>
            <a:r>
              <a:rPr lang="en-GB" sz="2300" dirty="0" err="1">
                <a:solidFill>
                  <a:schemeClr val="tx1">
                    <a:lumMod val="65000"/>
                    <a:lumOff val="35000"/>
                  </a:schemeClr>
                </a:solidFill>
                <a:latin typeface="Roboto" panose="02000000000000000000" pitchFamily="2" charset="0"/>
              </a:rPr>
              <a:t>han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recibido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tratamiento</a:t>
            </a:r>
            <a:r>
              <a:rPr lang="en-GB" sz="2300" dirty="0">
                <a:solidFill>
                  <a:schemeClr val="tx1">
                    <a:lumMod val="65000"/>
                    <a:lumOff val="35000"/>
                  </a:schemeClr>
                </a:solidFill>
                <a:latin typeface="Roboto" panose="02000000000000000000" pitchFamily="2" charset="0"/>
              </a:rPr>
              <a:t> para </a:t>
            </a:r>
            <a:r>
              <a:rPr lang="en-GB" sz="2300" dirty="0" err="1">
                <a:solidFill>
                  <a:schemeClr val="tx1">
                    <a:lumMod val="65000"/>
                    <a:lumOff val="35000"/>
                  </a:schemeClr>
                </a:solidFill>
                <a:latin typeface="Roboto" panose="02000000000000000000" pitchFamily="2" charset="0"/>
              </a:rPr>
              <a:t>el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cáncer</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próstata</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Ambos </a:t>
            </a:r>
            <a:r>
              <a:rPr lang="en-GB" sz="2300" dirty="0" err="1">
                <a:solidFill>
                  <a:schemeClr val="tx1">
                    <a:lumMod val="65000"/>
                    <a:lumOff val="35000"/>
                  </a:schemeClr>
                </a:solidFill>
                <a:latin typeface="Roboto" panose="02000000000000000000" pitchFamily="2" charset="0"/>
              </a:rPr>
              <a:t>utilizaron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preguntas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basadas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cuestionarios</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calidad</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vida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validados</a:t>
            </a:r>
            <a:r>
              <a:rPr lang="en-GB" sz="2300" dirty="0">
                <a:solidFill>
                  <a:schemeClr val="tx1">
                    <a:lumMod val="65000"/>
                    <a:lumOff val="35000"/>
                  </a:schemeClr>
                </a:solidFill>
                <a:latin typeface="Roboto" panose="02000000000000000000" pitchFamily="2" charset="0"/>
              </a:rPr>
              <a:t>: EPIC-26, EORTC-QLQ y 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Disponibles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19 </a:t>
            </a:r>
            <a:r>
              <a:rPr lang="en-GB" sz="2300" dirty="0" err="1">
                <a:solidFill>
                  <a:schemeClr val="tx1">
                    <a:lumMod val="65000"/>
                    <a:lumOff val="35000"/>
                  </a:schemeClr>
                </a:solidFill>
                <a:latin typeface="Roboto" panose="02000000000000000000" pitchFamily="2" charset="0"/>
              </a:rPr>
              <a:t>idiomas</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Las </a:t>
            </a:r>
            <a:r>
              <a:rPr lang="en-GB" sz="2300" dirty="0" err="1">
                <a:solidFill>
                  <a:schemeClr val="tx1">
                    <a:lumMod val="65000"/>
                    <a:lumOff val="35000"/>
                  </a:schemeClr>
                </a:solidFill>
                <a:latin typeface="Roboto" panose="02000000000000000000" pitchFamily="2" charset="0"/>
              </a:rPr>
              <a:t>respuestas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fueron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anónimas</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Respuesta </a:t>
            </a:r>
            <a:r>
              <a:rPr lang="en-US" sz="4600" dirty="0" err="1">
                <a:solidFill>
                  <a:srgbClr val="757070"/>
                </a:solidFill>
                <a:latin typeface="Roboto" panose="02000000000000000000" pitchFamily="2" charset="0"/>
                <a:cs typeface="Apercu Regular"/>
              </a:rPr>
              <a:t>geográfica</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4355038"/>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respuestas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respuestas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Respuestas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únicas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combinadas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5.464 </a:t>
            </a:r>
            <a:r>
              <a:rPr lang="en-GB" sz="2300" dirty="0" err="1">
                <a:solidFill>
                  <a:schemeClr val="tx1">
                    <a:lumMod val="65000"/>
                    <a:lumOff val="35000"/>
                  </a:schemeClr>
                </a:solidFill>
                <a:latin typeface="Roboto" panose="02000000000000000000" pitchFamily="2" charset="0"/>
                <a:ea typeface="Roboto" panose="02000000000000000000" pitchFamily="2" charset="0"/>
              </a:rPr>
              <a:t>respuestas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Perfil</a:t>
            </a:r>
            <a:r>
              <a:rPr lang="en-US" sz="4600" dirty="0">
                <a:solidFill>
                  <a:srgbClr val="757070"/>
                </a:solidFill>
                <a:latin typeface="Roboto" panose="02000000000000000000" pitchFamily="2" charset="0"/>
                <a:cs typeface="Apercu Regular"/>
              </a:rPr>
              <a:t> del </a:t>
            </a:r>
            <a:r>
              <a:rPr lang="en-US" sz="4600" dirty="0" err="1">
                <a:solidFill>
                  <a:srgbClr val="757070"/>
                </a:solidFill>
                <a:latin typeface="Roboto" panose="02000000000000000000" pitchFamily="2" charset="0"/>
                <a:cs typeface="Apercu Regular"/>
              </a:rPr>
              <a:t>encuestado</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Perfil</a:t>
            </a:r>
            <a:r>
              <a:rPr lang="en-US" sz="4600" dirty="0">
                <a:solidFill>
                  <a:srgbClr val="757070"/>
                </a:solidFill>
                <a:latin typeface="Roboto" panose="02000000000000000000" pitchFamily="2" charset="0"/>
                <a:cs typeface="Apercu Regular"/>
              </a:rPr>
              <a:t> del </a:t>
            </a:r>
            <a:r>
              <a:rPr lang="en-US" sz="4600" dirty="0" err="1">
                <a:solidFill>
                  <a:srgbClr val="757070"/>
                </a:solidFill>
                <a:latin typeface="Roboto" panose="02000000000000000000" pitchFamily="2" charset="0"/>
                <a:cs typeface="Apercu Regular"/>
              </a:rPr>
              <a:t>encuestado</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7848"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Perfil</a:t>
            </a:r>
            <a:r>
              <a:rPr lang="en-US" sz="4600" dirty="0">
                <a:solidFill>
                  <a:srgbClr val="757070"/>
                </a:solidFill>
                <a:latin typeface="Roboto" panose="02000000000000000000" pitchFamily="2" charset="0"/>
                <a:cs typeface="Apercu Regular"/>
              </a:rPr>
              <a:t> de </a:t>
            </a:r>
            <a:r>
              <a:rPr lang="en-US" sz="4600" dirty="0" err="1">
                <a:solidFill>
                  <a:srgbClr val="757070"/>
                </a:solidFill>
                <a:latin typeface="Roboto" panose="02000000000000000000" pitchFamily="2" charset="0"/>
                <a:cs typeface="Apercu Regular"/>
              </a:rPr>
              <a:t>tratamiento</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El </a:t>
            </a:r>
            <a:r>
              <a:rPr lang="en-US" sz="4600" dirty="0" err="1">
                <a:solidFill>
                  <a:srgbClr val="757070"/>
                </a:solidFill>
                <a:latin typeface="Roboto" panose="02000000000000000000" pitchFamily="2" charset="0"/>
                <a:cs typeface="Apercu Regular"/>
              </a:rPr>
              <a:t>análisis</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El </a:t>
            </a:r>
            <a:r>
              <a:rPr lang="en-GB" sz="2300" dirty="0" err="1">
                <a:solidFill>
                  <a:schemeClr val="tx1">
                    <a:lumMod val="65000"/>
                    <a:lumOff val="35000"/>
                  </a:schemeClr>
                </a:solidFill>
                <a:latin typeface="Roboto" panose="02000000000000000000" pitchFamily="2" charset="0"/>
              </a:rPr>
              <a:t>análisis</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los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fue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realizado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por</a:t>
            </a:r>
            <a:r>
              <a:rPr lang="en-GB" sz="2300" dirty="0">
                <a:solidFill>
                  <a:schemeClr val="tx1">
                    <a:lumMod val="65000"/>
                    <a:lumOff val="35000"/>
                  </a:schemeClr>
                </a:solidFill>
                <a:latin typeface="Roboto" panose="02000000000000000000" pitchFamily="2" charset="0"/>
              </a:rPr>
              <a:t> la </a:t>
            </a:r>
            <a:r>
              <a:rPr lang="en-GB" sz="2300" dirty="0" err="1">
                <a:solidFill>
                  <a:schemeClr val="tx1">
                    <a:lumMod val="65000"/>
                    <a:lumOff val="35000"/>
                  </a:schemeClr>
                </a:solidFill>
                <a:latin typeface="Roboto" panose="02000000000000000000" pitchFamily="2" charset="0"/>
              </a:rPr>
              <a:t>profesora</a:t>
            </a:r>
            <a:r>
              <a:rPr lang="en-GB" sz="2300" dirty="0">
                <a:solidFill>
                  <a:schemeClr val="tx1">
                    <a:lumMod val="65000"/>
                    <a:lumOff val="35000"/>
                  </a:schemeClr>
                </a:solidFill>
                <a:latin typeface="Roboto" panose="02000000000000000000" pitchFamily="2" charset="0"/>
              </a:rPr>
              <a:t>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y </a:t>
            </a:r>
            <a:r>
              <a:rPr lang="en-GB" sz="2300" dirty="0" err="1">
                <a:solidFill>
                  <a:schemeClr val="tx1">
                    <a:lumMod val="65000"/>
                    <a:lumOff val="35000"/>
                  </a:schemeClr>
                </a:solidFill>
                <a:latin typeface="Roboto" panose="02000000000000000000" pitchFamily="2" charset="0"/>
              </a:rPr>
              <a:t>por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equipo</a:t>
            </a:r>
            <a:r>
              <a:rPr lang="en-GB" sz="2300" dirty="0">
                <a:solidFill>
                  <a:schemeClr val="tx1">
                    <a:lumMod val="65000"/>
                    <a:lumOff val="35000"/>
                  </a:schemeClr>
                </a:solidFill>
                <a:latin typeface="Roboto" panose="02000000000000000000" pitchFamily="2" charset="0"/>
              </a:rPr>
              <a:t> del Erasmus University Medical Centre, </a:t>
            </a:r>
            <a:r>
              <a:rPr lang="en-GB" sz="2300" dirty="0" err="1">
                <a:solidFill>
                  <a:schemeClr val="tx1">
                    <a:lumMod val="65000"/>
                    <a:lumOff val="35000"/>
                  </a:schemeClr>
                </a:solidFill>
                <a:latin typeface="Roboto" panose="02000000000000000000" pitchFamily="2" charset="0"/>
              </a:rPr>
              <a:t>Departamento</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Urología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Róterdam</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Países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Bajos</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Su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análisis</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los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datos</a:t>
            </a:r>
            <a:r>
              <a:rPr lang="en-GB" sz="2300" dirty="0">
                <a:solidFill>
                  <a:schemeClr val="tx1">
                    <a:lumMod val="65000"/>
                    <a:lumOff val="35000"/>
                  </a:schemeClr>
                </a:solidFill>
                <a:latin typeface="Roboto" panose="02000000000000000000" pitchFamily="2" charset="0"/>
              </a:rPr>
              <a:t> de EUPROMS 1.0 y EUPROMS 2.0 </a:t>
            </a:r>
            <a:r>
              <a:rPr lang="en-GB" sz="2300" dirty="0" err="1">
                <a:solidFill>
                  <a:schemeClr val="tx1">
                    <a:lumMod val="65000"/>
                    <a:lumOff val="35000"/>
                  </a:schemeClr>
                </a:solidFill>
                <a:latin typeface="Roboto" panose="02000000000000000000" pitchFamily="2" charset="0"/>
              </a:rPr>
              <a:t>proporcionó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resultados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combinados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aquí</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presentados</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Algunos</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los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resultados</a:t>
            </a:r>
            <a:r>
              <a:rPr lang="en-GB" sz="2300" dirty="0">
                <a:solidFill>
                  <a:schemeClr val="tx1">
                    <a:lumMod val="65000"/>
                    <a:lumOff val="35000"/>
                  </a:schemeClr>
                </a:solidFill>
                <a:latin typeface="Roboto" panose="02000000000000000000" pitchFamily="2" charset="0"/>
              </a:rPr>
              <a:t> se </a:t>
            </a:r>
            <a:r>
              <a:rPr lang="en-GB" sz="2300" dirty="0" err="1">
                <a:solidFill>
                  <a:schemeClr val="tx1">
                    <a:lumMod val="65000"/>
                    <a:lumOff val="35000"/>
                  </a:schemeClr>
                </a:solidFill>
                <a:latin typeface="Roboto" panose="02000000000000000000" pitchFamily="2" charset="0"/>
              </a:rPr>
              <a:t>basan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respuestas</a:t>
            </a:r>
            <a:r>
              <a:rPr lang="en-GB" sz="2300" dirty="0">
                <a:solidFill>
                  <a:schemeClr val="tx1">
                    <a:lumMod val="65000"/>
                    <a:lumOff val="35000"/>
                  </a:schemeClr>
                </a:solidFill>
                <a:latin typeface="Roboto" panose="02000000000000000000" pitchFamily="2" charset="0"/>
              </a:rPr>
              <a:t> sin </a:t>
            </a:r>
            <a:r>
              <a:rPr lang="en-GB" sz="2300" dirty="0" err="1">
                <a:solidFill>
                  <a:schemeClr val="tx1">
                    <a:lumMod val="65000"/>
                    <a:lumOff val="35000"/>
                  </a:schemeClr>
                </a:solidFill>
                <a:latin typeface="Roboto" panose="02000000000000000000" pitchFamily="2" charset="0"/>
              </a:rPr>
              <a:t>procesar</a:t>
            </a:r>
            <a:r>
              <a:rPr lang="en-GB" sz="2300" dirty="0">
                <a:solidFill>
                  <a:schemeClr val="tx1">
                    <a:lumMod val="65000"/>
                    <a:lumOff val="35000"/>
                  </a:schemeClr>
                </a:solidFill>
                <a:latin typeface="Roboto" panose="02000000000000000000" pitchFamily="2" charset="0"/>
              </a:rPr>
              <a:t> a la </a:t>
            </a:r>
            <a:r>
              <a:rPr lang="en-GB" sz="2300" dirty="0" err="1">
                <a:solidFill>
                  <a:schemeClr val="tx1">
                    <a:lumMod val="65000"/>
                    <a:lumOff val="35000"/>
                  </a:schemeClr>
                </a:solidFill>
                <a:latin typeface="Roboto" panose="02000000000000000000" pitchFamily="2" charset="0"/>
              </a:rPr>
              <a:t>encuesta</a:t>
            </a:r>
            <a:r>
              <a:rPr lang="en-GB" sz="2300" dirty="0">
                <a:solidFill>
                  <a:schemeClr val="tx1">
                    <a:lumMod val="65000"/>
                    <a:lumOff val="35000"/>
                  </a:schemeClr>
                </a:solidFill>
                <a:latin typeface="Roboto" panose="02000000000000000000" pitchFamily="2" charset="0"/>
              </a:rPr>
              <a:t> y no se ha </a:t>
            </a:r>
            <a:r>
              <a:rPr lang="en-GB" sz="2300" dirty="0" err="1">
                <a:solidFill>
                  <a:schemeClr val="tx1">
                    <a:lumMod val="65000"/>
                    <a:lumOff val="35000"/>
                  </a:schemeClr>
                </a:solidFill>
                <a:latin typeface="Roboto" panose="02000000000000000000" pitchFamily="2" charset="0"/>
              </a:rPr>
              <a:t>calculado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mostrado</a:t>
            </a:r>
            <a:r>
              <a:rPr lang="en-GB" sz="2300" dirty="0">
                <a:solidFill>
                  <a:schemeClr val="tx1">
                    <a:lumMod val="65000"/>
                    <a:lumOff val="35000"/>
                  </a:schemeClr>
                </a:solidFill>
                <a:latin typeface="Roboto" panose="02000000000000000000" pitchFamily="2" charset="0"/>
              </a:rPr>
              <a:t> la </a:t>
            </a:r>
            <a:r>
              <a:rPr lang="en-GB" sz="2300" dirty="0" err="1">
                <a:solidFill>
                  <a:schemeClr val="tx1">
                    <a:lumMod val="65000"/>
                    <a:lumOff val="35000"/>
                  </a:schemeClr>
                </a:solidFill>
                <a:latin typeface="Roboto" panose="02000000000000000000" pitchFamily="2" charset="0"/>
              </a:rPr>
              <a:t>significación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estadística</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Todos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los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hallazgos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ayudan</a:t>
            </a:r>
            <a:r>
              <a:rPr lang="en-GB" sz="2300" dirty="0">
                <a:solidFill>
                  <a:schemeClr val="tx1">
                    <a:lumMod val="65000"/>
                    <a:lumOff val="35000"/>
                  </a:schemeClr>
                </a:solidFill>
                <a:latin typeface="Roboto" panose="02000000000000000000" pitchFamily="2" charset="0"/>
              </a:rPr>
              <a:t> a </a:t>
            </a:r>
            <a:r>
              <a:rPr lang="en-GB" sz="2300" dirty="0" err="1">
                <a:solidFill>
                  <a:schemeClr val="tx1">
                    <a:lumMod val="65000"/>
                    <a:lumOff val="35000"/>
                  </a:schemeClr>
                </a:solidFill>
                <a:latin typeface="Roboto" panose="02000000000000000000" pitchFamily="2" charset="0"/>
              </a:rPr>
              <a:t>proporcionar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información</a:t>
            </a:r>
            <a:r>
              <a:rPr lang="en-GB" sz="2300" dirty="0">
                <a:solidFill>
                  <a:schemeClr val="tx1">
                    <a:lumMod val="65000"/>
                    <a:lumOff val="35000"/>
                  </a:schemeClr>
                </a:solidFill>
                <a:latin typeface="Roboto" panose="02000000000000000000" pitchFamily="2" charset="0"/>
              </a:rPr>
              <a:t> vital para la </a:t>
            </a:r>
            <a:r>
              <a:rPr lang="en-GB" sz="2300" dirty="0" err="1">
                <a:solidFill>
                  <a:schemeClr val="tx1">
                    <a:lumMod val="65000"/>
                    <a:lumOff val="35000"/>
                  </a:schemeClr>
                </a:solidFill>
                <a:latin typeface="Roboto" panose="02000000000000000000" pitchFamily="2" charset="0"/>
              </a:rPr>
              <a:t>toma</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decisiones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clínicas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por</a:t>
            </a:r>
            <a:r>
              <a:rPr lang="en-GB" sz="2300" dirty="0">
                <a:solidFill>
                  <a:schemeClr val="tx1">
                    <a:lumMod val="65000"/>
                    <a:lumOff val="35000"/>
                  </a:schemeClr>
                </a:solidFill>
                <a:latin typeface="Roboto" panose="02000000000000000000" pitchFamily="2" charset="0"/>
              </a:rPr>
              <a:t> lo que son </a:t>
            </a:r>
            <a:r>
              <a:rPr lang="en-GB" sz="2300" dirty="0" err="1">
                <a:solidFill>
                  <a:schemeClr val="tx1">
                    <a:lumMod val="65000"/>
                    <a:lumOff val="35000"/>
                  </a:schemeClr>
                </a:solidFill>
                <a:latin typeface="Roboto" panose="02000000000000000000" pitchFamily="2" charset="0"/>
              </a:rPr>
              <a:t>clínicamente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relevantes</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8233844" cy="1508105"/>
          </a:xfrm>
          <a:prstGeom prst="rect">
            <a:avLst/>
          </a:prstGeom>
        </p:spPr>
        <p:txBody>
          <a:bodyPr wrap="square">
            <a:spAutoFit/>
          </a:bodyPr>
          <a:lstStyle/>
          <a:p>
            <a:r>
              <a:rPr lang="en-GB" sz="5400" dirty="0" err="1">
                <a:solidFill>
                  <a:schemeClr val="accent1">
                    <a:lumMod val="50000"/>
                  </a:schemeClr>
                </a:solidFill>
                <a:latin typeface="Roboto" panose="02000000000000000000" pitchFamily="2" charset="0"/>
              </a:rPr>
              <a:t>Resultados</a:t>
            </a:r>
            <a:r>
              <a:rPr lang="en-GB" sz="5400" dirty="0">
                <a:solidFill>
                  <a:schemeClr val="accent1">
                    <a:lumMod val="50000"/>
                  </a:schemeClr>
                </a:solidFill>
                <a:latin typeface="Roboto" panose="02000000000000000000" pitchFamily="2" charset="0"/>
              </a:rPr>
              <a:t> del EUPROMS </a:t>
            </a:r>
          </a:p>
          <a:p>
            <a:pPr>
              <a:spcBef>
                <a:spcPts val="1200"/>
              </a:spcBef>
            </a:pPr>
            <a:r>
              <a:rPr lang="en-GB" sz="2800" dirty="0">
                <a:latin typeface="Roboto" panose="02000000000000000000" pitchFamily="2" charset="0"/>
              </a:rPr>
              <a:t>Calidad de </a:t>
            </a:r>
            <a:r>
              <a:rPr lang="en-GB" sz="2800" dirty="0" err="1">
                <a:latin typeface="Roboto" panose="02000000000000000000" pitchFamily="2" charset="0"/>
              </a:rPr>
              <a:t>vida</a:t>
            </a:r>
            <a:r>
              <a:rPr lang="en-GB" sz="2800" dirty="0">
                <a:latin typeface="Roboto" panose="02000000000000000000" pitchFamily="2" charset="0"/>
              </a:rPr>
              <a:t> general</a:t>
            </a: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92012"/>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974" y="758656"/>
            <a:ext cx="10077093" cy="5108043"/>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Resultados</a:t>
            </a:r>
            <a:r>
              <a:rPr lang="en-GB" sz="5400" dirty="0">
                <a:solidFill>
                  <a:schemeClr val="accent1">
                    <a:lumMod val="50000"/>
                  </a:schemeClr>
                </a:solidFill>
                <a:latin typeface="Roboto" panose="02000000000000000000" pitchFamily="2" charset="0"/>
              </a:rPr>
              <a:t> del EUPROMS</a:t>
            </a:r>
          </a:p>
          <a:p>
            <a:pPr>
              <a:spcBef>
                <a:spcPts val="1200"/>
              </a:spcBef>
            </a:pPr>
            <a:r>
              <a:rPr lang="en-GB" sz="2800" dirty="0" err="1">
                <a:latin typeface="Roboto" panose="02000000000000000000" pitchFamily="2" charset="0"/>
              </a:rPr>
              <a:t>Resultados</a:t>
            </a:r>
            <a:r>
              <a:rPr lang="en-GB" sz="2800" dirty="0">
                <a:latin typeface="Roboto" panose="02000000000000000000" pitchFamily="2" charset="0"/>
              </a:rPr>
              <a:t>: </a:t>
            </a:r>
            <a:r>
              <a:rPr lang="en-GB" sz="2800" dirty="0" err="1">
                <a:latin typeface="Roboto" panose="02000000000000000000" pitchFamily="2" charset="0"/>
              </a:rPr>
              <a:t>malestar</a:t>
            </a:r>
            <a:r>
              <a:rPr lang="en-GB" sz="2800" dirty="0">
                <a:latin typeface="Roboto" panose="02000000000000000000" pitchFamily="2" charset="0"/>
              </a:rPr>
              <a:t>, </a:t>
            </a:r>
            <a:r>
              <a:rPr lang="en-GB" sz="2800" dirty="0" err="1">
                <a:latin typeface="Roboto" panose="02000000000000000000" pitchFamily="2" charset="0"/>
              </a:rPr>
              <a:t>cansancio</a:t>
            </a:r>
            <a:r>
              <a:rPr lang="en-GB" sz="2800" dirty="0">
                <a:latin typeface="Roboto" panose="02000000000000000000" pitchFamily="2" charset="0"/>
              </a:rPr>
              <a:t>, </a:t>
            </a:r>
            <a:r>
              <a:rPr lang="en-GB" sz="2800" dirty="0" err="1">
                <a:latin typeface="Roboto" panose="02000000000000000000" pitchFamily="2" charset="0"/>
              </a:rPr>
              <a:t>insomnio</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El </a:t>
            </a:r>
            <a:r>
              <a:rPr lang="en-GB" sz="5400" dirty="0" err="1">
                <a:solidFill>
                  <a:schemeClr val="accent1">
                    <a:lumMod val="50000"/>
                  </a:schemeClr>
                </a:solidFill>
                <a:latin typeface="Roboto" panose="02000000000000000000" pitchFamily="2" charset="0"/>
                <a:ea typeface="Roboto" panose="02000000000000000000" pitchFamily="2" charset="0"/>
              </a:rPr>
              <a:t>estudio</a:t>
            </a:r>
            <a:r>
              <a:rPr lang="en-GB" sz="5400" dirty="0">
                <a:solidFill>
                  <a:schemeClr val="accent1">
                    <a:lumMod val="50000"/>
                  </a:schemeClr>
                </a:solidFill>
                <a:latin typeface="Roboto" panose="02000000000000000000" pitchFamily="2" charset="0"/>
                <a:ea typeface="Roboto" panose="02000000000000000000" pitchFamily="2" charset="0"/>
              </a:rPr>
              <a:t> EUPROMS</a:t>
            </a:r>
          </a:p>
          <a:p>
            <a:pPr>
              <a:spcBef>
                <a:spcPts val="1200"/>
              </a:spcBef>
            </a:pPr>
            <a:r>
              <a:rPr lang="en-GB" sz="2800" dirty="0" err="1">
                <a:latin typeface="Roboto" panose="02000000000000000000" pitchFamily="2" charset="0"/>
                <a:ea typeface="Roboto" panose="02000000000000000000" pitchFamily="2" charset="0"/>
              </a:rPr>
              <a:t>Estudio</a:t>
            </a:r>
            <a:r>
              <a:rPr lang="en-GB" sz="2800" dirty="0">
                <a:latin typeface="Roboto" panose="02000000000000000000" pitchFamily="2" charset="0"/>
                <a:ea typeface="Roboto" panose="02000000000000000000" pitchFamily="2" charset="0"/>
              </a:rPr>
              <a:t> de </a:t>
            </a:r>
            <a:r>
              <a:rPr lang="en-GB" sz="2800" dirty="0" err="1">
                <a:latin typeface="Roboto" panose="02000000000000000000" pitchFamily="2" charset="0"/>
                <a:ea typeface="Roboto" panose="02000000000000000000" pitchFamily="2" charset="0"/>
              </a:rPr>
              <a:t>los</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resultados</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comunicados</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por</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los</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pacientes</a:t>
            </a:r>
            <a:r>
              <a:rPr lang="en-GB" sz="2800" dirty="0">
                <a:latin typeface="Roboto" panose="02000000000000000000" pitchFamily="2" charset="0"/>
                <a:ea typeface="Roboto" panose="02000000000000000000" pitchFamily="2" charset="0"/>
              </a:rPr>
              <a:t> de 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a:t>
            </a:r>
          </a:p>
          <a:p>
            <a:endParaRPr lang="en-GB" sz="2400" dirty="0">
              <a:latin typeface="Roboto" panose="02000000000000000000" pitchFamily="2" charset="0"/>
              <a:ea typeface="Roboto" panose="02000000000000000000" pitchFamily="2" charset="0"/>
            </a:endParaRPr>
          </a:p>
          <a:p>
            <a:r>
              <a:rPr lang="en-GB" sz="2300" dirty="0">
                <a:latin typeface="Roboto" panose="02000000000000000000" pitchFamily="2" charset="0"/>
                <a:ea typeface="Roboto" panose="02000000000000000000" pitchFamily="2" charset="0"/>
              </a:rPr>
              <a:t>La </a:t>
            </a:r>
            <a:r>
              <a:rPr lang="en-GB" sz="2300" dirty="0" err="1">
                <a:latin typeface="Roboto" panose="02000000000000000000" pitchFamily="2" charset="0"/>
                <a:ea typeface="Roboto" panose="02000000000000000000" pitchFamily="2" charset="0"/>
              </a:rPr>
              <a:t>primera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encuesta</a:t>
            </a:r>
            <a:r>
              <a:rPr lang="en-GB" sz="2300" dirty="0">
                <a:latin typeface="Roboto" panose="02000000000000000000" pitchFamily="2" charset="0"/>
                <a:ea typeface="Roboto" panose="02000000000000000000" pitchFamily="2" charset="0"/>
              </a:rPr>
              <a:t> de la </a:t>
            </a:r>
            <a:r>
              <a:rPr lang="en-GB" sz="2300" dirty="0" err="1">
                <a:latin typeface="Roboto" panose="02000000000000000000" pitchFamily="2" charset="0"/>
                <a:ea typeface="Roboto" panose="02000000000000000000" pitchFamily="2" charset="0"/>
              </a:rPr>
              <a:t>historia</a:t>
            </a:r>
            <a:r>
              <a:rPr lang="en-GB" sz="2300" dirty="0">
                <a:latin typeface="Roboto" panose="02000000000000000000" pitchFamily="2" charset="0"/>
                <a:ea typeface="Roboto" panose="02000000000000000000" pitchFamily="2" charset="0"/>
              </a:rPr>
              <a:t> de </a:t>
            </a:r>
            <a:r>
              <a:rPr lang="en-GB" sz="2300" dirty="0" err="1">
                <a:latin typeface="Roboto" panose="02000000000000000000" pitchFamily="2" charset="0"/>
                <a:ea typeface="Roboto" panose="02000000000000000000" pitchFamily="2" charset="0"/>
              </a:rPr>
              <a:t>calidad</a:t>
            </a:r>
            <a:r>
              <a:rPr lang="en-GB" sz="2300" dirty="0">
                <a:latin typeface="Roboto" panose="02000000000000000000" pitchFamily="2" charset="0"/>
                <a:ea typeface="Roboto" panose="02000000000000000000" pitchFamily="2" charset="0"/>
              </a:rPr>
              <a:t> de </a:t>
            </a:r>
            <a:r>
              <a:rPr lang="en-GB" sz="2300" dirty="0" err="1">
                <a:latin typeface="Roboto" panose="02000000000000000000" pitchFamily="2" charset="0"/>
                <a:ea typeface="Roboto" panose="02000000000000000000" pitchFamily="2" charset="0"/>
              </a:rPr>
              <a:t>vida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sobre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el</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cáncer</a:t>
            </a:r>
            <a:r>
              <a:rPr lang="en-GB" sz="2300" dirty="0">
                <a:latin typeface="Roboto" panose="02000000000000000000" pitchFamily="2" charset="0"/>
                <a:ea typeface="Roboto" panose="02000000000000000000" pitchFamily="2" charset="0"/>
              </a:rPr>
              <a:t> de </a:t>
            </a:r>
            <a:r>
              <a:rPr lang="en-GB" sz="2300" dirty="0" err="1">
                <a:latin typeface="Roboto" panose="02000000000000000000" pitchFamily="2" charset="0"/>
                <a:ea typeface="Roboto" panose="02000000000000000000" pitchFamily="2" charset="0"/>
              </a:rPr>
              <a:t>próstata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realizada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por</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pacientes</a:t>
            </a:r>
            <a:r>
              <a:rPr lang="en-GB" sz="2300" dirty="0">
                <a:latin typeface="Roboto" panose="02000000000000000000" pitchFamily="2" charset="0"/>
                <a:ea typeface="Roboto" panose="02000000000000000000" pitchFamily="2" charset="0"/>
              </a:rPr>
              <a:t> para </a:t>
            </a:r>
            <a:r>
              <a:rPr lang="en-GB" sz="2300" dirty="0" err="1">
                <a:latin typeface="Roboto" panose="02000000000000000000" pitchFamily="2" charset="0"/>
                <a:ea typeface="Roboto" panose="02000000000000000000" pitchFamily="2" charset="0"/>
              </a:rPr>
              <a:t>pacientes</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2026" y="985029"/>
            <a:ext cx="9202482" cy="4997900"/>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890664"/>
            <a:ext cx="9822454" cy="4894291"/>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Resultados</a:t>
            </a:r>
            <a:r>
              <a:rPr lang="en-GB" sz="5400" dirty="0">
                <a:solidFill>
                  <a:schemeClr val="accent1">
                    <a:lumMod val="50000"/>
                  </a:schemeClr>
                </a:solidFill>
                <a:latin typeface="Roboto" panose="02000000000000000000" pitchFamily="2" charset="0"/>
              </a:rPr>
              <a:t> del EUPROMS</a:t>
            </a:r>
          </a:p>
          <a:p>
            <a:pPr>
              <a:spcBef>
                <a:spcPts val="1200"/>
              </a:spcBef>
            </a:pPr>
            <a:r>
              <a:rPr lang="en-GB" sz="2800" dirty="0" err="1">
                <a:latin typeface="Roboto" panose="02000000000000000000" pitchFamily="2" charset="0"/>
              </a:rPr>
              <a:t>Salud</a:t>
            </a:r>
            <a:r>
              <a:rPr lang="en-GB" sz="2800" dirty="0">
                <a:latin typeface="Roboto" panose="02000000000000000000" pitchFamily="2" charset="0"/>
              </a:rPr>
              <a:t> mental</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745093"/>
            <a:ext cx="8197293" cy="4827767"/>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04400" y="452865"/>
            <a:ext cx="7366000" cy="5600700"/>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75582" y="825247"/>
            <a:ext cx="8824003" cy="4731491"/>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Resultados</a:t>
            </a:r>
            <a:r>
              <a:rPr lang="en-GB" sz="5400" dirty="0">
                <a:solidFill>
                  <a:schemeClr val="accent1">
                    <a:lumMod val="50000"/>
                  </a:schemeClr>
                </a:solidFill>
                <a:latin typeface="Roboto" panose="02000000000000000000" pitchFamily="2" charset="0"/>
              </a:rPr>
              <a:t> del EUPROMS</a:t>
            </a:r>
          </a:p>
          <a:p>
            <a:pPr>
              <a:spcBef>
                <a:spcPts val="1200"/>
              </a:spcBef>
            </a:pPr>
            <a:r>
              <a:rPr lang="en-GB" sz="2800" dirty="0" err="1">
                <a:latin typeface="Roboto" panose="02000000000000000000" pitchFamily="2" charset="0"/>
              </a:rPr>
              <a:t>Función</a:t>
            </a:r>
            <a:r>
              <a:rPr lang="en-GB" sz="2800" dirty="0">
                <a:latin typeface="Roboto" panose="02000000000000000000" pitchFamily="2" charset="0"/>
              </a:rPr>
              <a:t> sexual</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72537" y="415145"/>
            <a:ext cx="8516363"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09750" y="929219"/>
            <a:ext cx="7937499" cy="5173060"/>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251581"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Acerca</a:t>
            </a:r>
            <a:r>
              <a:rPr lang="en-US" sz="4600" dirty="0">
                <a:solidFill>
                  <a:srgbClr val="757070"/>
                </a:solidFill>
                <a:latin typeface="Roboto" panose="02000000000000000000" pitchFamily="2" charset="0"/>
                <a:ea typeface="Roboto" panose="02000000000000000000" pitchFamily="2" charset="0"/>
                <a:cs typeface="Apercu Regular"/>
              </a:rPr>
              <a:t> de </a:t>
            </a:r>
            <a:r>
              <a:rPr lang="en-US" sz="4600" dirty="0" err="1">
                <a:solidFill>
                  <a:srgbClr val="757070"/>
                </a:solidFill>
                <a:latin typeface="Roboto" panose="02000000000000000000" pitchFamily="2" charset="0"/>
                <a:ea typeface="Roboto" panose="02000000000000000000" pitchFamily="2" charset="0"/>
                <a:cs typeface="Apercu Regular"/>
              </a:rPr>
              <a:t>esta</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presentación</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277820"/>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Esta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presentación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está</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dirigida</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grupos</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pacientes</a:t>
            </a:r>
            <a:r>
              <a:rPr lang="en-GB" sz="2300" dirty="0">
                <a:solidFill>
                  <a:schemeClr val="tx1">
                    <a:lumMod val="65000"/>
                    <a:lumOff val="35000"/>
                  </a:schemeClr>
                </a:solidFill>
                <a:latin typeface="Roboto" panose="02000000000000000000" pitchFamily="2" charset="0"/>
                <a:ea typeface="Roboto" panose="02000000000000000000" pitchFamily="2" charset="0"/>
              </a:rPr>
              <a:t> con </a:t>
            </a:r>
            <a:r>
              <a:rPr lang="en-GB" sz="2300" dirty="0" err="1">
                <a:solidFill>
                  <a:schemeClr val="tx1">
                    <a:lumMod val="65000"/>
                    <a:lumOff val="35000"/>
                  </a:schemeClr>
                </a:solidFill>
                <a:latin typeface="Roboto" panose="02000000000000000000" pitchFamily="2" charset="0"/>
                <a:ea typeface="Roboto" panose="02000000000000000000" pitchFamily="2" charset="0"/>
              </a:rPr>
              <a:t>cáncer</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próstata</a:t>
            </a:r>
            <a:r>
              <a:rPr lang="en-GB" sz="2300" dirty="0">
                <a:solidFill>
                  <a:schemeClr val="tx1">
                    <a:lumMod val="65000"/>
                    <a:lumOff val="35000"/>
                  </a:schemeClr>
                </a:solidFill>
                <a:latin typeface="Roboto" panose="02000000000000000000" pitchFamily="2" charset="0"/>
                <a:ea typeface="Roboto" panose="02000000000000000000" pitchFamily="2" charset="0"/>
              </a:rPr>
              <a:t> y al </a:t>
            </a:r>
            <a:r>
              <a:rPr lang="en-GB" sz="2300" dirty="0" err="1">
                <a:solidFill>
                  <a:schemeClr val="tx1">
                    <a:lumMod val="65000"/>
                    <a:lumOff val="35000"/>
                  </a:schemeClr>
                </a:solidFill>
                <a:latin typeface="Roboto" panose="02000000000000000000" pitchFamily="2" charset="0"/>
                <a:ea typeface="Roboto" panose="02000000000000000000" pitchFamily="2" charset="0"/>
              </a:rPr>
              <a:t>público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general.</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Le </a:t>
            </a:r>
            <a:r>
              <a:rPr lang="en-GB" sz="2300" dirty="0" err="1">
                <a:solidFill>
                  <a:schemeClr val="tx1">
                    <a:lumMod val="65000"/>
                    <a:lumOff val="35000"/>
                  </a:schemeClr>
                </a:solidFill>
                <a:latin typeface="Roboto" panose="02000000000000000000" pitchFamily="2" charset="0"/>
                <a:ea typeface="Roboto" panose="02000000000000000000" pitchFamily="2" charset="0"/>
              </a:rPr>
              <a:t>invitamos</a:t>
            </a:r>
            <a:r>
              <a:rPr lang="en-GB" sz="2300" dirty="0">
                <a:solidFill>
                  <a:schemeClr val="tx1">
                    <a:lumMod val="65000"/>
                    <a:lumOff val="35000"/>
                  </a:schemeClr>
                </a:solidFill>
                <a:latin typeface="Roboto" panose="02000000000000000000" pitchFamily="2" charset="0"/>
                <a:ea typeface="Roboto" panose="02000000000000000000" pitchFamily="2" charset="0"/>
              </a:rPr>
              <a:t> a que </a:t>
            </a:r>
            <a:r>
              <a:rPr lang="en-GB" sz="2300" dirty="0" err="1">
                <a:solidFill>
                  <a:schemeClr val="tx1">
                    <a:lumMod val="65000"/>
                    <a:lumOff val="35000"/>
                  </a:schemeClr>
                </a:solidFill>
                <a:latin typeface="Roboto" panose="02000000000000000000" pitchFamily="2" charset="0"/>
                <a:ea typeface="Roboto" panose="02000000000000000000" pitchFamily="2" charset="0"/>
              </a:rPr>
              <a:t>dé</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conocer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resultados</a:t>
            </a:r>
            <a:r>
              <a:rPr lang="en-GB" sz="2300" dirty="0">
                <a:solidFill>
                  <a:schemeClr val="tx1">
                    <a:lumMod val="65000"/>
                    <a:lumOff val="35000"/>
                  </a:schemeClr>
                </a:solidFill>
                <a:latin typeface="Roboto" panose="02000000000000000000" pitchFamily="2" charset="0"/>
                <a:ea typeface="Roboto" panose="02000000000000000000" pitchFamily="2" charset="0"/>
              </a:rPr>
              <a:t> sin </a:t>
            </a:r>
            <a:r>
              <a:rPr lang="en-GB" sz="2300" dirty="0" err="1">
                <a:solidFill>
                  <a:schemeClr val="tx1">
                    <a:lumMod val="65000"/>
                    <a:lumOff val="35000"/>
                  </a:schemeClr>
                </a:solidFill>
                <a:latin typeface="Roboto" panose="02000000000000000000" pitchFamily="2" charset="0"/>
                <a:ea typeface="Roboto" panose="02000000000000000000" pitchFamily="2" charset="0"/>
              </a:rPr>
              <a:t>permiso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siempre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debe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mencionar</a:t>
            </a:r>
            <a:r>
              <a:rPr lang="en-GB" sz="2300" dirty="0">
                <a:solidFill>
                  <a:schemeClr val="tx1">
                    <a:lumMod val="65000"/>
                    <a:lumOff val="35000"/>
                  </a:schemeClr>
                </a:solidFill>
                <a:latin typeface="Roboto" panose="02000000000000000000" pitchFamily="2" charset="0"/>
                <a:ea typeface="Roboto" panose="02000000000000000000" pitchFamily="2" charset="0"/>
              </a:rPr>
              <a:t> a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y al </a:t>
            </a:r>
            <a:r>
              <a:rPr lang="en-GB" sz="2300" dirty="0" err="1">
                <a:solidFill>
                  <a:schemeClr val="tx1">
                    <a:lumMod val="65000"/>
                    <a:lumOff val="35000"/>
                  </a:schemeClr>
                </a:solidFill>
                <a:latin typeface="Roboto" panose="02000000000000000000" pitchFamily="2" charset="0"/>
                <a:ea typeface="Roboto" panose="02000000000000000000" pitchFamily="2" charset="0"/>
              </a:rPr>
              <a:t>estudio</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Si reproduce </a:t>
            </a:r>
            <a:r>
              <a:rPr lang="en-GB" sz="2300" dirty="0" err="1">
                <a:solidFill>
                  <a:schemeClr val="tx1">
                    <a:lumMod val="65000"/>
                    <a:lumOff val="35000"/>
                  </a:schemeClr>
                </a:solidFill>
                <a:latin typeface="Roboto" panose="02000000000000000000" pitchFamily="2" charset="0"/>
                <a:ea typeface="Roboto" panose="02000000000000000000" pitchFamily="2" charset="0"/>
              </a:rPr>
              <a:t>cualquiera</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gráficos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estos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gráficos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deben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mencionar</a:t>
            </a:r>
            <a:r>
              <a:rPr lang="en-GB" sz="2300" dirty="0">
                <a:solidFill>
                  <a:schemeClr val="tx1">
                    <a:lumMod val="65000"/>
                    <a:lumOff val="35000"/>
                  </a:schemeClr>
                </a:solidFill>
                <a:latin typeface="Roboto" panose="02000000000000000000" pitchFamily="2" charset="0"/>
                <a:ea typeface="Roboto" panose="02000000000000000000" pitchFamily="2" charset="0"/>
              </a:rPr>
              <a:t> al </a:t>
            </a:r>
            <a:r>
              <a:rPr lang="en-GB" sz="2300" dirty="0" err="1">
                <a:solidFill>
                  <a:schemeClr val="tx1">
                    <a:lumMod val="65000"/>
                    <a:lumOff val="35000"/>
                  </a:schemeClr>
                </a:solidFill>
                <a:latin typeface="Roboto" panose="02000000000000000000" pitchFamily="2" charset="0"/>
                <a:ea typeface="Roboto" panose="02000000000000000000" pitchFamily="2" charset="0"/>
              </a:rPr>
              <a:t>estudio</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80084" y="880534"/>
            <a:ext cx="8349707" cy="4491567"/>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0799" y="668765"/>
            <a:ext cx="7554933" cy="5366607"/>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124" y="2059516"/>
            <a:ext cx="8948137"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Resultados</a:t>
            </a:r>
            <a:r>
              <a:rPr lang="en-GB" sz="5400" dirty="0">
                <a:solidFill>
                  <a:schemeClr val="accent1">
                    <a:lumMod val="50000"/>
                  </a:schemeClr>
                </a:solidFill>
                <a:latin typeface="Roboto" panose="02000000000000000000" pitchFamily="2" charset="0"/>
              </a:rPr>
              <a:t> del EUPROMS</a:t>
            </a:r>
          </a:p>
          <a:p>
            <a:pPr>
              <a:spcBef>
                <a:spcPts val="1200"/>
              </a:spcBef>
            </a:pPr>
            <a:r>
              <a:rPr lang="en-GB" sz="2800" dirty="0" err="1">
                <a:latin typeface="Roboto" panose="02000000000000000000" pitchFamily="2" charset="0"/>
              </a:rPr>
              <a:t>Incontinencia</a:t>
            </a:r>
            <a:r>
              <a:rPr lang="en-GB" sz="2800" dirty="0">
                <a:latin typeface="Roboto" panose="02000000000000000000" pitchFamily="2" charset="0"/>
              </a:rPr>
              <a:t> </a:t>
            </a:r>
            <a:r>
              <a:rPr lang="en-GB" sz="2800" dirty="0" err="1">
                <a:latin typeface="Roboto" panose="02000000000000000000" pitchFamily="2" charset="0"/>
              </a:rPr>
              <a:t>urinaria</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9397" y="822697"/>
            <a:ext cx="7873206"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3927" y="999942"/>
            <a:ext cx="8060478"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32474" y="1062617"/>
            <a:ext cx="8268083" cy="4732764"/>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27025" y="1246996"/>
            <a:ext cx="8373531"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96180" y="734980"/>
            <a:ext cx="6947701"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err="1">
                <a:solidFill>
                  <a:schemeClr val="accent1">
                    <a:lumMod val="50000"/>
                  </a:schemeClr>
                </a:solidFill>
                <a:latin typeface="Roboto" panose="02000000000000000000" pitchFamily="2" charset="0"/>
              </a:rPr>
              <a:t>Estudio</a:t>
            </a:r>
            <a:r>
              <a:rPr lang="en-GB" sz="5400" dirty="0">
                <a:solidFill>
                  <a:schemeClr val="accent1">
                    <a:lumMod val="50000"/>
                  </a:schemeClr>
                </a:solidFill>
                <a:latin typeface="Roboto" panose="02000000000000000000" pitchFamily="2" charset="0"/>
              </a:rPr>
              <a:t> EUPROMS</a:t>
            </a:r>
          </a:p>
          <a:p>
            <a:endParaRPr lang="en-GB" dirty="0">
              <a:latin typeface="Roboto" panose="02000000000000000000" pitchFamily="2" charset="0"/>
            </a:endParaRPr>
          </a:p>
          <a:p>
            <a:r>
              <a:rPr lang="en-GB" sz="2800" dirty="0" err="1">
                <a:latin typeface="Roboto" panose="02000000000000000000" pitchFamily="2" charset="0"/>
              </a:rPr>
              <a:t>Mensajes</a:t>
            </a:r>
            <a:r>
              <a:rPr lang="en-GB" sz="2800" dirty="0">
                <a:latin typeface="Roboto" panose="02000000000000000000" pitchFamily="2" charset="0"/>
              </a:rPr>
              <a:t> para </a:t>
            </a:r>
            <a:r>
              <a:rPr lang="en-GB" sz="2800" dirty="0" err="1">
                <a:latin typeface="Roboto" panose="02000000000000000000" pitchFamily="2" charset="0"/>
              </a:rPr>
              <a:t>llevarse</a:t>
            </a:r>
            <a:r>
              <a:rPr lang="en-GB" sz="2800" dirty="0">
                <a:latin typeface="Roboto" panose="02000000000000000000" pitchFamily="2" charset="0"/>
              </a:rPr>
              <a:t> a casa</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Acerca</a:t>
            </a:r>
            <a:r>
              <a:rPr lang="en-GB" sz="5400" dirty="0">
                <a:solidFill>
                  <a:schemeClr val="accent1">
                    <a:lumMod val="50000"/>
                  </a:schemeClr>
                </a:solidFill>
                <a:latin typeface="Roboto" panose="02000000000000000000" pitchFamily="2" charset="0"/>
                <a:ea typeface="Roboto" panose="02000000000000000000" pitchFamily="2" charset="0"/>
              </a:rPr>
              <a:t> de EUPROMS</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601777"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Mensajes</a:t>
            </a:r>
            <a:r>
              <a:rPr lang="en-US" sz="4600" dirty="0">
                <a:solidFill>
                  <a:srgbClr val="757070"/>
                </a:solidFill>
                <a:latin typeface="Roboto" panose="02000000000000000000" pitchFamily="2" charset="0"/>
                <a:cs typeface="Apercu Regular"/>
              </a:rPr>
              <a:t> para </a:t>
            </a:r>
            <a:r>
              <a:rPr lang="en-US" sz="4600" dirty="0" err="1">
                <a:solidFill>
                  <a:srgbClr val="757070"/>
                </a:solidFill>
                <a:latin typeface="Roboto" panose="02000000000000000000" pitchFamily="2" charset="0"/>
                <a:cs typeface="Apercu Regular"/>
              </a:rPr>
              <a:t>llevarse</a:t>
            </a:r>
            <a:r>
              <a:rPr lang="en-US" sz="4600" dirty="0">
                <a:solidFill>
                  <a:srgbClr val="757070"/>
                </a:solidFill>
                <a:latin typeface="Roboto" panose="02000000000000000000" pitchFamily="2" charset="0"/>
                <a:cs typeface="Apercu Regular"/>
              </a:rPr>
              <a:t> a casa</a:t>
            </a: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34996" y="1533460"/>
            <a:ext cx="7688155"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441023"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Mensajes</a:t>
            </a:r>
            <a:r>
              <a:rPr lang="en-US" sz="4600" dirty="0">
                <a:solidFill>
                  <a:srgbClr val="757070"/>
                </a:solidFill>
                <a:latin typeface="Roboto" panose="02000000000000000000" pitchFamily="2" charset="0"/>
                <a:cs typeface="Apercu Regular"/>
              </a:rPr>
              <a:t> para </a:t>
            </a:r>
            <a:r>
              <a:rPr lang="en-US" sz="4600" dirty="0" err="1">
                <a:solidFill>
                  <a:srgbClr val="757070"/>
                </a:solidFill>
                <a:latin typeface="Roboto" panose="02000000000000000000" pitchFamily="2" charset="0"/>
                <a:cs typeface="Apercu Regular"/>
              </a:rPr>
              <a:t>llevarse</a:t>
            </a:r>
            <a:r>
              <a:rPr lang="en-US" sz="4600" dirty="0">
                <a:solidFill>
                  <a:srgbClr val="757070"/>
                </a:solidFill>
                <a:latin typeface="Roboto" panose="02000000000000000000" pitchFamily="2" charset="0"/>
                <a:cs typeface="Apercu Regular"/>
              </a:rPr>
              <a:t> a casa</a:t>
            </a: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8621232"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Mensajes</a:t>
            </a:r>
            <a:r>
              <a:rPr lang="en-US" sz="4600" dirty="0">
                <a:solidFill>
                  <a:srgbClr val="757070"/>
                </a:solidFill>
                <a:latin typeface="Roboto" panose="02000000000000000000" pitchFamily="2" charset="0"/>
                <a:cs typeface="Apercu Regular"/>
              </a:rPr>
              <a:t> para </a:t>
            </a:r>
            <a:r>
              <a:rPr lang="en-US" sz="4600" dirty="0" err="1">
                <a:solidFill>
                  <a:srgbClr val="757070"/>
                </a:solidFill>
                <a:latin typeface="Roboto" panose="02000000000000000000" pitchFamily="2" charset="0"/>
                <a:cs typeface="Apercu Regular"/>
              </a:rPr>
              <a:t>llevarse</a:t>
            </a:r>
            <a:r>
              <a:rPr lang="en-US" sz="4600" dirty="0">
                <a:solidFill>
                  <a:srgbClr val="757070"/>
                </a:solidFill>
                <a:latin typeface="Roboto" panose="02000000000000000000" pitchFamily="2" charset="0"/>
                <a:cs typeface="Apercu Regular"/>
              </a:rPr>
              <a:t> a casa</a:t>
            </a: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815608"/>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a:t>
            </a:r>
            <a:r>
              <a:rPr lang="en-GB" sz="2300" b="1" dirty="0" err="1">
                <a:solidFill>
                  <a:schemeClr val="accent1">
                    <a:lumMod val="50000"/>
                  </a:schemeClr>
                </a:solidFill>
                <a:latin typeface="Roboto" panose="02000000000000000000" pitchFamily="2" charset="0"/>
                <a:ea typeface="Roboto" panose="02000000000000000000" pitchFamily="2" charset="0"/>
              </a:rPr>
              <a:t>Necesitamos</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centros</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oncológicos</a:t>
            </a:r>
            <a:r>
              <a:rPr lang="en-GB" sz="2300" b="1" dirty="0">
                <a:solidFill>
                  <a:schemeClr val="accent1">
                    <a:lumMod val="50000"/>
                  </a:schemeClr>
                </a:solidFill>
                <a:latin typeface="Roboto" panose="02000000000000000000" pitchFamily="2" charset="0"/>
                <a:ea typeface="Roboto" panose="02000000000000000000" pitchFamily="2" charset="0"/>
              </a:rPr>
              <a:t> con </a:t>
            </a:r>
            <a:r>
              <a:rPr lang="en-GB" sz="2300" b="1" dirty="0" err="1">
                <a:solidFill>
                  <a:schemeClr val="accent1">
                    <a:lumMod val="50000"/>
                  </a:schemeClr>
                </a:solidFill>
                <a:latin typeface="Roboto" panose="02000000000000000000" pitchFamily="2" charset="0"/>
                <a:ea typeface="Roboto" panose="02000000000000000000" pitchFamily="2" charset="0"/>
              </a:rPr>
              <a:t>equipos</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multidisciplinares</a:t>
            </a: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Acerca</a:t>
            </a:r>
            <a:r>
              <a:rPr lang="en-US" sz="4600" dirty="0">
                <a:solidFill>
                  <a:srgbClr val="757070"/>
                </a:solidFill>
                <a:latin typeface="Roboto" panose="02000000000000000000" pitchFamily="2" charset="0"/>
                <a:ea typeface="Roboto" panose="02000000000000000000" pitchFamily="2" charset="0"/>
                <a:cs typeface="Apercu Regular"/>
              </a:rPr>
              <a:t> de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001095"/>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son las </a:t>
            </a:r>
            <a:r>
              <a:rPr lang="en-GB" sz="2300" dirty="0" err="1">
                <a:solidFill>
                  <a:schemeClr val="tx1">
                    <a:lumMod val="65000"/>
                    <a:lumOff val="35000"/>
                  </a:schemeClr>
                </a:solidFill>
                <a:latin typeface="Roboto" panose="02000000000000000000" pitchFamily="2" charset="0"/>
                <a:ea typeface="Roboto" panose="02000000000000000000" pitchFamily="2" charset="0"/>
              </a:rPr>
              <a:t>siglas</a:t>
            </a:r>
            <a:r>
              <a:rPr lang="en-GB" sz="2300" dirty="0">
                <a:solidFill>
                  <a:schemeClr val="tx1">
                    <a:lumMod val="65000"/>
                    <a:lumOff val="35000"/>
                  </a:schemeClr>
                </a:solidFill>
                <a:latin typeface="Roboto" panose="02000000000000000000" pitchFamily="2" charset="0"/>
                <a:ea typeface="Roboto" panose="02000000000000000000" pitchFamily="2" charset="0"/>
              </a:rPr>
              <a:t> de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Es </a:t>
            </a:r>
            <a:r>
              <a:rPr lang="en-GB" sz="2300" dirty="0" err="1">
                <a:solidFill>
                  <a:schemeClr val="tx1">
                    <a:lumMod val="65000"/>
                    <a:lumOff val="35000"/>
                  </a:schemeClr>
                </a:solidFill>
                <a:latin typeface="Roboto" panose="02000000000000000000" pitchFamily="2" charset="0"/>
                <a:ea typeface="Roboto" panose="02000000000000000000" pitchFamily="2" charset="0"/>
              </a:rPr>
              <a:t>el</a:t>
            </a:r>
            <a:r>
              <a:rPr lang="en-GB" sz="2300" dirty="0">
                <a:solidFill>
                  <a:schemeClr val="tx1">
                    <a:lumMod val="65000"/>
                    <a:lumOff val="35000"/>
                  </a:schemeClr>
                </a:solidFill>
                <a:latin typeface="Roboto" panose="02000000000000000000" pitchFamily="2" charset="0"/>
                <a:ea typeface="Roboto" panose="02000000000000000000" pitchFamily="2" charset="0"/>
              </a:rPr>
              <a:t> primer </a:t>
            </a:r>
            <a:r>
              <a:rPr lang="en-GB" sz="2300" dirty="0" err="1">
                <a:solidFill>
                  <a:schemeClr val="tx1">
                    <a:lumMod val="65000"/>
                    <a:lumOff val="35000"/>
                  </a:schemeClr>
                </a:solidFill>
                <a:latin typeface="Roboto" panose="02000000000000000000" pitchFamily="2" charset="0"/>
                <a:ea typeface="Roboto" panose="02000000000000000000" pitchFamily="2" charset="0"/>
              </a:rPr>
              <a:t>estudio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importante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sobre</a:t>
            </a:r>
            <a:r>
              <a:rPr lang="en-GB" sz="2300" dirty="0">
                <a:solidFill>
                  <a:schemeClr val="tx1">
                    <a:lumMod val="65000"/>
                    <a:lumOff val="35000"/>
                  </a:schemeClr>
                </a:solidFill>
                <a:latin typeface="Roboto" panose="02000000000000000000" pitchFamily="2" charset="0"/>
                <a:ea typeface="Roboto" panose="02000000000000000000" pitchFamily="2" charset="0"/>
              </a:rPr>
              <a:t> la </a:t>
            </a:r>
            <a:r>
              <a:rPr lang="en-GB" sz="2300" dirty="0" err="1">
                <a:solidFill>
                  <a:schemeClr val="tx1">
                    <a:lumMod val="65000"/>
                    <a:lumOff val="35000"/>
                  </a:schemeClr>
                </a:solidFill>
                <a:latin typeface="Roboto" panose="02000000000000000000" pitchFamily="2" charset="0"/>
                <a:ea typeface="Roboto" panose="02000000000000000000" pitchFamily="2" charset="0"/>
              </a:rPr>
              <a:t>calidad</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vida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después</a:t>
            </a:r>
            <a:r>
              <a:rPr lang="en-GB" sz="2300" dirty="0">
                <a:solidFill>
                  <a:schemeClr val="tx1">
                    <a:lumMod val="65000"/>
                    <a:lumOff val="35000"/>
                  </a:schemeClr>
                </a:solidFill>
                <a:latin typeface="Roboto" panose="02000000000000000000" pitchFamily="2" charset="0"/>
                <a:ea typeface="Roboto" panose="02000000000000000000" pitchFamily="2" charset="0"/>
              </a:rPr>
              <a:t> de un </a:t>
            </a:r>
            <a:r>
              <a:rPr lang="en-GB" sz="2300" dirty="0" err="1">
                <a:solidFill>
                  <a:schemeClr val="tx1">
                    <a:lumMod val="65000"/>
                    <a:lumOff val="35000"/>
                  </a:schemeClr>
                </a:solidFill>
                <a:latin typeface="Roboto" panose="02000000000000000000" pitchFamily="2" charset="0"/>
                <a:ea typeface="Roboto" panose="02000000000000000000" pitchFamily="2" charset="0"/>
              </a:rPr>
              <a:t>tratamiento</a:t>
            </a:r>
            <a:r>
              <a:rPr lang="en-GB" sz="2300" dirty="0">
                <a:solidFill>
                  <a:schemeClr val="tx1">
                    <a:lumMod val="65000"/>
                    <a:lumOff val="35000"/>
                  </a:schemeClr>
                </a:solidFill>
                <a:latin typeface="Roboto" panose="02000000000000000000" pitchFamily="2" charset="0"/>
                <a:ea typeface="Roboto" panose="02000000000000000000" pitchFamily="2" charset="0"/>
              </a:rPr>
              <a:t> del </a:t>
            </a:r>
            <a:r>
              <a:rPr lang="en-GB" sz="2300" dirty="0" err="1">
                <a:solidFill>
                  <a:schemeClr val="tx1">
                    <a:lumMod val="65000"/>
                    <a:lumOff val="35000"/>
                  </a:schemeClr>
                </a:solidFill>
                <a:latin typeface="Roboto" panose="02000000000000000000" pitchFamily="2" charset="0"/>
                <a:ea typeface="Roboto" panose="02000000000000000000" pitchFamily="2" charset="0"/>
              </a:rPr>
              <a:t>cáncer</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próstata</a:t>
            </a:r>
            <a:r>
              <a:rPr lang="en-GB" sz="2300" dirty="0">
                <a:solidFill>
                  <a:schemeClr val="tx1">
                    <a:lumMod val="65000"/>
                    <a:lumOff val="35000"/>
                  </a:schemeClr>
                </a:solidFill>
                <a:latin typeface="Roboto" panose="02000000000000000000" pitchFamily="2" charset="0"/>
                <a:ea typeface="Roboto" panose="02000000000000000000" pitchFamily="2" charset="0"/>
              </a:rPr>
              <a:t> que </a:t>
            </a:r>
            <a:r>
              <a:rPr lang="en-GB" sz="2300" dirty="0" err="1">
                <a:solidFill>
                  <a:schemeClr val="tx1">
                    <a:lumMod val="65000"/>
                    <a:lumOff val="35000"/>
                  </a:schemeClr>
                </a:solidFill>
                <a:latin typeface="Roboto" panose="02000000000000000000" pitchFamily="2" charset="0"/>
                <a:ea typeface="Roboto" panose="02000000000000000000" pitchFamily="2" charset="0"/>
              </a:rPr>
              <a:t>deben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realizar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propios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pacientes</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Proporciona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nueva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perspectiva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ya</a:t>
            </a:r>
            <a:r>
              <a:rPr lang="en-GB" sz="2300" dirty="0">
                <a:solidFill>
                  <a:schemeClr val="tx1">
                    <a:lumMod val="65000"/>
                    <a:lumOff val="35000"/>
                  </a:schemeClr>
                </a:solidFill>
                <a:latin typeface="Roboto" panose="02000000000000000000" pitchFamily="2" charset="0"/>
                <a:ea typeface="Roboto" panose="02000000000000000000" pitchFamily="2" charset="0"/>
              </a:rPr>
              <a:t> que la </a:t>
            </a:r>
            <a:r>
              <a:rPr lang="en-GB" sz="2300" dirty="0" err="1">
                <a:solidFill>
                  <a:schemeClr val="tx1">
                    <a:lumMod val="65000"/>
                    <a:lumOff val="35000"/>
                  </a:schemeClr>
                </a:solidFill>
                <a:latin typeface="Roboto" panose="02000000000000000000" pitchFamily="2" charset="0"/>
                <a:ea typeface="Roboto" panose="02000000000000000000" pitchFamily="2" charset="0"/>
              </a:rPr>
              <a:t>mayoría</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demás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estudios</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calidad</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vida</a:t>
            </a:r>
            <a:r>
              <a:rPr lang="en-GB" sz="2300" dirty="0">
                <a:solidFill>
                  <a:schemeClr val="tx1">
                    <a:lumMod val="65000"/>
                    <a:lumOff val="35000"/>
                  </a:schemeClr>
                </a:solidFill>
                <a:latin typeface="Roboto" panose="02000000000000000000" pitchFamily="2" charset="0"/>
                <a:ea typeface="Roboto" panose="02000000000000000000" pitchFamily="2" charset="0"/>
              </a:rPr>
              <a:t> son </a:t>
            </a:r>
            <a:r>
              <a:rPr lang="en-GB" sz="2300" dirty="0" err="1">
                <a:solidFill>
                  <a:schemeClr val="tx1">
                    <a:lumMod val="65000"/>
                    <a:lumOff val="35000"/>
                  </a:schemeClr>
                </a:solidFill>
                <a:latin typeface="Roboto" panose="02000000000000000000" pitchFamily="2" charset="0"/>
                <a:ea typeface="Roboto" panose="02000000000000000000" pitchFamily="2" charset="0"/>
              </a:rPr>
              <a:t>realizados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por</a:t>
            </a:r>
            <a:r>
              <a:rPr lang="en-GB" sz="2300" dirty="0">
                <a:solidFill>
                  <a:schemeClr val="tx1">
                    <a:lumMod val="65000"/>
                    <a:lumOff val="35000"/>
                  </a:schemeClr>
                </a:solidFill>
                <a:latin typeface="Roboto" panose="02000000000000000000" pitchFamily="2" charset="0"/>
                <a:ea typeface="Roboto" panose="02000000000000000000" pitchFamily="2" charset="0"/>
              </a:rPr>
              <a:t> y con </a:t>
            </a:r>
            <a:r>
              <a:rPr lang="en-GB" sz="2300" dirty="0" err="1">
                <a:solidFill>
                  <a:schemeClr val="tx1">
                    <a:lumMod val="65000"/>
                    <a:lumOff val="35000"/>
                  </a:schemeClr>
                </a:solidFill>
                <a:latin typeface="Roboto" panose="02000000000000000000" pitchFamily="2" charset="0"/>
                <a:ea typeface="Roboto" panose="02000000000000000000" pitchFamily="2" charset="0"/>
              </a:rPr>
              <a:t>médicos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un </a:t>
            </a:r>
            <a:r>
              <a:rPr lang="en-GB" sz="2300" dirty="0" err="1">
                <a:solidFill>
                  <a:schemeClr val="tx1">
                    <a:lumMod val="65000"/>
                    <a:lumOff val="35000"/>
                  </a:schemeClr>
                </a:solidFill>
                <a:latin typeface="Roboto" panose="02000000000000000000" pitchFamily="2" charset="0"/>
                <a:ea typeface="Roboto" panose="02000000000000000000" pitchFamily="2" charset="0"/>
              </a:rPr>
              <a:t>entorno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clínico</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Acerca</a:t>
            </a:r>
            <a:r>
              <a:rPr lang="en-US" sz="4600" dirty="0">
                <a:solidFill>
                  <a:srgbClr val="757070"/>
                </a:solidFill>
                <a:latin typeface="Roboto" panose="02000000000000000000" pitchFamily="2" charset="0"/>
                <a:ea typeface="Roboto" panose="02000000000000000000" pitchFamily="2" charset="0"/>
                <a:cs typeface="Apercu Regular"/>
              </a:rPr>
              <a:t> de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770811"/>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Los </a:t>
            </a:r>
            <a:r>
              <a:rPr lang="en-GB" sz="2300" dirty="0" err="1">
                <a:solidFill>
                  <a:schemeClr val="tx1">
                    <a:lumMod val="65000"/>
                    <a:lumOff val="35000"/>
                  </a:schemeClr>
                </a:solidFill>
                <a:latin typeface="Roboto" panose="02000000000000000000" pitchFamily="2" charset="0"/>
                <a:ea typeface="Roboto" panose="02000000000000000000" pitchFamily="2" charset="0"/>
              </a:rPr>
              <a:t>resultados</a:t>
            </a:r>
            <a:r>
              <a:rPr lang="en-GB" sz="2300" dirty="0">
                <a:solidFill>
                  <a:schemeClr val="tx1">
                    <a:lumMod val="65000"/>
                    <a:lumOff val="35000"/>
                  </a:schemeClr>
                </a:solidFill>
                <a:latin typeface="Roboto" panose="02000000000000000000" pitchFamily="2" charset="0"/>
                <a:ea typeface="Roboto" panose="02000000000000000000" pitchFamily="2" charset="0"/>
              </a:rPr>
              <a:t> del EUPROMS se </a:t>
            </a:r>
            <a:r>
              <a:rPr lang="en-GB" sz="2300" dirty="0" err="1">
                <a:solidFill>
                  <a:schemeClr val="tx1">
                    <a:lumMod val="65000"/>
                    <a:lumOff val="35000"/>
                  </a:schemeClr>
                </a:solidFill>
                <a:latin typeface="Roboto" panose="02000000000000000000" pitchFamily="2" charset="0"/>
                <a:ea typeface="Roboto" panose="02000000000000000000" pitchFamily="2" charset="0"/>
              </a:rPr>
              <a:t>basan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las </a:t>
            </a:r>
            <a:r>
              <a:rPr lang="en-GB" sz="2300" dirty="0" err="1">
                <a:solidFill>
                  <a:schemeClr val="tx1">
                    <a:lumMod val="65000"/>
                    <a:lumOff val="35000"/>
                  </a:schemeClr>
                </a:solidFill>
                <a:latin typeface="Roboto" panose="02000000000000000000" pitchFamily="2" charset="0"/>
                <a:ea typeface="Roboto" panose="02000000000000000000" pitchFamily="2" charset="0"/>
              </a:rPr>
              <a:t>respuestas</a:t>
            </a:r>
            <a:r>
              <a:rPr lang="en-GB" sz="2300" dirty="0">
                <a:solidFill>
                  <a:schemeClr val="tx1">
                    <a:lumMod val="65000"/>
                    <a:lumOff val="35000"/>
                  </a:schemeClr>
                </a:solidFill>
                <a:latin typeface="Roboto" panose="02000000000000000000" pitchFamily="2" charset="0"/>
                <a:ea typeface="Roboto" panose="02000000000000000000" pitchFamily="2" charset="0"/>
              </a:rPr>
              <a:t> a dos </a:t>
            </a:r>
            <a:r>
              <a:rPr lang="en-GB" sz="2300" dirty="0" err="1">
                <a:solidFill>
                  <a:schemeClr val="tx1">
                    <a:lumMod val="65000"/>
                    <a:lumOff val="35000"/>
                  </a:schemeClr>
                </a:solidFill>
                <a:latin typeface="Roboto" panose="02000000000000000000" pitchFamily="2" charset="0"/>
                <a:ea typeface="Roboto" panose="02000000000000000000" pitchFamily="2" charset="0"/>
              </a:rPr>
              <a:t>cuestionarios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línea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que se </a:t>
            </a:r>
            <a:r>
              <a:rPr lang="en-GB" sz="2300" dirty="0" err="1">
                <a:solidFill>
                  <a:schemeClr val="tx1">
                    <a:lumMod val="65000"/>
                    <a:lumOff val="35000"/>
                  </a:schemeClr>
                </a:solidFill>
                <a:latin typeface="Roboto" panose="02000000000000000000" pitchFamily="2" charset="0"/>
                <a:ea typeface="Roboto" panose="02000000000000000000" pitchFamily="2" charset="0"/>
              </a:rPr>
              <a:t>formulan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preguntas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comparables</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Iniciado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agosto</a:t>
            </a:r>
            <a:r>
              <a:rPr lang="en-GB" sz="2300" dirty="0">
                <a:solidFill>
                  <a:schemeClr val="tx1">
                    <a:lumMod val="65000"/>
                    <a:lumOff val="35000"/>
                  </a:schemeClr>
                </a:solidFill>
                <a:latin typeface="Roboto" panose="02000000000000000000" pitchFamily="2" charset="0"/>
                <a:ea typeface="Roboto" panose="02000000000000000000" pitchFamily="2" charset="0"/>
              </a:rPr>
              <a:t> de 2019, </a:t>
            </a:r>
            <a:r>
              <a:rPr lang="en-GB" sz="2300" dirty="0" err="1">
                <a:solidFill>
                  <a:schemeClr val="tx1">
                    <a:lumMod val="65000"/>
                    <a:lumOff val="35000"/>
                  </a:schemeClr>
                </a:solidFill>
                <a:latin typeface="Roboto" panose="02000000000000000000" pitchFamily="2" charset="0"/>
                <a:ea typeface="Roboto" panose="02000000000000000000" pitchFamily="2" charset="0"/>
              </a:rPr>
              <a:t>comunicado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primera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vez</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enero</a:t>
            </a:r>
            <a:r>
              <a:rPr lang="en-GB" sz="2300" dirty="0">
                <a:solidFill>
                  <a:schemeClr val="tx1">
                    <a:lumMod val="65000"/>
                    <a:lumOff val="35000"/>
                  </a:schemeClr>
                </a:solidFill>
                <a:latin typeface="Roboto" panose="02000000000000000000" pitchFamily="2" charset="0"/>
                <a:ea typeface="Roboto" panose="02000000000000000000" pitchFamily="2" charset="0"/>
              </a:rPr>
              <a:t> de 2020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respuestas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Iniciado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octubre</a:t>
            </a:r>
            <a:r>
              <a:rPr lang="en-GB" sz="2300" dirty="0">
                <a:solidFill>
                  <a:schemeClr val="tx1">
                    <a:lumMod val="65000"/>
                    <a:lumOff val="35000"/>
                  </a:schemeClr>
                </a:solidFill>
                <a:latin typeface="Roboto" panose="02000000000000000000" pitchFamily="2" charset="0"/>
                <a:ea typeface="Roboto" panose="02000000000000000000" pitchFamily="2" charset="0"/>
              </a:rPr>
              <a:t> de 2021, </a:t>
            </a:r>
            <a:r>
              <a:rPr lang="en-GB" sz="2300" dirty="0" err="1">
                <a:solidFill>
                  <a:schemeClr val="tx1">
                    <a:lumMod val="65000"/>
                    <a:lumOff val="35000"/>
                  </a:schemeClr>
                </a:solidFill>
                <a:latin typeface="Roboto" panose="02000000000000000000" pitchFamily="2" charset="0"/>
                <a:ea typeface="Roboto" panose="02000000000000000000" pitchFamily="2" charset="0"/>
              </a:rPr>
              <a:t>comunicado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primera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vez</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julio</a:t>
            </a:r>
            <a:r>
              <a:rPr lang="en-GB" sz="2300" dirty="0">
                <a:solidFill>
                  <a:schemeClr val="tx1">
                    <a:lumMod val="65000"/>
                    <a:lumOff val="35000"/>
                  </a:schemeClr>
                </a:solidFill>
                <a:latin typeface="Roboto" panose="02000000000000000000" pitchFamily="2" charset="0"/>
                <a:ea typeface="Roboto" panose="02000000000000000000" pitchFamily="2" charset="0"/>
              </a:rPr>
              <a:t> de 2022</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respuestas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Acerca</a:t>
            </a:r>
            <a:r>
              <a:rPr lang="en-US" sz="4600" dirty="0">
                <a:solidFill>
                  <a:srgbClr val="757070"/>
                </a:solidFill>
                <a:latin typeface="Roboto" panose="02000000000000000000" pitchFamily="2" charset="0"/>
                <a:ea typeface="Roboto" panose="02000000000000000000" pitchFamily="2" charset="0"/>
                <a:cs typeface="Apercu Regular"/>
              </a:rPr>
              <a:t> de EUPROMS 3</a:t>
            </a:r>
          </a:p>
          <a:p>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70427"/>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Los </a:t>
            </a:r>
            <a:r>
              <a:rPr lang="en-GB" sz="2300" dirty="0" err="1">
                <a:solidFill>
                  <a:schemeClr val="tx1">
                    <a:lumMod val="65000"/>
                    <a:lumOff val="35000"/>
                  </a:schemeClr>
                </a:solidFill>
                <a:latin typeface="Roboto" panose="02000000000000000000" pitchFamily="2" charset="0"/>
                <a:ea typeface="Roboto" panose="02000000000000000000" pitchFamily="2" charset="0"/>
              </a:rPr>
              <a:t>resultados</a:t>
            </a:r>
            <a:r>
              <a:rPr lang="en-GB" sz="2300" dirty="0">
                <a:solidFill>
                  <a:schemeClr val="tx1">
                    <a:lumMod val="65000"/>
                    <a:lumOff val="35000"/>
                  </a:schemeClr>
                </a:solidFill>
                <a:latin typeface="Roboto" panose="02000000000000000000" pitchFamily="2" charset="0"/>
                <a:ea typeface="Roboto" panose="02000000000000000000" pitchFamily="2" charset="0"/>
              </a:rPr>
              <a:t> de la </a:t>
            </a:r>
            <a:r>
              <a:rPr lang="en-GB" sz="2300" dirty="0" err="1">
                <a:solidFill>
                  <a:schemeClr val="tx1">
                    <a:lumMod val="65000"/>
                    <a:lumOff val="35000"/>
                  </a:schemeClr>
                </a:solidFill>
                <a:latin typeface="Roboto" panose="02000000000000000000" pitchFamily="2" charset="0"/>
                <a:ea typeface="Roboto" panose="02000000000000000000" pitchFamily="2" charset="0"/>
              </a:rPr>
              <a:t>encuesta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ofrecen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instantánea</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problemas</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calidad</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vida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experimentados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hombres con </a:t>
            </a:r>
            <a:r>
              <a:rPr lang="en-GB" sz="2300" dirty="0" err="1">
                <a:solidFill>
                  <a:schemeClr val="tx1">
                    <a:lumMod val="65000"/>
                    <a:lumOff val="35000"/>
                  </a:schemeClr>
                </a:solidFill>
                <a:latin typeface="Roboto" panose="02000000000000000000" pitchFamily="2" charset="0"/>
                <a:ea typeface="Roboto" panose="02000000000000000000" pitchFamily="2" charset="0"/>
              </a:rPr>
              <a:t>cáncer</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próstata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toda</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un </a:t>
            </a:r>
            <a:r>
              <a:rPr lang="en-GB" sz="2300" dirty="0" err="1">
                <a:solidFill>
                  <a:schemeClr val="tx1">
                    <a:lumMod val="65000"/>
                    <a:lumOff val="35000"/>
                  </a:schemeClr>
                </a:solidFill>
                <a:latin typeface="Roboto" panose="02000000000000000000" pitchFamily="2" charset="0"/>
                <a:ea typeface="Roboto" panose="02000000000000000000" pitchFamily="2" charset="0"/>
              </a:rPr>
              <a:t>momento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determinado</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Proporcionan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información</a:t>
            </a:r>
            <a:r>
              <a:rPr lang="en-GB" sz="2300" dirty="0">
                <a:solidFill>
                  <a:schemeClr val="tx1">
                    <a:lumMod val="65000"/>
                    <a:lumOff val="35000"/>
                  </a:schemeClr>
                </a:solidFill>
                <a:latin typeface="Roboto" panose="02000000000000000000" pitchFamily="2" charset="0"/>
                <a:ea typeface="Roboto" panose="02000000000000000000" pitchFamily="2" charset="0"/>
              </a:rPr>
              <a:t> que </a:t>
            </a:r>
            <a:r>
              <a:rPr lang="en-GB" sz="2300" dirty="0" err="1">
                <a:solidFill>
                  <a:schemeClr val="tx1">
                    <a:lumMod val="65000"/>
                    <a:lumOff val="35000"/>
                  </a:schemeClr>
                </a:solidFill>
                <a:latin typeface="Roboto" panose="02000000000000000000" pitchFamily="2" charset="0"/>
                <a:ea typeface="Roboto" panose="02000000000000000000" pitchFamily="2" charset="0"/>
              </a:rPr>
              <a:t>puede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ayudar</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pacientes</a:t>
            </a:r>
            <a:r>
              <a:rPr lang="en-GB" sz="2300" dirty="0">
                <a:solidFill>
                  <a:schemeClr val="tx1">
                    <a:lumMod val="65000"/>
                    <a:lumOff val="35000"/>
                  </a:schemeClr>
                </a:solidFill>
                <a:latin typeface="Roboto" panose="02000000000000000000" pitchFamily="2" charset="0"/>
                <a:ea typeface="Roboto" panose="02000000000000000000" pitchFamily="2" charset="0"/>
              </a:rPr>
              <a:t> y a sus </a:t>
            </a:r>
            <a:r>
              <a:rPr lang="en-GB" sz="2300" dirty="0" err="1">
                <a:solidFill>
                  <a:schemeClr val="tx1">
                    <a:lumMod val="65000"/>
                    <a:lumOff val="35000"/>
                  </a:schemeClr>
                </a:solidFill>
                <a:latin typeface="Roboto" panose="02000000000000000000" pitchFamily="2" charset="0"/>
                <a:ea typeface="Roboto" panose="02000000000000000000" pitchFamily="2" charset="0"/>
              </a:rPr>
              <a:t>médicos</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tomar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decisiones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sobre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tratamientos</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Pueden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ayudar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la </a:t>
            </a:r>
            <a:r>
              <a:rPr lang="en-GB" sz="2300" dirty="0" err="1">
                <a:solidFill>
                  <a:schemeClr val="tx1">
                    <a:lumMod val="65000"/>
                    <a:lumOff val="35000"/>
                  </a:schemeClr>
                </a:solidFill>
                <a:latin typeface="Roboto" panose="02000000000000000000" pitchFamily="2" charset="0"/>
                <a:ea typeface="Roboto" panose="02000000000000000000" pitchFamily="2" charset="0"/>
              </a:rPr>
              <a:t>campaña</a:t>
            </a:r>
            <a:r>
              <a:rPr lang="en-GB" sz="2300" dirty="0">
                <a:solidFill>
                  <a:schemeClr val="tx1">
                    <a:lumMod val="65000"/>
                    <a:lumOff val="35000"/>
                  </a:schemeClr>
                </a:solidFill>
                <a:latin typeface="Roboto" panose="02000000000000000000" pitchFamily="2" charset="0"/>
                <a:ea typeface="Roboto" panose="02000000000000000000" pitchFamily="2" charset="0"/>
              </a:rPr>
              <a:t> para </a:t>
            </a:r>
            <a:r>
              <a:rPr lang="en-GB" sz="2300" dirty="0" err="1">
                <a:solidFill>
                  <a:schemeClr val="tx1">
                    <a:lumMod val="65000"/>
                    <a:lumOff val="35000"/>
                  </a:schemeClr>
                </a:solidFill>
                <a:latin typeface="Roboto" panose="02000000000000000000" pitchFamily="2" charset="0"/>
                <a:ea typeface="Roboto" panose="02000000000000000000" pitchFamily="2" charset="0"/>
              </a:rPr>
              <a:t>el</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diagnóstico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precoz</a:t>
            </a:r>
            <a:r>
              <a:rPr lang="en-GB" sz="2300" dirty="0">
                <a:solidFill>
                  <a:schemeClr val="tx1">
                    <a:lumMod val="65000"/>
                    <a:lumOff val="35000"/>
                  </a:schemeClr>
                </a:solidFill>
                <a:latin typeface="Roboto" panose="02000000000000000000" pitchFamily="2" charset="0"/>
                <a:ea typeface="Roboto" panose="02000000000000000000" pitchFamily="2" charset="0"/>
              </a:rPr>
              <a:t> del </a:t>
            </a:r>
            <a:r>
              <a:rPr lang="en-GB" sz="2300" dirty="0" err="1">
                <a:solidFill>
                  <a:schemeClr val="tx1">
                    <a:lumMod val="65000"/>
                    <a:lumOff val="35000"/>
                  </a:schemeClr>
                </a:solidFill>
                <a:latin typeface="Roboto" panose="02000000000000000000" pitchFamily="2" charset="0"/>
                <a:ea typeface="Roboto" panose="02000000000000000000" pitchFamily="2" charset="0"/>
              </a:rPr>
              <a:t>cáncer</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próstata</a:t>
            </a:r>
            <a:r>
              <a:rPr lang="en-GB" sz="2300" dirty="0">
                <a:solidFill>
                  <a:schemeClr val="tx1">
                    <a:lumMod val="65000"/>
                    <a:lumOff val="35000"/>
                  </a:schemeClr>
                </a:solidFill>
                <a:latin typeface="Roboto" panose="02000000000000000000" pitchFamily="2" charset="0"/>
                <a:ea typeface="Roboto" panose="02000000000000000000" pitchFamily="2" charset="0"/>
              </a:rPr>
              <a:t> y </a:t>
            </a:r>
            <a:r>
              <a:rPr lang="en-GB" sz="2300" dirty="0" err="1">
                <a:solidFill>
                  <a:schemeClr val="tx1">
                    <a:lumMod val="65000"/>
                    <a:lumOff val="35000"/>
                  </a:schemeClr>
                </a:solidFill>
                <a:latin typeface="Roboto" panose="02000000000000000000" pitchFamily="2" charset="0"/>
                <a:ea typeface="Roboto" panose="02000000000000000000" pitchFamily="2" charset="0"/>
              </a:rPr>
              <a:t>promover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enfoques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como</a:t>
            </a:r>
            <a:r>
              <a:rPr lang="en-GB" sz="2300" dirty="0">
                <a:solidFill>
                  <a:schemeClr val="tx1">
                    <a:lumMod val="65000"/>
                    <a:lumOff val="35000"/>
                  </a:schemeClr>
                </a:solidFill>
                <a:latin typeface="Roboto" panose="02000000000000000000" pitchFamily="2" charset="0"/>
                <a:ea typeface="Roboto" panose="02000000000000000000" pitchFamily="2" charset="0"/>
              </a:rPr>
              <a:t> la </a:t>
            </a:r>
            <a:r>
              <a:rPr lang="en-GB" sz="2300" dirty="0" err="1">
                <a:solidFill>
                  <a:schemeClr val="tx1">
                    <a:lumMod val="65000"/>
                    <a:lumOff val="35000"/>
                  </a:schemeClr>
                </a:solidFill>
                <a:latin typeface="Roboto" panose="02000000000000000000" pitchFamily="2" charset="0"/>
                <a:ea typeface="Roboto" panose="02000000000000000000" pitchFamily="2" charset="0"/>
              </a:rPr>
              <a:t>vigilancia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activa</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Acerca</a:t>
            </a:r>
            <a:r>
              <a:rPr lang="en-US" sz="4600" dirty="0">
                <a:solidFill>
                  <a:srgbClr val="757070"/>
                </a:solidFill>
                <a:latin typeface="Roboto" panose="02000000000000000000" pitchFamily="2" charset="0"/>
                <a:ea typeface="Roboto" panose="02000000000000000000" pitchFamily="2" charset="0"/>
                <a:cs typeface="Apercu Regular"/>
              </a:rPr>
              <a:t> de EUPROMS 4</a:t>
            </a:r>
          </a:p>
          <a:p>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ha </a:t>
            </a:r>
            <a:r>
              <a:rPr lang="en-GB" sz="2300" dirty="0" err="1">
                <a:solidFill>
                  <a:schemeClr val="tx1">
                    <a:lumMod val="65000"/>
                    <a:lumOff val="35000"/>
                  </a:schemeClr>
                </a:solidFill>
                <a:latin typeface="Roboto" panose="02000000000000000000" pitchFamily="2" charset="0"/>
              </a:rPr>
              <a:t>informado</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los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resultados</a:t>
            </a:r>
            <a:r>
              <a:rPr lang="en-GB" sz="2300" dirty="0">
                <a:solidFill>
                  <a:schemeClr val="tx1">
                    <a:lumMod val="65000"/>
                    <a:lumOff val="35000"/>
                  </a:schemeClr>
                </a:solidFill>
                <a:latin typeface="Roboto" panose="02000000000000000000" pitchFamily="2" charset="0"/>
              </a:rPr>
              <a:t> del </a:t>
            </a:r>
            <a:r>
              <a:rPr lang="en-GB" sz="2300" dirty="0" err="1">
                <a:solidFill>
                  <a:schemeClr val="tx1">
                    <a:lumMod val="65000"/>
                    <a:lumOff val="35000"/>
                  </a:schemeClr>
                </a:solidFill>
                <a:latin typeface="Roboto" panose="02000000000000000000" pitchFamily="2" charset="0"/>
              </a:rPr>
              <a:t>estudio</a:t>
            </a:r>
            <a:r>
              <a:rPr lang="en-GB" sz="2300" dirty="0">
                <a:solidFill>
                  <a:schemeClr val="tx1">
                    <a:lumMod val="65000"/>
                    <a:lumOff val="35000"/>
                  </a:schemeClr>
                </a:solidFill>
                <a:latin typeface="Roboto" panose="02000000000000000000" pitchFamily="2" charset="0"/>
              </a:rPr>
              <a:t> EUPROMS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muchas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conferencias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médicas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importantes</a:t>
            </a:r>
            <a:r>
              <a:rPr lang="en-GB" sz="2300" dirty="0">
                <a:solidFill>
                  <a:schemeClr val="tx1">
                    <a:lumMod val="65000"/>
                    <a:lumOff val="35000"/>
                  </a:schemeClr>
                </a:solidFill>
                <a:latin typeface="Roboto" panose="02000000000000000000" pitchFamily="2" charset="0"/>
              </a:rPr>
              <a:t>, entre </a:t>
            </a:r>
            <a:r>
              <a:rPr lang="en-GB" sz="2300" dirty="0" err="1">
                <a:solidFill>
                  <a:schemeClr val="tx1">
                    <a:lumMod val="65000"/>
                    <a:lumOff val="35000"/>
                  </a:schemeClr>
                </a:solidFill>
                <a:latin typeface="Roboto" panose="02000000000000000000" pitchFamily="2" charset="0"/>
              </a:rPr>
              <a:t>otras</a:t>
            </a:r>
            <a:r>
              <a:rPr lang="en-GB" sz="2300" dirty="0">
                <a:solidFill>
                  <a:schemeClr val="tx1">
                    <a:lumMod val="65000"/>
                    <a:lumOff val="35000"/>
                  </a:schemeClr>
                </a:solidFill>
                <a:latin typeface="Roboto" panose="02000000000000000000" pitchFamily="2" charset="0"/>
              </a:rPr>
              <a:t>:</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El </a:t>
            </a:r>
            <a:r>
              <a:rPr lang="en-GB" sz="2300" dirty="0" err="1">
                <a:solidFill>
                  <a:schemeClr val="tx1">
                    <a:lumMod val="65000"/>
                    <a:lumOff val="35000"/>
                  </a:schemeClr>
                </a:solidFill>
                <a:latin typeface="Roboto" panose="02000000000000000000" pitchFamily="2" charset="0"/>
              </a:rPr>
              <a:t>Congreso</a:t>
            </a:r>
            <a:r>
              <a:rPr lang="en-GB" sz="2300" dirty="0">
                <a:solidFill>
                  <a:schemeClr val="tx1">
                    <a:lumMod val="65000"/>
                    <a:lumOff val="35000"/>
                  </a:schemeClr>
                </a:solidFill>
                <a:latin typeface="Roboto" panose="02000000000000000000" pitchFamily="2" charset="0"/>
              </a:rPr>
              <a:t> European Association of Urologists (EAU)</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La </a:t>
            </a:r>
            <a:r>
              <a:rPr lang="en-GB" sz="2300" dirty="0" err="1">
                <a:solidFill>
                  <a:schemeClr val="tx1">
                    <a:lumMod val="65000"/>
                    <a:lumOff val="35000"/>
                  </a:schemeClr>
                </a:solidFill>
                <a:latin typeface="Roboto" panose="02000000000000000000" pitchFamily="2" charset="0"/>
              </a:rPr>
              <a:t>reunión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anual</a:t>
            </a:r>
            <a:r>
              <a:rPr lang="en-GB" sz="2300" dirty="0">
                <a:solidFill>
                  <a:schemeClr val="tx1">
                    <a:lumMod val="65000"/>
                    <a:lumOff val="35000"/>
                  </a:schemeClr>
                </a:solidFill>
                <a:latin typeface="Roboto" panose="02000000000000000000" pitchFamily="2" charset="0"/>
              </a:rPr>
              <a:t> de la </a:t>
            </a:r>
            <a:r>
              <a:rPr lang="en-GB" sz="2300" dirty="0" err="1">
                <a:solidFill>
                  <a:schemeClr val="tx1">
                    <a:lumMod val="65000"/>
                    <a:lumOff val="35000"/>
                  </a:schemeClr>
                </a:solidFill>
                <a:latin typeface="Roboto" panose="02000000000000000000" pitchFamily="2" charset="0"/>
              </a:rPr>
              <a:t>Sección</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Urología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Oncológica</a:t>
            </a:r>
            <a:r>
              <a:rPr lang="en-GB" sz="2300" dirty="0">
                <a:solidFill>
                  <a:schemeClr val="tx1">
                    <a:lumMod val="65000"/>
                    <a:lumOff val="35000"/>
                  </a:schemeClr>
                </a:solidFill>
                <a:latin typeface="Roboto" panose="02000000000000000000" pitchFamily="2" charset="0"/>
              </a:rPr>
              <a:t> de la EAU</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El </a:t>
            </a:r>
            <a:r>
              <a:rPr lang="en-GB" sz="2300" dirty="0" err="1">
                <a:solidFill>
                  <a:schemeClr val="tx1">
                    <a:lumMod val="65000"/>
                    <a:lumOff val="35000"/>
                  </a:schemeClr>
                </a:solidFill>
                <a:latin typeface="Roboto" panose="02000000000000000000" pitchFamily="2" charset="0"/>
              </a:rPr>
              <a:t>Congreso</a:t>
            </a:r>
            <a:r>
              <a:rPr lang="en-GB" sz="2300" dirty="0">
                <a:solidFill>
                  <a:schemeClr val="tx1">
                    <a:lumMod val="65000"/>
                    <a:lumOff val="35000"/>
                  </a:schemeClr>
                </a:solidFill>
                <a:latin typeface="Roboto" panose="02000000000000000000" pitchFamily="2" charset="0"/>
              </a:rPr>
              <a:t> European Society for Medical Oncology (ESMO)</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El European Multidisciplinary Congress on Urological Cancers (EMUC)</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El </a:t>
            </a:r>
            <a:r>
              <a:rPr lang="en-GB" sz="2300" dirty="0" err="1">
                <a:solidFill>
                  <a:schemeClr val="tx1">
                    <a:lumMod val="65000"/>
                    <a:lumOff val="35000"/>
                  </a:schemeClr>
                </a:solidFill>
                <a:latin typeface="Roboto" panose="02000000000000000000" pitchFamily="2" charset="0"/>
              </a:rPr>
              <a:t>seminario</a:t>
            </a:r>
            <a:r>
              <a:rPr lang="en-GB" sz="2300" dirty="0">
                <a:solidFill>
                  <a:schemeClr val="tx1">
                    <a:lumMod val="65000"/>
                    <a:lumOff val="35000"/>
                  </a:schemeClr>
                </a:solidFill>
                <a:latin typeface="Roboto" panose="02000000000000000000" pitchFamily="2" charset="0"/>
              </a:rPr>
              <a:t> web European Organisation for Research and Treatment of Cancer (EORTC) </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Los </a:t>
            </a:r>
            <a:r>
              <a:rPr lang="en-GB" sz="2300" dirty="0" err="1">
                <a:solidFill>
                  <a:schemeClr val="tx1">
                    <a:lumMod val="65000"/>
                    <a:lumOff val="35000"/>
                  </a:schemeClr>
                </a:solidFill>
                <a:latin typeface="Roboto" panose="02000000000000000000" pitchFamily="2" charset="0"/>
              </a:rPr>
              <a:t>resultados</a:t>
            </a:r>
            <a:r>
              <a:rPr lang="en-GB" sz="2300" dirty="0">
                <a:solidFill>
                  <a:schemeClr val="tx1">
                    <a:lumMod val="65000"/>
                    <a:lumOff val="35000"/>
                  </a:schemeClr>
                </a:solidFill>
                <a:latin typeface="Roboto" panose="02000000000000000000" pitchFamily="2" charset="0"/>
              </a:rPr>
              <a:t> se </a:t>
            </a:r>
            <a:r>
              <a:rPr lang="en-GB" sz="2300" dirty="0" err="1">
                <a:solidFill>
                  <a:schemeClr val="tx1">
                    <a:lumMod val="65000"/>
                    <a:lumOff val="35000"/>
                  </a:schemeClr>
                </a:solidFill>
                <a:latin typeface="Roboto" panose="02000000000000000000" pitchFamily="2" charset="0"/>
              </a:rPr>
              <a:t>han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publicado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diversas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publicaciones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incluida</a:t>
            </a:r>
            <a:r>
              <a:rPr lang="en-GB" sz="2300" dirty="0">
                <a:solidFill>
                  <a:schemeClr val="tx1">
                    <a:lumMod val="65000"/>
                    <a:lumOff val="35000"/>
                  </a:schemeClr>
                </a:solidFill>
                <a:latin typeface="Roboto" panose="02000000000000000000" pitchFamily="2" charset="0"/>
              </a:rPr>
              <a:t> la </a:t>
            </a:r>
            <a:r>
              <a:rPr lang="en-GB" sz="2300" dirty="0" err="1">
                <a:solidFill>
                  <a:schemeClr val="tx1">
                    <a:lumMod val="65000"/>
                    <a:lumOff val="35000"/>
                  </a:schemeClr>
                </a:solidFill>
                <a:latin typeface="Roboto" panose="02000000000000000000" pitchFamily="2" charset="0"/>
              </a:rPr>
              <a:t>revista</a:t>
            </a:r>
            <a:r>
              <a:rPr lang="en-GB" sz="2300" dirty="0">
                <a:solidFill>
                  <a:schemeClr val="tx1">
                    <a:lumMod val="65000"/>
                    <a:lumOff val="35000"/>
                  </a:schemeClr>
                </a:solidFill>
                <a:latin typeface="Roboto" panose="02000000000000000000" pitchFamily="2" charset="0"/>
              </a:rPr>
              <a:t> European Urology Focus.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Cómo</a:t>
            </a:r>
            <a:r>
              <a:rPr lang="en-GB" sz="5400" dirty="0">
                <a:solidFill>
                  <a:schemeClr val="accent1">
                    <a:lumMod val="50000"/>
                  </a:schemeClr>
                </a:solidFill>
                <a:latin typeface="Roboto" panose="02000000000000000000" pitchFamily="2" charset="0"/>
                <a:ea typeface="Roboto" panose="02000000000000000000" pitchFamily="2" charset="0"/>
              </a:rPr>
              <a:t> se </a:t>
            </a:r>
            <a:r>
              <a:rPr lang="en-GB" sz="5400" dirty="0" err="1">
                <a:solidFill>
                  <a:schemeClr val="accent1">
                    <a:lumMod val="50000"/>
                  </a:schemeClr>
                </a:solidFill>
                <a:latin typeface="Roboto" panose="02000000000000000000" pitchFamily="2" charset="0"/>
                <a:ea typeface="Roboto" panose="02000000000000000000" pitchFamily="2" charset="0"/>
              </a:rPr>
              <a:t>realizó</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5235</TotalTime>
  <Words>2861</Words>
  <Application>Microsoft Macintosh PowerPoint</Application>
  <PresentationFormat>Widescreen</PresentationFormat>
  <Paragraphs>227</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213</cp:revision>
  <dcterms:created xsi:type="dcterms:W3CDTF">2019-05-14T09:26:05Z</dcterms:created>
  <dcterms:modified xsi:type="dcterms:W3CDTF">2023-07-11T14:28:44Z</dcterms:modified>
</cp:coreProperties>
</file>