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27" r:id="rId3"/>
    <p:sldId id="312" r:id="rId4"/>
    <p:sldId id="314" r:id="rId5"/>
    <p:sldId id="328" r:id="rId6"/>
    <p:sldId id="316" r:id="rId7"/>
    <p:sldId id="318" r:id="rId8"/>
    <p:sldId id="317" r:id="rId9"/>
    <p:sldId id="299" r:id="rId10"/>
    <p:sldId id="319" r:id="rId11"/>
    <p:sldId id="300" r:id="rId12"/>
    <p:sldId id="323" r:id="rId13"/>
    <p:sldId id="260" r:id="rId14"/>
    <p:sldId id="302" r:id="rId15"/>
    <p:sldId id="321" r:id="rId16"/>
    <p:sldId id="309" r:id="rId17"/>
    <p:sldId id="320" r:id="rId18"/>
    <p:sldId id="262" r:id="rId19"/>
    <p:sldId id="322" r:id="rId20"/>
    <p:sldId id="272" r:id="rId21"/>
    <p:sldId id="273" r:id="rId22"/>
    <p:sldId id="274" r:id="rId23"/>
    <p:sldId id="303" r:id="rId24"/>
    <p:sldId id="277" r:id="rId25"/>
    <p:sldId id="276" r:id="rId26"/>
    <p:sldId id="278" r:id="rId27"/>
    <p:sldId id="304" r:id="rId28"/>
    <p:sldId id="279" r:id="rId29"/>
    <p:sldId id="280" r:id="rId30"/>
    <p:sldId id="281" r:id="rId31"/>
    <p:sldId id="282" r:id="rId32"/>
    <p:sldId id="284" r:id="rId33"/>
    <p:sldId id="305" r:id="rId34"/>
    <p:sldId id="285" r:id="rId35"/>
    <p:sldId id="286" r:id="rId36"/>
    <p:sldId id="287" r:id="rId37"/>
    <p:sldId id="288" r:id="rId38"/>
    <p:sldId id="289" r:id="rId39"/>
    <p:sldId id="310" r:id="rId40"/>
    <p:sldId id="324" r:id="rId41"/>
    <p:sldId id="325" r:id="rId42"/>
    <p:sldId id="32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deschamps" initials="ad" lastIdx="8" clrIdx="0">
    <p:extLst>
      <p:ext uri="{19B8F6BF-5375-455C-9EA6-DF929625EA0E}">
        <p15:presenceInfo xmlns:p15="http://schemas.microsoft.com/office/powerpoint/2012/main" userId="29108d73b4981f04" providerId="Windows Live"/>
      </p:ext>
    </p:extLst>
  </p:cmAuthor>
  <p:cmAuthor id="2" name="Simon Crompton" initials="SC" lastIdx="1" clrIdx="1">
    <p:extLst>
      <p:ext uri="{19B8F6BF-5375-455C-9EA6-DF929625EA0E}">
        <p15:presenceInfo xmlns:p15="http://schemas.microsoft.com/office/powerpoint/2012/main" userId="bc91a5c6fdef56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AA4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5980" autoAdjust="0"/>
  </p:normalViewPr>
  <p:slideViewPr>
    <p:cSldViewPr snapToGrid="0">
      <p:cViewPr varScale="1">
        <p:scale>
          <a:sx n="99" d="100"/>
          <a:sy n="99" d="100"/>
        </p:scale>
        <p:origin x="44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r>
              <a:rPr lang="nl-BE"/>
              <a:t>Number of treatments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1BCC5-DA61-B64A-A85F-3C250C3717D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2793-E073-7A4C-BFE8-8257B50E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O inquérito incluiu questões para obter os dados demográficos e uma série de questões para determinar o estado de saúde, atividades da vida diária e a qualidade de vida através de três instrumentos validados e que são normalmente utilizados em investigação na área da saúde: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EQ-5D-5L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EORTC-QLQ-C30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EPIC-26.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tamanho da amostra era bastante grande, o que torna os resultados fiáveis.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abrangente resposta foi proveniente de 32 países, principalmente da Europa, mas também da América do Norte e Austrália.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idade média no momento do diagnóstico era de 64 anos e, em média, os homens responderam ao inquérito cinco anos após o tratamento. Para alguns homens o tratamento tinha terminado há 10 anos, e para outros tinha acabado de terminar.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se pode ver no gráfico de distribuição de idade no momento do primeiro diagnóstico, mais de 50% dos inquiridos foram diagnosticados antes dos 65 anos. Isto contraria a ideia de que o cancro da próstata é uma doença de homens mais velhos.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maioria dos inquiridos vivia com a(o) companheira(o), o que é importante tendo em conta os efeitos que o tratamento pode ter na função sexual.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 uma ligeira tendência no perfil dos inquiridos para um nível de formação mais elevado.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3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maioria dos doentes tinha recebido apenas um tratamento até ao início do inquérito.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57% dos inquiridos tinham sido submetidos a prostatectomia radical, pelo que os resultados gerais serão influenciados pelos efeitos desse tratamento específico na qualidade de vida.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gráfico mostra todos os inquiridos que classificaram a sua qualidade de vida de um a sete, e a percentagem em cada categoria. Pode ver-se que a qualidade de vida dos inquiridos é em geral boa. No entanto, como veremos no próximo diapositivo, alguns aspetos da vida são melhores do que outros.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diapositivo mostra as pontuações da qualidade de vida, pelo que quanto mais baixa é a pontuação, pior é a qualidade de vida.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Estes resultados mostram que a falta de função sexual e, em menor grau, a incontinência, afetam muito mais a qualidade de vida dos homens do que outros efeitos secundários do tratamento.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0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Depois</a:t>
            </a:r>
            <a:r>
              <a:rPr lang="en-US" dirty="0"/>
              <a:t> </a:t>
            </a:r>
            <a:r>
              <a:rPr lang="en-US" dirty="0" err="1"/>
              <a:t>destes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gerais</a:t>
            </a:r>
            <a:r>
              <a:rPr lang="en-US" dirty="0"/>
              <a:t>, </a:t>
            </a:r>
            <a:r>
              <a:rPr lang="en-US" dirty="0" err="1"/>
              <a:t>vamos</a:t>
            </a:r>
            <a:r>
              <a:rPr lang="en-US" dirty="0"/>
              <a:t> agora </a:t>
            </a:r>
            <a:r>
              <a:rPr lang="en-US" dirty="0" err="1"/>
              <a:t>analisar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aspetos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 da </a:t>
            </a:r>
            <a:r>
              <a:rPr lang="en-US" dirty="0" err="1"/>
              <a:t>qualidade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após</a:t>
            </a:r>
            <a:r>
              <a:rPr lang="en-US" dirty="0"/>
              <a:t> o </a:t>
            </a:r>
            <a:r>
              <a:rPr lang="en-US" dirty="0" err="1"/>
              <a:t>tratamento</a:t>
            </a:r>
            <a:r>
              <a:rPr lang="en-US" dirty="0"/>
              <a:t> do </a:t>
            </a:r>
            <a:r>
              <a:rPr lang="en-US" dirty="0" err="1"/>
              <a:t>cancro</a:t>
            </a:r>
            <a:r>
              <a:rPr lang="en-US" dirty="0"/>
              <a:t> da </a:t>
            </a:r>
            <a:r>
              <a:rPr lang="en-US" dirty="0" err="1"/>
              <a:t>próstata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, o </a:t>
            </a:r>
            <a:r>
              <a:rPr lang="en-US" dirty="0" err="1"/>
              <a:t>desconforto</a:t>
            </a:r>
            <a:r>
              <a:rPr lang="en-US" dirty="0"/>
              <a:t>, o </a:t>
            </a:r>
            <a:r>
              <a:rPr lang="en-US" dirty="0" err="1"/>
              <a:t>cansaço</a:t>
            </a:r>
            <a:r>
              <a:rPr lang="en-US" dirty="0"/>
              <a:t> e a </a:t>
            </a:r>
            <a:r>
              <a:rPr lang="en-US" dirty="0" err="1"/>
              <a:t>insónia</a:t>
            </a:r>
            <a:r>
              <a:rPr lang="en-US" dirty="0"/>
              <a:t>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homens</a:t>
            </a:r>
            <a:r>
              <a:rPr lang="en-US" dirty="0"/>
              <a:t> </a:t>
            </a:r>
            <a:r>
              <a:rPr lang="en-US" dirty="0" err="1"/>
              <a:t>sentem</a:t>
            </a:r>
            <a:r>
              <a:rPr lang="en-US" dirty="0"/>
              <a:t> </a:t>
            </a:r>
            <a:r>
              <a:rPr lang="en-US" dirty="0" err="1"/>
              <a:t>após</a:t>
            </a:r>
            <a:r>
              <a:rPr lang="en-US" dirty="0"/>
              <a:t> o </a:t>
            </a:r>
            <a:r>
              <a:rPr lang="en-US" dirty="0" err="1"/>
              <a:t>tratamento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7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-se </a:t>
            </a:r>
            <a:r>
              <a:rPr lang="en-US" dirty="0" err="1"/>
              <a:t>neste</a:t>
            </a:r>
            <a:r>
              <a:rPr lang="en-US" dirty="0"/>
              <a:t> </a:t>
            </a:r>
            <a:r>
              <a:rPr lang="en-US" dirty="0" err="1"/>
              <a:t>diapositivo</a:t>
            </a:r>
            <a:r>
              <a:rPr lang="en-US" dirty="0"/>
              <a:t> que o </a:t>
            </a:r>
            <a:r>
              <a:rPr lang="en-US" dirty="0" err="1"/>
              <a:t>desconforto</a:t>
            </a:r>
            <a:r>
              <a:rPr lang="en-US" dirty="0"/>
              <a:t> </a:t>
            </a:r>
            <a:r>
              <a:rPr lang="en-US" dirty="0" err="1"/>
              <a:t>aumenta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medida</a:t>
            </a:r>
            <a:r>
              <a:rPr lang="en-US" dirty="0"/>
              <a:t>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homens</a:t>
            </a:r>
            <a:r>
              <a:rPr lang="en-US" dirty="0"/>
              <a:t> </a:t>
            </a:r>
            <a:r>
              <a:rPr lang="en-US" dirty="0" err="1"/>
              <a:t>avançam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fases</a:t>
            </a:r>
            <a:r>
              <a:rPr lang="en-US" dirty="0"/>
              <a:t> de </a:t>
            </a:r>
            <a:r>
              <a:rPr lang="en-US" dirty="0" err="1"/>
              <a:t>tratamento</a:t>
            </a:r>
            <a:r>
              <a:rPr lang="en-US" dirty="0"/>
              <a:t>. </a:t>
            </a:r>
            <a:r>
              <a:rPr lang="en-US" dirty="0" err="1"/>
              <a:t>Quando</a:t>
            </a:r>
            <a:r>
              <a:rPr lang="en-US" dirty="0"/>
              <a:t> se </a:t>
            </a:r>
            <a:r>
              <a:rPr lang="en-US" dirty="0" err="1"/>
              <a:t>chega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quimioterapia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fases</a:t>
            </a:r>
            <a:r>
              <a:rPr lang="en-US" dirty="0"/>
              <a:t> </a:t>
            </a:r>
            <a:r>
              <a:rPr lang="en-US" dirty="0" err="1"/>
              <a:t>avançadas</a:t>
            </a:r>
            <a:r>
              <a:rPr lang="en-US" dirty="0"/>
              <a:t>, o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dor</a:t>
            </a:r>
            <a:r>
              <a:rPr lang="en-US" dirty="0"/>
              <a:t> e </a:t>
            </a:r>
            <a:r>
              <a:rPr lang="en-US" dirty="0" err="1"/>
              <a:t>desconforto</a:t>
            </a:r>
            <a:r>
              <a:rPr lang="en-US" dirty="0"/>
              <a:t> </a:t>
            </a:r>
            <a:r>
              <a:rPr lang="en-US" dirty="0" err="1"/>
              <a:t>referidos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de </a:t>
            </a:r>
            <a:r>
              <a:rPr lang="en-US" dirty="0" err="1"/>
              <a:t>três</a:t>
            </a:r>
            <a:r>
              <a:rPr lang="en-US" dirty="0"/>
              <a:t>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superiores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comparação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dor</a:t>
            </a:r>
            <a:r>
              <a:rPr lang="en-US" dirty="0"/>
              <a:t> e o </a:t>
            </a:r>
            <a:r>
              <a:rPr lang="en-US" dirty="0" err="1"/>
              <a:t>desconforto</a:t>
            </a:r>
            <a:r>
              <a:rPr lang="en-US" dirty="0"/>
              <a:t> </a:t>
            </a:r>
            <a:r>
              <a:rPr lang="en-US" dirty="0" err="1"/>
              <a:t>sentidos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fases</a:t>
            </a:r>
            <a:r>
              <a:rPr lang="en-US" dirty="0"/>
              <a:t> </a:t>
            </a:r>
            <a:r>
              <a:rPr lang="en-US" dirty="0" err="1"/>
              <a:t>iniciais</a:t>
            </a:r>
            <a:r>
              <a:rPr lang="en-US" dirty="0"/>
              <a:t> de </a:t>
            </a:r>
            <a:r>
              <a:rPr lang="en-US" dirty="0" err="1"/>
              <a:t>tratamento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de um terço dos homens que recebeu tratamento de quimioterapia diz ter-se sentido cansado na última semana. Os níveis de cansaço são inferiores comparativamente com outros tratamentos, mas a radioterapia parece estar associada a maior cansaço do que a cirurgia.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estudo mostrou que a insónia parece afetar muito os homens após a radioterapia mais TPA, e também depois da quimioterapia. O cansaço duplica à medida que o tratamento progride, digamos, da prostatectomia para a quimioterapia.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5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2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estudo mostrou que 42% dos homens que receberam tratamento para o cancro da próstata se sentem um pouco ansiosos ou deprimidos.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1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recidiva do cancro da próstata parece ter um grande impacto na saúde mental. Verifica-se que mais de metade dos inquiridos que tiveram uma recidiva classificam o efeito na sua saúde mental como igual ou superior a seis, ou seja, teve um efeito significativo.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7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Pode-se constatar que os problemas de saúde mental parecem agravar-se quanto mais avançado for o cancro.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interessante notar que a vigilância ativa está associada a níveis mais elevados de depressão ou ansiedade do que alguns tratamentos, como prostatectomia radical e radioterapia. Isto pode estar relacionado com a preocupação a longo prazo que pode resultar da realização de exames regulares e com o facto de as decisões de tratamento poderem ainda ter de ser tomadas. Um inquérito realizado a homens sobre vigilância ativa por um dos membros do movimento Europa </a:t>
            </a:r>
            <a:r>
              <a:rPr lang="pt-P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Uomo</a:t>
            </a: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organização dinamarquesa de doentes com cancro da próstata PROPA, constatou que 37% se sentiam seriamente ou moderadamente preocupados.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6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diapositivo mostra novamente a pontuação de qualidade de vida: quanto mais alta é a pontuação, melhor é a qualidade de vida. Mostra a forma como a qualidade de vida se relaciona com a função sexual, após diferentes tratamentos.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pontuações de qualidade de vida para todos os tratamentos são obviamente baixas em comparação com a vigilância ativa.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Porque é que a pontuação de vigilância ativa não é 100, o valor mais alto da pontuação EPIC? Porque nestas idades (a idade média dos participantes no estudo era de 70 anos) a função sexual normalmente não é de 100%.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Comparando estes números com os da população em geral, a pontuação média EPIC da função sexual dos homens sem cancro da próstata é de 61, o que é claramente muito semelhante à pontuação da vigilância ativa aqui apresentada. 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0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Então qual é a dimensão do problema da função sexual? Pode-se ver que é um problema grande ou moderado para cerca de metade dos homens. Seria interessante obter a perspetiva das(os) companheiras(os) sobre a mesma questão.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6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Cerca de três quartos dos homens que responderam ao questionário classificaram a sua função sexual atual como má ou muito má. Isto deve-se claramente, em parte, à idade do inquirido e também aos efeitos do tratamento.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Contudo, para efeitos de comparação, é interessante analisar um estudo realizado em 2017 de homens ligeiramente mais velhos (idade média 74,5 anos) sem cancro da próstata, em que foram usadas as mesmas medidas EPIC-26 (</a:t>
            </a:r>
            <a:r>
              <a:rPr lang="pt-P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Venderbos</a:t>
            </a: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al, PMID: 28168601). O estudo mostrou que 50% desses homens classificavam a sua função sexual como má ou muito má. Esta é claramente uma percentagem significativamente inferior aos 76% de homens com cancro da próstata do nosso estudo.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2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Analisando a forma como os diferentes tratamentos afetam a função sexual, pode-se ver na linha de números superior que mais de metade dos homens submetidos a uma prostatectomia consideram a função sexual como um problema grande ou moderado. Trata-se de uma percentagem significativa.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números abaixo mostram que a função sexual parece ser um problema um pouco menos significativo após radioterapia: 47,3% dos doentes submetidos a radioterapia tinham problemas significativos comparativamente a 54,8% dos doentes submetidos a prostatectomia.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 ambos os resultados indicam que, no que diz respeito à função sexual, os dois principais tratamentos de primeira linha para o cancro da próstata têm um efeito importante na qualidade de vida.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Apenas um terço dos homens que responderam ao inquérito tinha experimentado medicamentos e dispositivos para melhorar a ereção. Dada a prevalência de problemas de função sexual aquando do tratamento, existe claramente uma lacuna neste domínio e é necessário aumentar o aconselhamento dos doentes sobre estas abordagens.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2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Passando à incontinência urinária, fizemos exatamente a mesma análise que tínhamos feito para a função sexual. Em primeiro lugar, comparámos os diferentes tratamentos. Verifica-se que a prostatectomia está associada a uma pior qualidade de vida em comparação com a radioterapia. Os outros tratamentos apresentam menos efeitos.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Comparando estes números com os da população em geral, a pontuação média da função urinária EPIC para homens sem cancro da próstata é 89,5.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4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Analisando especificamente o controlo urinário, 60% do total de homens que participaram no inquérito tinham problemas. A cirurgia parece estar associada aos problemas mais significativos. O valor da cirurgia comparado com o da vigilância ativa sugere que a cirurgia duplica a taxa de incontinência. No entanto, é importante referir que mesmo durante a vigilância ativa, existem problemas de perdas de urina (gotas). Isto é um reflexo da idade média dos inquiridos.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8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é que isto significa para os doentes na prática? No inquérito perguntava-se aos homens quantos pensos/fraldas de incontinência usavam por dia, e constatou-se que mais de um terço dos inquiridos usa um ou mais pensos/fraldas por dia. Isto pode refletir o facto de a maioria dos inquiridos ter sido submetida a uma prostatectomia radical. Dos inquiridos que tinham sido submetidos a uma prostatectomia, metade usava pensos/fraldas.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contextualizar, um estudo realizado em 2017 de homens com um perfil de idade semelhante que NÃO tinham sido submetidos a tratamento para o cancro da próstata mostrou que 5% usavam pensos/fraldas (PMID: 28168601). Isto mostra claramente que existe um efeito significativo.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Analisando a dimensão do efeito que as perdas de urina têm na vida dos homens, 16% dos participantes no inquérito consideram que se trata de um problema grande ou moderado.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8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Dividindo este valor pelos doentes que foram submetidos a prostatectomia ou a radioterapia, é possível observar a influência do tipo de tratamento neste problema.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Analisando os doentes submetidos a uma prostatectomia, nos valores na linha superior, verifica-se que 68% referem que as perdas de urina e pingos são um problema.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valor pode ser comparado com o dos doentes submetidos a radioterapia, na segunda linha, em que um total de 47% de doentes refere que as perdas de urina e pingos são um problema.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3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 três mensagens principais a reter que podemos retirar destes resultados do EUPROMS.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primeira é que a vigilância ativa deve ser sempre considerada, se puder ser aplicada de forma segura, porque, em termos gerais, é a que melhor protege a qualidade de vida. Certamente, em termos de incontinência e função sexual, existe um claro contraste entre esta abordagem e outras.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02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segunda mensagem a reter é que a deteção precoce de cancro da próstata é de extrema importância. Quanto mais avançado estiver o cancro da próstata aquando do diagnóstico, piores são os efeitos do tratamento na qualidade de vida. Este gráfico mostra que, analisando em conjunto os vários fatores – desconforto, cansaço, insónia e saúde mental – todos eles são sentidos de forma mais acentuada com os tratamentos associados ao cancro da próstata mais avançado.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6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a terceira mensagem a reter que podemos retirar de todos os dados do estudo EUPROMS é que os tratamentos e o apoio de alta qualidade são essenciais. Os resultados do estudo EUPROMS mostram os efeitos graves que podem ocorrer com o tratamento do cancro da próstata. Os homens precisam de todo o conhecimento e experiência que possam obter durante e após o tratamento, com informação e apoio em cada etapa do processo. Todos os homens com cancro da próstata devem ser tratados em centros oncológicos e com equipas multidisciplinares.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importante compreender a forma como este estudo difere dos estudos anteriores e por que motivo isso é importante. A maioria dos estudos sobre a qualidade de vida em homens com cancro da próstata são realizados num ambiente clínico. Ou seja, os homens respondem a perguntas feitas por médicos e enfermeiros, ou preenchem questionários quando vão ao hospital para fazer tratamento ou exames. Este inquérito online foi preenchido por homens no seu tempo livre e no conforto das suas casas. Isto significa que podem ter mais tempo para pensar sobre as suas respostas e também podem sentir-se mais à vontade para dizer como realmente se sentem.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 </a:t>
            </a:r>
            <a:r>
              <a:rPr lang="en-US" dirty="0" err="1"/>
              <a:t>inquérito</a:t>
            </a:r>
            <a:r>
              <a:rPr lang="en-US" dirty="0"/>
              <a:t> </a:t>
            </a:r>
            <a:r>
              <a:rPr lang="en-US" dirty="0" err="1"/>
              <a:t>apresenta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imagem</a:t>
            </a:r>
            <a:r>
              <a:rPr lang="en-US" dirty="0"/>
              <a:t> transversal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população</a:t>
            </a:r>
            <a:r>
              <a:rPr lang="en-US" dirty="0"/>
              <a:t> de </a:t>
            </a:r>
            <a:r>
              <a:rPr lang="en-US" dirty="0" err="1"/>
              <a:t>homens</a:t>
            </a:r>
            <a:r>
              <a:rPr lang="en-US" dirty="0"/>
              <a:t> que </a:t>
            </a:r>
            <a:r>
              <a:rPr lang="en-US" dirty="0" err="1"/>
              <a:t>recebeu</a:t>
            </a:r>
            <a:r>
              <a:rPr lang="en-US" dirty="0"/>
              <a:t> </a:t>
            </a:r>
            <a:r>
              <a:rPr lang="en-US" dirty="0" err="1"/>
              <a:t>tratamento</a:t>
            </a:r>
            <a:r>
              <a:rPr lang="en-US" dirty="0"/>
              <a:t> para o </a:t>
            </a:r>
            <a:r>
              <a:rPr lang="en-US" dirty="0" err="1"/>
              <a:t>cancro</a:t>
            </a:r>
            <a:r>
              <a:rPr lang="en-US" dirty="0"/>
              <a:t> da </a:t>
            </a:r>
            <a:r>
              <a:rPr lang="en-US" dirty="0" err="1"/>
              <a:t>próstata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a Europa. O </a:t>
            </a:r>
            <a:r>
              <a:rPr lang="en-US" dirty="0" err="1"/>
              <a:t>inquérito</a:t>
            </a:r>
            <a:r>
              <a:rPr lang="en-US" dirty="0"/>
              <a:t> </a:t>
            </a:r>
            <a:r>
              <a:rPr lang="en-US" dirty="0" err="1"/>
              <a:t>perguntava</a:t>
            </a:r>
            <a:r>
              <a:rPr lang="en-US" dirty="0"/>
              <a:t>: “Como </a:t>
            </a:r>
            <a:r>
              <a:rPr lang="en-US" dirty="0" err="1"/>
              <a:t>é</a:t>
            </a:r>
            <a:r>
              <a:rPr lang="en-US" dirty="0"/>
              <a:t> 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neste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 </a:t>
            </a:r>
            <a:r>
              <a:rPr lang="en-US" dirty="0" err="1"/>
              <a:t>específico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permitia</a:t>
            </a:r>
            <a:r>
              <a:rPr lang="en-US" dirty="0"/>
              <a:t> </a:t>
            </a:r>
            <a:r>
              <a:rPr lang="en-US" dirty="0" err="1"/>
              <a:t>analisar</a:t>
            </a:r>
            <a:r>
              <a:rPr lang="en-US" dirty="0"/>
              <a:t> o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clínico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inquirido</a:t>
            </a:r>
            <a:r>
              <a:rPr lang="en-US" dirty="0"/>
              <a:t> antes do </a:t>
            </a:r>
            <a:r>
              <a:rPr lang="en-US" dirty="0" err="1"/>
              <a:t>tratamento</a:t>
            </a:r>
            <a:r>
              <a:rPr lang="en-US" dirty="0"/>
              <a:t>, </a:t>
            </a:r>
            <a:r>
              <a:rPr lang="en-US" dirty="0" err="1"/>
              <a:t>nem</a:t>
            </a:r>
            <a:r>
              <a:rPr lang="en-US" dirty="0"/>
              <a:t> a forma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doentes</a:t>
            </a:r>
            <a:r>
              <a:rPr lang="en-US" dirty="0"/>
              <a:t> com </a:t>
            </a:r>
            <a:r>
              <a:rPr lang="en-US" dirty="0" err="1"/>
              <a:t>cancro</a:t>
            </a:r>
            <a:r>
              <a:rPr lang="en-US" dirty="0"/>
              <a:t> da </a:t>
            </a:r>
            <a:r>
              <a:rPr lang="en-US" dirty="0" err="1"/>
              <a:t>próstata</a:t>
            </a:r>
            <a:r>
              <a:rPr lang="en-US" dirty="0"/>
              <a:t> </a:t>
            </a:r>
            <a:r>
              <a:rPr lang="en-US" dirty="0" err="1"/>
              <a:t>diferem</a:t>
            </a:r>
            <a:r>
              <a:rPr lang="en-US" dirty="0"/>
              <a:t> da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. Para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seria</a:t>
            </a:r>
            <a:r>
              <a:rPr lang="en-US" dirty="0"/>
              <a:t> </a:t>
            </a:r>
            <a:r>
              <a:rPr lang="en-US" dirty="0" err="1"/>
              <a:t>necessário</a:t>
            </a:r>
            <a:r>
              <a:rPr lang="en-US" dirty="0"/>
              <a:t> um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on a bicycle&#10;&#10;Description automatically generated">
            <a:extLst>
              <a:ext uri="{FF2B5EF4-FFF2-40B4-BE49-F238E27FC236}">
                <a16:creationId xmlns:a16="http://schemas.microsoft.com/office/drawing/2014/main" id="{42CB74AC-1139-D58B-CC30-8A0A02A61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3"/>
            <a:ext cx="12192000" cy="69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Os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questionários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Dois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inquéritos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online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separado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realizados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2019 e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Para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todos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homens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que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receberam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tratamento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para 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cancro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próstata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Ambos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utilizaram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perguntas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baseadas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questionários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qualidade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validados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: EPIC-26 e EORTC-QLQ e EQ-5D-5L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Disponível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19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idiomas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respostas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eram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anónimas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6F7E91-674B-DA49-9B3B-623A631D9AE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953DD251-6247-6847-AA17-EA2C28CD6D87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Resposta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geográfica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65B65-4282-53F3-125B-FCEA9811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70" y="1302707"/>
            <a:ext cx="5097380" cy="5404980"/>
          </a:xfrm>
          <a:prstGeom prst="rect">
            <a:avLst/>
          </a:prstGeom>
        </p:spPr>
      </p:pic>
      <p:sp>
        <p:nvSpPr>
          <p:cNvPr id="6" name="Tekstvak 10">
            <a:extLst>
              <a:ext uri="{FF2B5EF4-FFF2-40B4-BE49-F238E27FC236}">
                <a16:creationId xmlns:a16="http://schemas.microsoft.com/office/drawing/2014/main" id="{7631D3A3-6FB7-C200-DCE3-52669E85011A}"/>
              </a:ext>
            </a:extLst>
          </p:cNvPr>
          <p:cNvSpPr txBox="1"/>
          <p:nvPr/>
        </p:nvSpPr>
        <p:spPr>
          <a:xfrm>
            <a:off x="7670799" y="1603332"/>
            <a:ext cx="413173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respostas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respostas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Respostas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“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únicas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combinadas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5464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respostas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8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49FF-D602-B242-9B0B-6BBDEAB1D18B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38CFD700-E3F4-9C43-B700-0E3404A3B4F9}"/>
              </a:ext>
            </a:extLst>
          </p:cNvPr>
          <p:cNvSpPr txBox="1"/>
          <p:nvPr/>
        </p:nvSpPr>
        <p:spPr>
          <a:xfrm>
            <a:off x="999067" y="187036"/>
            <a:ext cx="643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Respondent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97837-9648-C789-58D3-BF8C65C0D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67" y="1497439"/>
            <a:ext cx="8781690" cy="5026760"/>
          </a:xfrm>
          <a:prstGeom prst="rect">
            <a:avLst/>
          </a:prstGeom>
        </p:spPr>
      </p:pic>
      <p:pic>
        <p:nvPicPr>
          <p:cNvPr id="19" name="Picture 18" descr="Blue logo.png">
            <a:extLst>
              <a:ext uri="{FF2B5EF4-FFF2-40B4-BE49-F238E27FC236}">
                <a16:creationId xmlns:a16="http://schemas.microsoft.com/office/drawing/2014/main" id="{E20118D8-EC83-5945-B210-F6234D9D9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C76C40-3327-3443-A478-3467DB650E02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1" name="Tekstvak 1">
            <a:extLst>
              <a:ext uri="{FF2B5EF4-FFF2-40B4-BE49-F238E27FC236}">
                <a16:creationId xmlns:a16="http://schemas.microsoft.com/office/drawing/2014/main" id="{5F7160EC-51F8-9646-9A16-055A71003836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Perfil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dos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inquiridos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25" name="Picture 24" descr="Blue logo.png">
            <a:extLst>
              <a:ext uri="{FF2B5EF4-FFF2-40B4-BE49-F238E27FC236}">
                <a16:creationId xmlns:a16="http://schemas.microsoft.com/office/drawing/2014/main" id="{8C8F7FF3-1861-1545-AE92-04962B8D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66BF6-0689-558B-0791-4C6F66B90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190" y="1606549"/>
            <a:ext cx="8071039" cy="43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46F60063-DFA1-4031-B50D-786756FCF277}"/>
              </a:ext>
            </a:extLst>
          </p:cNvPr>
          <p:cNvGraphicFramePr>
            <a:graphicFrameLocks/>
          </p:cNvGraphicFramePr>
          <p:nvPr/>
        </p:nvGraphicFramePr>
        <p:xfrm>
          <a:off x="-144109" y="1247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82CFB0B-AAF3-754E-9D2E-55B2296C71AC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402CAA52-814F-3F4F-95A1-0DD335F497AB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Treatment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8FCE9-C14A-1AD4-FC93-10B18F23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538" y="1530348"/>
            <a:ext cx="8641461" cy="4574014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A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análise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análise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dos dados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foi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conduzida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pela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Professora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Monique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Roobol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 pela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sua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equipa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Departamento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no Centro Médico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Universitário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Erasmus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Roterdão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análise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dos dados dos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estudos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1.0 e EUPROMS 2.0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permitiu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obter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combinados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aqui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apresentados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Alguns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desses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baseiam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-se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respostas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retiradas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diretamente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inquérito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cuja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significância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estatística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não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foi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calculada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apresentada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Todos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ajudam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obter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informações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essenciais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para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tomada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decisões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clínicas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tornando-os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clinicamente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relevantes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F265C-5702-9E41-B739-2041CD7F35AF}"/>
              </a:ext>
            </a:extLst>
          </p:cNvPr>
          <p:cNvSpPr/>
          <p:nvPr/>
        </p:nvSpPr>
        <p:spPr>
          <a:xfrm>
            <a:off x="832335" y="857143"/>
            <a:ext cx="104499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Resultados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do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estudo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 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Qualidade</a:t>
            </a:r>
            <a:r>
              <a:rPr lang="en-GB" sz="2800" dirty="0">
                <a:latin typeface="Roboto" panose="02000000000000000000" pitchFamily="2" charset="0"/>
              </a:rPr>
              <a:t> de </a:t>
            </a:r>
            <a:r>
              <a:rPr lang="en-GB" sz="2800" dirty="0" err="1">
                <a:latin typeface="Roboto" panose="02000000000000000000" pitchFamily="2" charset="0"/>
              </a:rPr>
              <a:t>vida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geral</a:t>
            </a:r>
            <a:endParaRPr lang="en-GB" sz="28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3E820-AC23-6BD9-5B3B-E63FB5BC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73" y="1628945"/>
            <a:ext cx="9873612" cy="31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947324-8548-747A-846F-C0B69A583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975" y="758656"/>
            <a:ext cx="10077091" cy="51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832341" y="355602"/>
            <a:ext cx="10858152" cy="1724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Resultados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do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estudo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Resultados</a:t>
            </a:r>
            <a:r>
              <a:rPr lang="en-GB" sz="2800" dirty="0">
                <a:latin typeface="Roboto" panose="02000000000000000000" pitchFamily="2" charset="0"/>
              </a:rPr>
              <a:t>: </a:t>
            </a:r>
            <a:r>
              <a:rPr lang="en-GB" sz="2800" dirty="0" err="1">
                <a:latin typeface="Roboto" panose="02000000000000000000" pitchFamily="2" charset="0"/>
              </a:rPr>
              <a:t>desconforto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cansaço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insónia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721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estudo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Europa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Patient Reported Outcome Study </a:t>
            </a: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O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primeiro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inquérito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qualidade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vida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sobre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o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cancro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próstata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conduzido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por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doentes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para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doentes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DEC1F-A86E-9F91-3492-B0E5E0910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298" y="985029"/>
            <a:ext cx="9506398" cy="46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48CFB-606F-01CE-0D00-FF0B965A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67" y="1030858"/>
            <a:ext cx="9905999" cy="46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8FC22-71A8-4A0A-CA7F-570E2197F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680" y="831390"/>
            <a:ext cx="9822452" cy="50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32363" y="367016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Resultados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do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estudo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Saúde</a:t>
            </a:r>
            <a:r>
              <a:rPr lang="en-GB" sz="2800" dirty="0">
                <a:latin typeface="Roboto" panose="02000000000000000000" pitchFamily="2" charset="0"/>
              </a:rPr>
              <a:t> mental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29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E08F9-1B6F-1EAC-0B58-7329F1009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670" y="695960"/>
            <a:ext cx="889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789FB-B213-3D53-A9B2-3279129DE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400" y="452865"/>
            <a:ext cx="7366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4F432-6C55-9B88-0BFA-E7A86CEB4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533" y="724950"/>
            <a:ext cx="9550397" cy="51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Title 22">
            <a:extLst>
              <a:ext uri="{FF2B5EF4-FFF2-40B4-BE49-F238E27FC236}">
                <a16:creationId xmlns:a16="http://schemas.microsoft.com/office/drawing/2014/main" id="{0B9771F2-2202-B7E4-0691-A721F5ED3BAB}"/>
              </a:ext>
            </a:extLst>
          </p:cNvPr>
          <p:cNvSpPr txBox="1">
            <a:spLocks/>
          </p:cNvSpPr>
          <p:nvPr/>
        </p:nvSpPr>
        <p:spPr>
          <a:xfrm>
            <a:off x="793132" y="451684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Resultados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do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estudo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Função</a:t>
            </a:r>
            <a:r>
              <a:rPr lang="en-GB" sz="2800" dirty="0">
                <a:latin typeface="Roboto" panose="02000000000000000000" pitchFamily="2" charset="0"/>
              </a:rPr>
              <a:t> sexual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40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6F59D-70D6-AA80-F967-C896684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3669" y="415145"/>
            <a:ext cx="9009045" cy="56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2CF6B-2303-B6AC-396B-A5F3EB50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8000" y="1122346"/>
            <a:ext cx="8000999" cy="478680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8" y="187036"/>
            <a:ext cx="86173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Sobre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esta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apresentação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ea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apresentação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destina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-se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grupos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doentes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com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cancro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próstata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público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geral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divulgar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autorização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mas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sempre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mencionar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 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estudo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fonte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reproduzir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algum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gráficos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mencionados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pertencentes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estudo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9ADBA-93F9-C5FD-5821-357A79079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3179" y="1047403"/>
            <a:ext cx="8065352" cy="41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5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8EF2B-5E7F-EFBD-6B8C-1567F3AA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3253" y="810641"/>
            <a:ext cx="7155477" cy="50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F1B5C-35FA-A602-4A0F-6E5853C32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2213" y="2059516"/>
            <a:ext cx="894813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61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66229" y="383951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Resultados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do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estudo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Incontinência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urinária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DF3DD-6E05-C496-DCFB-B50FE087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6910" y="822697"/>
            <a:ext cx="7998178" cy="52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56F30-DB4D-B58F-464F-B2FD58C0B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161" y="1013339"/>
            <a:ext cx="7770010" cy="44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4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687BB-B913-5DCF-AD2D-555F8B628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475" y="1062617"/>
            <a:ext cx="8268081" cy="47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FFFD0-6300-C93D-B91E-E0D39CE9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025" y="1246996"/>
            <a:ext cx="8373531" cy="39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7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BDA68-E661-FC97-ACF9-C6DF1622A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4283" y="734980"/>
            <a:ext cx="6691495" cy="53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6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Estudo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</a:t>
            </a:r>
          </a:p>
          <a:p>
            <a:endParaRPr lang="en-GB" dirty="0">
              <a:latin typeface="Roboto" panose="02000000000000000000" pitchFamily="2" charset="0"/>
            </a:endParaRPr>
          </a:p>
          <a:p>
            <a:r>
              <a:rPr lang="en-GB" sz="2800" dirty="0" err="1">
                <a:latin typeface="Roboto" panose="02000000000000000000" pitchFamily="2" charset="0"/>
              </a:rPr>
              <a:t>Mensagens</a:t>
            </a:r>
            <a:r>
              <a:rPr lang="en-GB" sz="2800" dirty="0">
                <a:latin typeface="Roboto" panose="02000000000000000000" pitchFamily="2" charset="0"/>
              </a:rPr>
              <a:t> a </a:t>
            </a:r>
            <a:r>
              <a:rPr lang="en-GB" sz="2800" dirty="0" err="1">
                <a:latin typeface="Roboto" panose="02000000000000000000" pitchFamily="2" charset="0"/>
              </a:rPr>
              <a:t>reter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Sobre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 EUPROMS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27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Mensagens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a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reter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A13A0-5E64-3CCA-2B8D-CD7D0D19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876" y="1533460"/>
            <a:ext cx="8296395" cy="45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6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Mensagens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a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reter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B033C-5793-F25D-1D6E-6795E4FD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083" y="1480860"/>
            <a:ext cx="8414726" cy="465711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3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Mensagens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a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reter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3" name="Tekstvak 10">
            <a:extLst>
              <a:ext uri="{FF2B5EF4-FFF2-40B4-BE49-F238E27FC236}">
                <a16:creationId xmlns:a16="http://schemas.microsoft.com/office/drawing/2014/main" id="{80851AD0-239D-2248-81CB-0118317E5A3E}"/>
              </a:ext>
            </a:extLst>
          </p:cNvPr>
          <p:cNvSpPr txBox="1"/>
          <p:nvPr/>
        </p:nvSpPr>
        <p:spPr>
          <a:xfrm>
            <a:off x="892419" y="1512278"/>
            <a:ext cx="1196193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Precisamos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centros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tratamento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cancro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com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equipas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multidisciplinares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BACA75-67DA-7E4E-97AB-BFB777C1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2" y="2104748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Sobre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o EUPROMS 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significa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"Europa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Patient Reported Outcome Study" (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Estudo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reportados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pelos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doentes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primeiro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grande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estudo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sobre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qualidade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após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tratamento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cancro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próstata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realizado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pelos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próprios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doentes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Oferece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nova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perspetiva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porque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maioria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dos outros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estudos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qualidade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são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realizados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médicos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 com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médicos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ambiente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clínico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0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Sobre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o EUPROMS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baseiam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-se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respostas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dois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questionários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online com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perguntas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comparáveis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Começou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agosto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2019 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primeiros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foram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divulgados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janeiro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2020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respostas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Começou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outubro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2021 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primeiros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foram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divulgados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julho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2022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respostas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Sobre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o EUPROMS 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inquérito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dão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“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instantânea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 dos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problemas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relacionados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com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qualidade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com que se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deparam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homens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com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cancro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próstata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determinado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momento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Fornecem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informações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que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podem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ajudar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doentes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seus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médicos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tomar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decisões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sobre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tratamentos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Podem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ajudar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campanha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sensibilização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para 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diagnóstico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precoce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cancro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próstata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promover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abordagens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vigilância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ativa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3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Sobre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o EUPROMS 4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divulgou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do 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várias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conferências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médicas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importantes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incluindo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congresso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da European Association of Urologists (EAU)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reunião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anual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Secção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Urologia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Oncológica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da 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congresso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da European Society for Medical Oncology (ESMO)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congresso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European Multidisciplinary Congress on Urological Cancers (EMUC)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seminário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European Organisation for Research and Treatment of Cancer (EORTC)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também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têm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sido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publicados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várias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publicações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incluindo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revista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European Urology Focus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686778" y="21592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/>
            </a:b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Como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foi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conduzido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 EUPROMS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045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EAU patient view Barcelona 2019 André Deschamps</Template>
  <TotalTime>5272</TotalTime>
  <Words>2772</Words>
  <Application>Microsoft Macintosh PowerPoint</Application>
  <PresentationFormat>Widescreen</PresentationFormat>
  <Paragraphs>208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Roboto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deschamps</dc:creator>
  <cp:lastModifiedBy>Simon Crompton</cp:lastModifiedBy>
  <cp:revision>219</cp:revision>
  <dcterms:created xsi:type="dcterms:W3CDTF">2019-05-14T09:26:05Z</dcterms:created>
  <dcterms:modified xsi:type="dcterms:W3CDTF">2023-07-11T13:29:27Z</dcterms:modified>
</cp:coreProperties>
</file>