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847" autoAdjust="0"/>
  </p:normalViewPr>
  <p:slideViewPr>
    <p:cSldViewPr snapToGrid="0">
      <p:cViewPr varScale="1">
        <p:scale>
          <a:sx n="83" d="100"/>
          <a:sy n="83" d="100"/>
        </p:scale>
        <p:origin x="61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Notatka: Ankieta obejmowała pytania mające na celu określenie danych demograficznych oraz serię pytań służących do oceny stanu zdrowia, codziennych czynności i jakości życia za pomocą trzech zatwierdzonych miar powszechnie stosowanych w badaniach nad zdrowiem: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EPIC-26.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Wielkość próby była bardzo duża, dzięki czemu wyniki były miarodajne.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Odzew był szeroki w 32 krajach, głównie z Europy, ale także z Ameryki Północnej i Australii.</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Średni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wiek</a:t>
            </a:r>
            <a:r>
              <a:rPr lang="en-GB" sz="1200" dirty="0">
                <a:solidFill>
                  <a:schemeClr val="tx1">
                    <a:lumMod val="65000"/>
                    <a:lumOff val="35000"/>
                  </a:schemeClr>
                </a:solidFill>
                <a:latin typeface="Roboto" panose="02000000000000000000" pitchFamily="2" charset="0"/>
              </a:rPr>
              <a:t> w </a:t>
            </a:r>
            <a:r>
              <a:rPr lang="en-GB" sz="1200" dirty="0" err="1">
                <a:solidFill>
                  <a:schemeClr val="tx1">
                    <a:lumMod val="65000"/>
                    <a:lumOff val="35000"/>
                  </a:schemeClr>
                </a:solidFill>
                <a:latin typeface="Roboto" panose="02000000000000000000" pitchFamily="2" charset="0"/>
              </a:rPr>
              <a:t>momencie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rozpoznania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wynosił</a:t>
            </a:r>
            <a:r>
              <a:rPr lang="en-GB" sz="1200" dirty="0">
                <a:solidFill>
                  <a:schemeClr val="tx1">
                    <a:lumMod val="65000"/>
                    <a:lumOff val="35000"/>
                  </a:schemeClr>
                </a:solidFill>
                <a:latin typeface="Roboto" panose="02000000000000000000" pitchFamily="2" charset="0"/>
              </a:rPr>
              <a:t> 64 </a:t>
            </a:r>
            <a:r>
              <a:rPr lang="en-GB" sz="1200" dirty="0" err="1">
                <a:solidFill>
                  <a:schemeClr val="tx1">
                    <a:lumMod val="65000"/>
                    <a:lumOff val="35000"/>
                  </a:schemeClr>
                </a:solidFill>
                <a:latin typeface="Roboto" panose="02000000000000000000" pitchFamily="2" charset="0"/>
              </a:rPr>
              <a:t>lata</a:t>
            </a:r>
            <a:r>
              <a:rPr lang="en-GB" sz="1200" dirty="0">
                <a:solidFill>
                  <a:schemeClr val="tx1">
                    <a:lumMod val="65000"/>
                    <a:lumOff val="35000"/>
                  </a:schemeClr>
                </a:solidFill>
                <a:latin typeface="Roboto" panose="02000000000000000000" pitchFamily="2" charset="0"/>
              </a:rPr>
              <a:t>, a </a:t>
            </a:r>
            <a:r>
              <a:rPr lang="en-GB" sz="1200" dirty="0" err="1">
                <a:solidFill>
                  <a:schemeClr val="tx1">
                    <a:lumMod val="65000"/>
                    <a:lumOff val="35000"/>
                  </a:schemeClr>
                </a:solidFill>
                <a:latin typeface="Roboto" panose="02000000000000000000" pitchFamily="2" charset="0"/>
              </a:rPr>
              <a:t>mężczyźni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zgłaszali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średnio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pięć</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lat</a:t>
            </a:r>
            <a:r>
              <a:rPr lang="en-GB" sz="1200" dirty="0">
                <a:solidFill>
                  <a:schemeClr val="tx1">
                    <a:lumMod val="65000"/>
                    <a:lumOff val="35000"/>
                  </a:schemeClr>
                </a:solidFill>
                <a:latin typeface="Roboto" panose="02000000000000000000" pitchFamily="2" charset="0"/>
              </a:rPr>
              <a:t> po </a:t>
            </a:r>
            <a:r>
              <a:rPr lang="en-GB" sz="1200" dirty="0" err="1">
                <a:solidFill>
                  <a:schemeClr val="tx1">
                    <a:lumMod val="65000"/>
                    <a:lumOff val="35000"/>
                  </a:schemeClr>
                </a:solidFill>
                <a:latin typeface="Roboto" panose="02000000000000000000" pitchFamily="2" charset="0"/>
              </a:rPr>
              <a:t>leczeniu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Niektórzy</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mężczyźni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przeszli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leczenie</a:t>
            </a:r>
            <a:r>
              <a:rPr lang="en-GB" sz="1200" dirty="0">
                <a:solidFill>
                  <a:schemeClr val="tx1">
                    <a:lumMod val="65000"/>
                    <a:lumOff val="35000"/>
                  </a:schemeClr>
                </a:solidFill>
                <a:latin typeface="Roboto" panose="02000000000000000000" pitchFamily="2" charset="0"/>
              </a:rPr>
              <a:t> 10 </a:t>
            </a:r>
            <a:r>
              <a:rPr lang="en-GB" sz="1200" dirty="0" err="1">
                <a:solidFill>
                  <a:schemeClr val="tx1">
                    <a:lumMod val="65000"/>
                    <a:lumOff val="35000"/>
                  </a:schemeClr>
                </a:solidFill>
                <a:latin typeface="Roboto" panose="02000000000000000000" pitchFamily="2" charset="0"/>
              </a:rPr>
              <a:t>lat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temu</a:t>
            </a:r>
            <a:r>
              <a:rPr lang="en-GB" sz="1200" dirty="0">
                <a:solidFill>
                  <a:schemeClr val="tx1">
                    <a:lumMod val="65000"/>
                    <a:lumOff val="35000"/>
                  </a:schemeClr>
                </a:solidFill>
                <a:latin typeface="Roboto" panose="02000000000000000000" pitchFamily="2" charset="0"/>
              </a:rPr>
              <a:t>, a </a:t>
            </a:r>
            <a:r>
              <a:rPr lang="en-GB" sz="1200" dirty="0" err="1">
                <a:solidFill>
                  <a:schemeClr val="tx1">
                    <a:lumMod val="65000"/>
                    <a:lumOff val="35000"/>
                  </a:schemeClr>
                </a:solidFill>
                <a:latin typeface="Roboto" panose="02000000000000000000" pitchFamily="2" charset="0"/>
              </a:rPr>
              <a:t>inni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właśnie</a:t>
            </a:r>
            <a:r>
              <a:rPr lang="en-GB" sz="1200" dirty="0">
                <a:solidFill>
                  <a:schemeClr val="tx1">
                    <a:lumMod val="65000"/>
                    <a:lumOff val="35000"/>
                  </a:schemeClr>
                </a:solidFill>
                <a:latin typeface="Roboto" panose="02000000000000000000" pitchFamily="2" charset="0"/>
              </a:rPr>
              <a:t> je </a:t>
            </a:r>
            <a:r>
              <a:rPr lang="en-GB" sz="1200" dirty="0" err="1">
                <a:solidFill>
                  <a:schemeClr val="tx1">
                    <a:lumMod val="65000"/>
                    <a:lumOff val="35000"/>
                  </a:schemeClr>
                </a:solidFill>
                <a:latin typeface="Roboto" panose="02000000000000000000" pitchFamily="2" charset="0"/>
              </a:rPr>
              <a:t>zakończyli</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Jak </a:t>
            </a:r>
            <a:r>
              <a:rPr lang="en-GB" sz="1200" dirty="0" err="1">
                <a:solidFill>
                  <a:schemeClr val="tx1">
                    <a:lumMod val="65000"/>
                    <a:lumOff val="35000"/>
                  </a:schemeClr>
                </a:solidFill>
                <a:latin typeface="Roboto" panose="02000000000000000000" pitchFamily="2" charset="0"/>
              </a:rPr>
              <a:t>widać</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wykresie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rozkładu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wieku</a:t>
            </a:r>
            <a:r>
              <a:rPr lang="en-GB" sz="1200" dirty="0">
                <a:solidFill>
                  <a:schemeClr val="tx1">
                    <a:lumMod val="65000"/>
                    <a:lumOff val="35000"/>
                  </a:schemeClr>
                </a:solidFill>
                <a:latin typeface="Roboto" panose="02000000000000000000" pitchFamily="2" charset="0"/>
              </a:rPr>
              <a:t> w </a:t>
            </a:r>
            <a:r>
              <a:rPr lang="en-GB" sz="1200" dirty="0" err="1">
                <a:solidFill>
                  <a:schemeClr val="tx1">
                    <a:lumMod val="65000"/>
                    <a:lumOff val="35000"/>
                  </a:schemeClr>
                </a:solidFill>
                <a:latin typeface="Roboto" panose="02000000000000000000" pitchFamily="2" charset="0"/>
              </a:rPr>
              <a:t>momencie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pierwszej</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diagnozy</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ponad</a:t>
            </a:r>
            <a:r>
              <a:rPr lang="en-GB" sz="1200" dirty="0">
                <a:solidFill>
                  <a:schemeClr val="tx1">
                    <a:lumMod val="65000"/>
                    <a:lumOff val="35000"/>
                  </a:schemeClr>
                </a:solidFill>
                <a:latin typeface="Roboto" panose="02000000000000000000" pitchFamily="2" charset="0"/>
              </a:rPr>
              <a:t> 50% </a:t>
            </a:r>
            <a:r>
              <a:rPr lang="en-GB" sz="1200" dirty="0" err="1">
                <a:solidFill>
                  <a:schemeClr val="tx1">
                    <a:lumMod val="65000"/>
                    <a:lumOff val="35000"/>
                  </a:schemeClr>
                </a:solidFill>
                <a:latin typeface="Roboto" panose="02000000000000000000" pitchFamily="2" charset="0"/>
              </a:rPr>
              <a:t>respondentów</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zostało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zdiagnozowanych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przed</a:t>
            </a:r>
            <a:r>
              <a:rPr lang="en-GB" sz="1200" dirty="0">
                <a:solidFill>
                  <a:schemeClr val="tx1">
                    <a:lumMod val="65000"/>
                    <a:lumOff val="35000"/>
                  </a:schemeClr>
                </a:solidFill>
                <a:latin typeface="Roboto" panose="02000000000000000000" pitchFamily="2" charset="0"/>
              </a:rPr>
              <a:t> 65 </a:t>
            </a:r>
            <a:r>
              <a:rPr lang="en-GB" sz="1200" dirty="0" err="1">
                <a:solidFill>
                  <a:schemeClr val="tx1">
                    <a:lumMod val="65000"/>
                    <a:lumOff val="35000"/>
                  </a:schemeClr>
                </a:solidFill>
                <a:latin typeface="Roboto" panose="02000000000000000000" pitchFamily="2" charset="0"/>
              </a:rPr>
              <a:t>rokiem</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życia</a:t>
            </a:r>
            <a:r>
              <a:rPr lang="en-GB" sz="1200" dirty="0">
                <a:solidFill>
                  <a:schemeClr val="tx1">
                    <a:lumMod val="65000"/>
                    <a:lumOff val="35000"/>
                  </a:schemeClr>
                </a:solidFill>
                <a:latin typeface="Roboto" panose="02000000000000000000" pitchFamily="2" charset="0"/>
              </a:rPr>
              <a:t>. Jest to </a:t>
            </a:r>
            <a:r>
              <a:rPr lang="en-GB" sz="1200" dirty="0" err="1">
                <a:solidFill>
                  <a:schemeClr val="tx1">
                    <a:lumMod val="65000"/>
                    <a:lumOff val="35000"/>
                  </a:schemeClr>
                </a:solidFill>
                <a:latin typeface="Roboto" panose="02000000000000000000" pitchFamily="2" charset="0"/>
              </a:rPr>
              <a:t>sprzeczne</a:t>
            </a:r>
            <a:r>
              <a:rPr lang="en-GB" sz="1200" dirty="0">
                <a:solidFill>
                  <a:schemeClr val="tx1">
                    <a:lumMod val="65000"/>
                    <a:lumOff val="35000"/>
                  </a:schemeClr>
                </a:solidFill>
                <a:latin typeface="Roboto" panose="02000000000000000000" pitchFamily="2" charset="0"/>
              </a:rPr>
              <a:t> z </a:t>
            </a:r>
            <a:r>
              <a:rPr lang="en-GB" sz="1200" dirty="0" err="1">
                <a:solidFill>
                  <a:schemeClr val="tx1">
                    <a:lumMod val="65000"/>
                    <a:lumOff val="35000"/>
                  </a:schemeClr>
                </a:solidFill>
                <a:latin typeface="Roboto" panose="02000000000000000000" pitchFamily="2" charset="0"/>
              </a:rPr>
              <a:t>poglądem</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że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rak</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prostaty</a:t>
            </a:r>
            <a:r>
              <a:rPr lang="en-GB" sz="1200" dirty="0">
                <a:solidFill>
                  <a:schemeClr val="tx1">
                    <a:lumMod val="65000"/>
                    <a:lumOff val="35000"/>
                  </a:schemeClr>
                </a:solidFill>
                <a:latin typeface="Roboto" panose="02000000000000000000" pitchFamily="2" charset="0"/>
              </a:rPr>
              <a:t> jest </a:t>
            </a:r>
            <a:r>
              <a:rPr lang="en-GB" sz="1200" dirty="0" err="1">
                <a:solidFill>
                  <a:schemeClr val="tx1">
                    <a:lumMod val="65000"/>
                    <a:lumOff val="35000"/>
                  </a:schemeClr>
                </a:solidFill>
                <a:latin typeface="Roboto" panose="02000000000000000000" pitchFamily="2" charset="0"/>
              </a:rPr>
              <a:t>chorobą</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starszych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mężczyzn</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Większość</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ankietowanych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mieszkała</a:t>
            </a:r>
            <a:r>
              <a:rPr lang="en-GB" sz="1200" dirty="0">
                <a:solidFill>
                  <a:schemeClr val="tx1">
                    <a:lumMod val="65000"/>
                    <a:lumOff val="35000"/>
                  </a:schemeClr>
                </a:solidFill>
                <a:latin typeface="Roboto" panose="02000000000000000000" pitchFamily="2" charset="0"/>
              </a:rPr>
              <a:t> z </a:t>
            </a:r>
            <a:r>
              <a:rPr lang="en-GB" sz="1200" dirty="0" err="1">
                <a:solidFill>
                  <a:schemeClr val="tx1">
                    <a:lumMod val="65000"/>
                    <a:lumOff val="35000"/>
                  </a:schemeClr>
                </a:solidFill>
                <a:latin typeface="Roboto" panose="02000000000000000000" pitchFamily="2" charset="0"/>
              </a:rPr>
              <a:t>partnerem</a:t>
            </a:r>
            <a:r>
              <a:rPr lang="en-GB" sz="1200" dirty="0">
                <a:solidFill>
                  <a:schemeClr val="tx1">
                    <a:lumMod val="65000"/>
                    <a:lumOff val="35000"/>
                  </a:schemeClr>
                </a:solidFill>
                <a:latin typeface="Roboto" panose="02000000000000000000" pitchFamily="2" charset="0"/>
              </a:rPr>
              <a:t>, co jest </a:t>
            </a:r>
            <a:r>
              <a:rPr lang="en-GB" sz="1200" dirty="0" err="1">
                <a:solidFill>
                  <a:schemeClr val="tx1">
                    <a:lumMod val="65000"/>
                    <a:lumOff val="35000"/>
                  </a:schemeClr>
                </a:solidFill>
                <a:latin typeface="Roboto" panose="02000000000000000000" pitchFamily="2" charset="0"/>
              </a:rPr>
              <a:t>istotne</a:t>
            </a:r>
            <a:r>
              <a:rPr lang="en-GB" sz="1200" dirty="0">
                <a:solidFill>
                  <a:schemeClr val="tx1">
                    <a:lumMod val="65000"/>
                    <a:lumOff val="35000"/>
                  </a:schemeClr>
                </a:solidFill>
                <a:latin typeface="Roboto" panose="02000000000000000000" pitchFamily="2" charset="0"/>
              </a:rPr>
              <a:t> ze </a:t>
            </a:r>
            <a:r>
              <a:rPr lang="en-GB" sz="1200" dirty="0" err="1">
                <a:solidFill>
                  <a:schemeClr val="tx1">
                    <a:lumMod val="65000"/>
                    <a:lumOff val="35000"/>
                  </a:schemeClr>
                </a:solidFill>
                <a:latin typeface="Roboto" panose="02000000000000000000" pitchFamily="2" charset="0"/>
              </a:rPr>
              <a:t>względu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wpływ</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leczenia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funkcje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seksualne</a:t>
            </a:r>
            <a:r>
              <a:rPr lang="en-GB" sz="1200" dirty="0">
                <a:solidFill>
                  <a:schemeClr val="tx1">
                    <a:lumMod val="65000"/>
                    <a:lumOff val="35000"/>
                  </a:schemeClr>
                </a:solidFill>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W </a:t>
            </a:r>
            <a:r>
              <a:rPr lang="en-GB" sz="1200" dirty="0" err="1">
                <a:solidFill>
                  <a:schemeClr val="tx1">
                    <a:lumMod val="65000"/>
                    <a:lumOff val="35000"/>
                  </a:schemeClr>
                </a:solidFill>
                <a:latin typeface="Roboto" panose="02000000000000000000" pitchFamily="2" charset="0"/>
              </a:rPr>
              <a:t>profilu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badanych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występuje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nieznaczne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odchylenie</a:t>
            </a:r>
            <a:r>
              <a:rPr lang="en-GB" sz="1200" dirty="0">
                <a:solidFill>
                  <a:schemeClr val="tx1">
                    <a:lumMod val="65000"/>
                    <a:lumOff val="35000"/>
                  </a:schemeClr>
                </a:solidFill>
                <a:latin typeface="Roboto" panose="02000000000000000000" pitchFamily="2" charset="0"/>
              </a:rPr>
              <a:t> w </a:t>
            </a:r>
            <a:r>
              <a:rPr lang="en-GB" sz="1200" dirty="0" err="1">
                <a:solidFill>
                  <a:schemeClr val="tx1">
                    <a:lumMod val="65000"/>
                    <a:lumOff val="35000"/>
                  </a:schemeClr>
                </a:solidFill>
                <a:latin typeface="Roboto" panose="02000000000000000000" pitchFamily="2" charset="0"/>
              </a:rPr>
              <a:t>kierunku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wyższego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poziomu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wykształcenia</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Większość pacjentów była leczona tylko raz przed rozpoczęciem badania.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57% respondentów przeszło radykalną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prostatektomię</a:t>
            </a:r>
            <a:r>
              <a:rPr lang="pl-PL" sz="1800" kern="100" dirty="0">
                <a:effectLst/>
                <a:latin typeface="Calibri" panose="020F0502020204030204" pitchFamily="34" charset="0"/>
                <a:ea typeface="Calibri" panose="020F0502020204030204" pitchFamily="34" charset="0"/>
                <a:cs typeface="Arial" panose="020B0604020202020204" pitchFamily="34" charset="0"/>
              </a:rPr>
              <a:t>, więc na ogólne wyniki będzie miał wpływ tego konkretnego leczenia na jakość życia.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 </a:t>
            </a:r>
            <a:r>
              <a:rPr lang="en-US" dirty="0" err="1"/>
              <a:t>wykres</a:t>
            </a:r>
            <a:r>
              <a:rPr lang="en-US" dirty="0"/>
              <a:t> </a:t>
            </a:r>
            <a:r>
              <a:rPr lang="en-US" dirty="0" err="1"/>
              <a:t>przedstawia</a:t>
            </a:r>
            <a:r>
              <a:rPr lang="en-US" dirty="0"/>
              <a:t> </a:t>
            </a:r>
            <a:r>
              <a:rPr lang="en-US" dirty="0" err="1"/>
              <a:t>wszystkich</a:t>
            </a:r>
            <a:r>
              <a:rPr lang="en-US" dirty="0"/>
              <a:t> </a:t>
            </a:r>
            <a:r>
              <a:rPr lang="en-US" dirty="0" err="1"/>
              <a:t>respondentów</a:t>
            </a:r>
            <a:r>
              <a:rPr lang="en-US" dirty="0"/>
              <a:t> </a:t>
            </a:r>
            <a:r>
              <a:rPr lang="en-US" dirty="0" err="1"/>
              <a:t>oceniających</a:t>
            </a:r>
            <a:r>
              <a:rPr lang="en-US" dirty="0"/>
              <a:t> </a:t>
            </a:r>
            <a:r>
              <a:rPr lang="en-US" dirty="0" err="1"/>
              <a:t>jakość</a:t>
            </a:r>
            <a:r>
              <a:rPr lang="en-US" dirty="0"/>
              <a:t> </a:t>
            </a:r>
            <a:r>
              <a:rPr lang="en-US" dirty="0" err="1"/>
              <a:t>życia</a:t>
            </a:r>
            <a:r>
              <a:rPr lang="en-US" dirty="0"/>
              <a:t> od </a:t>
            </a:r>
            <a:r>
              <a:rPr lang="en-US" dirty="0" err="1"/>
              <a:t>jednego</a:t>
            </a:r>
            <a:r>
              <a:rPr lang="en-US" dirty="0"/>
              <a:t> do </a:t>
            </a:r>
            <a:r>
              <a:rPr lang="en-US" dirty="0" err="1"/>
              <a:t>siedmiu</a:t>
            </a:r>
            <a:r>
              <a:rPr lang="en-US" dirty="0"/>
              <a:t> </a:t>
            </a:r>
            <a:r>
              <a:rPr lang="en-US" dirty="0" err="1"/>
              <a:t>oraz</a:t>
            </a:r>
            <a:r>
              <a:rPr lang="en-US" dirty="0"/>
              <a:t> </a:t>
            </a:r>
            <a:r>
              <a:rPr lang="en-US" dirty="0" err="1"/>
              <a:t>odsetek</a:t>
            </a:r>
            <a:r>
              <a:rPr lang="en-US" dirty="0"/>
              <a:t> w </a:t>
            </a:r>
            <a:r>
              <a:rPr lang="en-US" dirty="0" err="1"/>
              <a:t>każdej</a:t>
            </a:r>
            <a:r>
              <a:rPr lang="en-US" dirty="0"/>
              <a:t> </a:t>
            </a:r>
            <a:r>
              <a:rPr lang="en-US" dirty="0" err="1"/>
              <a:t>kategorii</a:t>
            </a:r>
            <a:r>
              <a:rPr lang="en-US" dirty="0"/>
              <a:t>. </a:t>
            </a:r>
            <a:r>
              <a:rPr lang="en-US" dirty="0" err="1"/>
              <a:t>Zobaczysz</a:t>
            </a:r>
            <a:r>
              <a:rPr lang="en-US" dirty="0"/>
              <a:t>, </a:t>
            </a:r>
            <a:r>
              <a:rPr lang="en-US" dirty="0" err="1"/>
              <a:t>że</a:t>
            </a:r>
            <a:r>
              <a:rPr lang="en-US" dirty="0"/>
              <a:t> </a:t>
            </a:r>
            <a:r>
              <a:rPr lang="en-US" dirty="0" err="1"/>
              <a:t>jakość</a:t>
            </a:r>
            <a:r>
              <a:rPr lang="en-US" dirty="0"/>
              <a:t> </a:t>
            </a:r>
            <a:r>
              <a:rPr lang="en-US" dirty="0" err="1"/>
              <a:t>życia</a:t>
            </a:r>
            <a:r>
              <a:rPr lang="en-US" dirty="0"/>
              <a:t> </a:t>
            </a:r>
            <a:r>
              <a:rPr lang="en-US" dirty="0" err="1"/>
              <a:t>respondentów</a:t>
            </a:r>
            <a:r>
              <a:rPr lang="en-US" dirty="0"/>
              <a:t> jest </a:t>
            </a:r>
            <a:r>
              <a:rPr lang="en-US" dirty="0" err="1"/>
              <a:t>generalnie</a:t>
            </a:r>
            <a:r>
              <a:rPr lang="en-US" dirty="0"/>
              <a:t> dobra. </a:t>
            </a:r>
            <a:r>
              <a:rPr lang="en-US" dirty="0" err="1"/>
              <a:t>Jednak</a:t>
            </a:r>
            <a:r>
              <a:rPr lang="en-US" dirty="0"/>
              <a:t>, jak </a:t>
            </a:r>
            <a:r>
              <a:rPr lang="en-US" dirty="0" err="1"/>
              <a:t>zobaczymy</a:t>
            </a:r>
            <a:r>
              <a:rPr lang="en-US" dirty="0"/>
              <a:t> </a:t>
            </a:r>
            <a:r>
              <a:rPr lang="en-US" dirty="0" err="1"/>
              <a:t>na</a:t>
            </a:r>
            <a:r>
              <a:rPr lang="en-US" dirty="0"/>
              <a:t> </a:t>
            </a:r>
            <a:r>
              <a:rPr lang="en-US" dirty="0" err="1"/>
              <a:t>następnym</a:t>
            </a:r>
            <a:r>
              <a:rPr lang="en-US" dirty="0"/>
              <a:t> </a:t>
            </a:r>
            <a:r>
              <a:rPr lang="en-US" dirty="0" err="1"/>
              <a:t>slajdzie</a:t>
            </a:r>
            <a:r>
              <a:rPr lang="en-US" dirty="0"/>
              <a:t>, </a:t>
            </a:r>
            <a:r>
              <a:rPr lang="en-US" dirty="0" err="1"/>
              <a:t>niektóre</a:t>
            </a:r>
            <a:r>
              <a:rPr lang="en-US" dirty="0"/>
              <a:t> </a:t>
            </a:r>
            <a:r>
              <a:rPr lang="en-US" dirty="0" err="1"/>
              <a:t>aspekty</a:t>
            </a:r>
            <a:r>
              <a:rPr lang="en-US" dirty="0"/>
              <a:t> </a:t>
            </a:r>
            <a:r>
              <a:rPr lang="en-US" dirty="0" err="1"/>
              <a:t>życia</a:t>
            </a:r>
            <a:r>
              <a:rPr lang="en-US" dirty="0"/>
              <a:t> </a:t>
            </a:r>
            <a:r>
              <a:rPr lang="en-US" dirty="0" err="1"/>
              <a:t>są</a:t>
            </a:r>
            <a:r>
              <a:rPr lang="en-US" dirty="0"/>
              <a:t> </a:t>
            </a:r>
            <a:r>
              <a:rPr lang="en-US" dirty="0" err="1"/>
              <a:t>lepsze</a:t>
            </a:r>
            <a:r>
              <a:rPr lang="en-US" dirty="0"/>
              <a:t> od </a:t>
            </a:r>
            <a:r>
              <a:rPr lang="en-US" dirty="0" err="1"/>
              <a:t>innych</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 </a:t>
            </a:r>
            <a:r>
              <a:rPr lang="en-US" dirty="0" err="1"/>
              <a:t>slajd</a:t>
            </a:r>
            <a:r>
              <a:rPr lang="en-US" dirty="0"/>
              <a:t> </a:t>
            </a:r>
            <a:r>
              <a:rPr lang="en-US" dirty="0" err="1"/>
              <a:t>pokazuje</a:t>
            </a:r>
            <a:r>
              <a:rPr lang="en-US" dirty="0"/>
              <a:t> </a:t>
            </a:r>
            <a:r>
              <a:rPr lang="en-US" dirty="0" err="1"/>
              <a:t>wynik</a:t>
            </a:r>
            <a:r>
              <a:rPr lang="en-US" dirty="0"/>
              <a:t> </a:t>
            </a:r>
            <a:r>
              <a:rPr lang="en-US" dirty="0" err="1"/>
              <a:t>jakości</a:t>
            </a:r>
            <a:r>
              <a:rPr lang="en-US" dirty="0"/>
              <a:t> </a:t>
            </a:r>
            <a:r>
              <a:rPr lang="en-US" dirty="0" err="1"/>
              <a:t>życia</a:t>
            </a:r>
            <a:r>
              <a:rPr lang="en-US" dirty="0"/>
              <a:t>, </a:t>
            </a:r>
            <a:r>
              <a:rPr lang="en-US" dirty="0" err="1"/>
              <a:t>więc</a:t>
            </a:r>
            <a:r>
              <a:rPr lang="en-US" dirty="0"/>
              <a:t> </a:t>
            </a:r>
            <a:r>
              <a:rPr lang="en-US" dirty="0" err="1"/>
              <a:t>im</a:t>
            </a:r>
            <a:r>
              <a:rPr lang="en-US" dirty="0"/>
              <a:t> </a:t>
            </a:r>
            <a:r>
              <a:rPr lang="en-US" dirty="0" err="1"/>
              <a:t>niższy</a:t>
            </a:r>
            <a:r>
              <a:rPr lang="en-US" dirty="0"/>
              <a:t> </a:t>
            </a:r>
            <a:r>
              <a:rPr lang="en-US" dirty="0" err="1"/>
              <a:t>wynik</a:t>
            </a:r>
            <a:r>
              <a:rPr lang="en-US" dirty="0"/>
              <a:t>, </a:t>
            </a:r>
            <a:r>
              <a:rPr lang="en-US" dirty="0" err="1"/>
              <a:t>tym</a:t>
            </a:r>
            <a:r>
              <a:rPr lang="en-US" dirty="0"/>
              <a:t> </a:t>
            </a:r>
            <a:r>
              <a:rPr lang="en-US" dirty="0" err="1"/>
              <a:t>gorsza</a:t>
            </a:r>
            <a:r>
              <a:rPr lang="en-US" dirty="0"/>
              <a:t> </a:t>
            </a:r>
            <a:r>
              <a:rPr lang="en-US" dirty="0" err="1"/>
              <a:t>jakość</a:t>
            </a:r>
            <a:r>
              <a:rPr lang="en-US" dirty="0"/>
              <a:t> </a:t>
            </a:r>
            <a:r>
              <a:rPr lang="en-US" dirty="0" err="1"/>
              <a:t>życia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Stwierdzili</a:t>
            </a:r>
            <a:r>
              <a:rPr lang="en-US" dirty="0"/>
              <a:t>, </a:t>
            </a:r>
            <a:r>
              <a:rPr lang="en-US" dirty="0" err="1"/>
              <a:t>że</a:t>
            </a:r>
            <a:r>
              <a:rPr lang="en-US" dirty="0"/>
              <a:t> </a:t>
            </a:r>
            <a:r>
              <a:rPr lang="en-US" dirty="0" err="1"/>
              <a:t>brak</a:t>
            </a:r>
            <a:r>
              <a:rPr lang="en-US" dirty="0"/>
              <a:t> </a:t>
            </a:r>
            <a:r>
              <a:rPr lang="en-US" dirty="0" err="1"/>
              <a:t>funkcji</a:t>
            </a:r>
            <a:r>
              <a:rPr lang="en-US" dirty="0"/>
              <a:t> </a:t>
            </a:r>
            <a:r>
              <a:rPr lang="en-US" dirty="0" err="1"/>
              <a:t>seksualnych</a:t>
            </a:r>
            <a:r>
              <a:rPr lang="en-US" dirty="0"/>
              <a:t> </a:t>
            </a:r>
            <a:r>
              <a:rPr lang="en-US" dirty="0" err="1"/>
              <a:t>iw</a:t>
            </a:r>
            <a:r>
              <a:rPr lang="en-US" dirty="0"/>
              <a:t> </a:t>
            </a:r>
            <a:r>
              <a:rPr lang="en-US" dirty="0" err="1"/>
              <a:t>mniejszym</a:t>
            </a:r>
            <a:r>
              <a:rPr lang="en-US" dirty="0"/>
              <a:t> </a:t>
            </a:r>
            <a:r>
              <a:rPr lang="en-US" dirty="0" err="1"/>
              <a:t>stopniu</a:t>
            </a:r>
            <a:r>
              <a:rPr lang="en-US" dirty="0"/>
              <a:t> </a:t>
            </a:r>
            <a:r>
              <a:rPr lang="en-US" dirty="0" err="1"/>
              <a:t>nietrzymanie</a:t>
            </a:r>
            <a:r>
              <a:rPr lang="en-US" dirty="0"/>
              <a:t> </a:t>
            </a:r>
            <a:r>
              <a:rPr lang="en-US" dirty="0" err="1"/>
              <a:t>moczu</a:t>
            </a:r>
            <a:r>
              <a:rPr lang="en-US" dirty="0"/>
              <a:t> </a:t>
            </a:r>
            <a:r>
              <a:rPr lang="en-US" dirty="0" err="1"/>
              <a:t>wpływają</a:t>
            </a:r>
            <a:r>
              <a:rPr lang="en-US" dirty="0"/>
              <a:t> </a:t>
            </a:r>
            <a:r>
              <a:rPr lang="en-US" dirty="0" err="1"/>
              <a:t>na</a:t>
            </a:r>
            <a:r>
              <a:rPr lang="en-US" dirty="0"/>
              <a:t> </a:t>
            </a:r>
            <a:r>
              <a:rPr lang="en-US" dirty="0" err="1"/>
              <a:t>jakość</a:t>
            </a:r>
            <a:r>
              <a:rPr lang="en-US" dirty="0"/>
              <a:t> </a:t>
            </a:r>
            <a:r>
              <a:rPr lang="en-US" dirty="0" err="1"/>
              <a:t>życia</a:t>
            </a:r>
            <a:r>
              <a:rPr lang="en-US" dirty="0"/>
              <a:t> </a:t>
            </a:r>
            <a:r>
              <a:rPr lang="en-US" dirty="0" err="1"/>
              <a:t>mężczyzn</a:t>
            </a:r>
            <a:r>
              <a:rPr lang="en-US" dirty="0"/>
              <a:t> </a:t>
            </a:r>
            <a:r>
              <a:rPr lang="en-US" dirty="0" err="1"/>
              <a:t>znacznie</a:t>
            </a:r>
            <a:r>
              <a:rPr lang="en-US" dirty="0"/>
              <a:t> </a:t>
            </a:r>
            <a:r>
              <a:rPr lang="en-US" dirty="0" err="1"/>
              <a:t>bardziej</a:t>
            </a:r>
            <a:r>
              <a:rPr lang="en-US" dirty="0"/>
              <a:t> </a:t>
            </a:r>
            <a:r>
              <a:rPr lang="en-US" dirty="0" err="1"/>
              <a:t>niż</a:t>
            </a:r>
            <a:r>
              <a:rPr lang="en-US" dirty="0"/>
              <a:t> </a:t>
            </a:r>
            <a:r>
              <a:rPr lang="en-US" dirty="0" err="1"/>
              <a:t>inne</a:t>
            </a:r>
            <a:r>
              <a:rPr lang="en-US" dirty="0"/>
              <a:t> </a:t>
            </a:r>
            <a:r>
              <a:rPr lang="en-US" dirty="0" err="1"/>
              <a:t>konsekwencje</a:t>
            </a:r>
            <a:r>
              <a:rPr lang="en-US" dirty="0"/>
              <a:t> </a:t>
            </a:r>
            <a:r>
              <a:rPr lang="en-US" dirty="0" err="1"/>
              <a:t>leczenia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 </a:t>
            </a:r>
            <a:r>
              <a:rPr lang="en-US" dirty="0" err="1"/>
              <a:t>tych</a:t>
            </a:r>
            <a:r>
              <a:rPr lang="en-US" dirty="0"/>
              <a:t> </a:t>
            </a:r>
            <a:r>
              <a:rPr lang="en-US" dirty="0" err="1"/>
              <a:t>ogólnych</a:t>
            </a:r>
            <a:r>
              <a:rPr lang="en-US" dirty="0"/>
              <a:t> </a:t>
            </a:r>
            <a:r>
              <a:rPr lang="en-US" dirty="0" err="1"/>
              <a:t>ustaleniach</a:t>
            </a:r>
            <a:r>
              <a:rPr lang="en-US" dirty="0"/>
              <a:t> </a:t>
            </a:r>
            <a:r>
              <a:rPr lang="en-US" dirty="0" err="1"/>
              <a:t>przyjrzyjmy</a:t>
            </a:r>
            <a:r>
              <a:rPr lang="en-US" dirty="0"/>
              <a:t> </a:t>
            </a:r>
            <a:r>
              <a:rPr lang="en-US" dirty="0" err="1"/>
              <a:t>się</a:t>
            </a:r>
            <a:r>
              <a:rPr lang="en-US" dirty="0"/>
              <a:t> </a:t>
            </a:r>
            <a:r>
              <a:rPr lang="en-US" dirty="0" err="1"/>
              <a:t>teraz</a:t>
            </a:r>
            <a:r>
              <a:rPr lang="en-US" dirty="0"/>
              <a:t> </a:t>
            </a:r>
            <a:r>
              <a:rPr lang="en-US" dirty="0" err="1"/>
              <a:t>niektórym</a:t>
            </a:r>
            <a:r>
              <a:rPr lang="en-US" dirty="0"/>
              <a:t> </a:t>
            </a:r>
            <a:r>
              <a:rPr lang="en-US" dirty="0" err="1"/>
              <a:t>konkretnym</a:t>
            </a:r>
            <a:r>
              <a:rPr lang="en-US" dirty="0"/>
              <a:t> </a:t>
            </a:r>
            <a:r>
              <a:rPr lang="en-US" dirty="0" err="1"/>
              <a:t>aspektom</a:t>
            </a:r>
            <a:r>
              <a:rPr lang="en-US" dirty="0"/>
              <a:t> </a:t>
            </a:r>
            <a:r>
              <a:rPr lang="en-US" dirty="0" err="1"/>
              <a:t>jakości</a:t>
            </a:r>
            <a:r>
              <a:rPr lang="en-US" dirty="0"/>
              <a:t> </a:t>
            </a:r>
            <a:r>
              <a:rPr lang="en-US" dirty="0" err="1"/>
              <a:t>życia</a:t>
            </a:r>
            <a:r>
              <a:rPr lang="en-US" dirty="0"/>
              <a:t> po </a:t>
            </a:r>
            <a:r>
              <a:rPr lang="en-US" dirty="0" err="1"/>
              <a:t>leczeniu</a:t>
            </a:r>
            <a:r>
              <a:rPr lang="en-US" dirty="0"/>
              <a:t> </a:t>
            </a:r>
            <a:r>
              <a:rPr lang="en-US" dirty="0" err="1"/>
              <a:t>raka</a:t>
            </a:r>
            <a:r>
              <a:rPr lang="en-US" dirty="0"/>
              <a:t> </a:t>
            </a:r>
            <a:r>
              <a:rPr lang="en-US" dirty="0" err="1"/>
              <a:t>prostaty</a:t>
            </a:r>
            <a:r>
              <a:rPr lang="en-US" dirty="0"/>
              <a:t>.</a:t>
            </a:r>
          </a:p>
          <a:p>
            <a:endParaRPr lang="en-US" dirty="0"/>
          </a:p>
          <a:p>
            <a:r>
              <a:rPr lang="en-US" dirty="0"/>
              <a:t>Po </a:t>
            </a:r>
            <a:r>
              <a:rPr lang="en-US" dirty="0" err="1"/>
              <a:t>pierwsze</a:t>
            </a:r>
            <a:r>
              <a:rPr lang="en-US" dirty="0"/>
              <a:t> </a:t>
            </a:r>
            <a:r>
              <a:rPr lang="en-US" dirty="0" err="1"/>
              <a:t>dyskomfort</a:t>
            </a:r>
            <a:r>
              <a:rPr lang="en-US" dirty="0"/>
              <a:t>, </a:t>
            </a:r>
            <a:r>
              <a:rPr lang="en-US" dirty="0" err="1"/>
              <a:t>zmęczenie</a:t>
            </a:r>
            <a:r>
              <a:rPr lang="en-US" dirty="0"/>
              <a:t> </a:t>
            </a:r>
            <a:r>
              <a:rPr lang="en-US" dirty="0" err="1"/>
              <a:t>i</a:t>
            </a:r>
            <a:r>
              <a:rPr lang="en-US" dirty="0"/>
              <a:t> </a:t>
            </a:r>
            <a:r>
              <a:rPr lang="en-US" dirty="0" err="1"/>
              <a:t>bezsenność</a:t>
            </a:r>
            <a:r>
              <a:rPr lang="en-US" dirty="0"/>
              <a:t>, </a:t>
            </a:r>
            <a:r>
              <a:rPr lang="en-US" dirty="0" err="1"/>
              <a:t>których</a:t>
            </a:r>
            <a:r>
              <a:rPr lang="en-US" dirty="0"/>
              <a:t> </a:t>
            </a:r>
            <a:r>
              <a:rPr lang="en-US" dirty="0" err="1"/>
              <a:t>doświadczają</a:t>
            </a:r>
            <a:r>
              <a:rPr lang="en-US" dirty="0"/>
              <a:t> </a:t>
            </a:r>
            <a:r>
              <a:rPr lang="en-US" dirty="0" err="1"/>
              <a:t>mężczyźni</a:t>
            </a:r>
            <a:r>
              <a:rPr lang="en-US" dirty="0"/>
              <a:t> po </a:t>
            </a:r>
            <a:r>
              <a:rPr lang="en-US" dirty="0" err="1"/>
              <a:t>zabiegu</a:t>
            </a:r>
            <a:r>
              <a:rPr lang="en-US" dirty="0"/>
              <a:t>.</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 </a:t>
            </a:r>
            <a:r>
              <a:rPr lang="en-US" dirty="0" err="1"/>
              <a:t>tym</a:t>
            </a:r>
            <a:r>
              <a:rPr lang="en-US" dirty="0"/>
              <a:t> </a:t>
            </a:r>
            <a:r>
              <a:rPr lang="en-US" dirty="0" err="1"/>
              <a:t>obrazie</a:t>
            </a:r>
            <a:r>
              <a:rPr lang="en-US" dirty="0"/>
              <a:t> </a:t>
            </a:r>
            <a:r>
              <a:rPr lang="en-US" dirty="0" err="1"/>
              <a:t>widać</a:t>
            </a:r>
            <a:r>
              <a:rPr lang="en-US" dirty="0"/>
              <a:t>, </a:t>
            </a:r>
            <a:r>
              <a:rPr lang="en-US" dirty="0" err="1"/>
              <a:t>że</a:t>
            </a:r>
            <a:r>
              <a:rPr lang="en-US" dirty="0"/>
              <a:t> </a:t>
            </a:r>
            <a:r>
              <a:rPr lang="en-US" dirty="0" err="1"/>
              <a:t>dyskomfort</a:t>
            </a:r>
            <a:r>
              <a:rPr lang="en-US" dirty="0"/>
              <a:t> </a:t>
            </a:r>
            <a:r>
              <a:rPr lang="en-US" dirty="0" err="1"/>
              <a:t>wzrasta</a:t>
            </a:r>
            <a:r>
              <a:rPr lang="en-US" dirty="0"/>
              <a:t>, </a:t>
            </a:r>
            <a:r>
              <a:rPr lang="en-US" dirty="0" err="1"/>
              <a:t>gdy</a:t>
            </a:r>
            <a:r>
              <a:rPr lang="en-US" dirty="0"/>
              <a:t> </a:t>
            </a:r>
            <a:r>
              <a:rPr lang="en-US" dirty="0" err="1"/>
              <a:t>mężczyźni</a:t>
            </a:r>
            <a:r>
              <a:rPr lang="en-US" dirty="0"/>
              <a:t> </a:t>
            </a:r>
            <a:r>
              <a:rPr lang="en-US" dirty="0" err="1"/>
              <a:t>przechodzą</a:t>
            </a:r>
            <a:r>
              <a:rPr lang="en-US" dirty="0"/>
              <a:t> </a:t>
            </a:r>
            <a:r>
              <a:rPr lang="en-US" dirty="0" err="1"/>
              <a:t>przez</a:t>
            </a:r>
            <a:r>
              <a:rPr lang="en-US" dirty="0"/>
              <a:t> </a:t>
            </a:r>
            <a:r>
              <a:rPr lang="en-US" dirty="0" err="1"/>
              <a:t>kolejne</a:t>
            </a:r>
            <a:r>
              <a:rPr lang="en-US" dirty="0"/>
              <a:t> </a:t>
            </a:r>
            <a:r>
              <a:rPr lang="en-US" dirty="0" err="1"/>
              <a:t>etapy</a:t>
            </a:r>
            <a:r>
              <a:rPr lang="en-US" dirty="0"/>
              <a:t> </a:t>
            </a:r>
            <a:r>
              <a:rPr lang="en-US" dirty="0" err="1"/>
              <a:t>leczenia</a:t>
            </a:r>
            <a:r>
              <a:rPr lang="en-US" dirty="0"/>
              <a:t>. Po </a:t>
            </a:r>
            <a:r>
              <a:rPr lang="en-US" dirty="0" err="1"/>
              <a:t>otrzymaniu</a:t>
            </a:r>
            <a:r>
              <a:rPr lang="en-US" dirty="0"/>
              <a:t> </a:t>
            </a:r>
            <a:r>
              <a:rPr lang="en-US" dirty="0" err="1"/>
              <a:t>chemioterapii</a:t>
            </a:r>
            <a:r>
              <a:rPr lang="en-US" dirty="0"/>
              <a:t> w </a:t>
            </a:r>
            <a:r>
              <a:rPr lang="en-US" dirty="0" err="1"/>
              <a:t>zaawansowanych</a:t>
            </a:r>
            <a:r>
              <a:rPr lang="en-US" dirty="0"/>
              <a:t> </a:t>
            </a:r>
            <a:r>
              <a:rPr lang="en-US" dirty="0" err="1"/>
              <a:t>stadiach</a:t>
            </a:r>
            <a:r>
              <a:rPr lang="en-US" dirty="0"/>
              <a:t> </a:t>
            </a:r>
            <a:r>
              <a:rPr lang="en-US" dirty="0" err="1"/>
              <a:t>ból</a:t>
            </a:r>
            <a:r>
              <a:rPr lang="en-US" dirty="0"/>
              <a:t> </a:t>
            </a:r>
            <a:r>
              <a:rPr lang="en-US" dirty="0" err="1"/>
              <a:t>i</a:t>
            </a:r>
            <a:r>
              <a:rPr lang="en-US" dirty="0"/>
              <a:t> </a:t>
            </a:r>
            <a:r>
              <a:rPr lang="en-US" dirty="0" err="1"/>
              <a:t>dyskomfort</a:t>
            </a:r>
            <a:r>
              <a:rPr lang="en-US" dirty="0"/>
              <a:t> </a:t>
            </a:r>
            <a:r>
              <a:rPr lang="en-US" dirty="0" err="1"/>
              <a:t>są</a:t>
            </a:r>
            <a:r>
              <a:rPr lang="en-US" dirty="0"/>
              <a:t> </a:t>
            </a:r>
            <a:r>
              <a:rPr lang="en-US" dirty="0" err="1"/>
              <a:t>ponad</a:t>
            </a:r>
            <a:r>
              <a:rPr lang="en-US" dirty="0"/>
              <a:t> </a:t>
            </a:r>
            <a:r>
              <a:rPr lang="en-US" dirty="0" err="1"/>
              <a:t>trzykrotnie</a:t>
            </a:r>
            <a:r>
              <a:rPr lang="en-US" dirty="0"/>
              <a:t> </a:t>
            </a:r>
            <a:r>
              <a:rPr lang="en-US" dirty="0" err="1"/>
              <a:t>większe</a:t>
            </a:r>
            <a:r>
              <a:rPr lang="en-US" dirty="0"/>
              <a:t> </a:t>
            </a:r>
            <a:r>
              <a:rPr lang="en-US" dirty="0" err="1"/>
              <a:t>niż</a:t>
            </a:r>
            <a:r>
              <a:rPr lang="en-US" dirty="0"/>
              <a:t> w </a:t>
            </a:r>
            <a:r>
              <a:rPr lang="en-US" dirty="0" err="1"/>
              <a:t>przypadku</a:t>
            </a:r>
            <a:r>
              <a:rPr lang="en-US" dirty="0"/>
              <a:t> </a:t>
            </a:r>
            <a:r>
              <a:rPr lang="en-US" dirty="0" err="1"/>
              <a:t>leczenia</a:t>
            </a:r>
            <a:r>
              <a:rPr lang="en-US" dirty="0"/>
              <a:t> we </a:t>
            </a:r>
            <a:r>
              <a:rPr lang="en-US" dirty="0" err="1"/>
              <a:t>wczesnym</a:t>
            </a:r>
            <a:r>
              <a:rPr lang="en-US" dirty="0"/>
              <a:t> stadium. </a:t>
            </a:r>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Ponad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jedna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trzecia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mężczyzn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którzy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przeszli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chemioterapię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zgłasza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uczucie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zmęczenia</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ciągu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ostatniego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tygodnia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Poziom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zmęczenia</a:t>
            </a:r>
            <a:r>
              <a:rPr lang="en-US" sz="1200" kern="1200" dirty="0">
                <a:solidFill>
                  <a:schemeClr val="tx1"/>
                </a:solidFill>
                <a:effectLst/>
                <a:latin typeface="+mn-lt"/>
                <a:ea typeface="+mn-ea"/>
                <a:cs typeface="+mn-cs"/>
              </a:rPr>
              <a:t> jest </a:t>
            </a:r>
            <a:r>
              <a:rPr lang="en-US" sz="1200" kern="1200" dirty="0" err="1">
                <a:solidFill>
                  <a:schemeClr val="tx1"/>
                </a:solidFill>
                <a:effectLst/>
                <a:latin typeface="+mn-lt"/>
                <a:ea typeface="+mn-ea"/>
                <a:cs typeface="+mn-cs"/>
              </a:rPr>
              <a:t>stosunkowo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niższy</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przypadku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innych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metod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leczenia</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wydaje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że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radioterapia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wiąże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się</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większym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zmęczeniem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operacja</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Calibri" panose="020F0502020204030204" pitchFamily="34" charset="0"/>
                <a:ea typeface="Calibri" panose="020F0502020204030204" pitchFamily="34" charset="0"/>
                <a:cs typeface="Arial" panose="020B0604020202020204" pitchFamily="34" charset="0"/>
              </a:rPr>
              <a:t>Badanie wykazało, że bezsenność bardzo często dotyka mężczyzn po radioterapii z użyciem ADT, a także po chemioterapii. Zmęczenie podwaja się w miarę postępu leczenia, od </a:t>
            </a:r>
            <a:r>
              <a:rPr lang="pl-PL" sz="1800" dirty="0" err="1">
                <a:effectLst/>
                <a:latin typeface="Calibri" panose="020F0502020204030204" pitchFamily="34" charset="0"/>
                <a:ea typeface="Calibri" panose="020F0502020204030204" pitchFamily="34" charset="0"/>
                <a:cs typeface="Arial" panose="020B0604020202020204" pitchFamily="34" charset="0"/>
              </a:rPr>
              <a:t>prostatektomii</a:t>
            </a:r>
            <a:r>
              <a:rPr lang="pl-PL" sz="1800" dirty="0">
                <a:effectLst/>
                <a:latin typeface="Calibri" panose="020F0502020204030204" pitchFamily="34" charset="0"/>
                <a:ea typeface="Calibri" panose="020F0502020204030204" pitchFamily="34" charset="0"/>
                <a:cs typeface="Arial" panose="020B0604020202020204" pitchFamily="34" charset="0"/>
              </a:rPr>
              <a:t> do chemioterapii.</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Calibri" panose="020F0502020204030204" pitchFamily="34" charset="0"/>
                <a:ea typeface="Calibri" panose="020F0502020204030204" pitchFamily="34" charset="0"/>
                <a:cs typeface="Arial" panose="020B0604020202020204" pitchFamily="34" charset="0"/>
              </a:rPr>
              <a:t>Badanie wykazało, że 42% mężczyzn leczonych z powodu raka prostaty odczuwa do pewnego stopnia niepokój lub depresję.</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Calibri" panose="020F0502020204030204" pitchFamily="34" charset="0"/>
                <a:ea typeface="Calibri" panose="020F0502020204030204" pitchFamily="34" charset="0"/>
                <a:cs typeface="Arial" panose="020B0604020202020204" pitchFamily="34" charset="0"/>
              </a:rPr>
              <a:t>Wydaje się, że nawrót raka prostaty ma duży wpływ na zdrowie psychiczne. Tutaj widać, że ponad połowa respondentów, którzy nawrócili, oceniła wpływ na ich zdrowie psychiczne na sześć lub więcej – innymi słowy, miało to znaczący wpływ.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Tutaj widać, że problemy ze zdrowiem psychicznym wydają się pogarszać, im bardziej zaawansowany jest rak.</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Warto zauważyć, że aktywny nadzór wiąże się z wyższym poziomem depresji lub lęku niż niektóre metody leczenia, takie jak radykalna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prostatektomia</a:t>
            </a:r>
            <a:r>
              <a:rPr lang="pl-PL" sz="1800" kern="100" dirty="0">
                <a:effectLst/>
                <a:latin typeface="Calibri" panose="020F0502020204030204" pitchFamily="34" charset="0"/>
                <a:ea typeface="Calibri" panose="020F0502020204030204" pitchFamily="34" charset="0"/>
                <a:cs typeface="Arial" panose="020B0604020202020204" pitchFamily="34" charset="0"/>
              </a:rPr>
              <a:t> i radioterapia. Może to być związane z długoterminowymi obawami, jakie mogą powodować regularne badania, oraz z faktem, że decyzje dotyczące leczenia mogą nadal wymagać podjęcia. Ankieta przeprowadzona wśród mężczyzn pod obserwacją przez jednego z członków Europa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Uomo</a:t>
            </a:r>
            <a:r>
              <a:rPr lang="pl-PL" sz="1800" kern="100" dirty="0">
                <a:effectLst/>
                <a:latin typeface="Calibri" panose="020F0502020204030204" pitchFamily="34" charset="0"/>
                <a:ea typeface="Calibri" panose="020F0502020204030204" pitchFamily="34" charset="0"/>
                <a:cs typeface="Arial" panose="020B0604020202020204" pitchFamily="34" charset="0"/>
              </a:rPr>
              <a:t>, duńskiej organizacji pacjentów z rakiem prostaty PROPA, wykazała, że 37% z nich odczuwało poważne lub umiarkowane zaniepokojenie.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Ten slajd ponownie pokazuje wynik jakości życia: im wyższy wynik, tym lepsza jakość życia. Pokazuje jakość życia w odniesieniu do funkcji seksualnych po różnych zabiegach.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Oceny jakości życia dla wszystkich metod leczenia są wyraźnie niskie w porównaniu z aktywnym nadzorem.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Dlaczego ocena aktywnego śledzenia nie wynosi 100, czyli górna część skali ocen EPIC? Dzieje się tak dlatego, że w tym wieku (średni wiek badania to 70 lat) funkcje seksualne nie są normalnie w 100%.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Porównując te dane z populacją ogólną, średni wynik funkcji seksualnych EPIC dla mężczyzn bez raka prostaty wynosi 61, co najwyraźniej jest bardzo podobne do aktywnego wyniku obserwacji tutaj.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Calibri" panose="020F0502020204030204" pitchFamily="34" charset="0"/>
                <a:ea typeface="Calibri" panose="020F0502020204030204" pitchFamily="34" charset="0"/>
                <a:cs typeface="Arial" panose="020B0604020202020204" pitchFamily="34" charset="0"/>
              </a:rPr>
              <a:t>Jak duży jest to problem wpływający na funkcje seksualne? Widać, że jest to poważny lub umiarkowany problem dla około połowy mężczyzn. Interesujące byłoby poznanie punktu widzenia partnerów na to samo pytanie.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Około trzech czwartych mężczyzn, którzy odpowiedzieli na ankietę, oceniło swoją obecną zdolność do funkcjonowania seksualnego słabo lub bardzo słabo. Jest to oczywiście po części odzwierciedleniem wieku respondentów, jak również efektów leczenia.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Jednak dla porównania warto przyjrzeć się badaniu z 2017 r. przeprowadzonemu na nieco starszych mężczyznach (średnia wieku 74,5), którzy nie mieli raka prostaty, w którym zastosowano te same metody EPIC-26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Venderbos</a:t>
            </a:r>
            <a:r>
              <a:rPr lang="pl-PL" sz="1800" kern="100" dirty="0">
                <a:effectLst/>
                <a:latin typeface="Calibri" panose="020F0502020204030204" pitchFamily="34" charset="0"/>
                <a:ea typeface="Calibri" panose="020F0502020204030204" pitchFamily="34" charset="0"/>
                <a:cs typeface="Arial" panose="020B0604020202020204" pitchFamily="34" charset="0"/>
              </a:rPr>
              <a:t> i in. al, PMID: 28168601). Okazało się, że 50% z tych mężczyzn oceniło swoją zdolność do funkcjonowania seksualnego jako słabą lub bardzo słabą. Oczywiście jest to znacznie niższy odsetek niż 76% mężczyzn z rakiem prostaty w naszym badaniu.</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Patrząc na to, jak różne metody leczenia wpływają na funkcje seksualne, z powyższych wyników widać, że ponad połowa mężczyzn po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prostatektomii</a:t>
            </a:r>
            <a:r>
              <a:rPr lang="pl-PL" sz="1800" kern="100" dirty="0">
                <a:effectLst/>
                <a:latin typeface="Calibri" panose="020F0502020204030204" pitchFamily="34" charset="0"/>
                <a:ea typeface="Calibri" panose="020F0502020204030204" pitchFamily="34" charset="0"/>
                <a:cs typeface="Arial" panose="020B0604020202020204" pitchFamily="34" charset="0"/>
              </a:rPr>
              <a:t> uważa, że funkcje seksualne są dla nich poważnym lub umiarkowanym problemem. To znaczący udział.</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Poniższe liczby pokazują, że funkcje seksualne wydają się być nieco mniej istotnym problemem po radioterapii: 47,3% respondentów poddanych radioterapii miało istotne problemy w porównaniu do 54,8% respondentów poddanych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prostatektomii</a:t>
            </a:r>
            <a:r>
              <a:rPr lang="pl-PL"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Jednak oba odkrycia sugerują, że obie główne terapie pierwszego rzutu raka prostaty mają znaczący wpływ na jakość życia, jeśli chodzi o funkcje seksualne.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Tylko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jedna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trzecia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mężczyzn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którzy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wzięli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udział</a:t>
            </a:r>
            <a:r>
              <a:rPr lang="en-GB" sz="1200" kern="1200" dirty="0">
                <a:solidFill>
                  <a:schemeClr val="tx1"/>
                </a:solidFill>
                <a:effectLst/>
                <a:latin typeface="+mn-lt"/>
                <a:ea typeface="+mn-ea"/>
                <a:cs typeface="+mn-cs"/>
              </a:rPr>
              <a:t> w </a:t>
            </a:r>
            <a:r>
              <a:rPr lang="en-GB" sz="1200" kern="1200" dirty="0" err="1">
                <a:solidFill>
                  <a:schemeClr val="tx1"/>
                </a:solidFill>
                <a:effectLst/>
                <a:latin typeface="+mn-lt"/>
                <a:ea typeface="+mn-ea"/>
                <a:cs typeface="+mn-cs"/>
              </a:rPr>
              <a:t>badaniu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próbowała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leków</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urządzeń</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poprawiających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erekcję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Biorąc</a:t>
            </a:r>
            <a:r>
              <a:rPr lang="en-GB" sz="1200" kern="1200" dirty="0">
                <a:solidFill>
                  <a:schemeClr val="tx1"/>
                </a:solidFill>
                <a:effectLst/>
                <a:latin typeface="+mn-lt"/>
                <a:ea typeface="+mn-ea"/>
                <a:cs typeface="+mn-cs"/>
              </a:rPr>
              <a:t> pod </a:t>
            </a:r>
            <a:r>
              <a:rPr lang="en-GB" sz="1200" kern="1200" dirty="0" err="1">
                <a:solidFill>
                  <a:schemeClr val="tx1"/>
                </a:solidFill>
                <a:effectLst/>
                <a:latin typeface="+mn-lt"/>
                <a:ea typeface="+mn-ea"/>
                <a:cs typeface="+mn-cs"/>
              </a:rPr>
              <a:t>uwagę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powszechność</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problemów</a:t>
            </a:r>
            <a:r>
              <a:rPr lang="en-GB" sz="1200" kern="1200" dirty="0">
                <a:solidFill>
                  <a:schemeClr val="tx1"/>
                </a:solidFill>
                <a:effectLst/>
                <a:latin typeface="+mn-lt"/>
                <a:ea typeface="+mn-ea"/>
                <a:cs typeface="+mn-cs"/>
              </a:rPr>
              <a:t> z </a:t>
            </a:r>
            <a:r>
              <a:rPr lang="en-GB" sz="1200" kern="1200" dirty="0" err="1">
                <a:solidFill>
                  <a:schemeClr val="tx1"/>
                </a:solidFill>
                <a:effectLst/>
                <a:latin typeface="+mn-lt"/>
                <a:ea typeface="+mn-ea"/>
                <a:cs typeface="+mn-cs"/>
              </a:rPr>
              <a:t>funkcjami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seksualnymi</a:t>
            </a:r>
            <a:r>
              <a:rPr lang="en-GB" sz="1200" kern="1200" dirty="0">
                <a:solidFill>
                  <a:schemeClr val="tx1"/>
                </a:solidFill>
                <a:effectLst/>
                <a:latin typeface="+mn-lt"/>
                <a:ea typeface="+mn-ea"/>
                <a:cs typeface="+mn-cs"/>
              </a:rPr>
              <a:t> w </a:t>
            </a:r>
            <a:r>
              <a:rPr lang="en-GB" sz="1200" kern="1200" dirty="0" err="1">
                <a:solidFill>
                  <a:schemeClr val="tx1"/>
                </a:solidFill>
                <a:effectLst/>
                <a:latin typeface="+mn-lt"/>
                <a:ea typeface="+mn-ea"/>
                <a:cs typeface="+mn-cs"/>
              </a:rPr>
              <a:t>leczeniu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istnieje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wyraźna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potrzeba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zapewnienia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mężczyznom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większej</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liczby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porad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dotyczących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tych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podejść</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W przypadku nietrzymania moczu przeprowadziliśmy dokładnie taką samą analizę, jak w przypadku funkcji seksualnych. Najpierw porównaliśmy różne metody leczenia. Przekonasz się, że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prostatektomia</a:t>
            </a:r>
            <a:r>
              <a:rPr lang="pl-PL" sz="1800" kern="100" dirty="0">
                <a:effectLst/>
                <a:latin typeface="Calibri" panose="020F0502020204030204" pitchFamily="34" charset="0"/>
                <a:ea typeface="Calibri" panose="020F0502020204030204" pitchFamily="34" charset="0"/>
                <a:cs typeface="Arial" panose="020B0604020202020204" pitchFamily="34" charset="0"/>
              </a:rPr>
              <a:t> wiąże się z niższą jakością życia niż radioterapia. Inne zabiegi wykazują mniejszy efekt.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Porównując te dane z populacją ogólną, średni wynik czynności układu moczowego EPIC u mężczyzn bez raka prostaty wynosi 89,5.</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effectLst/>
                <a:latin typeface="Calibri" panose="020F0502020204030204" pitchFamily="34" charset="0"/>
                <a:ea typeface="Calibri" panose="020F0502020204030204" pitchFamily="34" charset="0"/>
                <a:cs typeface="Arial" panose="020B0604020202020204" pitchFamily="34" charset="0"/>
              </a:rPr>
              <a:t>60% ankietowanych mężczyzn miało problemy. Chirurgia wydaje się być związana z najważniejszymi problemami. Porównanie interwencji chirurgicznej z aktywnym nadzorem sugeruje, że operacja podwaja częstość nietrzymania moczu. Trzeba jednak zaznaczyć, że nawet podczas aktywnego oglądania pojawiają się jednak problemy z kapaniem. Jest to odzwierciedlenie średniego wieku respondentów.</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Co to oznacza w praktyce dla pacjentów? W ankiecie zapytano mężczyzn, ile podpasek zużywają każdego dnia, a wśród wszystkich respondentów ponad jedna trzecia używała jednej lub więcej podpasek dziennie. Może to odzwierciedlać fakt, że większość respondentów przeszła radykalną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prostatektomię</a:t>
            </a:r>
            <a:r>
              <a:rPr lang="pl-PL" sz="1800" kern="100" dirty="0">
                <a:effectLst/>
                <a:latin typeface="Calibri" panose="020F0502020204030204" pitchFamily="34" charset="0"/>
                <a:ea typeface="Calibri" panose="020F0502020204030204" pitchFamily="34" charset="0"/>
                <a:cs typeface="Arial" panose="020B0604020202020204" pitchFamily="34" charset="0"/>
              </a:rPr>
              <a:t>. Spośród badanych, którzy przeszli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prostatektomię</a:t>
            </a:r>
            <a:r>
              <a:rPr lang="pl-PL" sz="1800" kern="100" dirty="0">
                <a:effectLst/>
                <a:latin typeface="Calibri" panose="020F0502020204030204" pitchFamily="34" charset="0"/>
                <a:ea typeface="Calibri" panose="020F0502020204030204" pitchFamily="34" charset="0"/>
                <a:cs typeface="Arial" panose="020B0604020202020204" pitchFamily="34" charset="0"/>
              </a:rPr>
              <a:t>, połowa używała wkładek.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Aby umieścić to w kontekście, badanie przeprowadzone w 2017 r. na mężczyznach w mniej więcej tym samym wieku, którzy NIE byli leczeni z powodu raka prostaty, wykazało, że około 5% nosiło podpaski (PMID: 28168601). Tak więc wyraźnie widać tu znaczący wpływ.</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effectLst/>
                <a:latin typeface="Calibri" panose="020F0502020204030204" pitchFamily="34" charset="0"/>
                <a:ea typeface="Calibri" panose="020F0502020204030204" pitchFamily="34" charset="0"/>
                <a:cs typeface="Arial" panose="020B0604020202020204" pitchFamily="34" charset="0"/>
              </a:rPr>
              <a:t>Patrząc na to, jak duży wpływ mają kapanie i wycieki na życie mężczyzn, 16% wszystkich respondentów ankiety ocenia je jako poważny lub umiarkowany problem.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Jeśli podzielisz tę liczbę na tych, którzy przeszli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prostatektomię</a:t>
            </a:r>
            <a:r>
              <a:rPr lang="pl-PL" sz="1800" kern="100" dirty="0">
                <a:effectLst/>
                <a:latin typeface="Calibri" panose="020F0502020204030204" pitchFamily="34" charset="0"/>
                <a:ea typeface="Calibri" panose="020F0502020204030204" pitchFamily="34" charset="0"/>
                <a:cs typeface="Arial" panose="020B0604020202020204" pitchFamily="34" charset="0"/>
              </a:rPr>
              <a:t> i radioterapię, zobaczysz wpływ rodzaju leczenia na problem.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Jeśli spojrzymy na pacjentów po </a:t>
            </a:r>
            <a:r>
              <a:rPr lang="pl-PL" sz="1800" kern="100" dirty="0" err="1">
                <a:effectLst/>
                <a:latin typeface="Calibri" panose="020F0502020204030204" pitchFamily="34" charset="0"/>
                <a:ea typeface="Calibri" panose="020F0502020204030204" pitchFamily="34" charset="0"/>
                <a:cs typeface="Arial" panose="020B0604020202020204" pitchFamily="34" charset="0"/>
              </a:rPr>
              <a:t>prostatektomii</a:t>
            </a:r>
            <a:r>
              <a:rPr lang="pl-PL" sz="1800" kern="100" dirty="0">
                <a:effectLst/>
                <a:latin typeface="Calibri" panose="020F0502020204030204" pitchFamily="34" charset="0"/>
                <a:ea typeface="Calibri" panose="020F0502020204030204" pitchFamily="34" charset="0"/>
                <a:cs typeface="Arial" panose="020B0604020202020204" pitchFamily="34" charset="0"/>
              </a:rPr>
              <a:t>, zobaczysz w górnym rzędzie liczb, że 68% twierdzi, że kapanie i wycieki są problemem.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Porównaj to z pacjentami drugiej linii radioterapii, gdzie łącznie 47% pacjentów twierdzi, że kroplówka i wyciek są problemem.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Compare that with radiotherapy patients, in the second line, where a total of 47% of patients say that dripping and leakage is a problem.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Na podstawie tych ustaleń EUPROMS możemy wyciągnąć trzy główne wnioski.</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Po pierwsze, zawsze należy brać pod uwagę aktywny nadzór, jeśli można go bezpiecznie zastosować, ponieważ najlepiej chroni ogólną jakość życia. Kontrast między tym a innymi podejściami jest z pewnością wyraźny pod względem nietrzymania moczu i funkcji seksualnych.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effectLst/>
                <a:latin typeface="Calibri" panose="020F0502020204030204" pitchFamily="34" charset="0"/>
                <a:ea typeface="Calibri" panose="020F0502020204030204" pitchFamily="34" charset="0"/>
                <a:cs typeface="Arial" panose="020B0604020202020204" pitchFamily="34" charset="0"/>
              </a:rPr>
              <a:t>Drugie przesłanie jest takie, że wczesne wykrycie raka prostaty ma ogromne znaczenie. Im bardziej zaawansowany jest rak prostaty w momencie rozpoznania, tym gorszy wpływ leczenia na jakość życia. Poniższy wykres pokazuje, że patrząc na wiele czynników jednocześnie – dyskomfort, zmęczenie, bezsenność i zdrowie psychiczne – wszystkie te objawy są związane z leczeniem związanym z bardziej zaawansowanym rakiem prostaty.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effectLst/>
                <a:latin typeface="Calibri" panose="020F0502020204030204" pitchFamily="34" charset="0"/>
                <a:ea typeface="Calibri" panose="020F0502020204030204" pitchFamily="34" charset="0"/>
                <a:cs typeface="Arial" panose="020B0604020202020204" pitchFamily="34" charset="0"/>
              </a:rPr>
              <a:t>Trzecią przesłanką, jaką możemy wyciągnąć ze wszystkich danych z badania EUPROMS, jest to, że wysokiej jakości leczenie i wsparcie są niezbędne. Wyniki EUPROMS wskazują na poważne skutki, jakie mogą mieć w leczeniu raka prostaty. Mężczyźni potrzebują całej wiedzy i doświadczenia, jakie mogą zdobyć w trakcie i po leczeniu, informacji i wsparcia na każdym etapie procesu. Każdy mężczyzna z rakiem prostaty powinien być leczony w ośrodku onkologicznym z wielodyscyplinarnymi zespołami.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Notatka</a:t>
            </a:r>
            <a:r>
              <a:rPr lang="en-US" dirty="0"/>
              <a:t>: </a:t>
            </a:r>
            <a:r>
              <a:rPr lang="en-US" dirty="0" err="1"/>
              <a:t>Ważne</a:t>
            </a:r>
            <a:r>
              <a:rPr lang="en-US" dirty="0"/>
              <a:t> jest, aby </a:t>
            </a:r>
            <a:r>
              <a:rPr lang="en-US" dirty="0" err="1"/>
              <a:t>zrozumieć</a:t>
            </a:r>
            <a:r>
              <a:rPr lang="en-US" dirty="0"/>
              <a:t>, w </a:t>
            </a:r>
            <a:r>
              <a:rPr lang="en-US" dirty="0" err="1"/>
              <a:t>jaki</a:t>
            </a:r>
            <a:r>
              <a:rPr lang="en-US" dirty="0"/>
              <a:t> </a:t>
            </a:r>
            <a:r>
              <a:rPr lang="en-US" dirty="0" err="1"/>
              <a:t>sposób</a:t>
            </a:r>
            <a:r>
              <a:rPr lang="en-US" dirty="0"/>
              <a:t> to </a:t>
            </a:r>
            <a:r>
              <a:rPr lang="en-US" dirty="0" err="1"/>
              <a:t>badanie</a:t>
            </a:r>
            <a:r>
              <a:rPr lang="en-US" dirty="0"/>
              <a:t> </a:t>
            </a:r>
            <a:r>
              <a:rPr lang="en-US" dirty="0" err="1"/>
              <a:t>różni</a:t>
            </a:r>
            <a:r>
              <a:rPr lang="en-US" dirty="0"/>
              <a:t> </a:t>
            </a:r>
            <a:r>
              <a:rPr lang="en-US" dirty="0" err="1"/>
              <a:t>się</a:t>
            </a:r>
            <a:r>
              <a:rPr lang="en-US" dirty="0"/>
              <a:t> od </a:t>
            </a:r>
            <a:r>
              <a:rPr lang="en-US" dirty="0" err="1"/>
              <a:t>poprzednich</a:t>
            </a:r>
            <a:r>
              <a:rPr lang="en-US" dirty="0"/>
              <a:t> </a:t>
            </a:r>
            <a:r>
              <a:rPr lang="en-US" dirty="0" err="1"/>
              <a:t>badań</a:t>
            </a:r>
            <a:r>
              <a:rPr lang="en-US" dirty="0"/>
              <a:t> </a:t>
            </a:r>
            <a:r>
              <a:rPr lang="en-US" dirty="0" err="1"/>
              <a:t>i</a:t>
            </a:r>
            <a:r>
              <a:rPr lang="en-US" dirty="0"/>
              <a:t> </a:t>
            </a:r>
            <a:r>
              <a:rPr lang="en-US" dirty="0" err="1"/>
              <a:t>dlaczego</a:t>
            </a:r>
            <a:r>
              <a:rPr lang="en-US" dirty="0"/>
              <a:t> jest to </a:t>
            </a:r>
            <a:r>
              <a:rPr lang="en-US" dirty="0" err="1"/>
              <a:t>ważne</a:t>
            </a:r>
            <a:r>
              <a:rPr lang="en-US" dirty="0"/>
              <a:t>. </a:t>
            </a:r>
            <a:r>
              <a:rPr lang="en-US" dirty="0" err="1"/>
              <a:t>Większość</a:t>
            </a:r>
            <a:r>
              <a:rPr lang="en-US" dirty="0"/>
              <a:t> </a:t>
            </a:r>
            <a:r>
              <a:rPr lang="en-US" dirty="0" err="1"/>
              <a:t>badań</a:t>
            </a:r>
            <a:r>
              <a:rPr lang="en-US" dirty="0"/>
              <a:t> </a:t>
            </a:r>
            <a:r>
              <a:rPr lang="en-US" dirty="0" err="1"/>
              <a:t>dotyczących</a:t>
            </a:r>
            <a:r>
              <a:rPr lang="en-US" dirty="0"/>
              <a:t> </a:t>
            </a:r>
            <a:r>
              <a:rPr lang="en-US" dirty="0" err="1"/>
              <a:t>jakości</a:t>
            </a:r>
            <a:r>
              <a:rPr lang="en-US" dirty="0"/>
              <a:t> </a:t>
            </a:r>
            <a:r>
              <a:rPr lang="en-US" dirty="0" err="1"/>
              <a:t>życia</a:t>
            </a:r>
            <a:r>
              <a:rPr lang="en-US" dirty="0"/>
              <a:t> </a:t>
            </a:r>
            <a:r>
              <a:rPr lang="en-US" dirty="0" err="1"/>
              <a:t>mężczyzn</a:t>
            </a:r>
            <a:r>
              <a:rPr lang="en-US" dirty="0"/>
              <a:t> z </a:t>
            </a:r>
            <a:r>
              <a:rPr lang="en-US" dirty="0" err="1"/>
              <a:t>rakiem</a:t>
            </a:r>
            <a:r>
              <a:rPr lang="en-US" dirty="0"/>
              <a:t> </a:t>
            </a:r>
            <a:r>
              <a:rPr lang="en-US" dirty="0" err="1"/>
              <a:t>prostaty</a:t>
            </a:r>
            <a:r>
              <a:rPr lang="en-US" dirty="0"/>
              <a:t> </a:t>
            </a:r>
            <a:r>
              <a:rPr lang="en-US" dirty="0" err="1"/>
              <a:t>przeprowadza</a:t>
            </a:r>
            <a:r>
              <a:rPr lang="en-US" dirty="0"/>
              <a:t> </a:t>
            </a:r>
            <a:r>
              <a:rPr lang="en-US" dirty="0" err="1"/>
              <a:t>się</a:t>
            </a:r>
            <a:r>
              <a:rPr lang="en-US" dirty="0"/>
              <a:t> w </a:t>
            </a:r>
            <a:r>
              <a:rPr lang="en-US" dirty="0" err="1"/>
              <a:t>warunkach</a:t>
            </a:r>
            <a:r>
              <a:rPr lang="en-US" dirty="0"/>
              <a:t> </a:t>
            </a:r>
            <a:r>
              <a:rPr lang="en-US" dirty="0" err="1"/>
              <a:t>klinicznych</a:t>
            </a:r>
            <a:r>
              <a:rPr lang="en-US" dirty="0"/>
              <a:t>. </a:t>
            </a:r>
            <a:r>
              <a:rPr lang="en-US" dirty="0" err="1"/>
              <a:t>Innymi</a:t>
            </a:r>
            <a:r>
              <a:rPr lang="en-US" dirty="0"/>
              <a:t> </a:t>
            </a:r>
            <a:r>
              <a:rPr lang="en-US" dirty="0" err="1"/>
              <a:t>słowy</a:t>
            </a:r>
            <a:r>
              <a:rPr lang="en-US" dirty="0"/>
              <a:t>, </a:t>
            </a:r>
            <a:r>
              <a:rPr lang="en-US" dirty="0" err="1"/>
              <a:t>mężczyźni</a:t>
            </a:r>
            <a:r>
              <a:rPr lang="en-US" dirty="0"/>
              <a:t> </a:t>
            </a:r>
            <a:r>
              <a:rPr lang="en-US" dirty="0" err="1"/>
              <a:t>są</a:t>
            </a:r>
            <a:r>
              <a:rPr lang="en-US" dirty="0"/>
              <a:t> </a:t>
            </a:r>
            <a:r>
              <a:rPr lang="en-US" dirty="0" err="1"/>
              <a:t>przesłuchiwani</a:t>
            </a:r>
            <a:r>
              <a:rPr lang="en-US" dirty="0"/>
              <a:t> </a:t>
            </a:r>
            <a:r>
              <a:rPr lang="en-US" dirty="0" err="1"/>
              <a:t>przez</a:t>
            </a:r>
            <a:r>
              <a:rPr lang="en-US" dirty="0"/>
              <a:t> </a:t>
            </a:r>
            <a:r>
              <a:rPr lang="en-US" dirty="0" err="1"/>
              <a:t>lekarzy</a:t>
            </a:r>
            <a:r>
              <a:rPr lang="en-US" dirty="0"/>
              <a:t> </a:t>
            </a:r>
            <a:r>
              <a:rPr lang="en-US" dirty="0" err="1"/>
              <a:t>i</a:t>
            </a:r>
            <a:r>
              <a:rPr lang="en-US" dirty="0"/>
              <a:t> </a:t>
            </a:r>
            <a:r>
              <a:rPr lang="en-US" dirty="0" err="1"/>
              <a:t>pielęgniarki</a:t>
            </a:r>
            <a:r>
              <a:rPr lang="en-US" dirty="0"/>
              <a:t> </a:t>
            </a:r>
            <a:r>
              <a:rPr lang="en-US" dirty="0" err="1"/>
              <a:t>lub</a:t>
            </a:r>
            <a:r>
              <a:rPr lang="en-US" dirty="0"/>
              <a:t> </a:t>
            </a:r>
            <a:r>
              <a:rPr lang="en-US" dirty="0" err="1"/>
              <a:t>wypełniają</a:t>
            </a:r>
            <a:r>
              <a:rPr lang="en-US" dirty="0"/>
              <a:t> </a:t>
            </a:r>
            <a:r>
              <a:rPr lang="en-US" dirty="0" err="1"/>
              <a:t>kwestionariusze</a:t>
            </a:r>
            <a:r>
              <a:rPr lang="en-US" dirty="0"/>
              <a:t> </a:t>
            </a:r>
            <a:r>
              <a:rPr lang="en-US" dirty="0" err="1"/>
              <a:t>podczas</a:t>
            </a:r>
            <a:r>
              <a:rPr lang="en-US" dirty="0"/>
              <a:t> </a:t>
            </a:r>
            <a:r>
              <a:rPr lang="en-US" dirty="0" err="1"/>
              <a:t>wizyty</a:t>
            </a:r>
            <a:r>
              <a:rPr lang="en-US" dirty="0"/>
              <a:t> w </a:t>
            </a:r>
            <a:r>
              <a:rPr lang="en-US" dirty="0" err="1"/>
              <a:t>szpitalu</a:t>
            </a:r>
            <a:r>
              <a:rPr lang="en-US" dirty="0"/>
              <a:t> </a:t>
            </a:r>
            <a:r>
              <a:rPr lang="en-US" dirty="0" err="1"/>
              <a:t>na</a:t>
            </a:r>
            <a:r>
              <a:rPr lang="en-US" dirty="0"/>
              <a:t> </a:t>
            </a:r>
            <a:r>
              <a:rPr lang="en-US" dirty="0" err="1"/>
              <a:t>leczenie</a:t>
            </a:r>
            <a:r>
              <a:rPr lang="en-US" dirty="0"/>
              <a:t> </a:t>
            </a:r>
            <a:r>
              <a:rPr lang="en-US" dirty="0" err="1"/>
              <a:t>lub</a:t>
            </a:r>
            <a:r>
              <a:rPr lang="en-US" dirty="0"/>
              <a:t> </a:t>
            </a:r>
            <a:r>
              <a:rPr lang="en-US" dirty="0" err="1"/>
              <a:t>badania</a:t>
            </a:r>
            <a:r>
              <a:rPr lang="en-US" dirty="0"/>
              <a:t> </a:t>
            </a:r>
            <a:r>
              <a:rPr lang="en-US" dirty="0" err="1"/>
              <a:t>kontrolne</a:t>
            </a:r>
            <a:r>
              <a:rPr lang="en-US" dirty="0"/>
              <a:t>. Ta </a:t>
            </a:r>
            <a:r>
              <a:rPr lang="en-US" dirty="0" err="1"/>
              <a:t>internetowa</a:t>
            </a:r>
            <a:r>
              <a:rPr lang="en-US" dirty="0"/>
              <a:t> </a:t>
            </a:r>
            <a:r>
              <a:rPr lang="en-US" dirty="0" err="1"/>
              <a:t>ankieta</a:t>
            </a:r>
            <a:r>
              <a:rPr lang="en-US" dirty="0"/>
              <a:t> </a:t>
            </a:r>
            <a:r>
              <a:rPr lang="en-US" dirty="0" err="1"/>
              <a:t>została</a:t>
            </a:r>
            <a:r>
              <a:rPr lang="en-US" dirty="0"/>
              <a:t> </a:t>
            </a:r>
            <a:r>
              <a:rPr lang="en-US" dirty="0" err="1"/>
              <a:t>wypełniona</a:t>
            </a:r>
            <a:r>
              <a:rPr lang="en-US" dirty="0"/>
              <a:t> </a:t>
            </a:r>
            <a:r>
              <a:rPr lang="en-US" dirty="0" err="1"/>
              <a:t>przez</a:t>
            </a:r>
            <a:r>
              <a:rPr lang="en-US" dirty="0"/>
              <a:t> </a:t>
            </a:r>
            <a:r>
              <a:rPr lang="en-US" dirty="0" err="1"/>
              <a:t>mężczyzn</a:t>
            </a:r>
            <a:r>
              <a:rPr lang="en-US" dirty="0"/>
              <a:t> w </a:t>
            </a:r>
            <a:r>
              <a:rPr lang="en-US" dirty="0" err="1"/>
              <a:t>czasie</a:t>
            </a:r>
            <a:r>
              <a:rPr lang="en-US" dirty="0"/>
              <a:t> </a:t>
            </a:r>
            <a:r>
              <a:rPr lang="en-US" dirty="0" err="1"/>
              <a:t>wolnym</a:t>
            </a:r>
            <a:r>
              <a:rPr lang="en-US" dirty="0"/>
              <a:t> </a:t>
            </a:r>
            <a:r>
              <a:rPr lang="en-US" dirty="0" err="1"/>
              <a:t>iw</a:t>
            </a:r>
            <a:r>
              <a:rPr lang="en-US" dirty="0"/>
              <a:t> </a:t>
            </a:r>
            <a:r>
              <a:rPr lang="en-US" dirty="0" err="1"/>
              <a:t>zaciszu</a:t>
            </a:r>
            <a:r>
              <a:rPr lang="en-US" dirty="0"/>
              <a:t> </a:t>
            </a:r>
            <a:r>
              <a:rPr lang="en-US" dirty="0" err="1"/>
              <a:t>własnego</a:t>
            </a:r>
            <a:r>
              <a:rPr lang="en-US" dirty="0"/>
              <a:t> </a:t>
            </a:r>
            <a:r>
              <a:rPr lang="en-US" dirty="0" err="1"/>
              <a:t>domu</a:t>
            </a:r>
            <a:r>
              <a:rPr lang="en-US" dirty="0"/>
              <a:t>. </a:t>
            </a:r>
            <a:r>
              <a:rPr lang="en-US" dirty="0" err="1"/>
              <a:t>Oznacza</a:t>
            </a:r>
            <a:r>
              <a:rPr lang="en-US" dirty="0"/>
              <a:t> to, </a:t>
            </a:r>
            <a:r>
              <a:rPr lang="en-US" dirty="0" err="1"/>
              <a:t>że</a:t>
            </a:r>
            <a:r>
              <a:rPr lang="en-US" dirty="0"/>
              <a:t> </a:t>
            </a:r>
            <a:r>
              <a:rPr lang="en-US" dirty="0" err="1"/>
              <a:t>mogą</a:t>
            </a:r>
            <a:r>
              <a:rPr lang="en-US" dirty="0"/>
              <a:t> </a:t>
            </a:r>
            <a:r>
              <a:rPr lang="en-US" dirty="0" err="1"/>
              <a:t>mieć</a:t>
            </a:r>
            <a:r>
              <a:rPr lang="en-US" dirty="0"/>
              <a:t> </a:t>
            </a:r>
            <a:r>
              <a:rPr lang="en-US" dirty="0" err="1"/>
              <a:t>więcej</a:t>
            </a:r>
            <a:r>
              <a:rPr lang="en-US" dirty="0"/>
              <a:t> </a:t>
            </a:r>
            <a:r>
              <a:rPr lang="en-US" dirty="0" err="1"/>
              <a:t>czasu</a:t>
            </a:r>
            <a:r>
              <a:rPr lang="en-US" dirty="0"/>
              <a:t> </a:t>
            </a:r>
            <a:r>
              <a:rPr lang="en-US" dirty="0" err="1"/>
              <a:t>na</a:t>
            </a:r>
            <a:r>
              <a:rPr lang="en-US" dirty="0"/>
              <a:t> </a:t>
            </a:r>
            <a:r>
              <a:rPr lang="en-US" dirty="0" err="1"/>
              <a:t>rozważenie</a:t>
            </a:r>
            <a:r>
              <a:rPr lang="en-US" dirty="0"/>
              <a:t> </a:t>
            </a:r>
            <a:r>
              <a:rPr lang="en-US" dirty="0" err="1"/>
              <a:t>swoich</a:t>
            </a:r>
            <a:r>
              <a:rPr lang="en-US" dirty="0"/>
              <a:t> </a:t>
            </a:r>
            <a:r>
              <a:rPr lang="en-US" dirty="0" err="1"/>
              <a:t>odpowiedzi</a:t>
            </a:r>
            <a:r>
              <a:rPr lang="en-US" dirty="0"/>
              <a:t> </a:t>
            </a:r>
            <a:r>
              <a:rPr lang="en-US" dirty="0" err="1"/>
              <a:t>i</a:t>
            </a:r>
            <a:r>
              <a:rPr lang="en-US" dirty="0"/>
              <a:t> </a:t>
            </a:r>
            <a:r>
              <a:rPr lang="en-US" dirty="0" err="1"/>
              <a:t>czuć</a:t>
            </a:r>
            <a:r>
              <a:rPr lang="en-US" dirty="0"/>
              <a:t> </a:t>
            </a:r>
            <a:r>
              <a:rPr lang="en-US" dirty="0" err="1"/>
              <a:t>się</a:t>
            </a:r>
            <a:r>
              <a:rPr lang="en-US" dirty="0"/>
              <a:t> </a:t>
            </a:r>
            <a:r>
              <a:rPr lang="en-US" dirty="0" err="1"/>
              <a:t>bardziej</a:t>
            </a:r>
            <a:r>
              <a:rPr lang="en-US" dirty="0"/>
              <a:t> </a:t>
            </a:r>
            <a:r>
              <a:rPr lang="en-US" dirty="0" err="1"/>
              <a:t>komfortowo</a:t>
            </a:r>
            <a:r>
              <a:rPr lang="en-US" dirty="0"/>
              <a:t>, </a:t>
            </a:r>
            <a:r>
              <a:rPr lang="en-US" dirty="0" err="1"/>
              <a:t>rozmawiając</a:t>
            </a:r>
            <a:r>
              <a:rPr lang="en-US" dirty="0"/>
              <a:t> o </a:t>
            </a:r>
            <a:r>
              <a:rPr lang="en-US" dirty="0" err="1"/>
              <a:t>tym</a:t>
            </a:r>
            <a:r>
              <a:rPr lang="en-US" dirty="0"/>
              <a:t>, jak </a:t>
            </a:r>
            <a:r>
              <a:rPr lang="en-US" dirty="0" err="1"/>
              <a:t>naprawdę</a:t>
            </a:r>
            <a:r>
              <a:rPr lang="en-US" dirty="0"/>
              <a:t> </a:t>
            </a:r>
            <a:r>
              <a:rPr lang="en-US" dirty="0" err="1"/>
              <a:t>się</a:t>
            </a:r>
            <a:r>
              <a:rPr lang="en-US" dirty="0"/>
              <a:t> </a:t>
            </a:r>
            <a:r>
              <a:rPr lang="en-US" dirty="0" err="1"/>
              <a:t>czują</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Niniejsze badanie przedstawia przekrojowy obraz populacji mężczyzn leczonych z powodu raka prostaty w całej Europie. W ankiecie zapytano: „Jak wygląda twoje życie w tym szczególnym czasie?”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Arial" panose="020B0604020202020204" pitchFamily="34" charset="0"/>
              </a:rPr>
              <a:t>W badaniu nie można było zbadać stanu zdrowia poszczególnych respondentów przed leczeniem ani tego, w jaki sposób chorzy na raka prostaty różnili się od populacji ogólnej. To byłby inny rodzaj nauki.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6756D-DB62-098C-7D9D-60BDC043F3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 y="0"/>
            <a:ext cx="12177519" cy="6892389"/>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Kwestionariusze</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Dwie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odrębne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ankiety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internetowe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przeprowadzone</a:t>
            </a:r>
            <a:r>
              <a:rPr lang="en-GB" sz="2300" dirty="0">
                <a:solidFill>
                  <a:schemeClr val="tx1">
                    <a:lumMod val="65000"/>
                    <a:lumOff val="35000"/>
                  </a:schemeClr>
                </a:solidFill>
                <a:latin typeface="Roboto" panose="02000000000000000000" pitchFamily="2" charset="0"/>
              </a:rPr>
              <a:t> w 2019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2022 </a:t>
            </a:r>
            <a:r>
              <a:rPr lang="en-GB" sz="2300" dirty="0" err="1">
                <a:solidFill>
                  <a:schemeClr val="tx1">
                    <a:lumMod val="65000"/>
                    <a:lumOff val="35000"/>
                  </a:schemeClr>
                </a:solidFill>
                <a:latin typeface="Roboto" panose="02000000000000000000" pitchFamily="2" charset="0"/>
              </a:rPr>
              <a:t>roku</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wszystkich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mężczyzn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którzy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przeszli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leczenie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raka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prostaty</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Oba </a:t>
            </a:r>
            <a:r>
              <a:rPr lang="en-GB" sz="2300" dirty="0" err="1">
                <a:solidFill>
                  <a:schemeClr val="tx1">
                    <a:lumMod val="65000"/>
                    <a:lumOff val="35000"/>
                  </a:schemeClr>
                </a:solidFill>
                <a:latin typeface="Roboto" panose="02000000000000000000" pitchFamily="2" charset="0"/>
              </a:rPr>
              <a:t>wykorzystały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pytania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oparte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zweryfikowanych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kwestionariuszach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jakości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życia</a:t>
            </a:r>
            <a:r>
              <a:rPr lang="en-GB" sz="2300" dirty="0">
                <a:solidFill>
                  <a:schemeClr val="tx1">
                    <a:lumMod val="65000"/>
                    <a:lumOff val="35000"/>
                  </a:schemeClr>
                </a:solidFill>
                <a:latin typeface="Roboto" panose="02000000000000000000" pitchFamily="2" charset="0"/>
              </a:rPr>
              <a:t>: </a:t>
            </a:r>
            <a:br>
              <a:rPr lang="en-GB" sz="2300" dirty="0">
                <a:solidFill>
                  <a:schemeClr val="tx1">
                    <a:lumMod val="65000"/>
                    <a:lumOff val="35000"/>
                  </a:schemeClr>
                </a:solidFill>
                <a:latin typeface="Roboto" panose="02000000000000000000" pitchFamily="2" charset="0"/>
              </a:rPr>
            </a:br>
            <a:r>
              <a:rPr lang="en-GB" sz="2300" dirty="0">
                <a:solidFill>
                  <a:schemeClr val="tx1">
                    <a:lumMod val="65000"/>
                    <a:lumOff val="35000"/>
                  </a:schemeClr>
                </a:solidFill>
                <a:latin typeface="Roboto" panose="02000000000000000000" pitchFamily="2" charset="0"/>
              </a:rPr>
              <a:t>EPIC-26, EORTC-QLQ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Dostępne</a:t>
            </a:r>
            <a:r>
              <a:rPr lang="en-GB" sz="2300" dirty="0">
                <a:solidFill>
                  <a:schemeClr val="tx1">
                    <a:lumMod val="65000"/>
                    <a:lumOff val="35000"/>
                  </a:schemeClr>
                </a:solidFill>
                <a:latin typeface="Roboto" panose="02000000000000000000" pitchFamily="2" charset="0"/>
              </a:rPr>
              <a:t> w 19 </a:t>
            </a:r>
            <a:r>
              <a:rPr lang="en-GB" sz="2300" dirty="0" err="1">
                <a:solidFill>
                  <a:schemeClr val="tx1">
                    <a:lumMod val="65000"/>
                    <a:lumOff val="35000"/>
                  </a:schemeClr>
                </a:solidFill>
                <a:latin typeface="Roboto" panose="02000000000000000000" pitchFamily="2" charset="0"/>
              </a:rPr>
              <a:t>językach</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Odpowiedzi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były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anonimowe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7368178"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Odpowiedź</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geograficzna</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4355038"/>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Kombinacja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unikalnych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respondenta</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respondenta</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leczenia</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Analiza</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32256"/>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rPr>
              <a:t>Analiza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została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przeprowadzona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przez</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profesor</a:t>
            </a:r>
            <a:r>
              <a:rPr lang="en-GB" sz="2300" dirty="0">
                <a:solidFill>
                  <a:schemeClr val="tx1">
                    <a:lumMod val="65000"/>
                    <a:lumOff val="35000"/>
                  </a:schemeClr>
                </a:solidFill>
                <a:latin typeface="Roboto" panose="02000000000000000000" pitchFamily="2" charset="0"/>
              </a:rPr>
              <a:t>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jej</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zespół</a:t>
            </a:r>
            <a:r>
              <a:rPr lang="en-GB" sz="2300" dirty="0">
                <a:solidFill>
                  <a:schemeClr val="tx1">
                    <a:lumMod val="65000"/>
                    <a:lumOff val="35000"/>
                  </a:schemeClr>
                </a:solidFill>
                <a:latin typeface="Roboto" panose="02000000000000000000" pitchFamily="2" charset="0"/>
              </a:rPr>
              <a:t> z Centrum </a:t>
            </a:r>
            <a:r>
              <a:rPr lang="en-GB" sz="2300" dirty="0" err="1">
                <a:solidFill>
                  <a:schemeClr val="tx1">
                    <a:lumMod val="65000"/>
                    <a:lumOff val="35000"/>
                  </a:schemeClr>
                </a:solidFill>
                <a:latin typeface="Roboto" panose="02000000000000000000" pitchFamily="2" charset="0"/>
              </a:rPr>
              <a:t>Medycznego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Uniwersytetu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Erazma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Wydziale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Urologii</a:t>
            </a:r>
            <a:r>
              <a:rPr lang="en-GB" sz="2300" dirty="0">
                <a:solidFill>
                  <a:schemeClr val="tx1">
                    <a:lumMod val="65000"/>
                    <a:lumOff val="35000"/>
                  </a:schemeClr>
                </a:solidFill>
                <a:latin typeface="Roboto" panose="02000000000000000000" pitchFamily="2" charset="0"/>
              </a:rPr>
              <a:t> w </a:t>
            </a:r>
            <a:r>
              <a:rPr lang="en-GB" sz="2300" dirty="0" err="1">
                <a:solidFill>
                  <a:schemeClr val="tx1">
                    <a:lumMod val="65000"/>
                    <a:lumOff val="35000"/>
                  </a:schemeClr>
                </a:solidFill>
                <a:latin typeface="Roboto" panose="02000000000000000000" pitchFamily="2" charset="0"/>
              </a:rPr>
              <a:t>Rotterdamie</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Przeprowadzona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przez</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nich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analiza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danych</a:t>
            </a:r>
            <a:r>
              <a:rPr lang="en-GB" sz="2300" dirty="0">
                <a:solidFill>
                  <a:schemeClr val="tx1">
                    <a:lumMod val="65000"/>
                    <a:lumOff val="35000"/>
                  </a:schemeClr>
                </a:solidFill>
                <a:latin typeface="Roboto" panose="02000000000000000000" pitchFamily="2" charset="0"/>
              </a:rPr>
              <a:t> EUPROMS 1.0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EUPROMS 2.0 </a:t>
            </a:r>
            <a:r>
              <a:rPr lang="en-GB" sz="2300" dirty="0" err="1">
                <a:solidFill>
                  <a:schemeClr val="tx1">
                    <a:lumMod val="65000"/>
                    <a:lumOff val="35000"/>
                  </a:schemeClr>
                </a:solidFill>
                <a:latin typeface="Roboto" panose="02000000000000000000" pitchFamily="2" charset="0"/>
              </a:rPr>
              <a:t>dała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łączne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wyniki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przedstawione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tutaj</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Niektóre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wyniki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tutaj</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są</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oparte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nieprzetworzonych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odpowiedziach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ankietowych</a:t>
            </a:r>
            <a:r>
              <a:rPr lang="en-GB" sz="2300" dirty="0">
                <a:solidFill>
                  <a:schemeClr val="tx1">
                    <a:lumMod val="65000"/>
                    <a:lumOff val="35000"/>
                  </a:schemeClr>
                </a:solidFill>
                <a:latin typeface="Roboto" panose="02000000000000000000" pitchFamily="2" charset="0"/>
              </a:rPr>
              <a:t>, a </a:t>
            </a:r>
            <a:r>
              <a:rPr lang="en-GB" sz="2300" dirty="0" err="1">
                <a:solidFill>
                  <a:schemeClr val="tx1">
                    <a:lumMod val="65000"/>
                    <a:lumOff val="35000"/>
                  </a:schemeClr>
                </a:solidFill>
                <a:latin typeface="Roboto" panose="02000000000000000000" pitchFamily="2" charset="0"/>
              </a:rPr>
              <a:t>istotność</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statystyczna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została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obliczona</a:t>
            </a:r>
            <a:r>
              <a:rPr lang="en-GB" sz="2300" dirty="0">
                <a:solidFill>
                  <a:schemeClr val="tx1">
                    <a:lumMod val="65000"/>
                    <a:lumOff val="35000"/>
                  </a:schemeClr>
                </a:solidFill>
                <a:latin typeface="Roboto" panose="02000000000000000000" pitchFamily="2" charset="0"/>
              </a:rPr>
              <a:t> ani </a:t>
            </a:r>
            <a:r>
              <a:rPr lang="en-GB" sz="2300" dirty="0" err="1">
                <a:solidFill>
                  <a:schemeClr val="tx1">
                    <a:lumMod val="65000"/>
                    <a:lumOff val="35000"/>
                  </a:schemeClr>
                </a:solidFill>
                <a:latin typeface="Roboto" panose="02000000000000000000" pitchFamily="2" charset="0"/>
              </a:rPr>
              <a:t>wyświetlona</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Wszystkie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odkrycia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pomagają</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dostarczyć</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niezbędnych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informacji</a:t>
            </a:r>
            <a:r>
              <a:rPr lang="en-GB" sz="2300" dirty="0">
                <a:solidFill>
                  <a:schemeClr val="tx1">
                    <a:lumMod val="65000"/>
                    <a:lumOff val="35000"/>
                  </a:schemeClr>
                </a:solidFill>
                <a:latin typeface="Roboto" panose="02000000000000000000" pitchFamily="2" charset="0"/>
              </a:rPr>
              <a:t> do </a:t>
            </a:r>
            <a:r>
              <a:rPr lang="en-GB" sz="2300" dirty="0" err="1">
                <a:solidFill>
                  <a:schemeClr val="tx1">
                    <a:lumMod val="65000"/>
                    <a:lumOff val="35000"/>
                  </a:schemeClr>
                </a:solidFill>
                <a:latin typeface="Roboto" panose="02000000000000000000" pitchFamily="2" charset="0"/>
              </a:rPr>
              <a:t>podejmowania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decyzji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klinicznych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czyniąc</a:t>
            </a:r>
            <a:r>
              <a:rPr lang="en-GB" sz="2300" dirty="0">
                <a:solidFill>
                  <a:schemeClr val="tx1">
                    <a:lumMod val="65000"/>
                    <a:lumOff val="35000"/>
                  </a:schemeClr>
                </a:solidFill>
                <a:latin typeface="Roboto" panose="02000000000000000000" pitchFamily="2" charset="0"/>
              </a:rPr>
              <a:t> je </a:t>
            </a:r>
            <a:r>
              <a:rPr lang="en-GB" sz="2300" dirty="0" err="1">
                <a:solidFill>
                  <a:schemeClr val="tx1">
                    <a:lumMod val="65000"/>
                    <a:lumOff val="35000"/>
                  </a:schemeClr>
                </a:solidFill>
                <a:latin typeface="Roboto" panose="02000000000000000000" pitchFamily="2" charset="0"/>
              </a:rPr>
              <a:t>klinicznie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istotnymi</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err="1">
                <a:solidFill>
                  <a:schemeClr val="accent1">
                    <a:lumMod val="50000"/>
                  </a:schemeClr>
                </a:solidFill>
                <a:latin typeface="Roboto" panose="02000000000000000000" pitchFamily="2" charset="0"/>
              </a:rPr>
              <a:t>Wyniki</a:t>
            </a:r>
            <a:r>
              <a:rPr lang="en-GB" sz="5400" dirty="0">
                <a:solidFill>
                  <a:schemeClr val="accent1">
                    <a:lumMod val="50000"/>
                  </a:schemeClr>
                </a:solidFill>
                <a:latin typeface="Roboto" panose="02000000000000000000" pitchFamily="2" charset="0"/>
              </a:rPr>
              <a:t> EUPROMS </a:t>
            </a:r>
          </a:p>
          <a:p>
            <a:pPr>
              <a:spcBef>
                <a:spcPts val="1200"/>
              </a:spcBef>
            </a:pPr>
            <a:r>
              <a:rPr lang="en-GB" sz="2800" dirty="0" err="1">
                <a:latin typeface="Roboto" panose="02000000000000000000" pitchFamily="2" charset="0"/>
              </a:rPr>
              <a:t>Ogólna</a:t>
            </a:r>
            <a:r>
              <a:rPr lang="en-GB" sz="2800" dirty="0">
                <a:latin typeface="Roboto" panose="02000000000000000000" pitchFamily="2" charset="0"/>
              </a:rPr>
              <a:t> </a:t>
            </a:r>
            <a:r>
              <a:rPr lang="en-GB" sz="2800" dirty="0" err="1">
                <a:latin typeface="Roboto" panose="02000000000000000000" pitchFamily="2" charset="0"/>
              </a:rPr>
              <a:t>jakość</a:t>
            </a:r>
            <a:r>
              <a:rPr lang="en-GB" sz="2800" dirty="0">
                <a:latin typeface="Roboto" panose="02000000000000000000" pitchFamily="2" charset="0"/>
              </a:rPr>
              <a:t> </a:t>
            </a:r>
            <a:r>
              <a:rPr lang="en-GB" sz="2800" dirty="0" err="1">
                <a:latin typeface="Roboto" panose="02000000000000000000" pitchFamily="2" charset="0"/>
              </a:rPr>
              <a:t>życia</a:t>
            </a:r>
            <a:endParaRPr lang="en-GB" sz="2800" dirty="0">
              <a:latin typeface="Roboto" panose="02000000000000000000" pitchFamily="2" charset="0"/>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8932" y="1239865"/>
            <a:ext cx="9887918" cy="3750590"/>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3369" y="758656"/>
            <a:ext cx="9804687" cy="4969961"/>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Wyniki</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Wyniki</a:t>
            </a:r>
            <a:r>
              <a:rPr lang="en-GB" sz="2800" dirty="0">
                <a:latin typeface="Roboto" panose="02000000000000000000" pitchFamily="2" charset="0"/>
              </a:rPr>
              <a:t>: </a:t>
            </a:r>
            <a:r>
              <a:rPr lang="en-GB" sz="2800" dirty="0" err="1">
                <a:latin typeface="Roboto" panose="02000000000000000000" pitchFamily="2" charset="0"/>
              </a:rPr>
              <a:t>Dyskomfort</a:t>
            </a:r>
            <a:r>
              <a:rPr lang="en-GB" sz="2800" dirty="0">
                <a:latin typeface="Roboto" panose="02000000000000000000" pitchFamily="2" charset="0"/>
              </a:rPr>
              <a:t>, </a:t>
            </a:r>
            <a:r>
              <a:rPr lang="en-GB" sz="2800" dirty="0" err="1">
                <a:latin typeface="Roboto" panose="02000000000000000000" pitchFamily="2" charset="0"/>
              </a:rPr>
              <a:t>zmęczenie</a:t>
            </a:r>
            <a:r>
              <a:rPr lang="en-GB" sz="2800" dirty="0">
                <a:latin typeface="Roboto" panose="02000000000000000000" pitchFamily="2" charset="0"/>
              </a:rPr>
              <a:t>, </a:t>
            </a:r>
            <a:r>
              <a:rPr lang="en-GB" sz="2800" dirty="0" err="1">
                <a:latin typeface="Roboto" panose="02000000000000000000" pitchFamily="2" charset="0"/>
              </a:rPr>
              <a:t>bezsenność</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Badanie</a:t>
            </a:r>
            <a:r>
              <a:rPr lang="en-GB" sz="5400" dirty="0">
                <a:solidFill>
                  <a:schemeClr val="accent1">
                    <a:lumMod val="50000"/>
                  </a:schemeClr>
                </a:solidFill>
                <a:latin typeface="Roboto" panose="02000000000000000000" pitchFamily="2" charset="0"/>
                <a:ea typeface="Roboto" panose="02000000000000000000" pitchFamily="2" charset="0"/>
              </a:rPr>
              <a:t> EUPROMS</a:t>
            </a:r>
          </a:p>
          <a:p>
            <a:pPr>
              <a:spcBef>
                <a:spcPts val="1200"/>
              </a:spcBef>
            </a:pPr>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Badanie</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wyników</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zgłaszanych</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przez</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pacjentów</a:t>
            </a:r>
            <a:r>
              <a:rPr lang="en-GB" sz="2800" dirty="0">
                <a:latin typeface="Roboto" panose="02000000000000000000" pitchFamily="2" charset="0"/>
                <a:ea typeface="Roboto" panose="02000000000000000000" pitchFamily="2" charset="0"/>
              </a:rPr>
              <a:t> </a:t>
            </a:r>
          </a:p>
          <a:p>
            <a:endParaRPr lang="en-GB" sz="2400" dirty="0">
              <a:latin typeface="Roboto" panose="02000000000000000000" pitchFamily="2" charset="0"/>
              <a:ea typeface="Roboto" panose="02000000000000000000" pitchFamily="2" charset="0"/>
            </a:endParaRPr>
          </a:p>
          <a:p>
            <a:r>
              <a:rPr lang="en-GB" sz="2300" dirty="0" err="1">
                <a:latin typeface="Roboto" panose="02000000000000000000" pitchFamily="2" charset="0"/>
                <a:ea typeface="Roboto" panose="02000000000000000000" pitchFamily="2" charset="0"/>
              </a:rPr>
              <a:t>Pierwsze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badanie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jakości</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życia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związane</a:t>
            </a:r>
            <a:r>
              <a:rPr lang="en-GB" sz="2300" dirty="0">
                <a:latin typeface="Roboto" panose="02000000000000000000" pitchFamily="2" charset="0"/>
                <a:ea typeface="Roboto" panose="02000000000000000000" pitchFamily="2" charset="0"/>
              </a:rPr>
              <a:t> z </a:t>
            </a:r>
            <a:r>
              <a:rPr lang="en-GB" sz="2300" dirty="0" err="1">
                <a:latin typeface="Roboto" panose="02000000000000000000" pitchFamily="2" charset="0"/>
                <a:ea typeface="Roboto" panose="02000000000000000000" pitchFamily="2" charset="0"/>
              </a:rPr>
              <a:t>rakiem</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prostaty</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przeprowadzone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przez</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pacjentów</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dla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pacjentów</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298" y="985029"/>
            <a:ext cx="9506398"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31390"/>
            <a:ext cx="9822454" cy="5012838"/>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Wyniki</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Zdrowie</a:t>
            </a:r>
            <a:r>
              <a:rPr lang="en-GB" sz="2800" dirty="0">
                <a:latin typeface="Roboto" panose="02000000000000000000" pitchFamily="2" charset="0"/>
              </a:rPr>
              <a:t> </a:t>
            </a:r>
            <a:r>
              <a:rPr lang="en-GB" sz="2800" dirty="0" err="1">
                <a:latin typeface="Roboto" panose="02000000000000000000" pitchFamily="2" charset="0"/>
              </a:rPr>
              <a:t>psychiczne</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92678" y="695960"/>
            <a:ext cx="8579742" cy="5147845"/>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885" y="476478"/>
            <a:ext cx="7702657" cy="5856676"/>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8532" y="724950"/>
            <a:ext cx="9550399" cy="5120989"/>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Wyniki</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Funkcja</a:t>
            </a:r>
            <a:r>
              <a:rPr lang="en-GB" sz="2800" dirty="0">
                <a:latin typeface="Roboto" panose="02000000000000000000" pitchFamily="2" charset="0"/>
              </a:rPr>
              <a:t> </a:t>
            </a:r>
            <a:r>
              <a:rPr lang="en-GB" sz="2800" dirty="0" err="1">
                <a:latin typeface="Roboto" panose="02000000000000000000" pitchFamily="2" charset="0"/>
              </a:rPr>
              <a:t>seksualna</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8951" y="415145"/>
            <a:ext cx="9009045"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7999" y="862466"/>
            <a:ext cx="8435383" cy="504668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 </a:t>
            </a:r>
            <a:r>
              <a:rPr lang="en-US" sz="4600" dirty="0" err="1">
                <a:solidFill>
                  <a:srgbClr val="757070"/>
                </a:solidFill>
                <a:latin typeface="Roboto" panose="02000000000000000000" pitchFamily="2" charset="0"/>
                <a:ea typeface="Roboto" panose="02000000000000000000" pitchFamily="2" charset="0"/>
                <a:cs typeface="Apercu Regular"/>
              </a:rPr>
              <a:t>tej</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prezentacji</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31763"/>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Niniejsza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prezentacja</a:t>
            </a:r>
            <a:r>
              <a:rPr lang="en-GB" sz="2300" dirty="0">
                <a:solidFill>
                  <a:schemeClr val="tx1">
                    <a:lumMod val="65000"/>
                    <a:lumOff val="35000"/>
                  </a:schemeClr>
                </a:solidFill>
                <a:latin typeface="Roboto" panose="02000000000000000000" pitchFamily="2" charset="0"/>
                <a:ea typeface="Roboto" panose="02000000000000000000" pitchFamily="2" charset="0"/>
              </a:rPr>
              <a:t> jest </a:t>
            </a:r>
            <a:r>
              <a:rPr lang="en-GB" sz="2300" dirty="0" err="1">
                <a:solidFill>
                  <a:schemeClr val="tx1">
                    <a:lumMod val="65000"/>
                    <a:lumOff val="35000"/>
                  </a:schemeClr>
                </a:solidFill>
                <a:latin typeface="Roboto" panose="02000000000000000000" pitchFamily="2" charset="0"/>
                <a:ea typeface="Roboto" panose="02000000000000000000" pitchFamily="2" charset="0"/>
              </a:rPr>
              <a:t>przeznaczona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grup</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pacjentów</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rakiem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ogółu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społeczeństwa</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Możesz</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publikować</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wyniki</a:t>
            </a:r>
            <a:r>
              <a:rPr lang="en-GB" sz="2300" dirty="0">
                <a:solidFill>
                  <a:schemeClr val="tx1">
                    <a:lumMod val="65000"/>
                    <a:lumOff val="35000"/>
                  </a:schemeClr>
                </a:solidFill>
                <a:latin typeface="Roboto" panose="02000000000000000000" pitchFamily="2" charset="0"/>
                <a:ea typeface="Roboto" panose="02000000000000000000" pitchFamily="2" charset="0"/>
              </a:rPr>
              <a:t> bez </a:t>
            </a:r>
            <a:r>
              <a:rPr lang="en-GB" sz="2300" dirty="0" err="1">
                <a:solidFill>
                  <a:schemeClr val="tx1">
                    <a:lumMod val="65000"/>
                    <a:lumOff val="35000"/>
                  </a:schemeClr>
                </a:solidFill>
                <a:latin typeface="Roboto" panose="02000000000000000000" pitchFamily="2" charset="0"/>
                <a:ea typeface="Roboto" panose="02000000000000000000" pitchFamily="2" charset="0"/>
              </a:rPr>
              <a:t>pozwolenia</a:t>
            </a:r>
            <a:r>
              <a:rPr lang="en-GB" sz="2300" dirty="0">
                <a:solidFill>
                  <a:schemeClr val="tx1">
                    <a:lumMod val="65000"/>
                    <a:lumOff val="35000"/>
                  </a:schemeClr>
                </a:solidFill>
                <a:latin typeface="Roboto" panose="02000000000000000000" pitchFamily="2" charset="0"/>
                <a:ea typeface="Roboto" panose="02000000000000000000" pitchFamily="2" charset="0"/>
              </a:rPr>
              <a:t>, ale </a:t>
            </a:r>
            <a:r>
              <a:rPr lang="en-GB" sz="2300" dirty="0" err="1">
                <a:solidFill>
                  <a:schemeClr val="tx1">
                    <a:lumMod val="65000"/>
                    <a:lumOff val="35000"/>
                  </a:schemeClr>
                </a:solidFill>
                <a:latin typeface="Roboto" panose="02000000000000000000" pitchFamily="2" charset="0"/>
                <a:ea typeface="Roboto" panose="02000000000000000000" pitchFamily="2" charset="0"/>
              </a:rPr>
              <a:t>zawsze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musisz</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wspomnieć</a:t>
            </a:r>
            <a:r>
              <a:rPr lang="en-GB" sz="2300" dirty="0">
                <a:solidFill>
                  <a:schemeClr val="tx1">
                    <a:lumMod val="65000"/>
                    <a:lumOff val="35000"/>
                  </a:schemeClr>
                </a:solidFill>
                <a:latin typeface="Roboto" panose="02000000000000000000" pitchFamily="2" charset="0"/>
                <a:ea typeface="Roboto" panose="02000000000000000000" pitchFamily="2" charset="0"/>
              </a:rPr>
              <a:t> o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badaniu</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W </a:t>
            </a:r>
            <a:r>
              <a:rPr lang="en-GB" sz="2300" dirty="0" err="1">
                <a:solidFill>
                  <a:schemeClr val="tx1">
                    <a:lumMod val="65000"/>
                    <a:lumOff val="35000"/>
                  </a:schemeClr>
                </a:solidFill>
                <a:latin typeface="Roboto" panose="02000000000000000000" pitchFamily="2" charset="0"/>
                <a:ea typeface="Roboto" panose="02000000000000000000" pitchFamily="2" charset="0"/>
              </a:rPr>
              <a:t>przypadku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reprodukcji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któregokolwiek</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wykresów</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jako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źródło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należy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podać</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badanie</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82305" y="880534"/>
            <a:ext cx="8589716" cy="4783584"/>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9049" y="668765"/>
            <a:ext cx="7155477" cy="5366608"/>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059516"/>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Wyniki</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Wyciek</a:t>
            </a:r>
            <a:r>
              <a:rPr lang="en-GB" sz="2800" dirty="0">
                <a:latin typeface="Roboto" panose="02000000000000000000" pitchFamily="2" charset="0"/>
              </a:rPr>
              <a:t> </a:t>
            </a:r>
            <a:r>
              <a:rPr lang="en-GB" sz="2800" dirty="0" err="1">
                <a:latin typeface="Roboto" panose="02000000000000000000" pitchFamily="2" charset="0"/>
              </a:rPr>
              <a:t>moczu</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4477" y="822697"/>
            <a:ext cx="8283045"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9161" y="999942"/>
            <a:ext cx="7770010"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32474"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27025" y="1246996"/>
            <a:ext cx="8373531"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9664" y="734980"/>
            <a:ext cx="7560733"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Badanie</a:t>
            </a:r>
            <a:r>
              <a:rPr lang="en-GB" sz="5400" dirty="0">
                <a:solidFill>
                  <a:schemeClr val="accent1">
                    <a:lumMod val="50000"/>
                  </a:schemeClr>
                </a:solidFill>
                <a:latin typeface="Roboto" panose="02000000000000000000" pitchFamily="2" charset="0"/>
              </a:rPr>
              <a:t> EUPROMS</a:t>
            </a:r>
          </a:p>
          <a:p>
            <a:endParaRPr lang="en-GB" dirty="0">
              <a:latin typeface="Roboto" panose="02000000000000000000" pitchFamily="2" charset="0"/>
            </a:endParaRPr>
          </a:p>
          <a:p>
            <a:r>
              <a:rPr lang="en-GB" sz="2800" dirty="0" err="1">
                <a:latin typeface="Roboto" panose="02000000000000000000" pitchFamily="2" charset="0"/>
              </a:rPr>
              <a:t>Wynikowe</a:t>
            </a:r>
            <a:r>
              <a:rPr lang="en-GB" sz="2800" dirty="0">
                <a:latin typeface="Roboto" panose="02000000000000000000" pitchFamily="2" charset="0"/>
              </a:rPr>
              <a:t> </a:t>
            </a:r>
            <a:r>
              <a:rPr lang="en-GB" sz="2800" dirty="0" err="1">
                <a:latin typeface="Roboto" panose="02000000000000000000" pitchFamily="2" charset="0"/>
              </a:rPr>
              <a:t>stwierdzenia</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Informacje</a:t>
            </a:r>
            <a:r>
              <a:rPr lang="en-GB" sz="5400" dirty="0">
                <a:solidFill>
                  <a:schemeClr val="accent1">
                    <a:lumMod val="50000"/>
                  </a:schemeClr>
                </a:solidFill>
                <a:latin typeface="Roboto" panose="02000000000000000000" pitchFamily="2" charset="0"/>
                <a:ea typeface="Roboto" panose="02000000000000000000" pitchFamily="2" charset="0"/>
              </a:rPr>
              <a:t> o EUPROMS</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Wynikowe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stwierdzenia</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0876" y="1533460"/>
            <a:ext cx="8296395"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Wynikowe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stwierdzenia</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Wynikowe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stwierdzenia</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a:t>
            </a:r>
            <a:r>
              <a:rPr lang="en-GB" sz="2300" b="1" dirty="0" err="1">
                <a:solidFill>
                  <a:schemeClr val="accent1">
                    <a:lumMod val="50000"/>
                  </a:schemeClr>
                </a:solidFill>
                <a:latin typeface="Roboto" panose="02000000000000000000" pitchFamily="2" charset="0"/>
                <a:ea typeface="Roboto" panose="02000000000000000000" pitchFamily="2" charset="0"/>
              </a:rPr>
              <a:t>trzebujemy</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ośrodków</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onkologicznych</a:t>
            </a:r>
            <a:r>
              <a:rPr lang="en-GB" sz="2300" b="1" dirty="0">
                <a:solidFill>
                  <a:schemeClr val="accent1">
                    <a:lumMod val="50000"/>
                  </a:schemeClr>
                </a:solidFill>
                <a:latin typeface="Roboto" panose="02000000000000000000" pitchFamily="2" charset="0"/>
                <a:ea typeface="Roboto" panose="02000000000000000000" pitchFamily="2" charset="0"/>
              </a:rPr>
              <a:t> z </a:t>
            </a:r>
            <a:r>
              <a:rPr lang="en-GB" sz="2300" b="1" dirty="0" err="1">
                <a:solidFill>
                  <a:schemeClr val="accent1">
                    <a:lumMod val="50000"/>
                  </a:schemeClr>
                </a:solidFill>
                <a:latin typeface="Roboto" panose="02000000000000000000" pitchFamily="2" charset="0"/>
                <a:ea typeface="Roboto" panose="02000000000000000000" pitchFamily="2" charset="0"/>
              </a:rPr>
              <a:t>multidyscyplinarnymi</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zespołamiteams</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7647147"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Informacje</a:t>
            </a:r>
            <a:r>
              <a:rPr lang="en-US" sz="4600" dirty="0">
                <a:solidFill>
                  <a:srgbClr val="757070"/>
                </a:solidFill>
                <a:latin typeface="Roboto" panose="02000000000000000000" pitchFamily="2" charset="0"/>
                <a:ea typeface="Roboto" panose="02000000000000000000" pitchFamily="2" charset="0"/>
                <a:cs typeface="Apercu Regular"/>
              </a:rPr>
              <a:t> o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01095"/>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to </a:t>
            </a:r>
            <a:r>
              <a:rPr lang="en-GB" sz="2300" dirty="0" err="1">
                <a:solidFill>
                  <a:schemeClr val="tx1">
                    <a:lumMod val="65000"/>
                    <a:lumOff val="35000"/>
                  </a:schemeClr>
                </a:solidFill>
                <a:latin typeface="Roboto" panose="02000000000000000000" pitchFamily="2" charset="0"/>
                <a:ea typeface="Roboto" panose="02000000000000000000" pitchFamily="2" charset="0"/>
              </a:rPr>
              <a:t>skrót</a:t>
            </a:r>
            <a:r>
              <a:rPr lang="en-GB" sz="2300" dirty="0">
                <a:solidFill>
                  <a:schemeClr val="tx1">
                    <a:lumMod val="65000"/>
                    <a:lumOff val="35000"/>
                  </a:schemeClr>
                </a:solidFill>
                <a:latin typeface="Roboto" panose="02000000000000000000" pitchFamily="2" charset="0"/>
                <a:ea typeface="Roboto" panose="02000000000000000000" pitchFamily="2" charset="0"/>
              </a:rPr>
              <a:t> od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Jest to </a:t>
            </a:r>
            <a:r>
              <a:rPr lang="en-GB" sz="2300" dirty="0" err="1">
                <a:solidFill>
                  <a:schemeClr val="tx1">
                    <a:lumMod val="65000"/>
                    <a:lumOff val="35000"/>
                  </a:schemeClr>
                </a:solidFill>
                <a:latin typeface="Roboto" panose="02000000000000000000" pitchFamily="2" charset="0"/>
                <a:ea typeface="Roboto" panose="02000000000000000000" pitchFamily="2" charset="0"/>
              </a:rPr>
              <a:t>pierwsze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duże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badanie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jakości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życia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pacjentów</a:t>
            </a:r>
            <a:r>
              <a:rPr lang="en-GB" sz="2300" dirty="0">
                <a:solidFill>
                  <a:schemeClr val="tx1">
                    <a:lumMod val="65000"/>
                    <a:lumOff val="35000"/>
                  </a:schemeClr>
                </a:solidFill>
                <a:latin typeface="Roboto" panose="02000000000000000000" pitchFamily="2" charset="0"/>
                <a:ea typeface="Roboto" panose="02000000000000000000" pitchFamily="2" charset="0"/>
              </a:rPr>
              <a:t> po </a:t>
            </a:r>
            <a:r>
              <a:rPr lang="en-GB" sz="2300" dirty="0" err="1">
                <a:solidFill>
                  <a:schemeClr val="tx1">
                    <a:lumMod val="65000"/>
                    <a:lumOff val="35000"/>
                  </a:schemeClr>
                </a:solidFill>
                <a:latin typeface="Roboto" panose="02000000000000000000" pitchFamily="2" charset="0"/>
                <a:ea typeface="Roboto" panose="02000000000000000000" pitchFamily="2" charset="0"/>
              </a:rPr>
              <a:t>leczeniu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raka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Zapewnia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nową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perspektywę</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ponieważ</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większość</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innych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badań</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jakości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życia</a:t>
            </a:r>
            <a:r>
              <a:rPr lang="en-GB" sz="2300" dirty="0">
                <a:solidFill>
                  <a:schemeClr val="tx1">
                    <a:lumMod val="65000"/>
                    <a:lumOff val="35000"/>
                  </a:schemeClr>
                </a:solidFill>
                <a:latin typeface="Roboto" panose="02000000000000000000" pitchFamily="2" charset="0"/>
                <a:ea typeface="Roboto" panose="02000000000000000000" pitchFamily="2" charset="0"/>
              </a:rPr>
              <a:t> jest </a:t>
            </a:r>
            <a:r>
              <a:rPr lang="en-GB" sz="2300" dirty="0" err="1">
                <a:solidFill>
                  <a:schemeClr val="tx1">
                    <a:lumMod val="65000"/>
                    <a:lumOff val="35000"/>
                  </a:schemeClr>
                </a:solidFill>
                <a:latin typeface="Roboto" panose="02000000000000000000" pitchFamily="2" charset="0"/>
                <a:ea typeface="Roboto" panose="02000000000000000000" pitchFamily="2" charset="0"/>
              </a:rPr>
              <a:t>prowadzona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przez</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lekarzy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warunkach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klinicznych</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7399174"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Informacje</a:t>
            </a:r>
            <a:r>
              <a:rPr lang="en-US" sz="4600" dirty="0">
                <a:solidFill>
                  <a:srgbClr val="757070"/>
                </a:solidFill>
                <a:latin typeface="Roboto" panose="02000000000000000000" pitchFamily="2" charset="0"/>
                <a:ea typeface="Roboto" panose="02000000000000000000" pitchFamily="2" charset="0"/>
                <a:cs typeface="Apercu Regular"/>
              </a:rPr>
              <a:t> o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770811"/>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Ustalenia</a:t>
            </a:r>
            <a:r>
              <a:rPr lang="en-GB" sz="2300" dirty="0">
                <a:solidFill>
                  <a:schemeClr val="tx1">
                    <a:lumMod val="65000"/>
                    <a:lumOff val="35000"/>
                  </a:schemeClr>
                </a:solidFill>
                <a:latin typeface="Roboto" panose="02000000000000000000" pitchFamily="2" charset="0"/>
                <a:ea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opierają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się</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udzielonych</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dwóch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kwestionariuszach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internetowych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zawierających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porównywalne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pytania</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Wprowadzony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rynek</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sierpniu</a:t>
            </a:r>
            <a:r>
              <a:rPr lang="en-GB" sz="2300" dirty="0">
                <a:solidFill>
                  <a:schemeClr val="tx1">
                    <a:lumMod val="65000"/>
                    <a:lumOff val="35000"/>
                  </a:schemeClr>
                </a:solidFill>
                <a:latin typeface="Roboto" panose="02000000000000000000" pitchFamily="2" charset="0"/>
                <a:ea typeface="Roboto" panose="02000000000000000000" pitchFamily="2" charset="0"/>
              </a:rPr>
              <a:t> 2019 r., </a:t>
            </a:r>
            <a:r>
              <a:rPr lang="en-GB" sz="2300" dirty="0" err="1">
                <a:solidFill>
                  <a:schemeClr val="tx1">
                    <a:lumMod val="65000"/>
                    <a:lumOff val="35000"/>
                  </a:schemeClr>
                </a:solidFill>
                <a:latin typeface="Roboto" panose="02000000000000000000" pitchFamily="2" charset="0"/>
                <a:ea typeface="Roboto" panose="02000000000000000000" pitchFamily="2" charset="0"/>
              </a:rPr>
              <a:t>pierwszy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raport</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styczniu</a:t>
            </a:r>
            <a:r>
              <a:rPr lang="en-GB" sz="2300" dirty="0">
                <a:solidFill>
                  <a:schemeClr val="tx1">
                    <a:lumMod val="65000"/>
                    <a:lumOff val="35000"/>
                  </a:schemeClr>
                </a:solidFill>
                <a:latin typeface="Roboto" panose="02000000000000000000" pitchFamily="2" charset="0"/>
                <a:ea typeface="Roboto" panose="02000000000000000000" pitchFamily="2" charset="0"/>
              </a:rPr>
              <a:t> 2020 r</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Zwodowany</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październiku</a:t>
            </a:r>
            <a:r>
              <a:rPr lang="en-GB" sz="2300" dirty="0">
                <a:solidFill>
                  <a:schemeClr val="tx1">
                    <a:lumMod val="65000"/>
                    <a:lumOff val="35000"/>
                  </a:schemeClr>
                </a:solidFill>
                <a:latin typeface="Roboto" panose="02000000000000000000" pitchFamily="2" charset="0"/>
                <a:ea typeface="Roboto" panose="02000000000000000000" pitchFamily="2" charset="0"/>
              </a:rPr>
              <a:t> 2021 r., </a:t>
            </a:r>
            <a:r>
              <a:rPr lang="en-GB" sz="2300" dirty="0" err="1">
                <a:solidFill>
                  <a:schemeClr val="tx1">
                    <a:lumMod val="65000"/>
                    <a:lumOff val="35000"/>
                  </a:schemeClr>
                </a:solidFill>
                <a:latin typeface="Roboto" panose="02000000000000000000" pitchFamily="2" charset="0"/>
                <a:ea typeface="Roboto" panose="02000000000000000000" pitchFamily="2" charset="0"/>
              </a:rPr>
              <a:t>pierwszy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raport</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lipcu</a:t>
            </a:r>
            <a:r>
              <a:rPr lang="en-GB" sz="2300" dirty="0">
                <a:solidFill>
                  <a:schemeClr val="tx1">
                    <a:lumMod val="65000"/>
                    <a:lumOff val="35000"/>
                  </a:schemeClr>
                </a:solidFill>
                <a:latin typeface="Roboto" panose="02000000000000000000" pitchFamily="2" charset="0"/>
                <a:ea typeface="Roboto" panose="02000000000000000000" pitchFamily="2" charset="0"/>
              </a:rPr>
              <a:t> 2022 r</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odpowiedzi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7647147"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Informacje</a:t>
            </a:r>
            <a:r>
              <a:rPr lang="en-US" sz="4600" dirty="0">
                <a:solidFill>
                  <a:srgbClr val="757070"/>
                </a:solidFill>
                <a:latin typeface="Roboto" panose="02000000000000000000" pitchFamily="2" charset="0"/>
                <a:ea typeface="Roboto" panose="02000000000000000000" pitchFamily="2" charset="0"/>
                <a:cs typeface="Apercu Regular"/>
              </a:rPr>
              <a:t> o EUPROMS 3 </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70427"/>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Wyniki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badania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stanowią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migawkę</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problemów</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jakością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życia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jakich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doświadczają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mężczyźni</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rakiem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całej</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Europie</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określonym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momencie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Dostarczają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informacji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które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mogą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pomóc</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pacjentom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ich </a:t>
            </a:r>
            <a:r>
              <a:rPr lang="en-GB" sz="2300" dirty="0" err="1">
                <a:solidFill>
                  <a:schemeClr val="tx1">
                    <a:lumMod val="65000"/>
                    <a:lumOff val="35000"/>
                  </a:schemeClr>
                </a:solidFill>
                <a:latin typeface="Roboto" panose="02000000000000000000" pitchFamily="2" charset="0"/>
                <a:ea typeface="Roboto" panose="02000000000000000000" pitchFamily="2" charset="0"/>
              </a:rPr>
              <a:t>lekarzom</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podejmowaniu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decyzji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dotyczących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leczenia</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Mogą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pomóc</a:t>
            </a:r>
            <a:r>
              <a:rPr lang="en-GB" sz="2300" dirty="0">
                <a:solidFill>
                  <a:schemeClr val="tx1">
                    <a:lumMod val="65000"/>
                    <a:lumOff val="35000"/>
                  </a:schemeClr>
                </a:solidFill>
                <a:latin typeface="Roboto" panose="02000000000000000000" pitchFamily="2" charset="0"/>
                <a:ea typeface="Roboto" panose="02000000000000000000" pitchFamily="2" charset="0"/>
              </a:rPr>
              <a:t> w </a:t>
            </a:r>
            <a:r>
              <a:rPr lang="en-GB" sz="2300" dirty="0" err="1">
                <a:solidFill>
                  <a:schemeClr val="tx1">
                    <a:lumMod val="65000"/>
                    <a:lumOff val="35000"/>
                  </a:schemeClr>
                </a:solidFill>
                <a:latin typeface="Roboto" panose="02000000000000000000" pitchFamily="2" charset="0"/>
                <a:ea typeface="Roboto" panose="02000000000000000000" pitchFamily="2" charset="0"/>
              </a:rPr>
              <a:t>kampanii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rzecz</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wczesnej</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diagnozy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raka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promować</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podejścia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takie</a:t>
            </a:r>
            <a:r>
              <a:rPr lang="en-GB" sz="2300" dirty="0">
                <a:solidFill>
                  <a:schemeClr val="tx1">
                    <a:lumMod val="65000"/>
                    <a:lumOff val="35000"/>
                  </a:schemeClr>
                </a:solidFill>
                <a:latin typeface="Roboto" panose="02000000000000000000" pitchFamily="2" charset="0"/>
                <a:ea typeface="Roboto" panose="02000000000000000000" pitchFamily="2" charset="0"/>
              </a:rPr>
              <a:t> jak </a:t>
            </a:r>
            <a:r>
              <a:rPr lang="en-GB" sz="2300" dirty="0" err="1">
                <a:solidFill>
                  <a:schemeClr val="tx1">
                    <a:lumMod val="65000"/>
                    <a:lumOff val="35000"/>
                  </a:schemeClr>
                </a:solidFill>
                <a:latin typeface="Roboto" panose="02000000000000000000" pitchFamily="2" charset="0"/>
                <a:ea typeface="Roboto" panose="02000000000000000000" pitchFamily="2" charset="0"/>
              </a:rPr>
              <a:t>aktywny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nadzór</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7321683"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Informacje</a:t>
            </a:r>
            <a:r>
              <a:rPr lang="en-US" sz="4600" dirty="0">
                <a:solidFill>
                  <a:srgbClr val="757070"/>
                </a:solidFill>
                <a:latin typeface="Roboto" panose="02000000000000000000" pitchFamily="2" charset="0"/>
                <a:ea typeface="Roboto" panose="02000000000000000000" pitchFamily="2" charset="0"/>
                <a:cs typeface="Apercu Regular"/>
              </a:rPr>
              <a:t> o 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rPr>
              <a:t>Firma</a:t>
            </a:r>
            <a:r>
              <a:rPr lang="en-GB" sz="2300" dirty="0">
                <a:solidFill>
                  <a:schemeClr val="tx1">
                    <a:lumMod val="65000"/>
                    <a:lumOff val="35000"/>
                  </a:schemeClr>
                </a:solidFill>
                <a:latin typeface="Roboto" panose="02000000000000000000" pitchFamily="2" charset="0"/>
              </a:rPr>
              <a:t> 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przedstawiła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wyniki</a:t>
            </a:r>
            <a:r>
              <a:rPr lang="en-GB" sz="2300" dirty="0">
                <a:solidFill>
                  <a:schemeClr val="tx1">
                    <a:lumMod val="65000"/>
                    <a:lumOff val="35000"/>
                  </a:schemeClr>
                </a:solidFill>
                <a:latin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wielu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ważnych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konferencjach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medycznych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m.in</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Kongres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Europejskie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Stowarzyszenie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Urologów</a:t>
            </a:r>
            <a:r>
              <a:rPr lang="en-GB" sz="2300" dirty="0">
                <a:solidFill>
                  <a:schemeClr val="tx1">
                    <a:lumMod val="65000"/>
                    <a:lumOff val="35000"/>
                  </a:schemeClr>
                </a:solidFill>
                <a:latin typeface="Roboto" panose="02000000000000000000" pitchFamily="2" charset="0"/>
              </a:rPr>
              <a:t> (EAU)</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Doroczne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spotkanie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Sekcji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Onkologicznej</a:t>
            </a:r>
            <a:r>
              <a:rPr lang="en-GB" sz="2300" dirty="0">
                <a:solidFill>
                  <a:schemeClr val="tx1">
                    <a:lumMod val="65000"/>
                    <a:lumOff val="35000"/>
                  </a:schemeClr>
                </a:solidFill>
                <a:latin typeface="Roboto" panose="02000000000000000000" pitchFamily="2" charset="0"/>
              </a:rPr>
              <a:t> EAU</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Kongres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Europejskiego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Towarzystwa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Onkologii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Medycznej</a:t>
            </a:r>
            <a:r>
              <a:rPr lang="en-GB" sz="2300" dirty="0">
                <a:solidFill>
                  <a:schemeClr val="tx1">
                    <a:lumMod val="65000"/>
                    <a:lumOff val="35000"/>
                  </a:schemeClr>
                </a:solidFill>
                <a:latin typeface="Roboto" panose="02000000000000000000" pitchFamily="2" charset="0"/>
              </a:rPr>
              <a:t> (ESMO)</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Europejski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multidyscyplinarny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kongres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temat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nowotworów</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urologicznych</a:t>
            </a:r>
            <a:r>
              <a:rPr lang="en-GB" sz="2300" dirty="0">
                <a:solidFill>
                  <a:schemeClr val="tx1">
                    <a:lumMod val="65000"/>
                    <a:lumOff val="35000"/>
                  </a:schemeClr>
                </a:solidFill>
                <a:latin typeface="Roboto" panose="02000000000000000000" pitchFamily="2" charset="0"/>
              </a:rPr>
              <a:t>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Webinar </a:t>
            </a:r>
            <a:r>
              <a:rPr lang="en-GB" sz="2300" dirty="0" err="1">
                <a:solidFill>
                  <a:schemeClr val="tx1">
                    <a:lumMod val="65000"/>
                    <a:lumOff val="35000"/>
                  </a:schemeClr>
                </a:solidFill>
                <a:latin typeface="Roboto" panose="02000000000000000000" pitchFamily="2" charset="0"/>
              </a:rPr>
              <a:t>Europejska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Organizacja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Badań</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Leczenia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Raka</a:t>
            </a:r>
            <a:r>
              <a:rPr lang="en-GB" sz="2300" dirty="0">
                <a:solidFill>
                  <a:schemeClr val="tx1">
                    <a:lumMod val="65000"/>
                    <a:lumOff val="35000"/>
                  </a:schemeClr>
                </a:solidFill>
                <a:latin typeface="Roboto" panose="02000000000000000000" pitchFamily="2" charset="0"/>
              </a:rPr>
              <a:t> (EORTC) </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Odkrycia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zostały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opublikowane</a:t>
            </a:r>
            <a:r>
              <a:rPr lang="en-GB" sz="2300" dirty="0">
                <a:solidFill>
                  <a:schemeClr val="tx1">
                    <a:lumMod val="65000"/>
                    <a:lumOff val="35000"/>
                  </a:schemeClr>
                </a:solidFill>
                <a:latin typeface="Roboto" panose="02000000000000000000" pitchFamily="2" charset="0"/>
              </a:rPr>
              <a:t> w </a:t>
            </a:r>
            <a:r>
              <a:rPr lang="en-GB" sz="2300" dirty="0" err="1">
                <a:solidFill>
                  <a:schemeClr val="tx1">
                    <a:lumMod val="65000"/>
                    <a:lumOff val="35000"/>
                  </a:schemeClr>
                </a:solidFill>
                <a:latin typeface="Roboto" panose="02000000000000000000" pitchFamily="2" charset="0"/>
              </a:rPr>
              <a:t>różnych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publikacjach</a:t>
            </a:r>
            <a:r>
              <a:rPr lang="en-GB" sz="2300" dirty="0">
                <a:solidFill>
                  <a:schemeClr val="tx1">
                    <a:lumMod val="65000"/>
                    <a:lumOff val="35000"/>
                  </a:schemeClr>
                </a:solidFill>
                <a:latin typeface="Roboto" panose="02000000000000000000" pitchFamily="2" charset="0"/>
              </a:rPr>
              <a:t>, w </a:t>
            </a:r>
            <a:r>
              <a:rPr lang="en-GB" sz="2300" dirty="0" err="1">
                <a:solidFill>
                  <a:schemeClr val="tx1">
                    <a:lumMod val="65000"/>
                    <a:lumOff val="35000"/>
                  </a:schemeClr>
                </a:solidFill>
                <a:latin typeface="Roboto" panose="02000000000000000000" pitchFamily="2" charset="0"/>
              </a:rPr>
              <a:t>tym</a:t>
            </a:r>
            <a:r>
              <a:rPr lang="en-GB" sz="2300" dirty="0">
                <a:solidFill>
                  <a:schemeClr val="tx1">
                    <a:lumMod val="65000"/>
                    <a:lumOff val="35000"/>
                  </a:schemeClr>
                </a:solidFill>
                <a:latin typeface="Roboto" panose="02000000000000000000" pitchFamily="2" charset="0"/>
              </a:rPr>
              <a:t> w </a:t>
            </a:r>
            <a:r>
              <a:rPr lang="en-GB" sz="2300" dirty="0" err="1">
                <a:solidFill>
                  <a:schemeClr val="tx1">
                    <a:lumMod val="65000"/>
                    <a:lumOff val="35000"/>
                  </a:schemeClr>
                </a:solidFill>
                <a:latin typeface="Roboto" panose="02000000000000000000" pitchFamily="2" charset="0"/>
              </a:rPr>
              <a:t>czasopiśmie</a:t>
            </a:r>
            <a:r>
              <a:rPr lang="en-GB" sz="2300" dirty="0">
                <a:solidFill>
                  <a:schemeClr val="tx1">
                    <a:lumMod val="65000"/>
                    <a:lumOff val="35000"/>
                  </a:schemeClr>
                </a:solidFill>
                <a:latin typeface="Roboto" panose="02000000000000000000" pitchFamily="2" charset="0"/>
              </a:rPr>
              <a:t> 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Jak </a:t>
            </a:r>
            <a:r>
              <a:rPr lang="en-GB" sz="5400" dirty="0" err="1">
                <a:solidFill>
                  <a:schemeClr val="accent1">
                    <a:lumMod val="50000"/>
                  </a:schemeClr>
                </a:solidFill>
                <a:latin typeface="Roboto" panose="02000000000000000000" pitchFamily="2" charset="0"/>
                <a:ea typeface="Roboto" panose="02000000000000000000" pitchFamily="2" charset="0"/>
              </a:rPr>
              <a:t>odbyły</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się</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5321</TotalTime>
  <Words>2266</Words>
  <Application>Microsoft Macintosh PowerPoint</Application>
  <PresentationFormat>Widescreen</PresentationFormat>
  <Paragraphs>214</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214</cp:revision>
  <dcterms:created xsi:type="dcterms:W3CDTF">2019-05-14T09:26:05Z</dcterms:created>
  <dcterms:modified xsi:type="dcterms:W3CDTF">2023-07-11T14:33:42Z</dcterms:modified>
</cp:coreProperties>
</file>