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27" r:id="rId3"/>
    <p:sldId id="312" r:id="rId4"/>
    <p:sldId id="314" r:id="rId5"/>
    <p:sldId id="328" r:id="rId6"/>
    <p:sldId id="316" r:id="rId7"/>
    <p:sldId id="318" r:id="rId8"/>
    <p:sldId id="317" r:id="rId9"/>
    <p:sldId id="299" r:id="rId10"/>
    <p:sldId id="319" r:id="rId11"/>
    <p:sldId id="300" r:id="rId12"/>
    <p:sldId id="323" r:id="rId13"/>
    <p:sldId id="260" r:id="rId14"/>
    <p:sldId id="302" r:id="rId15"/>
    <p:sldId id="321" r:id="rId16"/>
    <p:sldId id="309" r:id="rId17"/>
    <p:sldId id="320" r:id="rId18"/>
    <p:sldId id="262" r:id="rId19"/>
    <p:sldId id="322" r:id="rId20"/>
    <p:sldId id="272" r:id="rId21"/>
    <p:sldId id="273" r:id="rId22"/>
    <p:sldId id="274" r:id="rId23"/>
    <p:sldId id="303" r:id="rId24"/>
    <p:sldId id="277" r:id="rId25"/>
    <p:sldId id="276" r:id="rId26"/>
    <p:sldId id="278" r:id="rId27"/>
    <p:sldId id="304" r:id="rId28"/>
    <p:sldId id="279" r:id="rId29"/>
    <p:sldId id="280" r:id="rId30"/>
    <p:sldId id="281" r:id="rId31"/>
    <p:sldId id="282" r:id="rId32"/>
    <p:sldId id="284" r:id="rId33"/>
    <p:sldId id="305" r:id="rId34"/>
    <p:sldId id="285" r:id="rId35"/>
    <p:sldId id="286" r:id="rId36"/>
    <p:sldId id="287" r:id="rId37"/>
    <p:sldId id="288" r:id="rId38"/>
    <p:sldId id="289" r:id="rId39"/>
    <p:sldId id="310" r:id="rId40"/>
    <p:sldId id="324" r:id="rId41"/>
    <p:sldId id="325" r:id="rId42"/>
    <p:sldId id="3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 deschamps" initials="ad" lastIdx="8" clrIdx="0">
    <p:extLst>
      <p:ext uri="{19B8F6BF-5375-455C-9EA6-DF929625EA0E}">
        <p15:presenceInfo xmlns:p15="http://schemas.microsoft.com/office/powerpoint/2012/main" userId="29108d73b4981f04" providerId="Windows Live"/>
      </p:ext>
    </p:extLst>
  </p:cmAuthor>
  <p:cmAuthor id="2" name="Simon Crompton" initials="SC" lastIdx="1" clrIdx="1">
    <p:extLst>
      <p:ext uri="{19B8F6BF-5375-455C-9EA6-DF929625EA0E}">
        <p15:presenceInfo xmlns:p15="http://schemas.microsoft.com/office/powerpoint/2012/main" userId="bc91a5c6fdef56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AA4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5782" autoAdjust="0"/>
  </p:normalViewPr>
  <p:slideViewPr>
    <p:cSldViewPr snapToGrid="0">
      <p:cViewPr varScale="1">
        <p:scale>
          <a:sx n="91" d="100"/>
          <a:sy n="91" d="100"/>
        </p:scale>
        <p:origin x="816"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r>
              <a:rPr lang="nl-BE"/>
              <a:t>Number of treatments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solidFill>
            <a:schemeClr val="bg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1BCC5-DA61-B64A-A85F-3C250C3717DA}" type="datetimeFigureOut">
              <a:rPr lang="en-US" smtClean="0"/>
              <a:t>7/11/23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C2793-E073-7A4C-BFE8-8257B50E4418}" type="slidenum">
              <a:rPr lang="en-US" smtClean="0"/>
              <a:t>‹#›</a:t>
            </a:fld>
            <a:endParaRPr lang="en-US"/>
          </a:p>
        </p:txBody>
      </p:sp>
    </p:spTree>
    <p:extLst>
      <p:ext uri="{BB962C8B-B14F-4D97-AF65-F5344CB8AC3E}">
        <p14:creationId xmlns:p14="http://schemas.microsoft.com/office/powerpoint/2010/main" val="58985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a:t>
            </a:fld>
            <a:endParaRPr lang="en-US"/>
          </a:p>
        </p:txBody>
      </p:sp>
    </p:spTree>
    <p:extLst>
      <p:ext uri="{BB962C8B-B14F-4D97-AF65-F5344CB8AC3E}">
        <p14:creationId xmlns:p14="http://schemas.microsoft.com/office/powerpoint/2010/main" val="143651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Spørreundersøkelsen inkluderte spørsmål for å fastslå demografi og en rekke spørsmål for å fastslå helse, daglige aktiviteter og livskvalitet ved hjelp av tre validerte tiltak som vanligvis brukes i helseforskning:</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EQ-5D-5L</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EORTC-QLQ-C30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EPIC-26.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10</a:t>
            </a:fld>
            <a:endParaRPr lang="en-US"/>
          </a:p>
        </p:txBody>
      </p:sp>
    </p:spTree>
    <p:extLst>
      <p:ext uri="{BB962C8B-B14F-4D97-AF65-F5344CB8AC3E}">
        <p14:creationId xmlns:p14="http://schemas.microsoft.com/office/powerpoint/2010/main" val="398524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Prøveutvalget var svært stort, noe som gir resultatene stor troverdighet.</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Det var en bred respons i 32 land, hovedsakelig fra Europa, men også fra Nord-Amerika og Australia.</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11</a:t>
            </a:fld>
            <a:endParaRPr lang="en-US"/>
          </a:p>
        </p:txBody>
      </p:sp>
    </p:spTree>
    <p:extLst>
      <p:ext uri="{BB962C8B-B14F-4D97-AF65-F5344CB8AC3E}">
        <p14:creationId xmlns:p14="http://schemas.microsoft.com/office/powerpoint/2010/main" val="3500987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tx1">
                    <a:lumMod val="65000"/>
                    <a:lumOff val="35000"/>
                  </a:schemeClr>
                </a:solidFill>
                <a:latin typeface="Roboto" panose="02000000000000000000" pitchFamily="2" charset="0"/>
              </a:rPr>
              <a:t>Gjennomsnittsalderen</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ved</a:t>
            </a:r>
            <a:r>
              <a:rPr lang="en-GB" sz="1200" dirty="0">
                <a:solidFill>
                  <a:schemeClr val="tx1">
                    <a:lumMod val="65000"/>
                    <a:lumOff val="35000"/>
                  </a:schemeClr>
                </a:solidFill>
                <a:latin typeface="Roboto" panose="02000000000000000000" pitchFamily="2" charset="0"/>
              </a:rPr>
              <a:t> diagnose var 64, </a:t>
            </a:r>
            <a:r>
              <a:rPr lang="en-GB" sz="1200" dirty="0" err="1">
                <a:solidFill>
                  <a:schemeClr val="tx1">
                    <a:lumMod val="65000"/>
                    <a:lumOff val="35000"/>
                  </a:schemeClr>
                </a:solidFill>
                <a:latin typeface="Roboto" panose="02000000000000000000" pitchFamily="2" charset="0"/>
              </a:rPr>
              <a:t>og</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gjennomsnitt</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rapporterte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menn</a:t>
            </a:r>
            <a:r>
              <a:rPr lang="en-GB" sz="1200" dirty="0">
                <a:solidFill>
                  <a:schemeClr val="tx1">
                    <a:lumMod val="65000"/>
                    <a:lumOff val="35000"/>
                  </a:schemeClr>
                </a:solidFill>
                <a:latin typeface="Roboto" panose="02000000000000000000" pitchFamily="2" charset="0"/>
              </a:rPr>
              <a:t> fem </a:t>
            </a:r>
            <a:r>
              <a:rPr lang="en-GB" sz="1200" dirty="0" err="1">
                <a:solidFill>
                  <a:schemeClr val="tx1">
                    <a:lumMod val="65000"/>
                    <a:lumOff val="35000"/>
                  </a:schemeClr>
                </a:solidFill>
                <a:latin typeface="Roboto" panose="02000000000000000000" pitchFamily="2" charset="0"/>
              </a:rPr>
              <a:t>år</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etter</a:t>
            </a:r>
            <a:r>
              <a:rPr lang="en-GB" sz="1200" dirty="0">
                <a:solidFill>
                  <a:schemeClr val="tx1">
                    <a:lumMod val="65000"/>
                    <a:lumOff val="35000"/>
                  </a:schemeClr>
                </a:solidFill>
                <a:latin typeface="Roboto" panose="02000000000000000000" pitchFamily="2" charset="0"/>
              </a:rPr>
              <a:t> at de </a:t>
            </a:r>
            <a:r>
              <a:rPr lang="en-GB" sz="1200" dirty="0" err="1">
                <a:solidFill>
                  <a:schemeClr val="tx1">
                    <a:lumMod val="65000"/>
                    <a:lumOff val="35000"/>
                  </a:schemeClr>
                </a:solidFill>
                <a:latin typeface="Roboto" panose="02000000000000000000" pitchFamily="2" charset="0"/>
              </a:rPr>
              <a:t>hadde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fått</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behandling</a:t>
            </a:r>
            <a:r>
              <a:rPr lang="en-GB" sz="1200" dirty="0">
                <a:solidFill>
                  <a:schemeClr val="tx1">
                    <a:lumMod val="65000"/>
                    <a:lumOff val="35000"/>
                  </a:schemeClr>
                </a:solidFill>
                <a:latin typeface="Roboto" panose="02000000000000000000" pitchFamily="2" charset="0"/>
              </a:rPr>
              <a:t>. For </a:t>
            </a:r>
            <a:r>
              <a:rPr lang="en-GB" sz="1200" dirty="0" err="1">
                <a:solidFill>
                  <a:schemeClr val="tx1">
                    <a:lumMod val="65000"/>
                    <a:lumOff val="35000"/>
                  </a:schemeClr>
                </a:solidFill>
                <a:latin typeface="Roboto" panose="02000000000000000000" pitchFamily="2" charset="0"/>
              </a:rPr>
              <a:t>enkelte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menn</a:t>
            </a:r>
            <a:r>
              <a:rPr lang="en-GB" sz="1200" dirty="0">
                <a:solidFill>
                  <a:schemeClr val="tx1">
                    <a:lumMod val="65000"/>
                    <a:lumOff val="35000"/>
                  </a:schemeClr>
                </a:solidFill>
                <a:latin typeface="Roboto" panose="02000000000000000000" pitchFamily="2" charset="0"/>
              </a:rPr>
              <a:t> var </a:t>
            </a:r>
            <a:r>
              <a:rPr lang="en-GB" sz="1200" dirty="0" err="1">
                <a:solidFill>
                  <a:schemeClr val="tx1">
                    <a:lumMod val="65000"/>
                    <a:lumOff val="35000"/>
                  </a:schemeClr>
                </a:solidFill>
                <a:latin typeface="Roboto" panose="02000000000000000000" pitchFamily="2" charset="0"/>
              </a:rPr>
              <a:t>behandlingen</a:t>
            </a:r>
            <a:r>
              <a:rPr lang="en-GB" sz="1200" dirty="0">
                <a:solidFill>
                  <a:schemeClr val="tx1">
                    <a:lumMod val="65000"/>
                    <a:lumOff val="35000"/>
                  </a:schemeClr>
                </a:solidFill>
                <a:latin typeface="Roboto" panose="02000000000000000000" pitchFamily="2" charset="0"/>
              </a:rPr>
              <a:t> for </a:t>
            </a:r>
            <a:r>
              <a:rPr lang="en-GB" sz="1200" dirty="0" err="1">
                <a:solidFill>
                  <a:schemeClr val="tx1">
                    <a:lumMod val="65000"/>
                    <a:lumOff val="35000"/>
                  </a:schemeClr>
                </a:solidFill>
                <a:latin typeface="Roboto" panose="02000000000000000000" pitchFamily="2" charset="0"/>
              </a:rPr>
              <a:t>ti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år</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siden</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og</a:t>
            </a:r>
            <a:r>
              <a:rPr lang="en-GB" sz="1200" dirty="0">
                <a:solidFill>
                  <a:schemeClr val="tx1">
                    <a:lumMod val="65000"/>
                    <a:lumOff val="35000"/>
                  </a:schemeClr>
                </a:solidFill>
                <a:latin typeface="Roboto" panose="02000000000000000000" pitchFamily="2" charset="0"/>
              </a:rPr>
              <a:t> for </a:t>
            </a:r>
            <a:r>
              <a:rPr lang="en-GB" sz="1200" dirty="0" err="1">
                <a:solidFill>
                  <a:schemeClr val="tx1">
                    <a:lumMod val="65000"/>
                    <a:lumOff val="35000"/>
                  </a:schemeClr>
                </a:solidFill>
                <a:latin typeface="Roboto" panose="02000000000000000000" pitchFamily="2" charset="0"/>
              </a:rPr>
              <a:t>andre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hadde</a:t>
            </a:r>
            <a:r>
              <a:rPr lang="en-GB" sz="1200" dirty="0">
                <a:solidFill>
                  <a:schemeClr val="tx1">
                    <a:lumMod val="65000"/>
                    <a:lumOff val="35000"/>
                  </a:schemeClr>
                </a:solidFill>
                <a:latin typeface="Roboto" panose="02000000000000000000" pitchFamily="2" charset="0"/>
              </a:rPr>
              <a:t> den </a:t>
            </a:r>
            <a:r>
              <a:rPr lang="en-GB" sz="1200" dirty="0" err="1">
                <a:solidFill>
                  <a:schemeClr val="tx1">
                    <a:lumMod val="65000"/>
                    <a:lumOff val="35000"/>
                  </a:schemeClr>
                </a:solidFill>
                <a:latin typeface="Roboto" panose="02000000000000000000" pitchFamily="2" charset="0"/>
              </a:rPr>
              <a:t>nettopp</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blitt</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avsluttet</a:t>
            </a:r>
            <a:r>
              <a:rPr lang="en-GB" sz="1200" dirty="0">
                <a:solidFill>
                  <a:schemeClr val="tx1">
                    <a:lumMod val="65000"/>
                    <a:lumOff val="35000"/>
                  </a:schemeClr>
                </a:solidFill>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tx1">
                    <a:lumMod val="65000"/>
                    <a:lumOff val="35000"/>
                  </a:schemeClr>
                </a:solidFill>
                <a:latin typeface="Roboto" panose="02000000000000000000" pitchFamily="2" charset="0"/>
              </a:rPr>
              <a:t>Som</a:t>
            </a:r>
            <a:r>
              <a:rPr lang="en-GB" sz="1200" dirty="0">
                <a:solidFill>
                  <a:schemeClr val="tx1">
                    <a:lumMod val="65000"/>
                    <a:lumOff val="35000"/>
                  </a:schemeClr>
                </a:solidFill>
                <a:latin typeface="Roboto" panose="02000000000000000000" pitchFamily="2" charset="0"/>
              </a:rPr>
              <a:t> du </a:t>
            </a:r>
            <a:r>
              <a:rPr lang="en-GB" sz="1200" dirty="0" err="1">
                <a:solidFill>
                  <a:schemeClr val="tx1">
                    <a:lumMod val="65000"/>
                    <a:lumOff val="35000"/>
                  </a:schemeClr>
                </a:solidFill>
                <a:latin typeface="Roboto" panose="02000000000000000000" pitchFamily="2" charset="0"/>
              </a:rPr>
              <a:t>vil</a:t>
            </a:r>
            <a:r>
              <a:rPr lang="en-GB" sz="1200" dirty="0">
                <a:solidFill>
                  <a:schemeClr val="tx1">
                    <a:lumMod val="65000"/>
                    <a:lumOff val="35000"/>
                  </a:schemeClr>
                </a:solidFill>
                <a:latin typeface="Roboto" panose="02000000000000000000" pitchFamily="2" charset="0"/>
              </a:rPr>
              <a:t> se </a:t>
            </a:r>
            <a:r>
              <a:rPr lang="en-GB" sz="1200" dirty="0" err="1">
                <a:solidFill>
                  <a:schemeClr val="tx1">
                    <a:lumMod val="65000"/>
                    <a:lumOff val="35000"/>
                  </a:schemeClr>
                </a:solidFill>
                <a:latin typeface="Roboto" panose="02000000000000000000" pitchFamily="2" charset="0"/>
              </a:rPr>
              <a:t>fra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fordelingsgrafen</a:t>
            </a:r>
            <a:r>
              <a:rPr lang="en-GB" sz="1200" dirty="0">
                <a:solidFill>
                  <a:schemeClr val="tx1">
                    <a:lumMod val="65000"/>
                    <a:lumOff val="35000"/>
                  </a:schemeClr>
                </a:solidFill>
                <a:latin typeface="Roboto" panose="02000000000000000000" pitchFamily="2" charset="0"/>
              </a:rPr>
              <a:t> for alder </a:t>
            </a:r>
            <a:r>
              <a:rPr lang="en-GB" sz="1200" dirty="0" err="1">
                <a:solidFill>
                  <a:schemeClr val="tx1">
                    <a:lumMod val="65000"/>
                    <a:lumOff val="35000"/>
                  </a:schemeClr>
                </a:solidFill>
                <a:latin typeface="Roboto" panose="02000000000000000000" pitchFamily="2" charset="0"/>
              </a:rPr>
              <a:t>ved</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første</a:t>
            </a:r>
            <a:r>
              <a:rPr lang="en-GB" sz="1200" dirty="0">
                <a:solidFill>
                  <a:schemeClr val="tx1">
                    <a:lumMod val="65000"/>
                    <a:lumOff val="35000"/>
                  </a:schemeClr>
                </a:solidFill>
                <a:latin typeface="Roboto" panose="02000000000000000000" pitchFamily="2" charset="0"/>
              </a:rPr>
              <a:t> diagnose, </a:t>
            </a:r>
            <a:r>
              <a:rPr lang="en-GB" sz="1200" dirty="0" err="1">
                <a:solidFill>
                  <a:schemeClr val="tx1">
                    <a:lumMod val="65000"/>
                    <a:lumOff val="35000"/>
                  </a:schemeClr>
                </a:solidFill>
                <a:latin typeface="Roboto" panose="02000000000000000000" pitchFamily="2" charset="0"/>
              </a:rPr>
              <a:t>ble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mer</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enn</a:t>
            </a:r>
            <a:r>
              <a:rPr lang="en-GB" sz="1200" dirty="0">
                <a:solidFill>
                  <a:schemeClr val="tx1">
                    <a:lumMod val="65000"/>
                    <a:lumOff val="35000"/>
                  </a:schemeClr>
                </a:solidFill>
                <a:latin typeface="Roboto" panose="02000000000000000000" pitchFamily="2" charset="0"/>
              </a:rPr>
              <a:t> 50 % </a:t>
            </a:r>
            <a:r>
              <a:rPr lang="en-GB" sz="1200" dirty="0" err="1">
                <a:solidFill>
                  <a:schemeClr val="tx1">
                    <a:lumMod val="65000"/>
                    <a:lumOff val="35000"/>
                  </a:schemeClr>
                </a:solidFill>
                <a:latin typeface="Roboto" panose="02000000000000000000" pitchFamily="2" charset="0"/>
              </a:rPr>
              <a:t>av</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respondentene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diagnostisert</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før</a:t>
            </a:r>
            <a:r>
              <a:rPr lang="en-GB" sz="1200" dirty="0">
                <a:solidFill>
                  <a:schemeClr val="tx1">
                    <a:lumMod val="65000"/>
                    <a:lumOff val="35000"/>
                  </a:schemeClr>
                </a:solidFill>
                <a:latin typeface="Roboto" panose="02000000000000000000" pitchFamily="2" charset="0"/>
              </a:rPr>
              <a:t> de var 65 </a:t>
            </a:r>
            <a:r>
              <a:rPr lang="en-GB" sz="1200" dirty="0" err="1">
                <a:solidFill>
                  <a:schemeClr val="tx1">
                    <a:lumMod val="65000"/>
                    <a:lumOff val="35000"/>
                  </a:schemeClr>
                </a:solidFill>
                <a:latin typeface="Roboto" panose="02000000000000000000" pitchFamily="2" charset="0"/>
              </a:rPr>
              <a:t>år</a:t>
            </a:r>
            <a:r>
              <a:rPr lang="en-GB" sz="1200" dirty="0">
                <a:solidFill>
                  <a:schemeClr val="tx1">
                    <a:lumMod val="65000"/>
                    <a:lumOff val="35000"/>
                  </a:schemeClr>
                </a:solidFill>
                <a:latin typeface="Roboto" panose="02000000000000000000" pitchFamily="2" charset="0"/>
              </a:rPr>
              <a:t>. Dette er </a:t>
            </a:r>
            <a:r>
              <a:rPr lang="en-GB" sz="1200" dirty="0" err="1">
                <a:solidFill>
                  <a:schemeClr val="tx1">
                    <a:lumMod val="65000"/>
                    <a:lumOff val="35000"/>
                  </a:schemeClr>
                </a:solidFill>
                <a:latin typeface="Roboto" panose="02000000000000000000" pitchFamily="2" charset="0"/>
              </a:rPr>
              <a:t>i</a:t>
            </a:r>
            <a:r>
              <a:rPr lang="en-GB" sz="1200" dirty="0">
                <a:solidFill>
                  <a:schemeClr val="tx1">
                    <a:lumMod val="65000"/>
                    <a:lumOff val="35000"/>
                  </a:schemeClr>
                </a:solidFill>
                <a:latin typeface="Roboto" panose="02000000000000000000" pitchFamily="2" charset="0"/>
              </a:rPr>
              <a:t> strid med </a:t>
            </a:r>
            <a:r>
              <a:rPr lang="en-GB" sz="1200" dirty="0" err="1">
                <a:solidFill>
                  <a:schemeClr val="tx1">
                    <a:lumMod val="65000"/>
                    <a:lumOff val="35000"/>
                  </a:schemeClr>
                </a:solidFill>
                <a:latin typeface="Roboto" panose="02000000000000000000" pitchFamily="2" charset="0"/>
              </a:rPr>
              <a:t>ideen</a:t>
            </a:r>
            <a:r>
              <a:rPr lang="en-GB" sz="1200" dirty="0">
                <a:solidFill>
                  <a:schemeClr val="tx1">
                    <a:lumMod val="65000"/>
                    <a:lumOff val="35000"/>
                  </a:schemeClr>
                </a:solidFill>
                <a:latin typeface="Roboto" panose="02000000000000000000" pitchFamily="2" charset="0"/>
              </a:rPr>
              <a:t> om at </a:t>
            </a:r>
            <a:r>
              <a:rPr lang="en-GB" sz="1200" dirty="0" err="1">
                <a:solidFill>
                  <a:schemeClr val="tx1">
                    <a:lumMod val="65000"/>
                    <a:lumOff val="35000"/>
                  </a:schemeClr>
                </a:solidFill>
                <a:latin typeface="Roboto" panose="02000000000000000000" pitchFamily="2" charset="0"/>
              </a:rPr>
              <a:t>prostatakreft</a:t>
            </a:r>
            <a:r>
              <a:rPr lang="en-GB" sz="1200" dirty="0">
                <a:solidFill>
                  <a:schemeClr val="tx1">
                    <a:lumMod val="65000"/>
                    <a:lumOff val="35000"/>
                  </a:schemeClr>
                </a:solidFill>
                <a:latin typeface="Roboto" panose="02000000000000000000" pitchFamily="2" charset="0"/>
              </a:rPr>
              <a:t> er </a:t>
            </a:r>
            <a:r>
              <a:rPr lang="en-GB" sz="1200" dirty="0" err="1">
                <a:solidFill>
                  <a:schemeClr val="tx1">
                    <a:lumMod val="65000"/>
                    <a:lumOff val="35000"/>
                  </a:schemeClr>
                </a:solidFill>
                <a:latin typeface="Roboto" panose="02000000000000000000" pitchFamily="2" charset="0"/>
              </a:rPr>
              <a:t>en</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sykdom</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hos</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gamle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menn</a:t>
            </a:r>
            <a:r>
              <a:rPr lang="en-GB" sz="1200" dirty="0">
                <a:solidFill>
                  <a:schemeClr val="tx1">
                    <a:lumMod val="65000"/>
                    <a:lumOff val="35000"/>
                  </a:schemeClr>
                </a:solidFill>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12</a:t>
            </a:fld>
            <a:endParaRPr lang="en-US"/>
          </a:p>
        </p:txBody>
      </p:sp>
    </p:spTree>
    <p:extLst>
      <p:ext uri="{BB962C8B-B14F-4D97-AF65-F5344CB8AC3E}">
        <p14:creationId xmlns:p14="http://schemas.microsoft.com/office/powerpoint/2010/main" val="112484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De </a:t>
            </a:r>
            <a:r>
              <a:rPr lang="en-GB" sz="1200" dirty="0" err="1">
                <a:solidFill>
                  <a:schemeClr val="tx1">
                    <a:lumMod val="65000"/>
                    <a:lumOff val="35000"/>
                  </a:schemeClr>
                </a:solidFill>
                <a:latin typeface="Roboto" panose="02000000000000000000" pitchFamily="2" charset="0"/>
              </a:rPr>
              <a:t>fleste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respondentene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bodde</a:t>
            </a:r>
            <a:r>
              <a:rPr lang="en-GB" sz="1200" dirty="0">
                <a:solidFill>
                  <a:schemeClr val="tx1">
                    <a:lumMod val="65000"/>
                    <a:lumOff val="35000"/>
                  </a:schemeClr>
                </a:solidFill>
                <a:latin typeface="Roboto" panose="02000000000000000000" pitchFamily="2" charset="0"/>
              </a:rPr>
              <a:t> med </a:t>
            </a:r>
            <a:r>
              <a:rPr lang="en-GB" sz="1200" dirty="0" err="1">
                <a:solidFill>
                  <a:schemeClr val="tx1">
                    <a:lumMod val="65000"/>
                    <a:lumOff val="35000"/>
                  </a:schemeClr>
                </a:solidFill>
                <a:latin typeface="Roboto" panose="02000000000000000000" pitchFamily="2" charset="0"/>
              </a:rPr>
              <a:t>en</a:t>
            </a:r>
            <a:r>
              <a:rPr lang="en-GB" sz="1200" dirty="0">
                <a:solidFill>
                  <a:schemeClr val="tx1">
                    <a:lumMod val="65000"/>
                    <a:lumOff val="35000"/>
                  </a:schemeClr>
                </a:solidFill>
                <a:latin typeface="Roboto" panose="02000000000000000000" pitchFamily="2" charset="0"/>
              </a:rPr>
              <a:t> partner, </a:t>
            </a:r>
            <a:r>
              <a:rPr lang="en-GB" sz="1200" dirty="0" err="1">
                <a:solidFill>
                  <a:schemeClr val="tx1">
                    <a:lumMod val="65000"/>
                    <a:lumOff val="35000"/>
                  </a:schemeClr>
                </a:solidFill>
                <a:latin typeface="Roboto" panose="02000000000000000000" pitchFamily="2" charset="0"/>
              </a:rPr>
              <a:t>noe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som</a:t>
            </a:r>
            <a:r>
              <a:rPr lang="en-GB" sz="1200" dirty="0">
                <a:solidFill>
                  <a:schemeClr val="tx1">
                    <a:lumMod val="65000"/>
                    <a:lumOff val="35000"/>
                  </a:schemeClr>
                </a:solidFill>
                <a:latin typeface="Roboto" panose="02000000000000000000" pitchFamily="2" charset="0"/>
              </a:rPr>
              <a:t> er </a:t>
            </a:r>
            <a:r>
              <a:rPr lang="en-GB" sz="1200" dirty="0" err="1">
                <a:solidFill>
                  <a:schemeClr val="tx1">
                    <a:lumMod val="65000"/>
                    <a:lumOff val="35000"/>
                  </a:schemeClr>
                </a:solidFill>
                <a:latin typeface="Roboto" panose="02000000000000000000" pitchFamily="2" charset="0"/>
              </a:rPr>
              <a:t>viktig</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på</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grunn</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av</a:t>
            </a:r>
            <a:r>
              <a:rPr lang="en-GB" sz="1200" dirty="0">
                <a:solidFill>
                  <a:schemeClr val="tx1">
                    <a:lumMod val="65000"/>
                    <a:lumOff val="35000"/>
                  </a:schemeClr>
                </a:solidFill>
                <a:latin typeface="Roboto" panose="02000000000000000000" pitchFamily="2" charset="0"/>
              </a:rPr>
              <a:t> de </a:t>
            </a:r>
            <a:r>
              <a:rPr lang="en-GB" sz="1200" dirty="0" err="1">
                <a:solidFill>
                  <a:schemeClr val="tx1">
                    <a:lumMod val="65000"/>
                    <a:lumOff val="35000"/>
                  </a:schemeClr>
                </a:solidFill>
                <a:latin typeface="Roboto" panose="02000000000000000000" pitchFamily="2" charset="0"/>
              </a:rPr>
              <a:t>effektene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behandlingen</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kan</a:t>
            </a:r>
            <a:r>
              <a:rPr lang="en-GB" sz="1200" dirty="0">
                <a:solidFill>
                  <a:schemeClr val="tx1">
                    <a:lumMod val="65000"/>
                    <a:lumOff val="35000"/>
                  </a:schemeClr>
                </a:solidFill>
                <a:latin typeface="Roboto" panose="02000000000000000000" pitchFamily="2" charset="0"/>
              </a:rPr>
              <a:t> ha </a:t>
            </a:r>
            <a:r>
              <a:rPr lang="en-GB" sz="1200" dirty="0" err="1">
                <a:solidFill>
                  <a:schemeClr val="tx1">
                    <a:lumMod val="65000"/>
                    <a:lumOff val="35000"/>
                  </a:schemeClr>
                </a:solidFill>
                <a:latin typeface="Roboto" panose="02000000000000000000" pitchFamily="2" charset="0"/>
              </a:rPr>
              <a:t>på</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seksuell</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funksjon</a:t>
            </a:r>
            <a:r>
              <a:rPr lang="en-GB" sz="1200" dirty="0">
                <a:solidFill>
                  <a:schemeClr val="tx1">
                    <a:lumMod val="65000"/>
                    <a:lumOff val="35000"/>
                  </a:schemeClr>
                </a:solidFill>
                <a:latin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Det er </a:t>
            </a:r>
            <a:r>
              <a:rPr lang="en-GB" sz="1200" dirty="0" err="1">
                <a:solidFill>
                  <a:schemeClr val="tx1">
                    <a:lumMod val="65000"/>
                    <a:lumOff val="35000"/>
                  </a:schemeClr>
                </a:solidFill>
                <a:latin typeface="Roboto" panose="02000000000000000000" pitchFamily="2" charset="0"/>
              </a:rPr>
              <a:t>en</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viss</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skjevget</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respondentprofilen</a:t>
            </a:r>
            <a:r>
              <a:rPr lang="en-GB" sz="1200" dirty="0">
                <a:solidFill>
                  <a:schemeClr val="tx1">
                    <a:lumMod val="65000"/>
                    <a:lumOff val="35000"/>
                  </a:schemeClr>
                </a:solidFill>
                <a:latin typeface="Roboto" panose="02000000000000000000" pitchFamily="2" charset="0"/>
              </a:rPr>
              <a:t> mot et </a:t>
            </a:r>
            <a:r>
              <a:rPr lang="en-GB" sz="1200" dirty="0" err="1">
                <a:solidFill>
                  <a:schemeClr val="tx1">
                    <a:lumMod val="65000"/>
                    <a:lumOff val="35000"/>
                  </a:schemeClr>
                </a:solidFill>
                <a:latin typeface="Roboto" panose="02000000000000000000" pitchFamily="2" charset="0"/>
              </a:rPr>
              <a:t>høyere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nivå</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av</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utdanning</a:t>
            </a:r>
            <a:r>
              <a:rPr lang="en-GB" sz="1200" dirty="0">
                <a:solidFill>
                  <a:schemeClr val="tx1">
                    <a:lumMod val="65000"/>
                    <a:lumOff val="35000"/>
                  </a:schemeClr>
                </a:solidFill>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13</a:t>
            </a:fld>
            <a:endParaRPr lang="en-US"/>
          </a:p>
        </p:txBody>
      </p:sp>
    </p:spTree>
    <p:extLst>
      <p:ext uri="{BB962C8B-B14F-4D97-AF65-F5344CB8AC3E}">
        <p14:creationId xmlns:p14="http://schemas.microsoft.com/office/powerpoint/2010/main" val="157319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De fleste pasientene hadde kun fått én behandling før spørreundersøkelsen startet.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57 % av respondentene hadde fått radikal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prostatektomi</a:t>
            </a:r>
            <a:r>
              <a:rPr lang="nb-NO" sz="1800" kern="100" dirty="0">
                <a:effectLst/>
                <a:latin typeface="Calibri" panose="020F0502020204030204" pitchFamily="34" charset="0"/>
                <a:ea typeface="Calibri" panose="020F0502020204030204" pitchFamily="34" charset="0"/>
                <a:cs typeface="Arial" panose="020B0604020202020204" pitchFamily="34" charset="0"/>
              </a:rPr>
              <a:t>, slik at de samlede resultatene vil bli påvirket av effektene på livskvaliteten av denne behandlingen.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14</a:t>
            </a:fld>
            <a:endParaRPr lang="en-US"/>
          </a:p>
        </p:txBody>
      </p:sp>
    </p:spTree>
    <p:extLst>
      <p:ext uri="{BB962C8B-B14F-4D97-AF65-F5344CB8AC3E}">
        <p14:creationId xmlns:p14="http://schemas.microsoft.com/office/powerpoint/2010/main" val="1547555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15</a:t>
            </a:fld>
            <a:endParaRPr lang="en-US"/>
          </a:p>
        </p:txBody>
      </p:sp>
    </p:spTree>
    <p:extLst>
      <p:ext uri="{BB962C8B-B14F-4D97-AF65-F5344CB8AC3E}">
        <p14:creationId xmlns:p14="http://schemas.microsoft.com/office/powerpoint/2010/main" val="2031286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Dette </a:t>
            </a:r>
            <a:r>
              <a:rPr lang="en-US" dirty="0" err="1"/>
              <a:t>diagrammet</a:t>
            </a:r>
            <a:r>
              <a:rPr lang="en-US" dirty="0"/>
              <a:t> </a:t>
            </a:r>
            <a:r>
              <a:rPr lang="en-US" dirty="0" err="1"/>
              <a:t>viser</a:t>
            </a:r>
            <a:r>
              <a:rPr lang="en-US" dirty="0"/>
              <a:t> alle </a:t>
            </a:r>
            <a:r>
              <a:rPr lang="en-US" dirty="0" err="1"/>
              <a:t>respondentene</a:t>
            </a:r>
            <a:r>
              <a:rPr lang="en-US" dirty="0"/>
              <a:t> </a:t>
            </a:r>
            <a:r>
              <a:rPr lang="en-US" dirty="0" err="1"/>
              <a:t>som</a:t>
            </a:r>
            <a:r>
              <a:rPr lang="en-US" dirty="0"/>
              <a:t> </a:t>
            </a:r>
            <a:r>
              <a:rPr lang="en-US" dirty="0" err="1"/>
              <a:t>vurderer</a:t>
            </a:r>
            <a:r>
              <a:rPr lang="en-US" dirty="0"/>
              <a:t> sin </a:t>
            </a:r>
            <a:r>
              <a:rPr lang="en-US" dirty="0" err="1"/>
              <a:t>livskvalitet</a:t>
            </a:r>
            <a:r>
              <a:rPr lang="en-US" dirty="0"/>
              <a:t> </a:t>
            </a:r>
            <a:r>
              <a:rPr lang="en-US" dirty="0" err="1"/>
              <a:t>fra</a:t>
            </a:r>
            <a:r>
              <a:rPr lang="en-US" dirty="0"/>
              <a:t> </a:t>
            </a:r>
            <a:r>
              <a:rPr lang="en-US" dirty="0" err="1"/>
              <a:t>én</a:t>
            </a:r>
            <a:r>
              <a:rPr lang="en-US" dirty="0"/>
              <a:t> </a:t>
            </a:r>
            <a:r>
              <a:rPr lang="en-US" dirty="0" err="1"/>
              <a:t>til</a:t>
            </a:r>
            <a:r>
              <a:rPr lang="en-US" dirty="0"/>
              <a:t> </a:t>
            </a:r>
            <a:r>
              <a:rPr lang="en-US" dirty="0" err="1"/>
              <a:t>sju</a:t>
            </a:r>
            <a:r>
              <a:rPr lang="en-US" dirty="0"/>
              <a:t>, </a:t>
            </a:r>
            <a:r>
              <a:rPr lang="en-US" dirty="0" err="1"/>
              <a:t>og</a:t>
            </a:r>
            <a:r>
              <a:rPr lang="en-US" dirty="0"/>
              <a:t> </a:t>
            </a:r>
            <a:r>
              <a:rPr lang="en-US" dirty="0" err="1"/>
              <a:t>prosentandelen</a:t>
            </a:r>
            <a:r>
              <a:rPr lang="en-US" dirty="0"/>
              <a:t> </a:t>
            </a:r>
            <a:r>
              <a:rPr lang="en-US" dirty="0" err="1"/>
              <a:t>i</a:t>
            </a:r>
            <a:r>
              <a:rPr lang="en-US" dirty="0"/>
              <a:t> </a:t>
            </a:r>
            <a:r>
              <a:rPr lang="en-US" dirty="0" err="1"/>
              <a:t>hver</a:t>
            </a:r>
            <a:r>
              <a:rPr lang="en-US" dirty="0"/>
              <a:t> </a:t>
            </a:r>
            <a:r>
              <a:rPr lang="en-US" dirty="0" err="1"/>
              <a:t>kategori</a:t>
            </a:r>
            <a:r>
              <a:rPr lang="en-US" dirty="0"/>
              <a:t>. </a:t>
            </a:r>
            <a:r>
              <a:rPr lang="en-US" dirty="0" err="1"/>
              <a:t>Respondentens</a:t>
            </a:r>
            <a:r>
              <a:rPr lang="en-US" dirty="0"/>
              <a:t> </a:t>
            </a:r>
            <a:r>
              <a:rPr lang="en-US" dirty="0" err="1"/>
              <a:t>livskvalitet</a:t>
            </a:r>
            <a:r>
              <a:rPr lang="en-US" dirty="0"/>
              <a:t> er </a:t>
            </a:r>
            <a:r>
              <a:rPr lang="en-US" dirty="0" err="1"/>
              <a:t>generelt</a:t>
            </a:r>
            <a:r>
              <a:rPr lang="en-US" dirty="0"/>
              <a:t> god. Men </a:t>
            </a:r>
            <a:r>
              <a:rPr lang="en-US" dirty="0" err="1"/>
              <a:t>som</a:t>
            </a:r>
            <a:r>
              <a:rPr lang="en-US" dirty="0"/>
              <a:t> vi </a:t>
            </a:r>
            <a:r>
              <a:rPr lang="en-US" dirty="0" err="1"/>
              <a:t>skal</a:t>
            </a:r>
            <a:r>
              <a:rPr lang="en-US" dirty="0"/>
              <a:t> se </a:t>
            </a:r>
            <a:r>
              <a:rPr lang="en-US" dirty="0" err="1"/>
              <a:t>i</a:t>
            </a:r>
            <a:r>
              <a:rPr lang="en-US" dirty="0"/>
              <a:t> </a:t>
            </a:r>
            <a:r>
              <a:rPr lang="en-US" dirty="0" err="1"/>
              <a:t>neste</a:t>
            </a:r>
            <a:r>
              <a:rPr lang="en-US" dirty="0"/>
              <a:t> </a:t>
            </a:r>
            <a:r>
              <a:rPr lang="en-US" dirty="0" err="1"/>
              <a:t>lysbilde</a:t>
            </a:r>
            <a:r>
              <a:rPr lang="en-US" dirty="0"/>
              <a:t>, er </a:t>
            </a:r>
            <a:r>
              <a:rPr lang="en-US" dirty="0" err="1"/>
              <a:t>noen</a:t>
            </a:r>
            <a:r>
              <a:rPr lang="en-US" dirty="0"/>
              <a:t> </a:t>
            </a:r>
            <a:r>
              <a:rPr lang="en-US" dirty="0" err="1"/>
              <a:t>aspekter</a:t>
            </a:r>
            <a:r>
              <a:rPr lang="en-US" dirty="0"/>
              <a:t> av </a:t>
            </a:r>
            <a:r>
              <a:rPr lang="en-US" dirty="0" err="1"/>
              <a:t>livet</a:t>
            </a:r>
            <a:r>
              <a:rPr lang="en-US" dirty="0"/>
              <a:t> </a:t>
            </a:r>
            <a:r>
              <a:rPr lang="en-US" dirty="0" err="1"/>
              <a:t>bedre</a:t>
            </a:r>
            <a:r>
              <a:rPr lang="en-US" dirty="0"/>
              <a:t> </a:t>
            </a:r>
            <a:r>
              <a:rPr lang="en-US" dirty="0" err="1"/>
              <a:t>enn</a:t>
            </a:r>
            <a:r>
              <a:rPr lang="en-US" dirty="0"/>
              <a:t> </a:t>
            </a:r>
            <a:r>
              <a:rPr lang="en-US" dirty="0" err="1"/>
              <a:t>andre</a:t>
            </a:r>
            <a:r>
              <a:rPr lang="en-US" dirty="0"/>
              <a:t>.</a:t>
            </a:r>
          </a:p>
        </p:txBody>
      </p:sp>
      <p:sp>
        <p:nvSpPr>
          <p:cNvPr id="4" name="Slide Number Placeholder 3"/>
          <p:cNvSpPr>
            <a:spLocks noGrp="1"/>
          </p:cNvSpPr>
          <p:nvPr>
            <p:ph type="sldNum" sz="quarter" idx="5"/>
          </p:nvPr>
        </p:nvSpPr>
        <p:spPr/>
        <p:txBody>
          <a:bodyPr/>
          <a:lstStyle/>
          <a:p>
            <a:fld id="{EE2C2793-E073-7A4C-BFE8-8257B50E4418}" type="slidenum">
              <a:rPr lang="en-US" smtClean="0"/>
              <a:t>17</a:t>
            </a:fld>
            <a:endParaRPr lang="en-US"/>
          </a:p>
        </p:txBody>
      </p:sp>
    </p:spTree>
    <p:extLst>
      <p:ext uri="{BB962C8B-B14F-4D97-AF65-F5344CB8AC3E}">
        <p14:creationId xmlns:p14="http://schemas.microsoft.com/office/powerpoint/2010/main" val="3034855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Dette lysbildet viser resultatene på livskvalitet, så jo lavere poengsum er, desto dårligere er livskvaliteten.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Disse finner at manglende seksuell funksjon, og i mindre grad inkontinens, påvirker mannens livskvalitet i langt større grad enn andre behandlingseffekter.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18</a:t>
            </a:fld>
            <a:endParaRPr lang="en-US"/>
          </a:p>
        </p:txBody>
      </p:sp>
    </p:spTree>
    <p:extLst>
      <p:ext uri="{BB962C8B-B14F-4D97-AF65-F5344CB8AC3E}">
        <p14:creationId xmlns:p14="http://schemas.microsoft.com/office/powerpoint/2010/main" val="85290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Etter disse generelle funnene, la oss nå se på noen spesifikke aspekter av livskvalitet etter behandling av prostatakreft.</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Menn opplever først ubehag, tretthet og søvnløshet etter behandling.</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19</a:t>
            </a:fld>
            <a:endParaRPr lang="en-US"/>
          </a:p>
        </p:txBody>
      </p:sp>
    </p:spTree>
    <p:extLst>
      <p:ext uri="{BB962C8B-B14F-4D97-AF65-F5344CB8AC3E}">
        <p14:creationId xmlns:p14="http://schemas.microsoft.com/office/powerpoint/2010/main" val="259728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 </a:t>
            </a:r>
            <a:r>
              <a:rPr lang="en-US" dirty="0" err="1"/>
              <a:t>kan</a:t>
            </a:r>
            <a:r>
              <a:rPr lang="en-US" dirty="0"/>
              <a:t> se </a:t>
            </a:r>
            <a:r>
              <a:rPr lang="en-US" dirty="0" err="1"/>
              <a:t>fra</a:t>
            </a:r>
            <a:r>
              <a:rPr lang="en-US" dirty="0"/>
              <a:t> </a:t>
            </a:r>
            <a:r>
              <a:rPr lang="en-US" dirty="0" err="1"/>
              <a:t>dette</a:t>
            </a:r>
            <a:r>
              <a:rPr lang="en-US" dirty="0"/>
              <a:t> </a:t>
            </a:r>
            <a:r>
              <a:rPr lang="en-US" dirty="0" err="1"/>
              <a:t>lysbildet</a:t>
            </a:r>
            <a:r>
              <a:rPr lang="en-US" dirty="0"/>
              <a:t> at </a:t>
            </a:r>
            <a:r>
              <a:rPr lang="en-US" dirty="0" err="1"/>
              <a:t>ubehag</a:t>
            </a:r>
            <a:r>
              <a:rPr lang="en-US" dirty="0"/>
              <a:t> </a:t>
            </a:r>
            <a:r>
              <a:rPr lang="en-US" dirty="0" err="1"/>
              <a:t>øker</a:t>
            </a:r>
            <a:r>
              <a:rPr lang="en-US" dirty="0"/>
              <a:t> </a:t>
            </a:r>
            <a:r>
              <a:rPr lang="en-US" dirty="0" err="1"/>
              <a:t>når</a:t>
            </a:r>
            <a:r>
              <a:rPr lang="en-US" dirty="0"/>
              <a:t> </a:t>
            </a:r>
            <a:r>
              <a:rPr lang="en-US" dirty="0" err="1"/>
              <a:t>menn</a:t>
            </a:r>
            <a:r>
              <a:rPr lang="en-US" dirty="0"/>
              <a:t> </a:t>
            </a:r>
            <a:r>
              <a:rPr lang="en-US" dirty="0" err="1"/>
              <a:t>går</a:t>
            </a:r>
            <a:r>
              <a:rPr lang="en-US" dirty="0"/>
              <a:t> </a:t>
            </a:r>
            <a:r>
              <a:rPr lang="en-US" dirty="0" err="1"/>
              <a:t>gjennom</a:t>
            </a:r>
            <a:r>
              <a:rPr lang="en-US" dirty="0"/>
              <a:t> </a:t>
            </a:r>
            <a:r>
              <a:rPr lang="en-US" dirty="0" err="1"/>
              <a:t>behandlingsstadiene</a:t>
            </a:r>
            <a:r>
              <a:rPr lang="en-US" dirty="0"/>
              <a:t>. </a:t>
            </a:r>
            <a:r>
              <a:rPr lang="en-US" dirty="0" err="1"/>
              <a:t>Når</a:t>
            </a:r>
            <a:r>
              <a:rPr lang="en-US" dirty="0"/>
              <a:t> du </a:t>
            </a:r>
            <a:r>
              <a:rPr lang="en-US" dirty="0" err="1"/>
              <a:t>får</a:t>
            </a:r>
            <a:r>
              <a:rPr lang="en-US" dirty="0"/>
              <a:t> </a:t>
            </a:r>
            <a:r>
              <a:rPr lang="en-US" dirty="0" err="1"/>
              <a:t>kreftbehandling</a:t>
            </a:r>
            <a:r>
              <a:rPr lang="en-US" dirty="0"/>
              <a:t> </a:t>
            </a:r>
            <a:r>
              <a:rPr lang="en-US" dirty="0" err="1"/>
              <a:t>i</a:t>
            </a:r>
            <a:r>
              <a:rPr lang="en-US" dirty="0"/>
              <a:t> de </a:t>
            </a:r>
            <a:r>
              <a:rPr lang="en-US" dirty="0" err="1"/>
              <a:t>fremskredne</a:t>
            </a:r>
            <a:r>
              <a:rPr lang="en-US" dirty="0"/>
              <a:t> </a:t>
            </a:r>
            <a:r>
              <a:rPr lang="en-US" dirty="0" err="1"/>
              <a:t>stadiene</a:t>
            </a:r>
            <a:r>
              <a:rPr lang="en-US" dirty="0"/>
              <a:t>, </a:t>
            </a:r>
            <a:r>
              <a:rPr lang="en-US" dirty="0" err="1"/>
              <a:t>rapporteres</a:t>
            </a:r>
            <a:r>
              <a:rPr lang="en-US" dirty="0"/>
              <a:t> det </a:t>
            </a:r>
            <a:r>
              <a:rPr lang="en-US" dirty="0" err="1"/>
              <a:t>mer</a:t>
            </a:r>
            <a:r>
              <a:rPr lang="en-US" dirty="0"/>
              <a:t> </a:t>
            </a:r>
            <a:r>
              <a:rPr lang="en-US" dirty="0" err="1"/>
              <a:t>enn</a:t>
            </a:r>
            <a:r>
              <a:rPr lang="en-US" dirty="0"/>
              <a:t> </a:t>
            </a:r>
            <a:r>
              <a:rPr lang="en-US" dirty="0" err="1"/>
              <a:t>tre</a:t>
            </a:r>
            <a:r>
              <a:rPr lang="en-US" dirty="0"/>
              <a:t> ganger </a:t>
            </a:r>
            <a:r>
              <a:rPr lang="en-US" dirty="0" err="1"/>
              <a:t>så</a:t>
            </a:r>
            <a:r>
              <a:rPr lang="en-US" dirty="0"/>
              <a:t> </a:t>
            </a:r>
            <a:r>
              <a:rPr lang="en-US" dirty="0" err="1"/>
              <a:t>mye</a:t>
            </a:r>
            <a:r>
              <a:rPr lang="en-US" dirty="0"/>
              <a:t> </a:t>
            </a:r>
            <a:r>
              <a:rPr lang="en-US" dirty="0" err="1"/>
              <a:t>smerte</a:t>
            </a:r>
            <a:r>
              <a:rPr lang="en-US" dirty="0"/>
              <a:t> </a:t>
            </a:r>
            <a:r>
              <a:rPr lang="en-US" dirty="0" err="1"/>
              <a:t>og</a:t>
            </a:r>
            <a:r>
              <a:rPr lang="en-US" dirty="0"/>
              <a:t> </a:t>
            </a:r>
            <a:r>
              <a:rPr lang="en-US" dirty="0" err="1"/>
              <a:t>ubehag</a:t>
            </a:r>
            <a:r>
              <a:rPr lang="en-US" dirty="0"/>
              <a:t> </a:t>
            </a:r>
            <a:r>
              <a:rPr lang="en-US" dirty="0" err="1"/>
              <a:t>sammenlignet</a:t>
            </a:r>
            <a:r>
              <a:rPr lang="en-US" dirty="0"/>
              <a:t> med </a:t>
            </a:r>
            <a:r>
              <a:rPr lang="en-US" dirty="0" err="1"/>
              <a:t>tidlig</a:t>
            </a:r>
            <a:r>
              <a:rPr lang="en-US" dirty="0"/>
              <a:t> </a:t>
            </a:r>
            <a:r>
              <a:rPr lang="en-US" dirty="0" err="1"/>
              <a:t>behandling</a:t>
            </a:r>
            <a:r>
              <a:rPr lang="en-US" dirty="0"/>
              <a:t>. </a:t>
            </a:r>
          </a:p>
        </p:txBody>
      </p:sp>
      <p:sp>
        <p:nvSpPr>
          <p:cNvPr id="4" name="Slide Number Placeholder 3"/>
          <p:cNvSpPr>
            <a:spLocks noGrp="1"/>
          </p:cNvSpPr>
          <p:nvPr>
            <p:ph type="sldNum" sz="quarter" idx="5"/>
          </p:nvPr>
        </p:nvSpPr>
        <p:spPr/>
        <p:txBody>
          <a:bodyPr/>
          <a:lstStyle/>
          <a:p>
            <a:fld id="{EE2C2793-E073-7A4C-BFE8-8257B50E4418}" type="slidenum">
              <a:rPr lang="en-US" smtClean="0"/>
              <a:t>20</a:t>
            </a:fld>
            <a:endParaRPr lang="en-US"/>
          </a:p>
        </p:txBody>
      </p:sp>
    </p:spTree>
    <p:extLst>
      <p:ext uri="{BB962C8B-B14F-4D97-AF65-F5344CB8AC3E}">
        <p14:creationId xmlns:p14="http://schemas.microsoft.com/office/powerpoint/2010/main" val="186545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a:t>
            </a:fld>
            <a:endParaRPr lang="en-US"/>
          </a:p>
        </p:txBody>
      </p:sp>
    </p:spTree>
    <p:extLst>
      <p:ext uri="{BB962C8B-B14F-4D97-AF65-F5344CB8AC3E}">
        <p14:creationId xmlns:p14="http://schemas.microsoft.com/office/powerpoint/2010/main" val="2266294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Mer </a:t>
            </a:r>
            <a:r>
              <a:rPr lang="en-US" sz="1200" kern="1200" dirty="0" err="1">
                <a:solidFill>
                  <a:schemeClr val="tx1"/>
                </a:solidFill>
                <a:effectLst/>
                <a:latin typeface="+mn-lt"/>
                <a:ea typeface="+mn-ea"/>
                <a:cs typeface="+mn-cs"/>
              </a:rPr>
              <a:t>enn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tredjedel</a:t>
            </a:r>
            <a:r>
              <a:rPr lang="en-US" sz="1200" kern="1200" dirty="0">
                <a:solidFill>
                  <a:schemeClr val="tx1"/>
                </a:solidFill>
                <a:effectLst/>
                <a:latin typeface="+mn-lt"/>
                <a:ea typeface="+mn-ea"/>
                <a:cs typeface="+mn-cs"/>
              </a:rPr>
              <a:t> av </a:t>
            </a:r>
            <a:r>
              <a:rPr lang="en-US" sz="1200" kern="1200" dirty="0" err="1">
                <a:solidFill>
                  <a:schemeClr val="tx1"/>
                </a:solidFill>
                <a:effectLst/>
                <a:latin typeface="+mn-lt"/>
                <a:ea typeface="+mn-ea"/>
                <a:cs typeface="+mn-cs"/>
              </a:rPr>
              <a:t>mennene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fått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kreftbehandling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sier</a:t>
            </a:r>
            <a:r>
              <a:rPr lang="en-US" sz="1200" kern="1200" dirty="0">
                <a:solidFill>
                  <a:schemeClr val="tx1"/>
                </a:solidFill>
                <a:effectLst/>
                <a:latin typeface="+mn-lt"/>
                <a:ea typeface="+mn-ea"/>
                <a:cs typeface="+mn-cs"/>
              </a:rPr>
              <a:t> at de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følt</a:t>
            </a:r>
            <a:r>
              <a:rPr lang="en-US" sz="1200" kern="1200" dirty="0">
                <a:solidFill>
                  <a:schemeClr val="tx1"/>
                </a:solidFill>
                <a:effectLst/>
                <a:latin typeface="+mn-lt"/>
                <a:ea typeface="+mn-ea"/>
                <a:cs typeface="+mn-cs"/>
              </a:rPr>
              <a:t> seg </a:t>
            </a:r>
            <a:r>
              <a:rPr lang="en-US" sz="1200" kern="1200" dirty="0" err="1">
                <a:solidFill>
                  <a:schemeClr val="tx1"/>
                </a:solidFill>
                <a:effectLst/>
                <a:latin typeface="+mn-lt"/>
                <a:ea typeface="+mn-ea"/>
                <a:cs typeface="+mn-cs"/>
              </a:rPr>
              <a:t>trette</a:t>
            </a:r>
            <a:r>
              <a:rPr lang="en-US" sz="1200" kern="1200" dirty="0">
                <a:solidFill>
                  <a:schemeClr val="tx1"/>
                </a:solidFill>
                <a:effectLst/>
                <a:latin typeface="+mn-lt"/>
                <a:ea typeface="+mn-ea"/>
                <a:cs typeface="+mn-cs"/>
              </a:rPr>
              <a:t> den </a:t>
            </a:r>
            <a:r>
              <a:rPr lang="en-US" sz="1200" kern="1200" dirty="0" err="1">
                <a:solidFill>
                  <a:schemeClr val="tx1"/>
                </a:solidFill>
                <a:effectLst/>
                <a:latin typeface="+mn-lt"/>
                <a:ea typeface="+mn-ea"/>
                <a:cs typeface="+mn-cs"/>
              </a:rPr>
              <a:t>siste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uken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Tretthetsnivåene</a:t>
            </a:r>
            <a:r>
              <a:rPr lang="en-US" sz="1200" kern="1200" dirty="0">
                <a:solidFill>
                  <a:schemeClr val="tx1"/>
                </a:solidFill>
                <a:effectLst/>
                <a:latin typeface="+mn-lt"/>
                <a:ea typeface="+mn-ea"/>
                <a:cs typeface="+mn-cs"/>
              </a:rPr>
              <a:t> er </a:t>
            </a:r>
            <a:r>
              <a:rPr lang="en-US" sz="1200" kern="1200" dirty="0" err="1">
                <a:solidFill>
                  <a:schemeClr val="tx1"/>
                </a:solidFill>
                <a:effectLst/>
                <a:latin typeface="+mn-lt"/>
                <a:ea typeface="+mn-ea"/>
                <a:cs typeface="+mn-cs"/>
              </a:rPr>
              <a:t>relativt</a:t>
            </a:r>
            <a:r>
              <a:rPr lang="en-US" sz="1200" kern="1200" dirty="0">
                <a:solidFill>
                  <a:schemeClr val="tx1"/>
                </a:solidFill>
                <a:effectLst/>
                <a:latin typeface="+mn-lt"/>
                <a:ea typeface="+mn-ea"/>
                <a:cs typeface="+mn-cs"/>
              </a:rPr>
              <a:t> sett </a:t>
            </a:r>
            <a:r>
              <a:rPr lang="en-US" sz="1200" kern="1200" dirty="0" err="1">
                <a:solidFill>
                  <a:schemeClr val="tx1"/>
                </a:solidFill>
                <a:effectLst/>
                <a:latin typeface="+mn-lt"/>
                <a:ea typeface="+mn-ea"/>
                <a:cs typeface="+mn-cs"/>
              </a:rPr>
              <a:t>lavere</a:t>
            </a:r>
            <a:r>
              <a:rPr lang="en-US" sz="1200" kern="1200" dirty="0">
                <a:solidFill>
                  <a:schemeClr val="tx1"/>
                </a:solidFill>
                <a:effectLst/>
                <a:latin typeface="+mn-lt"/>
                <a:ea typeface="+mn-ea"/>
                <a:cs typeface="+mn-cs"/>
              </a:rPr>
              <a:t> for de </a:t>
            </a:r>
            <a:r>
              <a:rPr lang="en-US" sz="1200" kern="1200" dirty="0" err="1">
                <a:solidFill>
                  <a:schemeClr val="tx1"/>
                </a:solidFill>
                <a:effectLst/>
                <a:latin typeface="+mn-lt"/>
                <a:ea typeface="+mn-ea"/>
                <a:cs typeface="+mn-cs"/>
              </a:rPr>
              <a:t>andre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behandlingene</a:t>
            </a:r>
            <a:r>
              <a:rPr lang="en-US" sz="1200" kern="1200" dirty="0">
                <a:solidFill>
                  <a:schemeClr val="tx1"/>
                </a:solidFill>
                <a:effectLst/>
                <a:latin typeface="+mn-lt"/>
                <a:ea typeface="+mn-ea"/>
                <a:cs typeface="+mn-cs"/>
              </a:rPr>
              <a:t>, men </a:t>
            </a:r>
            <a:r>
              <a:rPr lang="en-US" sz="1200" kern="1200" dirty="0" err="1">
                <a:solidFill>
                  <a:schemeClr val="tx1"/>
                </a:solidFill>
                <a:effectLst/>
                <a:latin typeface="+mn-lt"/>
                <a:ea typeface="+mn-ea"/>
                <a:cs typeface="+mn-cs"/>
              </a:rPr>
              <a:t>strålebehandling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synes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være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forbundet</a:t>
            </a:r>
            <a:r>
              <a:rPr lang="en-US" sz="1200" kern="1200" dirty="0">
                <a:solidFill>
                  <a:schemeClr val="tx1"/>
                </a:solidFill>
                <a:effectLst/>
                <a:latin typeface="+mn-lt"/>
                <a:ea typeface="+mn-ea"/>
                <a:cs typeface="+mn-cs"/>
              </a:rPr>
              <a:t> med </a:t>
            </a:r>
            <a:r>
              <a:rPr lang="en-US" sz="1200" kern="1200" dirty="0" err="1">
                <a:solidFill>
                  <a:schemeClr val="tx1"/>
                </a:solidFill>
                <a:effectLst/>
                <a:latin typeface="+mn-lt"/>
                <a:ea typeface="+mn-ea"/>
                <a:cs typeface="+mn-cs"/>
              </a:rPr>
              <a:t>mer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tretthet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kirurgi</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21</a:t>
            </a:fld>
            <a:endParaRPr lang="en-US"/>
          </a:p>
        </p:txBody>
      </p:sp>
    </p:spTree>
    <p:extLst>
      <p:ext uri="{BB962C8B-B14F-4D97-AF65-F5344CB8AC3E}">
        <p14:creationId xmlns:p14="http://schemas.microsoft.com/office/powerpoint/2010/main" val="112920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Studien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fant</a:t>
            </a:r>
            <a:r>
              <a:rPr lang="en-GB" sz="1200" kern="1200" dirty="0">
                <a:solidFill>
                  <a:schemeClr val="tx1"/>
                </a:solidFill>
                <a:effectLst/>
                <a:latin typeface="+mn-lt"/>
                <a:ea typeface="+mn-ea"/>
                <a:cs typeface="+mn-cs"/>
              </a:rPr>
              <a:t> at </a:t>
            </a:r>
            <a:r>
              <a:rPr lang="en-GB" sz="1200" kern="1200" dirty="0" err="1">
                <a:solidFill>
                  <a:schemeClr val="tx1"/>
                </a:solidFill>
                <a:effectLst/>
                <a:latin typeface="+mn-lt"/>
                <a:ea typeface="+mn-ea"/>
                <a:cs typeface="+mn-cs"/>
              </a:rPr>
              <a:t>søvnløshet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synes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påvirke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menn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etter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strålebehandling</a:t>
            </a:r>
            <a:r>
              <a:rPr lang="en-GB" sz="1200" kern="1200" dirty="0">
                <a:solidFill>
                  <a:schemeClr val="tx1"/>
                </a:solidFill>
                <a:effectLst/>
                <a:latin typeface="+mn-lt"/>
                <a:ea typeface="+mn-ea"/>
                <a:cs typeface="+mn-cs"/>
              </a:rPr>
              <a:t> med ADT, </a:t>
            </a:r>
            <a:r>
              <a:rPr lang="en-GB" sz="1200" kern="1200" dirty="0" err="1">
                <a:solidFill>
                  <a:schemeClr val="tx1"/>
                </a:solidFill>
                <a:effectLst/>
                <a:latin typeface="+mn-lt"/>
                <a:ea typeface="+mn-ea"/>
                <a:cs typeface="+mn-cs"/>
              </a:rPr>
              <a:t>og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også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etter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kreftbehandling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Tretthet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fordobles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når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behandlingen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går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f.eks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prostatektomi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kreftbehandling</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22</a:t>
            </a:fld>
            <a:endParaRPr lang="en-US"/>
          </a:p>
        </p:txBody>
      </p:sp>
    </p:spTree>
    <p:extLst>
      <p:ext uri="{BB962C8B-B14F-4D97-AF65-F5344CB8AC3E}">
        <p14:creationId xmlns:p14="http://schemas.microsoft.com/office/powerpoint/2010/main" val="453695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23</a:t>
            </a:fld>
            <a:endParaRPr lang="en-US"/>
          </a:p>
        </p:txBody>
      </p:sp>
    </p:spTree>
    <p:extLst>
      <p:ext uri="{BB962C8B-B14F-4D97-AF65-F5344CB8AC3E}">
        <p14:creationId xmlns:p14="http://schemas.microsoft.com/office/powerpoint/2010/main" val="3187382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Studien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fant</a:t>
            </a:r>
            <a:r>
              <a:rPr lang="en-GB" sz="1200" kern="1200" dirty="0">
                <a:solidFill>
                  <a:schemeClr val="tx1"/>
                </a:solidFill>
                <a:effectLst/>
                <a:latin typeface="+mn-lt"/>
                <a:ea typeface="+mn-ea"/>
                <a:cs typeface="+mn-cs"/>
              </a:rPr>
              <a:t> at 42 %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mennene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blitt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behandlet</a:t>
            </a:r>
            <a:r>
              <a:rPr lang="en-GB" sz="1200" kern="1200" dirty="0">
                <a:solidFill>
                  <a:schemeClr val="tx1"/>
                </a:solidFill>
                <a:effectLst/>
                <a:latin typeface="+mn-lt"/>
                <a:ea typeface="+mn-ea"/>
                <a:cs typeface="+mn-cs"/>
              </a:rPr>
              <a:t> for </a:t>
            </a:r>
            <a:r>
              <a:rPr lang="en-GB" sz="1200" kern="1200" dirty="0" err="1">
                <a:solidFill>
                  <a:schemeClr val="tx1"/>
                </a:solidFill>
                <a:effectLst/>
                <a:latin typeface="+mn-lt"/>
                <a:ea typeface="+mn-ea"/>
                <a:cs typeface="+mn-cs"/>
              </a:rPr>
              <a:t>prostatakreft</a:t>
            </a:r>
            <a:r>
              <a:rPr lang="en-GB" sz="1200" kern="1200" dirty="0">
                <a:solidFill>
                  <a:schemeClr val="tx1"/>
                </a:solidFill>
                <a:effectLst/>
                <a:latin typeface="+mn-lt"/>
                <a:ea typeface="+mn-ea"/>
                <a:cs typeface="+mn-cs"/>
              </a:rPr>
              <a:t> er </a:t>
            </a:r>
            <a:r>
              <a:rPr lang="en-GB" sz="1200" kern="1200" dirty="0" err="1">
                <a:solidFill>
                  <a:schemeClr val="tx1"/>
                </a:solidFill>
                <a:effectLst/>
                <a:latin typeface="+mn-lt"/>
                <a:ea typeface="+mn-ea"/>
                <a:cs typeface="+mn-cs"/>
              </a:rPr>
              <a:t>engstelige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eller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deprimerte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viss</a:t>
            </a:r>
            <a:r>
              <a:rPr lang="en-GB" sz="1200" kern="1200" dirty="0">
                <a:solidFill>
                  <a:schemeClr val="tx1"/>
                </a:solidFill>
                <a:effectLst/>
                <a:latin typeface="+mn-lt"/>
                <a:ea typeface="+mn-ea"/>
                <a:cs typeface="+mn-cs"/>
              </a:rPr>
              <a:t> grad.</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24</a:t>
            </a:fld>
            <a:endParaRPr lang="en-US"/>
          </a:p>
        </p:txBody>
      </p:sp>
    </p:spTree>
    <p:extLst>
      <p:ext uri="{BB962C8B-B14F-4D97-AF65-F5344CB8AC3E}">
        <p14:creationId xmlns:p14="http://schemas.microsoft.com/office/powerpoint/2010/main" val="293852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Tilbakefall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prostatakreft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synes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å</a:t>
            </a:r>
            <a:r>
              <a:rPr lang="en-GB" sz="1200" kern="1200" dirty="0">
                <a:solidFill>
                  <a:schemeClr val="tx1"/>
                </a:solidFill>
                <a:effectLst/>
                <a:latin typeface="+mn-lt"/>
                <a:ea typeface="+mn-ea"/>
                <a:cs typeface="+mn-cs"/>
              </a:rPr>
              <a:t> ha </a:t>
            </a:r>
            <a:r>
              <a:rPr lang="en-GB" sz="1200" kern="1200" dirty="0" err="1">
                <a:solidFill>
                  <a:schemeClr val="tx1"/>
                </a:solidFill>
                <a:effectLst/>
                <a:latin typeface="+mn-lt"/>
                <a:ea typeface="+mn-ea"/>
                <a:cs typeface="+mn-cs"/>
              </a:rPr>
              <a:t>stor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påvirkning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på</a:t>
            </a:r>
            <a:r>
              <a:rPr lang="en-GB" sz="1200" kern="1200" dirty="0">
                <a:solidFill>
                  <a:schemeClr val="tx1"/>
                </a:solidFill>
                <a:effectLst/>
                <a:latin typeface="+mn-lt"/>
                <a:ea typeface="+mn-ea"/>
                <a:cs typeface="+mn-cs"/>
              </a:rPr>
              <a:t> mental </a:t>
            </a:r>
            <a:r>
              <a:rPr lang="en-GB" sz="1200" kern="1200" dirty="0" err="1">
                <a:solidFill>
                  <a:schemeClr val="tx1"/>
                </a:solidFill>
                <a:effectLst/>
                <a:latin typeface="+mn-lt"/>
                <a:ea typeface="+mn-ea"/>
                <a:cs typeface="+mn-cs"/>
              </a:rPr>
              <a:t>helse</a:t>
            </a:r>
            <a:r>
              <a:rPr lang="en-GB" sz="1200" kern="1200" dirty="0">
                <a:solidFill>
                  <a:schemeClr val="tx1"/>
                </a:solidFill>
                <a:effectLst/>
                <a:latin typeface="+mn-lt"/>
                <a:ea typeface="+mn-ea"/>
                <a:cs typeface="+mn-cs"/>
              </a:rPr>
              <a:t>. Her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man se at </a:t>
            </a:r>
            <a:r>
              <a:rPr lang="en-GB" sz="1200" kern="1200" dirty="0" err="1">
                <a:solidFill>
                  <a:schemeClr val="tx1"/>
                </a:solidFill>
                <a:effectLst/>
                <a:latin typeface="+mn-lt"/>
                <a:ea typeface="+mn-ea"/>
                <a:cs typeface="+mn-cs"/>
              </a:rPr>
              <a:t>hos</a:t>
            </a:r>
            <a:r>
              <a:rPr lang="en-GB" sz="1200" kern="1200" dirty="0">
                <a:solidFill>
                  <a:schemeClr val="tx1"/>
                </a:solidFill>
                <a:effectLst/>
                <a:latin typeface="+mn-lt"/>
                <a:ea typeface="+mn-ea"/>
                <a:cs typeface="+mn-cs"/>
              </a:rPr>
              <a:t> over </a:t>
            </a:r>
            <a:r>
              <a:rPr lang="en-GB" sz="1200" kern="1200" dirty="0" err="1">
                <a:solidFill>
                  <a:schemeClr val="tx1"/>
                </a:solidFill>
                <a:effectLst/>
                <a:latin typeface="+mn-lt"/>
                <a:ea typeface="+mn-ea"/>
                <a:cs typeface="+mn-cs"/>
              </a:rPr>
              <a:t>halvparten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respondentene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hadde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tilbakefall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hadde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innvirkning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deres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mentale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helse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seks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eller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flere</a:t>
            </a:r>
            <a:r>
              <a:rPr lang="en-GB" sz="1200" kern="1200" dirty="0">
                <a:solidFill>
                  <a:schemeClr val="tx1"/>
                </a:solidFill>
                <a:effectLst/>
                <a:latin typeface="+mn-lt"/>
                <a:ea typeface="+mn-ea"/>
                <a:cs typeface="+mn-cs"/>
              </a:rPr>
              <a:t> – det </a:t>
            </a:r>
            <a:r>
              <a:rPr lang="en-GB" sz="1200" kern="1200" dirty="0" err="1">
                <a:solidFill>
                  <a:schemeClr val="tx1"/>
                </a:solidFill>
                <a:effectLst/>
                <a:latin typeface="+mn-lt"/>
                <a:ea typeface="+mn-ea"/>
                <a:cs typeface="+mn-cs"/>
              </a:rPr>
              <a:t>vil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a:t>
            </a:r>
            <a:r>
              <a:rPr lang="en-GB" sz="1200" kern="1200" dirty="0">
                <a:solidFill>
                  <a:schemeClr val="tx1"/>
                </a:solidFill>
                <a:effectLst/>
                <a:latin typeface="+mn-lt"/>
                <a:ea typeface="+mn-ea"/>
                <a:cs typeface="+mn-cs"/>
              </a:rPr>
              <a:t> at det </a:t>
            </a:r>
            <a:r>
              <a:rPr lang="en-GB" sz="1200" kern="1200" dirty="0" err="1">
                <a:solidFill>
                  <a:schemeClr val="tx1"/>
                </a:solidFill>
                <a:effectLst/>
                <a:latin typeface="+mn-lt"/>
                <a:ea typeface="+mn-ea"/>
                <a:cs typeface="+mn-cs"/>
              </a:rPr>
              <a:t>hadde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betydelig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effekt</a:t>
            </a:r>
            <a:r>
              <a:rPr lang="en-GB"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25</a:t>
            </a:fld>
            <a:endParaRPr lang="en-US"/>
          </a:p>
        </p:txBody>
      </p:sp>
    </p:spTree>
    <p:extLst>
      <p:ext uri="{BB962C8B-B14F-4D97-AF65-F5344CB8AC3E}">
        <p14:creationId xmlns:p14="http://schemas.microsoft.com/office/powerpoint/2010/main" val="1597847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Du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se her at de </a:t>
            </a:r>
            <a:r>
              <a:rPr lang="en-GB" sz="1200" kern="1200" dirty="0" err="1">
                <a:solidFill>
                  <a:schemeClr val="tx1"/>
                </a:solidFill>
                <a:effectLst/>
                <a:latin typeface="+mn-lt"/>
                <a:ea typeface="+mn-ea"/>
                <a:cs typeface="+mn-cs"/>
              </a:rPr>
              <a:t>mentale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helseproblemene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synes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bli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verre</a:t>
            </a:r>
            <a:r>
              <a:rPr lang="en-GB" sz="1200" kern="1200" dirty="0">
                <a:solidFill>
                  <a:schemeClr val="tx1"/>
                </a:solidFill>
                <a:effectLst/>
                <a:latin typeface="+mn-lt"/>
                <a:ea typeface="+mn-ea"/>
                <a:cs typeface="+mn-cs"/>
              </a:rPr>
              <a:t> jo </a:t>
            </a:r>
            <a:r>
              <a:rPr lang="en-GB" sz="1200" kern="1200" dirty="0" err="1">
                <a:solidFill>
                  <a:schemeClr val="tx1"/>
                </a:solidFill>
                <a:effectLst/>
                <a:latin typeface="+mn-lt"/>
                <a:ea typeface="+mn-ea"/>
                <a:cs typeface="+mn-cs"/>
              </a:rPr>
              <a:t>mer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fremskreden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kreften</a:t>
            </a:r>
            <a:r>
              <a:rPr lang="en-GB" sz="1200" kern="1200" dirty="0">
                <a:solidFill>
                  <a:schemeClr val="tx1"/>
                </a:solidFill>
                <a:effectLst/>
                <a:latin typeface="+mn-lt"/>
                <a:ea typeface="+mn-ea"/>
                <a:cs typeface="+mn-cs"/>
              </a:rPr>
              <a:t> 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bør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merke</a:t>
            </a:r>
            <a:r>
              <a:rPr lang="en-GB" sz="1200" kern="1200" dirty="0">
                <a:solidFill>
                  <a:schemeClr val="tx1"/>
                </a:solidFill>
                <a:effectLst/>
                <a:latin typeface="+mn-lt"/>
                <a:ea typeface="+mn-ea"/>
                <a:cs typeface="+mn-cs"/>
              </a:rPr>
              <a:t> seg at </a:t>
            </a:r>
            <a:r>
              <a:rPr lang="en-GB" sz="1200" kern="1200" dirty="0" err="1">
                <a:solidFill>
                  <a:schemeClr val="tx1"/>
                </a:solidFill>
                <a:effectLst/>
                <a:latin typeface="+mn-lt"/>
                <a:ea typeface="+mn-ea"/>
                <a:cs typeface="+mn-cs"/>
              </a:rPr>
              <a:t>aktiv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overvåkning</a:t>
            </a:r>
            <a:r>
              <a:rPr lang="en-GB" sz="1200" kern="1200" dirty="0">
                <a:solidFill>
                  <a:schemeClr val="tx1"/>
                </a:solidFill>
                <a:effectLst/>
                <a:latin typeface="+mn-lt"/>
                <a:ea typeface="+mn-ea"/>
                <a:cs typeface="+mn-cs"/>
              </a:rPr>
              <a:t> er </a:t>
            </a:r>
            <a:r>
              <a:rPr lang="en-GB" sz="1200" kern="1200" dirty="0" err="1">
                <a:solidFill>
                  <a:schemeClr val="tx1"/>
                </a:solidFill>
                <a:effectLst/>
                <a:latin typeface="+mn-lt"/>
                <a:ea typeface="+mn-ea"/>
                <a:cs typeface="+mn-cs"/>
              </a:rPr>
              <a:t>forbundet</a:t>
            </a:r>
            <a:r>
              <a:rPr lang="en-GB" sz="1200" kern="1200" dirty="0">
                <a:solidFill>
                  <a:schemeClr val="tx1"/>
                </a:solidFill>
                <a:effectLst/>
                <a:latin typeface="+mn-lt"/>
                <a:ea typeface="+mn-ea"/>
                <a:cs typeface="+mn-cs"/>
              </a:rPr>
              <a:t> med </a:t>
            </a:r>
            <a:r>
              <a:rPr lang="en-GB" sz="1200" kern="1200" dirty="0" err="1">
                <a:solidFill>
                  <a:schemeClr val="tx1"/>
                </a:solidFill>
                <a:effectLst/>
                <a:latin typeface="+mn-lt"/>
                <a:ea typeface="+mn-ea"/>
                <a:cs typeface="+mn-cs"/>
              </a:rPr>
              <a:t>høyere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nivåer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depresjon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eller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engstelse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enkelte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behandlinger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slik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radikal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prostatektomi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strålebehandling</a:t>
            </a:r>
            <a:r>
              <a:rPr lang="en-GB" sz="1200" kern="1200" dirty="0">
                <a:solidFill>
                  <a:schemeClr val="tx1"/>
                </a:solidFill>
                <a:effectLst/>
                <a:latin typeface="+mn-lt"/>
                <a:ea typeface="+mn-ea"/>
                <a:cs typeface="+mn-cs"/>
              </a:rPr>
              <a:t>. Dette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være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knyttet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til</a:t>
            </a:r>
            <a:r>
              <a:rPr lang="en-GB" sz="1200" kern="1200" dirty="0">
                <a:solidFill>
                  <a:schemeClr val="tx1"/>
                </a:solidFill>
                <a:effectLst/>
                <a:latin typeface="+mn-lt"/>
                <a:ea typeface="+mn-ea"/>
                <a:cs typeface="+mn-cs"/>
              </a:rPr>
              <a:t> den </a:t>
            </a:r>
            <a:r>
              <a:rPr lang="en-GB" sz="1200" kern="1200" dirty="0" err="1">
                <a:solidFill>
                  <a:schemeClr val="tx1"/>
                </a:solidFill>
                <a:effectLst/>
                <a:latin typeface="+mn-lt"/>
                <a:ea typeface="+mn-ea"/>
                <a:cs typeface="+mn-cs"/>
              </a:rPr>
              <a:t>langsiktige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bekymringen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være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forbundet</a:t>
            </a:r>
            <a:r>
              <a:rPr lang="en-GB" sz="1200" kern="1200" dirty="0">
                <a:solidFill>
                  <a:schemeClr val="tx1"/>
                </a:solidFill>
                <a:effectLst/>
                <a:latin typeface="+mn-lt"/>
                <a:ea typeface="+mn-ea"/>
                <a:cs typeface="+mn-cs"/>
              </a:rPr>
              <a:t> med </a:t>
            </a:r>
            <a:r>
              <a:rPr lang="en-GB" sz="1200" kern="1200" dirty="0" err="1">
                <a:solidFill>
                  <a:schemeClr val="tx1"/>
                </a:solidFill>
                <a:effectLst/>
                <a:latin typeface="+mn-lt"/>
                <a:ea typeface="+mn-ea"/>
                <a:cs typeface="+mn-cs"/>
              </a:rPr>
              <a:t>regelmessig</a:t>
            </a:r>
            <a:r>
              <a:rPr lang="en-GB" sz="1200" kern="1200" dirty="0">
                <a:solidFill>
                  <a:schemeClr val="tx1"/>
                </a:solidFill>
                <a:effectLst/>
                <a:latin typeface="+mn-lt"/>
                <a:ea typeface="+mn-ea"/>
                <a:cs typeface="+mn-cs"/>
              </a:rPr>
              <a:t> testing, </a:t>
            </a:r>
            <a:r>
              <a:rPr lang="en-GB" sz="1200" kern="1200" dirty="0" err="1">
                <a:solidFill>
                  <a:schemeClr val="tx1"/>
                </a:solidFill>
                <a:effectLst/>
                <a:latin typeface="+mn-lt"/>
                <a:ea typeface="+mn-ea"/>
                <a:cs typeface="+mn-cs"/>
              </a:rPr>
              <a:t>og</a:t>
            </a:r>
            <a:r>
              <a:rPr lang="en-GB" sz="1200" kern="1200" dirty="0">
                <a:solidFill>
                  <a:schemeClr val="tx1"/>
                </a:solidFill>
                <a:effectLst/>
                <a:latin typeface="+mn-lt"/>
                <a:ea typeface="+mn-ea"/>
                <a:cs typeface="+mn-cs"/>
              </a:rPr>
              <a:t> det </a:t>
            </a:r>
            <a:r>
              <a:rPr lang="en-GB" sz="1200" kern="1200" dirty="0" err="1">
                <a:solidFill>
                  <a:schemeClr val="tx1"/>
                </a:solidFill>
                <a:effectLst/>
                <a:latin typeface="+mn-lt"/>
                <a:ea typeface="+mn-ea"/>
                <a:cs typeface="+mn-cs"/>
              </a:rPr>
              <a:t>faktum</a:t>
            </a:r>
            <a:r>
              <a:rPr lang="en-GB" sz="1200" kern="1200" dirty="0">
                <a:solidFill>
                  <a:schemeClr val="tx1"/>
                </a:solidFill>
                <a:effectLst/>
                <a:latin typeface="+mn-lt"/>
                <a:ea typeface="+mn-ea"/>
                <a:cs typeface="+mn-cs"/>
              </a:rPr>
              <a:t> at </a:t>
            </a:r>
            <a:r>
              <a:rPr lang="en-GB" sz="1200" kern="1200" dirty="0" err="1">
                <a:solidFill>
                  <a:schemeClr val="tx1"/>
                </a:solidFill>
                <a:effectLst/>
                <a:latin typeface="+mn-lt"/>
                <a:ea typeface="+mn-ea"/>
                <a:cs typeface="+mn-cs"/>
              </a:rPr>
              <a:t>behandlingsavgjørelser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fortsatt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undersøkelse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menn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aktiv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overvåkning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utført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medlemmene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Europa </a:t>
            </a:r>
            <a:r>
              <a:rPr lang="en-GB" sz="1200" kern="1200" dirty="0" err="1">
                <a:solidFill>
                  <a:schemeClr val="tx1"/>
                </a:solidFill>
                <a:effectLst/>
                <a:latin typeface="+mn-lt"/>
                <a:ea typeface="+mn-ea"/>
                <a:cs typeface="+mn-cs"/>
              </a:rPr>
              <a:t>Uomo</a:t>
            </a:r>
            <a:r>
              <a:rPr lang="en-GB" sz="1200" kern="1200" dirty="0">
                <a:solidFill>
                  <a:schemeClr val="tx1"/>
                </a:solidFill>
                <a:effectLst/>
                <a:latin typeface="+mn-lt"/>
                <a:ea typeface="+mn-ea"/>
                <a:cs typeface="+mn-cs"/>
              </a:rPr>
              <a:t>, den </a:t>
            </a:r>
            <a:r>
              <a:rPr lang="en-GB" sz="1200" kern="1200" dirty="0" err="1">
                <a:solidFill>
                  <a:schemeClr val="tx1"/>
                </a:solidFill>
                <a:effectLst/>
                <a:latin typeface="+mn-lt"/>
                <a:ea typeface="+mn-ea"/>
                <a:cs typeface="+mn-cs"/>
              </a:rPr>
              <a:t>danske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prostatakreftpasientorganisasjonen</a:t>
            </a:r>
            <a:r>
              <a:rPr lang="en-GB" sz="1200" kern="1200" dirty="0">
                <a:solidFill>
                  <a:schemeClr val="tx1"/>
                </a:solidFill>
                <a:effectLst/>
                <a:latin typeface="+mn-lt"/>
                <a:ea typeface="+mn-ea"/>
                <a:cs typeface="+mn-cs"/>
              </a:rPr>
              <a:t> PROPA, </a:t>
            </a:r>
            <a:r>
              <a:rPr lang="en-GB" sz="1200" kern="1200" dirty="0" err="1">
                <a:solidFill>
                  <a:schemeClr val="tx1"/>
                </a:solidFill>
                <a:effectLst/>
                <a:latin typeface="+mn-lt"/>
                <a:ea typeface="+mn-ea"/>
                <a:cs typeface="+mn-cs"/>
              </a:rPr>
              <a:t>fant</a:t>
            </a:r>
            <a:r>
              <a:rPr lang="en-GB" sz="1200" kern="1200" dirty="0">
                <a:solidFill>
                  <a:schemeClr val="tx1"/>
                </a:solidFill>
                <a:effectLst/>
                <a:latin typeface="+mn-lt"/>
                <a:ea typeface="+mn-ea"/>
                <a:cs typeface="+mn-cs"/>
              </a:rPr>
              <a:t> at 37 % </a:t>
            </a:r>
            <a:r>
              <a:rPr lang="en-GB" sz="1200" kern="1200" dirty="0" err="1">
                <a:solidFill>
                  <a:schemeClr val="tx1"/>
                </a:solidFill>
                <a:effectLst/>
                <a:latin typeface="+mn-lt"/>
                <a:ea typeface="+mn-ea"/>
                <a:cs typeface="+mn-cs"/>
              </a:rPr>
              <a:t>følte</a:t>
            </a:r>
            <a:r>
              <a:rPr lang="en-GB" sz="1200" kern="1200" dirty="0">
                <a:solidFill>
                  <a:schemeClr val="tx1"/>
                </a:solidFill>
                <a:effectLst/>
                <a:latin typeface="+mn-lt"/>
                <a:ea typeface="+mn-ea"/>
                <a:cs typeface="+mn-cs"/>
              </a:rPr>
              <a:t> seg </a:t>
            </a:r>
            <a:r>
              <a:rPr lang="en-GB" sz="1200" kern="1200" dirty="0" err="1">
                <a:solidFill>
                  <a:schemeClr val="tx1"/>
                </a:solidFill>
                <a:effectLst/>
                <a:latin typeface="+mn-lt"/>
                <a:ea typeface="+mn-ea"/>
                <a:cs typeface="+mn-cs"/>
              </a:rPr>
              <a:t>alvorlig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eller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moderat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bekymret</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26</a:t>
            </a:fld>
            <a:endParaRPr lang="en-US"/>
          </a:p>
        </p:txBody>
      </p:sp>
    </p:spTree>
    <p:extLst>
      <p:ext uri="{BB962C8B-B14F-4D97-AF65-F5344CB8AC3E}">
        <p14:creationId xmlns:p14="http://schemas.microsoft.com/office/powerpoint/2010/main" val="1254166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Dette </a:t>
            </a:r>
            <a:r>
              <a:rPr lang="en-US" dirty="0" err="1"/>
              <a:t>lysbildet</a:t>
            </a:r>
            <a:r>
              <a:rPr lang="en-US" dirty="0"/>
              <a:t> </a:t>
            </a:r>
            <a:r>
              <a:rPr lang="en-US" dirty="0" err="1"/>
              <a:t>viser</a:t>
            </a:r>
            <a:r>
              <a:rPr lang="en-US" dirty="0"/>
              <a:t> </a:t>
            </a:r>
            <a:r>
              <a:rPr lang="en-US" dirty="0" err="1"/>
              <a:t>igjen</a:t>
            </a:r>
            <a:r>
              <a:rPr lang="en-US" dirty="0"/>
              <a:t> </a:t>
            </a:r>
            <a:r>
              <a:rPr lang="en-US" dirty="0" err="1"/>
              <a:t>livskvaliteten</a:t>
            </a:r>
            <a:r>
              <a:rPr lang="en-US" dirty="0"/>
              <a:t>: jo </a:t>
            </a:r>
            <a:r>
              <a:rPr lang="en-US" dirty="0" err="1"/>
              <a:t>høyere</a:t>
            </a:r>
            <a:r>
              <a:rPr lang="en-US" dirty="0"/>
              <a:t> </a:t>
            </a:r>
            <a:r>
              <a:rPr lang="en-US" dirty="0" err="1"/>
              <a:t>skår</a:t>
            </a:r>
            <a:r>
              <a:rPr lang="en-US" dirty="0"/>
              <a:t>, </a:t>
            </a:r>
            <a:r>
              <a:rPr lang="en-US" dirty="0" err="1"/>
              <a:t>desto</a:t>
            </a:r>
            <a:r>
              <a:rPr lang="en-US" dirty="0"/>
              <a:t> </a:t>
            </a:r>
            <a:r>
              <a:rPr lang="en-US" dirty="0" err="1"/>
              <a:t>bedre</a:t>
            </a:r>
            <a:r>
              <a:rPr lang="en-US" dirty="0"/>
              <a:t> </a:t>
            </a:r>
            <a:r>
              <a:rPr lang="en-US" dirty="0" err="1"/>
              <a:t>livskvalitet</a:t>
            </a:r>
            <a:r>
              <a:rPr lang="en-US" dirty="0"/>
              <a:t>. Det </a:t>
            </a:r>
            <a:r>
              <a:rPr lang="en-US" dirty="0" err="1"/>
              <a:t>viser</a:t>
            </a:r>
            <a:r>
              <a:rPr lang="en-US" dirty="0"/>
              <a:t> </a:t>
            </a:r>
            <a:r>
              <a:rPr lang="en-US" dirty="0" err="1"/>
              <a:t>livskvalitet</a:t>
            </a:r>
            <a:r>
              <a:rPr lang="en-US" dirty="0"/>
              <a:t> </a:t>
            </a:r>
            <a:r>
              <a:rPr lang="en-US" dirty="0" err="1"/>
              <a:t>når</a:t>
            </a:r>
            <a:r>
              <a:rPr lang="en-US" dirty="0"/>
              <a:t> det </a:t>
            </a:r>
            <a:r>
              <a:rPr lang="en-US" dirty="0" err="1"/>
              <a:t>gjelder</a:t>
            </a:r>
            <a:r>
              <a:rPr lang="en-US" dirty="0"/>
              <a:t> </a:t>
            </a:r>
            <a:r>
              <a:rPr lang="en-US" dirty="0" err="1"/>
              <a:t>seksuell</a:t>
            </a:r>
            <a:r>
              <a:rPr lang="en-US" dirty="0"/>
              <a:t> </a:t>
            </a:r>
            <a:r>
              <a:rPr lang="en-US" dirty="0" err="1"/>
              <a:t>funksjon</a:t>
            </a:r>
            <a:r>
              <a:rPr lang="en-US" dirty="0"/>
              <a:t> </a:t>
            </a:r>
            <a:r>
              <a:rPr lang="en-US" dirty="0" err="1"/>
              <a:t>etter</a:t>
            </a:r>
            <a:r>
              <a:rPr lang="en-US" dirty="0"/>
              <a:t> </a:t>
            </a:r>
            <a:r>
              <a:rPr lang="en-US" dirty="0" err="1"/>
              <a:t>ulike</a:t>
            </a:r>
            <a:r>
              <a:rPr lang="en-US" dirty="0"/>
              <a:t> </a:t>
            </a:r>
            <a:r>
              <a:rPr lang="en-US" dirty="0" err="1"/>
              <a:t>behandlinger</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Livskvalitetsskår</a:t>
            </a:r>
            <a:r>
              <a:rPr lang="en-US" dirty="0"/>
              <a:t> for alle </a:t>
            </a:r>
            <a:r>
              <a:rPr lang="en-US" dirty="0" err="1"/>
              <a:t>behandlinger</a:t>
            </a:r>
            <a:r>
              <a:rPr lang="en-US" dirty="0"/>
              <a:t> er </a:t>
            </a:r>
            <a:r>
              <a:rPr lang="en-US" dirty="0" err="1"/>
              <a:t>åpenbart</a:t>
            </a:r>
            <a:r>
              <a:rPr lang="en-US" dirty="0"/>
              <a:t> lave </a:t>
            </a:r>
            <a:r>
              <a:rPr lang="en-US" dirty="0" err="1"/>
              <a:t>sammenlignet</a:t>
            </a:r>
            <a:r>
              <a:rPr lang="en-US" dirty="0"/>
              <a:t> med </a:t>
            </a:r>
            <a:r>
              <a:rPr lang="en-US" dirty="0" err="1"/>
              <a:t>aktiv</a:t>
            </a:r>
            <a:r>
              <a:rPr lang="en-US" dirty="0"/>
              <a:t> </a:t>
            </a:r>
            <a:r>
              <a:rPr lang="en-US" dirty="0" err="1"/>
              <a:t>overvåkning</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Hvorfor</a:t>
            </a:r>
            <a:r>
              <a:rPr lang="en-US" dirty="0"/>
              <a:t> er </a:t>
            </a:r>
            <a:r>
              <a:rPr lang="en-US" dirty="0" err="1"/>
              <a:t>ikke</a:t>
            </a:r>
            <a:r>
              <a:rPr lang="en-US" dirty="0"/>
              <a:t> den </a:t>
            </a:r>
            <a:r>
              <a:rPr lang="en-US" dirty="0" err="1"/>
              <a:t>aktive</a:t>
            </a:r>
            <a:r>
              <a:rPr lang="en-US" dirty="0"/>
              <a:t> </a:t>
            </a:r>
            <a:r>
              <a:rPr lang="en-US" dirty="0" err="1"/>
              <a:t>overvåkingsskalaen</a:t>
            </a:r>
            <a:r>
              <a:rPr lang="en-US" dirty="0"/>
              <a:t> 100, </a:t>
            </a:r>
            <a:r>
              <a:rPr lang="en-US" dirty="0" err="1"/>
              <a:t>som</a:t>
            </a:r>
            <a:r>
              <a:rPr lang="en-US" dirty="0"/>
              <a:t> er </a:t>
            </a:r>
            <a:r>
              <a:rPr lang="en-US" dirty="0" err="1"/>
              <a:t>toppen</a:t>
            </a:r>
            <a:r>
              <a:rPr lang="en-US" dirty="0"/>
              <a:t> av </a:t>
            </a:r>
            <a:r>
              <a:rPr lang="en-US" dirty="0" err="1"/>
              <a:t>skalaen</a:t>
            </a:r>
            <a:r>
              <a:rPr lang="en-US" dirty="0"/>
              <a:t> </a:t>
            </a:r>
            <a:r>
              <a:rPr lang="en-US" dirty="0" err="1"/>
              <a:t>i</a:t>
            </a:r>
            <a:r>
              <a:rPr lang="en-US" dirty="0"/>
              <a:t> EPIC-</a:t>
            </a:r>
            <a:r>
              <a:rPr lang="en-US" dirty="0" err="1"/>
              <a:t>skalaen</a:t>
            </a:r>
            <a:r>
              <a:rPr lang="en-US" dirty="0"/>
              <a:t>? Det er </a:t>
            </a:r>
            <a:r>
              <a:rPr lang="en-US" dirty="0" err="1"/>
              <a:t>fordi</a:t>
            </a:r>
            <a:r>
              <a:rPr lang="en-US" dirty="0"/>
              <a:t> (</a:t>
            </a:r>
            <a:r>
              <a:rPr lang="en-US" dirty="0" err="1"/>
              <a:t>gjennomsnittsalderen</a:t>
            </a:r>
            <a:r>
              <a:rPr lang="en-US" dirty="0"/>
              <a:t> </a:t>
            </a:r>
            <a:r>
              <a:rPr lang="en-US" dirty="0" err="1"/>
              <a:t>på</a:t>
            </a:r>
            <a:r>
              <a:rPr lang="en-US" dirty="0"/>
              <a:t> </a:t>
            </a:r>
            <a:r>
              <a:rPr lang="en-US" dirty="0" err="1"/>
              <a:t>studien</a:t>
            </a:r>
            <a:r>
              <a:rPr lang="en-US" dirty="0"/>
              <a:t> er 70) </a:t>
            </a:r>
            <a:r>
              <a:rPr lang="en-US" dirty="0" err="1"/>
              <a:t>seksuell</a:t>
            </a:r>
            <a:r>
              <a:rPr lang="en-US" dirty="0"/>
              <a:t> </a:t>
            </a:r>
            <a:r>
              <a:rPr lang="en-US" dirty="0" err="1"/>
              <a:t>funksjon</a:t>
            </a:r>
            <a:r>
              <a:rPr lang="en-US" dirty="0"/>
              <a:t> </a:t>
            </a:r>
            <a:r>
              <a:rPr lang="en-US" dirty="0" err="1"/>
              <a:t>normalt</a:t>
            </a:r>
            <a:r>
              <a:rPr lang="en-US" dirty="0"/>
              <a:t> </a:t>
            </a:r>
            <a:r>
              <a:rPr lang="en-US" dirty="0" err="1"/>
              <a:t>ikke</a:t>
            </a:r>
            <a:r>
              <a:rPr lang="en-US" dirty="0"/>
              <a:t> er 100 % </a:t>
            </a:r>
            <a:r>
              <a:rPr lang="en-US" dirty="0" err="1"/>
              <a:t>i</a:t>
            </a:r>
            <a:r>
              <a:rPr lang="en-US" dirty="0"/>
              <a:t> </a:t>
            </a:r>
            <a:r>
              <a:rPr lang="en-US" dirty="0" err="1"/>
              <a:t>disse</a:t>
            </a:r>
            <a:r>
              <a:rPr lang="en-US" dirty="0"/>
              <a:t> </a:t>
            </a:r>
            <a:r>
              <a:rPr lang="en-US" dirty="0" err="1"/>
              <a:t>aldersgruppene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Når</a:t>
            </a:r>
            <a:r>
              <a:rPr lang="en-US" dirty="0"/>
              <a:t> man </a:t>
            </a:r>
            <a:r>
              <a:rPr lang="en-US" dirty="0" err="1"/>
              <a:t>sammenligner</a:t>
            </a:r>
            <a:r>
              <a:rPr lang="en-US" dirty="0"/>
              <a:t> </a:t>
            </a:r>
            <a:r>
              <a:rPr lang="en-US" dirty="0" err="1"/>
              <a:t>disse</a:t>
            </a:r>
            <a:r>
              <a:rPr lang="en-US" dirty="0"/>
              <a:t> </a:t>
            </a:r>
            <a:r>
              <a:rPr lang="en-US" dirty="0" err="1"/>
              <a:t>tallene</a:t>
            </a:r>
            <a:r>
              <a:rPr lang="en-US" dirty="0"/>
              <a:t> med den </a:t>
            </a:r>
            <a:r>
              <a:rPr lang="en-US" dirty="0" err="1"/>
              <a:t>generelle</a:t>
            </a:r>
            <a:r>
              <a:rPr lang="en-US" dirty="0"/>
              <a:t> </a:t>
            </a:r>
            <a:r>
              <a:rPr lang="en-US" dirty="0" err="1"/>
              <a:t>populasjonen</a:t>
            </a:r>
            <a:r>
              <a:rPr lang="en-US" dirty="0"/>
              <a:t>, er </a:t>
            </a:r>
            <a:r>
              <a:rPr lang="en-US" dirty="0" err="1"/>
              <a:t>gjennomsnittlig</a:t>
            </a:r>
            <a:r>
              <a:rPr lang="en-US" dirty="0"/>
              <a:t> EPIC </a:t>
            </a:r>
            <a:r>
              <a:rPr lang="en-US" dirty="0" err="1"/>
              <a:t>seksuell</a:t>
            </a:r>
            <a:r>
              <a:rPr lang="en-US" dirty="0"/>
              <a:t> </a:t>
            </a:r>
            <a:r>
              <a:rPr lang="en-US" dirty="0" err="1"/>
              <a:t>funksjonsskår</a:t>
            </a:r>
            <a:r>
              <a:rPr lang="en-US" dirty="0"/>
              <a:t> for </a:t>
            </a:r>
            <a:r>
              <a:rPr lang="en-US" dirty="0" err="1"/>
              <a:t>menn</a:t>
            </a:r>
            <a:r>
              <a:rPr lang="en-US" dirty="0"/>
              <a:t> </a:t>
            </a:r>
            <a:r>
              <a:rPr lang="en-US" dirty="0" err="1"/>
              <a:t>uten</a:t>
            </a:r>
            <a:r>
              <a:rPr lang="en-US" dirty="0"/>
              <a:t> </a:t>
            </a:r>
            <a:r>
              <a:rPr lang="en-US" dirty="0" err="1"/>
              <a:t>prostatakreft</a:t>
            </a:r>
            <a:r>
              <a:rPr lang="en-US" dirty="0"/>
              <a:t> 61, </a:t>
            </a:r>
            <a:r>
              <a:rPr lang="en-US" dirty="0" err="1"/>
              <a:t>noe</a:t>
            </a:r>
            <a:r>
              <a:rPr lang="en-US" dirty="0"/>
              <a:t> </a:t>
            </a:r>
            <a:r>
              <a:rPr lang="en-US" dirty="0" err="1"/>
              <a:t>som</a:t>
            </a:r>
            <a:r>
              <a:rPr lang="en-US" dirty="0"/>
              <a:t> er </a:t>
            </a:r>
            <a:r>
              <a:rPr lang="en-US" dirty="0" err="1"/>
              <a:t>svært</a:t>
            </a:r>
            <a:r>
              <a:rPr lang="en-US" dirty="0"/>
              <a:t> </a:t>
            </a:r>
            <a:r>
              <a:rPr lang="en-US" dirty="0" err="1"/>
              <a:t>lik</a:t>
            </a:r>
            <a:r>
              <a:rPr lang="en-US" dirty="0"/>
              <a:t> den </a:t>
            </a:r>
            <a:r>
              <a:rPr lang="en-US" dirty="0" err="1"/>
              <a:t>aktive</a:t>
            </a:r>
            <a:r>
              <a:rPr lang="en-US" dirty="0"/>
              <a:t> </a:t>
            </a:r>
            <a:r>
              <a:rPr lang="en-US" dirty="0" err="1"/>
              <a:t>overvåkningsskalaen</a:t>
            </a:r>
            <a:r>
              <a:rPr lang="en-US" dirty="0"/>
              <a:t> 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28</a:t>
            </a:fld>
            <a:endParaRPr lang="en-US"/>
          </a:p>
        </p:txBody>
      </p:sp>
    </p:spTree>
    <p:extLst>
      <p:ext uri="{BB962C8B-B14F-4D97-AF65-F5344CB8AC3E}">
        <p14:creationId xmlns:p14="http://schemas.microsoft.com/office/powerpoint/2010/main" val="3921180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Hvor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stort</a:t>
            </a:r>
            <a:r>
              <a:rPr lang="en-GB" sz="1200" kern="1200" dirty="0">
                <a:solidFill>
                  <a:schemeClr val="tx1"/>
                </a:solidFill>
                <a:effectLst/>
                <a:latin typeface="+mn-lt"/>
                <a:ea typeface="+mn-ea"/>
                <a:cs typeface="+mn-cs"/>
              </a:rPr>
              <a:t> problem da er </a:t>
            </a:r>
            <a:r>
              <a:rPr lang="en-GB" sz="1200" kern="1200" dirty="0" err="1">
                <a:solidFill>
                  <a:schemeClr val="tx1"/>
                </a:solidFill>
                <a:effectLst/>
                <a:latin typeface="+mn-lt"/>
                <a:ea typeface="+mn-ea"/>
                <a:cs typeface="+mn-cs"/>
              </a:rPr>
              <a:t>seksuell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funksjon</a:t>
            </a:r>
            <a:r>
              <a:rPr lang="en-GB" sz="1200" kern="1200" dirty="0">
                <a:solidFill>
                  <a:schemeClr val="tx1"/>
                </a:solidFill>
                <a:effectLst/>
                <a:latin typeface="+mn-lt"/>
                <a:ea typeface="+mn-ea"/>
                <a:cs typeface="+mn-cs"/>
              </a:rPr>
              <a:t>? Man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se at det er et </a:t>
            </a:r>
            <a:r>
              <a:rPr lang="en-GB" sz="1200" kern="1200" dirty="0" err="1">
                <a:solidFill>
                  <a:schemeClr val="tx1"/>
                </a:solidFill>
                <a:effectLst/>
                <a:latin typeface="+mn-lt"/>
                <a:ea typeface="+mn-ea"/>
                <a:cs typeface="+mn-cs"/>
              </a:rPr>
              <a:t>stort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eller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moderat</a:t>
            </a:r>
            <a:r>
              <a:rPr lang="en-GB" sz="1200" kern="1200" dirty="0">
                <a:solidFill>
                  <a:schemeClr val="tx1"/>
                </a:solidFill>
                <a:effectLst/>
                <a:latin typeface="+mn-lt"/>
                <a:ea typeface="+mn-ea"/>
                <a:cs typeface="+mn-cs"/>
              </a:rPr>
              <a:t> problem </a:t>
            </a:r>
            <a:r>
              <a:rPr lang="en-GB" sz="1200" kern="1200" dirty="0" err="1">
                <a:solidFill>
                  <a:schemeClr val="tx1"/>
                </a:solidFill>
                <a:effectLst/>
                <a:latin typeface="+mn-lt"/>
                <a:ea typeface="+mn-ea"/>
                <a:cs typeface="+mn-cs"/>
              </a:rPr>
              <a:t>hos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rundt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halvparten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mennene</a:t>
            </a:r>
            <a:r>
              <a:rPr lang="en-GB" sz="1200" kern="1200" dirty="0">
                <a:solidFill>
                  <a:schemeClr val="tx1"/>
                </a:solidFill>
                <a:effectLst/>
                <a:latin typeface="+mn-lt"/>
                <a:ea typeface="+mn-ea"/>
                <a:cs typeface="+mn-cs"/>
              </a:rPr>
              <a:t>. Det </a:t>
            </a:r>
            <a:r>
              <a:rPr lang="en-GB" sz="1200" kern="1200" dirty="0" err="1">
                <a:solidFill>
                  <a:schemeClr val="tx1"/>
                </a:solidFill>
                <a:effectLst/>
                <a:latin typeface="+mn-lt"/>
                <a:ea typeface="+mn-ea"/>
                <a:cs typeface="+mn-cs"/>
              </a:rPr>
              <a:t>ville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vært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interessant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partnernes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perspektiv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samme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spørsmål</a:t>
            </a:r>
            <a:r>
              <a:rPr lang="en-GB"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29</a:t>
            </a:fld>
            <a:endParaRPr lang="en-US"/>
          </a:p>
        </p:txBody>
      </p:sp>
    </p:spTree>
    <p:extLst>
      <p:ext uri="{BB962C8B-B14F-4D97-AF65-F5344CB8AC3E}">
        <p14:creationId xmlns:p14="http://schemas.microsoft.com/office/powerpoint/2010/main" val="1391256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Rundt tre fjerdedeler av de som svarte på undersøkelsen vurderte sin nåværende evne til å fungere seksuelt som dårlig eller svært dårlig. Dette er åpenbart, delvis, en gjenspeiling av respondentens alder og virkningen av behandlingen.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Til sammenligning er det imidlertid interessant å se på en studie i 2017 med menn med noe høyere alder (gjennomsnittsalder 74,5) som ikke hadde prostatakreft, som brukte de samme EPIC-26-tiltakene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Venderbos</a:t>
            </a:r>
            <a:r>
              <a:rPr lang="nb-NO" sz="1800" kern="100" dirty="0">
                <a:effectLst/>
                <a:latin typeface="Calibri" panose="020F0502020204030204" pitchFamily="34" charset="0"/>
                <a:ea typeface="Calibri" panose="020F0502020204030204" pitchFamily="34" charset="0"/>
                <a:cs typeface="Arial" panose="020B0604020202020204" pitchFamily="34" charset="0"/>
              </a:rPr>
              <a:t> et al, PMID: 28168601). Man fant at 50 % av disse mennene vurderte sin evne til å fungere seksuelt som dårlig eller svært dårlig. Dette er en vesentlig lavere prosentandel enn 76 % av menn med prostatakreft i vår studie.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30</a:t>
            </a:fld>
            <a:endParaRPr lang="en-US"/>
          </a:p>
        </p:txBody>
      </p:sp>
    </p:spTree>
    <p:extLst>
      <p:ext uri="{BB962C8B-B14F-4D97-AF65-F5344CB8AC3E}">
        <p14:creationId xmlns:p14="http://schemas.microsoft.com/office/powerpoint/2010/main" val="1136052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Når man ser på hvordan forskjellige behandlinger påvirker seksuell funksjon, kan man se fra tallene øverst at mer enn halvparten av menn som har hatt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prostatektomi</a:t>
            </a:r>
            <a:r>
              <a:rPr lang="nb-NO" sz="1800" kern="100" dirty="0">
                <a:effectLst/>
                <a:latin typeface="Calibri" panose="020F0502020204030204" pitchFamily="34" charset="0"/>
                <a:ea typeface="Calibri" panose="020F0502020204030204" pitchFamily="34" charset="0"/>
                <a:cs typeface="Arial" panose="020B0604020202020204" pitchFamily="34" charset="0"/>
              </a:rPr>
              <a:t> opplever at seksuell funksjon er et stort eller moderat problem for dem. Det er en betydelig del.</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Tallene nedenfor viser at seksuell funksjon ser ut til å være et noe mindre signifikant problem etter strålebehandling: 47,3 % for strålebehandling hadde signifikante problemer sammenlignet med 54,8 % for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prostatektomi</a:t>
            </a:r>
            <a:r>
              <a:rPr lang="nb-NO" sz="1800" kern="100" dirty="0">
                <a:effectLst/>
                <a:latin typeface="Calibri" panose="020F0502020204030204" pitchFamily="34" charset="0"/>
                <a:ea typeface="Calibri" panose="020F0502020204030204" pitchFamily="34" charset="0"/>
                <a:cs typeface="Arial" panose="020B0604020202020204" pitchFamily="34" charset="0"/>
              </a:rPr>
              <a: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Men begge funnene indikerer at, når det gjelder seksuell funksjon, har de to viktigste første behandlingene for prostatakreft en viktig effekt på livskvaliteten.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31</a:t>
            </a:fld>
            <a:endParaRPr lang="en-US"/>
          </a:p>
        </p:txBody>
      </p:sp>
    </p:spTree>
    <p:extLst>
      <p:ext uri="{BB962C8B-B14F-4D97-AF65-F5344CB8AC3E}">
        <p14:creationId xmlns:p14="http://schemas.microsoft.com/office/powerpoint/2010/main" val="12077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a:t>
            </a:fld>
            <a:endParaRPr lang="en-US"/>
          </a:p>
        </p:txBody>
      </p:sp>
    </p:spTree>
    <p:extLst>
      <p:ext uri="{BB962C8B-B14F-4D97-AF65-F5344CB8AC3E}">
        <p14:creationId xmlns:p14="http://schemas.microsoft.com/office/powerpoint/2010/main" val="256805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Arial" panose="020B0604020202020204" pitchFamily="34" charset="0"/>
              </a:rPr>
              <a:t>Bare en tredjedel av respondentene i undersøkelsen hadde prøvd medisiner og utstyr for å forbedre ereksjoner. Med tanke på forekomsten av seksuelle problemer ved behandling, er det åpenbart en kløft her, og behovet for å gi menn mer råd om disse tilnærmingene.</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32</a:t>
            </a:fld>
            <a:endParaRPr lang="en-US"/>
          </a:p>
        </p:txBody>
      </p:sp>
    </p:spTree>
    <p:extLst>
      <p:ext uri="{BB962C8B-B14F-4D97-AF65-F5344CB8AC3E}">
        <p14:creationId xmlns:p14="http://schemas.microsoft.com/office/powerpoint/2010/main" val="778852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Når</a:t>
            </a:r>
            <a:r>
              <a:rPr lang="en-US" dirty="0"/>
              <a:t> vi </a:t>
            </a:r>
            <a:r>
              <a:rPr lang="en-US" dirty="0" err="1"/>
              <a:t>går</a:t>
            </a:r>
            <a:r>
              <a:rPr lang="en-US" dirty="0"/>
              <a:t> </a:t>
            </a:r>
            <a:r>
              <a:rPr lang="en-US" dirty="0" err="1"/>
              <a:t>videre</a:t>
            </a:r>
            <a:r>
              <a:rPr lang="en-US" dirty="0"/>
              <a:t> </a:t>
            </a:r>
            <a:r>
              <a:rPr lang="en-US" dirty="0" err="1"/>
              <a:t>til</a:t>
            </a:r>
            <a:r>
              <a:rPr lang="en-US" dirty="0"/>
              <a:t> </a:t>
            </a:r>
            <a:r>
              <a:rPr lang="en-US" dirty="0" err="1"/>
              <a:t>ufrivillig</a:t>
            </a:r>
            <a:r>
              <a:rPr lang="en-US" dirty="0"/>
              <a:t> </a:t>
            </a:r>
            <a:r>
              <a:rPr lang="en-US" dirty="0" err="1"/>
              <a:t>vannlating</a:t>
            </a:r>
            <a:r>
              <a:rPr lang="en-US" dirty="0"/>
              <a:t>, </a:t>
            </a:r>
            <a:r>
              <a:rPr lang="en-US" dirty="0" err="1"/>
              <a:t>har</a:t>
            </a:r>
            <a:r>
              <a:rPr lang="en-US" dirty="0"/>
              <a:t> vi </a:t>
            </a:r>
            <a:r>
              <a:rPr lang="en-US" dirty="0" err="1"/>
              <a:t>gjort</a:t>
            </a:r>
            <a:r>
              <a:rPr lang="en-US" dirty="0"/>
              <a:t> </a:t>
            </a:r>
            <a:r>
              <a:rPr lang="en-US" dirty="0" err="1"/>
              <a:t>nøyaktig</a:t>
            </a:r>
            <a:r>
              <a:rPr lang="en-US" dirty="0"/>
              <a:t> </a:t>
            </a:r>
            <a:r>
              <a:rPr lang="en-US" dirty="0" err="1"/>
              <a:t>samme</a:t>
            </a:r>
            <a:r>
              <a:rPr lang="en-US" dirty="0"/>
              <a:t> </a:t>
            </a:r>
            <a:r>
              <a:rPr lang="en-US" dirty="0" err="1"/>
              <a:t>analyse</a:t>
            </a:r>
            <a:r>
              <a:rPr lang="en-US" dirty="0"/>
              <a:t> </a:t>
            </a:r>
            <a:r>
              <a:rPr lang="en-US" dirty="0" err="1"/>
              <a:t>som</a:t>
            </a:r>
            <a:r>
              <a:rPr lang="en-US" dirty="0"/>
              <a:t> for </a:t>
            </a:r>
            <a:r>
              <a:rPr lang="en-US" dirty="0" err="1"/>
              <a:t>seksuell</a:t>
            </a:r>
            <a:r>
              <a:rPr lang="en-US" dirty="0"/>
              <a:t> </a:t>
            </a:r>
            <a:r>
              <a:rPr lang="en-US" dirty="0" err="1"/>
              <a:t>funksjon</a:t>
            </a:r>
            <a:r>
              <a:rPr lang="en-US" dirty="0"/>
              <a:t>. </a:t>
            </a:r>
            <a:r>
              <a:rPr lang="en-US" dirty="0" err="1"/>
              <a:t>Først</a:t>
            </a:r>
            <a:r>
              <a:rPr lang="en-US" dirty="0"/>
              <a:t> </a:t>
            </a:r>
            <a:r>
              <a:rPr lang="en-US" dirty="0" err="1"/>
              <a:t>sammenlignet</a:t>
            </a:r>
            <a:r>
              <a:rPr lang="en-US" dirty="0"/>
              <a:t> vi de </a:t>
            </a:r>
            <a:r>
              <a:rPr lang="en-US" dirty="0" err="1"/>
              <a:t>forskjellige</a:t>
            </a:r>
            <a:r>
              <a:rPr lang="en-US" dirty="0"/>
              <a:t> </a:t>
            </a:r>
            <a:r>
              <a:rPr lang="en-US" dirty="0" err="1"/>
              <a:t>behandlingene</a:t>
            </a:r>
            <a:r>
              <a:rPr lang="en-US" dirty="0"/>
              <a:t>. Du </a:t>
            </a:r>
            <a:r>
              <a:rPr lang="en-US" dirty="0" err="1"/>
              <a:t>vil</a:t>
            </a:r>
            <a:r>
              <a:rPr lang="en-US" dirty="0"/>
              <a:t> se at </a:t>
            </a:r>
            <a:r>
              <a:rPr lang="en-US" dirty="0" err="1"/>
              <a:t>prostatektomi</a:t>
            </a:r>
            <a:r>
              <a:rPr lang="en-US" dirty="0"/>
              <a:t> er </a:t>
            </a:r>
            <a:r>
              <a:rPr lang="en-US" dirty="0" err="1"/>
              <a:t>knyttet</a:t>
            </a:r>
            <a:r>
              <a:rPr lang="en-US" dirty="0"/>
              <a:t> </a:t>
            </a:r>
            <a:r>
              <a:rPr lang="en-US" dirty="0" err="1"/>
              <a:t>til</a:t>
            </a:r>
            <a:r>
              <a:rPr lang="en-US" dirty="0"/>
              <a:t> </a:t>
            </a:r>
            <a:r>
              <a:rPr lang="en-US" dirty="0" err="1"/>
              <a:t>lavere</a:t>
            </a:r>
            <a:r>
              <a:rPr lang="en-US" dirty="0"/>
              <a:t> </a:t>
            </a:r>
            <a:r>
              <a:rPr lang="en-US" dirty="0" err="1"/>
              <a:t>livskvalitet</a:t>
            </a:r>
            <a:r>
              <a:rPr lang="en-US" dirty="0"/>
              <a:t> </a:t>
            </a:r>
            <a:r>
              <a:rPr lang="en-US" dirty="0" err="1"/>
              <a:t>enn</a:t>
            </a:r>
            <a:r>
              <a:rPr lang="en-US" dirty="0"/>
              <a:t> </a:t>
            </a:r>
            <a:r>
              <a:rPr lang="en-US" dirty="0" err="1"/>
              <a:t>strålebehandling</a:t>
            </a:r>
            <a:r>
              <a:rPr lang="en-US" dirty="0"/>
              <a:t>. De </a:t>
            </a:r>
            <a:r>
              <a:rPr lang="en-US" dirty="0" err="1"/>
              <a:t>andre</a:t>
            </a:r>
            <a:r>
              <a:rPr lang="en-US" dirty="0"/>
              <a:t> </a:t>
            </a:r>
            <a:r>
              <a:rPr lang="en-US" dirty="0" err="1"/>
              <a:t>behandlingene</a:t>
            </a:r>
            <a:r>
              <a:rPr lang="en-US" dirty="0"/>
              <a:t> </a:t>
            </a:r>
            <a:r>
              <a:rPr lang="en-US" dirty="0" err="1"/>
              <a:t>viser</a:t>
            </a:r>
            <a:r>
              <a:rPr lang="en-US" dirty="0"/>
              <a:t> </a:t>
            </a:r>
            <a:r>
              <a:rPr lang="en-US" dirty="0" err="1"/>
              <a:t>færre</a:t>
            </a:r>
            <a:r>
              <a:rPr lang="en-US" dirty="0"/>
              <a:t> </a:t>
            </a:r>
            <a:r>
              <a:rPr lang="en-US" dirty="0" err="1"/>
              <a:t>effekter</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Ved</a:t>
            </a:r>
            <a:r>
              <a:rPr lang="en-US" dirty="0"/>
              <a:t> </a:t>
            </a:r>
            <a:r>
              <a:rPr lang="en-US" dirty="0" err="1"/>
              <a:t>å</a:t>
            </a:r>
            <a:r>
              <a:rPr lang="en-US" dirty="0"/>
              <a:t> </a:t>
            </a:r>
            <a:r>
              <a:rPr lang="en-US" dirty="0" err="1"/>
              <a:t>sammenligne</a:t>
            </a:r>
            <a:r>
              <a:rPr lang="en-US" dirty="0"/>
              <a:t> </a:t>
            </a:r>
            <a:r>
              <a:rPr lang="en-US" dirty="0" err="1"/>
              <a:t>disse</a:t>
            </a:r>
            <a:r>
              <a:rPr lang="en-US" dirty="0"/>
              <a:t> </a:t>
            </a:r>
            <a:r>
              <a:rPr lang="en-US" dirty="0" err="1"/>
              <a:t>tallene</a:t>
            </a:r>
            <a:r>
              <a:rPr lang="en-US" dirty="0"/>
              <a:t> med den </a:t>
            </a:r>
            <a:r>
              <a:rPr lang="en-US" dirty="0" err="1"/>
              <a:t>generelle</a:t>
            </a:r>
            <a:r>
              <a:rPr lang="en-US" dirty="0"/>
              <a:t> </a:t>
            </a:r>
            <a:r>
              <a:rPr lang="en-US" dirty="0" err="1"/>
              <a:t>befolkninge</a:t>
            </a:r>
            <a:r>
              <a:rPr lang="en-US" dirty="0"/>
              <a:t>, er </a:t>
            </a:r>
            <a:r>
              <a:rPr lang="en-US" dirty="0" err="1"/>
              <a:t>gjennomsnittlig</a:t>
            </a:r>
            <a:r>
              <a:rPr lang="en-US" dirty="0"/>
              <a:t> EPIC </a:t>
            </a:r>
            <a:r>
              <a:rPr lang="en-US" dirty="0" err="1"/>
              <a:t>urinfunksjonsskår</a:t>
            </a:r>
            <a:r>
              <a:rPr lang="en-US" dirty="0"/>
              <a:t> for </a:t>
            </a:r>
            <a:r>
              <a:rPr lang="en-US" dirty="0" err="1"/>
              <a:t>menn</a:t>
            </a:r>
            <a:r>
              <a:rPr lang="en-US" dirty="0"/>
              <a:t> </a:t>
            </a:r>
            <a:r>
              <a:rPr lang="en-US" dirty="0" err="1"/>
              <a:t>uten</a:t>
            </a:r>
            <a:r>
              <a:rPr lang="en-US" dirty="0"/>
              <a:t> </a:t>
            </a:r>
            <a:r>
              <a:rPr lang="en-US" dirty="0" err="1"/>
              <a:t>prostatakreft</a:t>
            </a:r>
            <a:r>
              <a:rPr lang="en-US" dirty="0"/>
              <a:t> 89,5.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34</a:t>
            </a:fld>
            <a:endParaRPr lang="en-US"/>
          </a:p>
        </p:txBody>
      </p:sp>
    </p:spTree>
    <p:extLst>
      <p:ext uri="{BB962C8B-B14F-4D97-AF65-F5344CB8AC3E}">
        <p14:creationId xmlns:p14="http://schemas.microsoft.com/office/powerpoint/2010/main" val="3405894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cs typeface="Arial" panose="020B0604020202020204" pitchFamily="34" charset="0"/>
              </a:rPr>
              <a:t>Når det gjelder urinkontroll, hadde 60 % av de undersøkte mennene problemer. Kirurgi synes å være knyttet til de viktigste problemene. En sammenligning av kirurgitallet med aktiv </a:t>
            </a:r>
            <a:r>
              <a:rPr lang="nb-NO" sz="1800" dirty="0" err="1">
                <a:effectLst/>
                <a:latin typeface="Calibri" panose="020F0502020204030204" pitchFamily="34" charset="0"/>
                <a:ea typeface="Calibri" panose="020F0502020204030204" pitchFamily="34" charset="0"/>
                <a:cs typeface="Arial" panose="020B0604020202020204" pitchFamily="34" charset="0"/>
              </a:rPr>
              <a:t>overvåing</a:t>
            </a:r>
            <a:r>
              <a:rPr lang="nb-NO" sz="1800" dirty="0">
                <a:effectLst/>
                <a:latin typeface="Calibri" panose="020F0502020204030204" pitchFamily="34" charset="0"/>
                <a:ea typeface="Calibri" panose="020F0502020204030204" pitchFamily="34" charset="0"/>
                <a:cs typeface="Arial" panose="020B0604020202020204" pitchFamily="34" charset="0"/>
              </a:rPr>
              <a:t> tyder på at kirurgi dobler inkontinensforekomsten. Det bør imidlertid bemerkes at selv under aktiv overvåking er det problemer med drypp. Dette er en gjenspeiling av respondentenes gjennomsnittsalder.</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35</a:t>
            </a:fld>
            <a:endParaRPr lang="en-US"/>
          </a:p>
        </p:txBody>
      </p:sp>
    </p:spTree>
    <p:extLst>
      <p:ext uri="{BB962C8B-B14F-4D97-AF65-F5344CB8AC3E}">
        <p14:creationId xmlns:p14="http://schemas.microsoft.com/office/powerpoint/2010/main" val="3934538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Hva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betyr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dette</a:t>
            </a:r>
            <a:r>
              <a:rPr lang="en-GB" sz="1200" kern="1200" dirty="0">
                <a:solidFill>
                  <a:schemeClr val="tx1"/>
                </a:solidFill>
                <a:effectLst/>
                <a:latin typeface="+mn-lt"/>
                <a:ea typeface="+mn-ea"/>
                <a:cs typeface="+mn-cs"/>
              </a:rPr>
              <a:t> for </a:t>
            </a:r>
            <a:r>
              <a:rPr lang="en-GB" sz="1200" kern="1200" dirty="0" err="1">
                <a:solidFill>
                  <a:schemeClr val="tx1"/>
                </a:solidFill>
                <a:effectLst/>
                <a:latin typeface="+mn-lt"/>
                <a:ea typeface="+mn-ea"/>
                <a:cs typeface="+mn-cs"/>
              </a:rPr>
              <a:t>pasienter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praksis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Spørreundersøkelsen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spurte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menn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hvor</a:t>
            </a:r>
            <a:r>
              <a:rPr lang="en-GB" sz="1200" kern="1200" dirty="0">
                <a:solidFill>
                  <a:schemeClr val="tx1"/>
                </a:solidFill>
                <a:effectLst/>
                <a:latin typeface="+mn-lt"/>
                <a:ea typeface="+mn-ea"/>
                <a:cs typeface="+mn-cs"/>
              </a:rPr>
              <a:t> mange </a:t>
            </a:r>
            <a:r>
              <a:rPr lang="en-GB" sz="1200" kern="1200" dirty="0" err="1">
                <a:solidFill>
                  <a:schemeClr val="tx1"/>
                </a:solidFill>
                <a:effectLst/>
                <a:latin typeface="+mn-lt"/>
                <a:ea typeface="+mn-ea"/>
                <a:cs typeface="+mn-cs"/>
              </a:rPr>
              <a:t>inkontinenskluter</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brukte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hver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respondentene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bruker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tredjedel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eller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flere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kluter</a:t>
            </a:r>
            <a:r>
              <a:rPr lang="en-GB" sz="1200" kern="1200" dirty="0">
                <a:solidFill>
                  <a:schemeClr val="tx1"/>
                </a:solidFill>
                <a:effectLst/>
                <a:latin typeface="+mn-lt"/>
                <a:ea typeface="+mn-ea"/>
                <a:cs typeface="+mn-cs"/>
              </a:rPr>
              <a:t> om </a:t>
            </a:r>
            <a:r>
              <a:rPr lang="en-GB" sz="1200" kern="1200" dirty="0" err="1">
                <a:solidFill>
                  <a:schemeClr val="tx1"/>
                </a:solidFill>
                <a:effectLst/>
                <a:latin typeface="+mn-lt"/>
                <a:ea typeface="+mn-ea"/>
                <a:cs typeface="+mn-cs"/>
              </a:rPr>
              <a:t>dagen</a:t>
            </a:r>
            <a:r>
              <a:rPr lang="en-GB" sz="1200" kern="1200" dirty="0">
                <a:solidFill>
                  <a:schemeClr val="tx1"/>
                </a:solidFill>
                <a:effectLst/>
                <a:latin typeface="+mn-lt"/>
                <a:ea typeface="+mn-ea"/>
                <a:cs typeface="+mn-cs"/>
              </a:rPr>
              <a:t>. Dette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gjenspeile</a:t>
            </a:r>
            <a:r>
              <a:rPr lang="en-GB" sz="1200" kern="1200" dirty="0">
                <a:solidFill>
                  <a:schemeClr val="tx1"/>
                </a:solidFill>
                <a:effectLst/>
                <a:latin typeface="+mn-lt"/>
                <a:ea typeface="+mn-ea"/>
                <a:cs typeface="+mn-cs"/>
              </a:rPr>
              <a:t> det </a:t>
            </a:r>
            <a:r>
              <a:rPr lang="en-GB" sz="1200" kern="1200" dirty="0" err="1">
                <a:solidFill>
                  <a:schemeClr val="tx1"/>
                </a:solidFill>
                <a:effectLst/>
                <a:latin typeface="+mn-lt"/>
                <a:ea typeface="+mn-ea"/>
                <a:cs typeface="+mn-cs"/>
              </a:rPr>
              <a:t>faktum</a:t>
            </a:r>
            <a:r>
              <a:rPr lang="en-GB" sz="1200" kern="1200" dirty="0">
                <a:solidFill>
                  <a:schemeClr val="tx1"/>
                </a:solidFill>
                <a:effectLst/>
                <a:latin typeface="+mn-lt"/>
                <a:ea typeface="+mn-ea"/>
                <a:cs typeface="+mn-cs"/>
              </a:rPr>
              <a:t> at </a:t>
            </a:r>
            <a:r>
              <a:rPr lang="en-GB" sz="1200" kern="1200" dirty="0" err="1">
                <a:solidFill>
                  <a:schemeClr val="tx1"/>
                </a:solidFill>
                <a:effectLst/>
                <a:latin typeface="+mn-lt"/>
                <a:ea typeface="+mn-ea"/>
                <a:cs typeface="+mn-cs"/>
              </a:rPr>
              <a:t>flertallet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respondentene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spørreundersøkelsen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hadde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radikal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prostatektomi</a:t>
            </a:r>
            <a:r>
              <a:rPr lang="en-GB" sz="1200" kern="1200" dirty="0">
                <a:solidFill>
                  <a:schemeClr val="tx1"/>
                </a:solidFill>
                <a:effectLst/>
                <a:latin typeface="+mn-lt"/>
                <a:ea typeface="+mn-ea"/>
                <a:cs typeface="+mn-cs"/>
              </a:rPr>
              <a:t>. Av </a:t>
            </a:r>
            <a:r>
              <a:rPr lang="en-GB" sz="1200" kern="1200" dirty="0" err="1">
                <a:solidFill>
                  <a:schemeClr val="tx1"/>
                </a:solidFill>
                <a:effectLst/>
                <a:latin typeface="+mn-lt"/>
                <a:ea typeface="+mn-ea"/>
                <a:cs typeface="+mn-cs"/>
              </a:rPr>
              <a:t>respondentene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hadde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prostatektomi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brukte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halvparten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kluter</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a:t>
            </a:r>
            <a:r>
              <a:rPr lang="en-GB" sz="1200" kern="1200" dirty="0" err="1">
                <a:solidFill>
                  <a:schemeClr val="tx1"/>
                </a:solidFill>
                <a:effectLst/>
                <a:latin typeface="+mn-lt"/>
                <a:ea typeface="+mn-ea"/>
                <a:cs typeface="+mn-cs"/>
              </a:rPr>
              <a:t>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perspektiv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fant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studie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fra</a:t>
            </a:r>
            <a:r>
              <a:rPr lang="en-GB" sz="1200" kern="1200" dirty="0">
                <a:solidFill>
                  <a:schemeClr val="tx1"/>
                </a:solidFill>
                <a:effectLst/>
                <a:latin typeface="+mn-lt"/>
                <a:ea typeface="+mn-ea"/>
                <a:cs typeface="+mn-cs"/>
              </a:rPr>
              <a:t> 2017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menn</a:t>
            </a:r>
            <a:r>
              <a:rPr lang="en-GB" sz="1200" kern="1200" dirty="0">
                <a:solidFill>
                  <a:schemeClr val="tx1"/>
                </a:solidFill>
                <a:effectLst/>
                <a:latin typeface="+mn-lt"/>
                <a:ea typeface="+mn-ea"/>
                <a:cs typeface="+mn-cs"/>
              </a:rPr>
              <a:t> med </a:t>
            </a:r>
            <a:r>
              <a:rPr lang="en-GB" sz="1200" kern="1200" dirty="0" err="1">
                <a:solidFill>
                  <a:schemeClr val="tx1"/>
                </a:solidFill>
                <a:effectLst/>
                <a:latin typeface="+mn-lt"/>
                <a:ea typeface="+mn-ea"/>
                <a:cs typeface="+mn-cs"/>
              </a:rPr>
              <a:t>omtrent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samme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aldersprofil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IKKE </a:t>
            </a:r>
            <a:r>
              <a:rPr lang="en-GB" sz="1200" kern="1200" dirty="0" err="1">
                <a:solidFill>
                  <a:schemeClr val="tx1"/>
                </a:solidFill>
                <a:effectLst/>
                <a:latin typeface="+mn-lt"/>
                <a:ea typeface="+mn-ea"/>
                <a:cs typeface="+mn-cs"/>
              </a:rPr>
              <a:t>hadde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blitt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behandlet</a:t>
            </a:r>
            <a:r>
              <a:rPr lang="en-GB" sz="1200" kern="1200" dirty="0">
                <a:solidFill>
                  <a:schemeClr val="tx1"/>
                </a:solidFill>
                <a:effectLst/>
                <a:latin typeface="+mn-lt"/>
                <a:ea typeface="+mn-ea"/>
                <a:cs typeface="+mn-cs"/>
              </a:rPr>
              <a:t> for </a:t>
            </a:r>
            <a:r>
              <a:rPr lang="en-GB" sz="1200" kern="1200" dirty="0" err="1">
                <a:solidFill>
                  <a:schemeClr val="tx1"/>
                </a:solidFill>
                <a:effectLst/>
                <a:latin typeface="+mn-lt"/>
                <a:ea typeface="+mn-ea"/>
                <a:cs typeface="+mn-cs"/>
              </a:rPr>
              <a:t>prostatakreft</a:t>
            </a:r>
            <a:r>
              <a:rPr lang="en-GB" sz="1200" kern="1200" dirty="0">
                <a:solidFill>
                  <a:schemeClr val="tx1"/>
                </a:solidFill>
                <a:effectLst/>
                <a:latin typeface="+mn-lt"/>
                <a:ea typeface="+mn-ea"/>
                <a:cs typeface="+mn-cs"/>
              </a:rPr>
              <a:t> at </a:t>
            </a:r>
            <a:r>
              <a:rPr lang="en-GB" sz="1200" kern="1200" dirty="0" err="1">
                <a:solidFill>
                  <a:schemeClr val="tx1"/>
                </a:solidFill>
                <a:effectLst/>
                <a:latin typeface="+mn-lt"/>
                <a:ea typeface="+mn-ea"/>
                <a:cs typeface="+mn-cs"/>
              </a:rPr>
              <a:t>rundt</a:t>
            </a:r>
            <a:r>
              <a:rPr lang="en-GB" sz="1200" kern="1200" dirty="0">
                <a:solidFill>
                  <a:schemeClr val="tx1"/>
                </a:solidFill>
                <a:effectLst/>
                <a:latin typeface="+mn-lt"/>
                <a:ea typeface="+mn-ea"/>
                <a:cs typeface="+mn-cs"/>
              </a:rPr>
              <a:t> 5 % </a:t>
            </a:r>
            <a:r>
              <a:rPr lang="en-GB" sz="1200" kern="1200" dirty="0" err="1">
                <a:solidFill>
                  <a:schemeClr val="tx1"/>
                </a:solidFill>
                <a:effectLst/>
                <a:latin typeface="+mn-lt"/>
                <a:ea typeface="+mn-ea"/>
                <a:cs typeface="+mn-cs"/>
              </a:rPr>
              <a:t>brukte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kluter</a:t>
            </a:r>
            <a:r>
              <a:rPr lang="en-GB" sz="1200" kern="1200" dirty="0">
                <a:solidFill>
                  <a:schemeClr val="tx1"/>
                </a:solidFill>
                <a:effectLst/>
                <a:latin typeface="+mn-lt"/>
                <a:ea typeface="+mn-ea"/>
                <a:cs typeface="+mn-cs"/>
              </a:rPr>
              <a:t> (PMID: 28168601). </a:t>
            </a:r>
            <a:r>
              <a:rPr lang="en-GB" sz="1200" kern="1200" dirty="0" err="1">
                <a:solidFill>
                  <a:schemeClr val="tx1"/>
                </a:solidFill>
                <a:effectLst/>
                <a:latin typeface="+mn-lt"/>
                <a:ea typeface="+mn-ea"/>
                <a:cs typeface="+mn-cs"/>
              </a:rPr>
              <a:t>Så</a:t>
            </a:r>
            <a:r>
              <a:rPr lang="en-GB" sz="1200" kern="1200" dirty="0">
                <a:solidFill>
                  <a:schemeClr val="tx1"/>
                </a:solidFill>
                <a:effectLst/>
                <a:latin typeface="+mn-lt"/>
                <a:ea typeface="+mn-ea"/>
                <a:cs typeface="+mn-cs"/>
              </a:rPr>
              <a:t> det er </a:t>
            </a:r>
            <a:r>
              <a:rPr lang="en-GB" sz="1200" kern="1200" dirty="0" err="1">
                <a:solidFill>
                  <a:schemeClr val="tx1"/>
                </a:solidFill>
                <a:effectLst/>
                <a:latin typeface="+mn-lt"/>
                <a:ea typeface="+mn-ea"/>
                <a:cs typeface="+mn-cs"/>
              </a:rPr>
              <a:t>åpenbart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betydelig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effekt</a:t>
            </a:r>
            <a:r>
              <a:rPr lang="en-GB" sz="1200" kern="1200" dirty="0">
                <a:solidFill>
                  <a:schemeClr val="tx1"/>
                </a:solidFill>
                <a:effectLst/>
                <a:latin typeface="+mn-lt"/>
                <a:ea typeface="+mn-ea"/>
                <a:cs typeface="+mn-cs"/>
              </a:rPr>
              <a:t> her.</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36</a:t>
            </a:fld>
            <a:endParaRPr lang="en-US"/>
          </a:p>
        </p:txBody>
      </p:sp>
    </p:spTree>
    <p:extLst>
      <p:ext uri="{BB962C8B-B14F-4D97-AF65-F5344CB8AC3E}">
        <p14:creationId xmlns:p14="http://schemas.microsoft.com/office/powerpoint/2010/main" val="351383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Når</a:t>
            </a:r>
            <a:r>
              <a:rPr lang="en-US" dirty="0"/>
              <a:t> man ser </a:t>
            </a:r>
            <a:r>
              <a:rPr lang="en-US" dirty="0" err="1"/>
              <a:t>på</a:t>
            </a:r>
            <a:r>
              <a:rPr lang="en-US" dirty="0"/>
              <a:t> </a:t>
            </a:r>
            <a:r>
              <a:rPr lang="en-US" dirty="0" err="1"/>
              <a:t>hvor</a:t>
            </a:r>
            <a:r>
              <a:rPr lang="en-US" dirty="0"/>
              <a:t> </a:t>
            </a:r>
            <a:r>
              <a:rPr lang="en-US" dirty="0" err="1"/>
              <a:t>stor</a:t>
            </a:r>
            <a:r>
              <a:rPr lang="en-US" dirty="0"/>
              <a:t> </a:t>
            </a:r>
            <a:r>
              <a:rPr lang="en-US" dirty="0" err="1"/>
              <a:t>effekt</a:t>
            </a:r>
            <a:r>
              <a:rPr lang="en-US" dirty="0"/>
              <a:t> </a:t>
            </a:r>
            <a:r>
              <a:rPr lang="en-US" dirty="0" err="1"/>
              <a:t>drypp</a:t>
            </a:r>
            <a:r>
              <a:rPr lang="en-US" dirty="0"/>
              <a:t> </a:t>
            </a:r>
            <a:r>
              <a:rPr lang="en-US" dirty="0" err="1"/>
              <a:t>og</a:t>
            </a:r>
            <a:r>
              <a:rPr lang="en-US" dirty="0"/>
              <a:t> </a:t>
            </a:r>
            <a:r>
              <a:rPr lang="en-US" dirty="0" err="1"/>
              <a:t>lekkasje</a:t>
            </a:r>
            <a:r>
              <a:rPr lang="en-US" dirty="0"/>
              <a:t> </a:t>
            </a:r>
            <a:r>
              <a:rPr lang="en-US" dirty="0" err="1"/>
              <a:t>har</a:t>
            </a:r>
            <a:r>
              <a:rPr lang="en-US" dirty="0"/>
              <a:t> </a:t>
            </a:r>
            <a:r>
              <a:rPr lang="en-US" dirty="0" err="1"/>
              <a:t>på</a:t>
            </a:r>
            <a:r>
              <a:rPr lang="en-US" dirty="0"/>
              <a:t> </a:t>
            </a:r>
            <a:r>
              <a:rPr lang="en-US" dirty="0" err="1"/>
              <a:t>menns</a:t>
            </a:r>
            <a:r>
              <a:rPr lang="en-US" dirty="0"/>
              <a:t> liv, </a:t>
            </a:r>
            <a:r>
              <a:rPr lang="en-US" dirty="0" err="1"/>
              <a:t>vurderer</a:t>
            </a:r>
            <a:r>
              <a:rPr lang="en-US" dirty="0"/>
              <a:t> 16 % av alle </a:t>
            </a:r>
            <a:r>
              <a:rPr lang="en-US" dirty="0" err="1"/>
              <a:t>respondentene</a:t>
            </a:r>
            <a:r>
              <a:rPr lang="en-US" dirty="0"/>
              <a:t> det </a:t>
            </a:r>
            <a:r>
              <a:rPr lang="en-US" dirty="0" err="1"/>
              <a:t>til</a:t>
            </a:r>
            <a:r>
              <a:rPr lang="en-US" dirty="0"/>
              <a:t> </a:t>
            </a:r>
            <a:r>
              <a:rPr lang="en-US" dirty="0" err="1"/>
              <a:t>å</a:t>
            </a:r>
            <a:r>
              <a:rPr lang="en-US" dirty="0"/>
              <a:t> </a:t>
            </a:r>
            <a:r>
              <a:rPr lang="en-US" dirty="0" err="1"/>
              <a:t>være</a:t>
            </a:r>
            <a:r>
              <a:rPr lang="en-US" dirty="0"/>
              <a:t> et </a:t>
            </a:r>
            <a:r>
              <a:rPr lang="en-US" dirty="0" err="1"/>
              <a:t>stort</a:t>
            </a:r>
            <a:r>
              <a:rPr lang="en-US" dirty="0"/>
              <a:t> </a:t>
            </a:r>
            <a:r>
              <a:rPr lang="en-US" dirty="0" err="1"/>
              <a:t>eller</a:t>
            </a:r>
            <a:r>
              <a:rPr lang="en-US" dirty="0"/>
              <a:t> </a:t>
            </a:r>
            <a:r>
              <a:rPr lang="en-US" dirty="0" err="1"/>
              <a:t>moderat</a:t>
            </a:r>
            <a:r>
              <a:rPr lang="en-US" dirty="0"/>
              <a:t> problem. </a:t>
            </a:r>
          </a:p>
        </p:txBody>
      </p:sp>
      <p:sp>
        <p:nvSpPr>
          <p:cNvPr id="4" name="Slide Number Placeholder 3"/>
          <p:cNvSpPr>
            <a:spLocks noGrp="1"/>
          </p:cNvSpPr>
          <p:nvPr>
            <p:ph type="sldNum" sz="quarter" idx="5"/>
          </p:nvPr>
        </p:nvSpPr>
        <p:spPr/>
        <p:txBody>
          <a:bodyPr/>
          <a:lstStyle/>
          <a:p>
            <a:fld id="{EE2C2793-E073-7A4C-BFE8-8257B50E4418}" type="slidenum">
              <a:rPr lang="en-US" smtClean="0"/>
              <a:t>37</a:t>
            </a:fld>
            <a:endParaRPr lang="en-US"/>
          </a:p>
        </p:txBody>
      </p:sp>
    </p:spTree>
    <p:extLst>
      <p:ext uri="{BB962C8B-B14F-4D97-AF65-F5344CB8AC3E}">
        <p14:creationId xmlns:p14="http://schemas.microsoft.com/office/powerpoint/2010/main" val="2633178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Hvis man analyserer dette tallet til de som har fått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prostatektomi</a:t>
            </a:r>
            <a:r>
              <a:rPr lang="nb-NO" sz="1800" kern="100" dirty="0">
                <a:effectLst/>
                <a:latin typeface="Calibri" panose="020F0502020204030204" pitchFamily="34" charset="0"/>
                <a:ea typeface="Calibri" panose="020F0502020204030204" pitchFamily="34" charset="0"/>
                <a:cs typeface="Arial" panose="020B0604020202020204" pitchFamily="34" charset="0"/>
              </a:rPr>
              <a:t> og strålebehandling, vil du se behandlingens innvirkning på problemet.</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Ser man på </a:t>
            </a:r>
            <a:r>
              <a:rPr lang="nb-NO" sz="1800" kern="100" dirty="0" err="1">
                <a:effectLst/>
                <a:latin typeface="Calibri" panose="020F0502020204030204" pitchFamily="34" charset="0"/>
                <a:ea typeface="Calibri" panose="020F0502020204030204" pitchFamily="34" charset="0"/>
                <a:cs typeface="Arial" panose="020B0604020202020204" pitchFamily="34" charset="0"/>
              </a:rPr>
              <a:t>prostatektomiske</a:t>
            </a:r>
            <a:r>
              <a:rPr lang="nb-NO" sz="1800" kern="100" dirty="0">
                <a:effectLst/>
                <a:latin typeface="Calibri" panose="020F0502020204030204" pitchFamily="34" charset="0"/>
                <a:ea typeface="Calibri" panose="020F0502020204030204" pitchFamily="34" charset="0"/>
                <a:cs typeface="Arial" panose="020B0604020202020204" pitchFamily="34" charset="0"/>
              </a:rPr>
              <a:t> pasienter, vil man se at 68 % oppgir at drypp og lekkasje er et problem.</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Arial" panose="020B0604020202020204" pitchFamily="34" charset="0"/>
              </a:rPr>
              <a:t>Sammenlign det med strålebehandlingspasienter, i andre linje, der totalt 47 % av pasientene oppgir at drypping og lekkasje er et problem.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38</a:t>
            </a:fld>
            <a:endParaRPr lang="en-US"/>
          </a:p>
        </p:txBody>
      </p:sp>
    </p:spTree>
    <p:extLst>
      <p:ext uri="{BB962C8B-B14F-4D97-AF65-F5344CB8AC3E}">
        <p14:creationId xmlns:p14="http://schemas.microsoft.com/office/powerpoint/2010/main" val="3170503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 er </a:t>
            </a:r>
            <a:r>
              <a:rPr lang="en-US" dirty="0" err="1"/>
              <a:t>tre</a:t>
            </a:r>
            <a:r>
              <a:rPr lang="en-US" dirty="0"/>
              <a:t> </a:t>
            </a:r>
            <a:r>
              <a:rPr lang="en-US" dirty="0" err="1"/>
              <a:t>hovedmeldinger</a:t>
            </a:r>
            <a:r>
              <a:rPr lang="en-US" dirty="0"/>
              <a:t> </a:t>
            </a:r>
            <a:r>
              <a:rPr lang="en-US" dirty="0" err="1"/>
              <a:t>å</a:t>
            </a:r>
            <a:r>
              <a:rPr lang="en-US" dirty="0"/>
              <a:t> ta med seg </a:t>
            </a:r>
            <a:r>
              <a:rPr lang="en-US" dirty="0" err="1"/>
              <a:t>fra</a:t>
            </a:r>
            <a:r>
              <a:rPr lang="en-US" dirty="0"/>
              <a:t> </a:t>
            </a:r>
            <a:r>
              <a:rPr lang="en-US" dirty="0" err="1"/>
              <a:t>disse</a:t>
            </a:r>
            <a:r>
              <a:rPr lang="en-US" dirty="0"/>
              <a:t> EUPROMS-</a:t>
            </a:r>
            <a:r>
              <a:rPr lang="en-US" dirty="0" err="1"/>
              <a:t>funnene</a:t>
            </a:r>
            <a:r>
              <a:rPr lang="en-US" dirty="0"/>
              <a:t>.</a:t>
            </a:r>
          </a:p>
          <a:p>
            <a:endParaRPr lang="en-US" dirty="0"/>
          </a:p>
          <a:p>
            <a:r>
              <a:rPr lang="en-US" dirty="0"/>
              <a:t>Det </a:t>
            </a:r>
            <a:r>
              <a:rPr lang="en-US" dirty="0" err="1"/>
              <a:t>første</a:t>
            </a:r>
            <a:r>
              <a:rPr lang="en-US" dirty="0"/>
              <a:t> er at </a:t>
            </a:r>
            <a:r>
              <a:rPr lang="en-US" dirty="0" err="1"/>
              <a:t>aktiv</a:t>
            </a:r>
            <a:r>
              <a:rPr lang="en-US" dirty="0"/>
              <a:t> </a:t>
            </a:r>
            <a:r>
              <a:rPr lang="en-US" dirty="0" err="1"/>
              <a:t>overvåking</a:t>
            </a:r>
            <a:r>
              <a:rPr lang="en-US" dirty="0"/>
              <a:t> </a:t>
            </a:r>
            <a:r>
              <a:rPr lang="en-US" dirty="0" err="1"/>
              <a:t>alltid</a:t>
            </a:r>
            <a:r>
              <a:rPr lang="en-US" dirty="0"/>
              <a:t> </a:t>
            </a:r>
            <a:r>
              <a:rPr lang="en-US" dirty="0" err="1"/>
              <a:t>bør</a:t>
            </a:r>
            <a:r>
              <a:rPr lang="en-US" dirty="0"/>
              <a:t> </a:t>
            </a:r>
            <a:r>
              <a:rPr lang="en-US" dirty="0" err="1"/>
              <a:t>vurderes</a:t>
            </a:r>
            <a:r>
              <a:rPr lang="en-US" dirty="0"/>
              <a:t> </a:t>
            </a:r>
            <a:r>
              <a:rPr lang="en-US" dirty="0" err="1"/>
              <a:t>hvis</a:t>
            </a:r>
            <a:r>
              <a:rPr lang="en-US" dirty="0"/>
              <a:t> den </a:t>
            </a:r>
            <a:r>
              <a:rPr lang="en-US" dirty="0" err="1"/>
              <a:t>kan</a:t>
            </a:r>
            <a:r>
              <a:rPr lang="en-US" dirty="0"/>
              <a:t> </a:t>
            </a:r>
            <a:r>
              <a:rPr lang="en-US" dirty="0" err="1"/>
              <a:t>brukes</a:t>
            </a:r>
            <a:r>
              <a:rPr lang="en-US" dirty="0"/>
              <a:t> </a:t>
            </a:r>
            <a:r>
              <a:rPr lang="en-US" dirty="0" err="1"/>
              <a:t>trygt</a:t>
            </a:r>
            <a:r>
              <a:rPr lang="en-US" dirty="0"/>
              <a:t>, </a:t>
            </a:r>
            <a:r>
              <a:rPr lang="en-US" dirty="0" err="1"/>
              <a:t>fordi</a:t>
            </a:r>
            <a:r>
              <a:rPr lang="en-US" dirty="0"/>
              <a:t> den </a:t>
            </a:r>
            <a:r>
              <a:rPr lang="en-US" dirty="0" err="1"/>
              <a:t>generelt</a:t>
            </a:r>
            <a:r>
              <a:rPr lang="en-US" dirty="0"/>
              <a:t> er den </a:t>
            </a:r>
            <a:r>
              <a:rPr lang="en-US" dirty="0" err="1"/>
              <a:t>beste</a:t>
            </a:r>
            <a:r>
              <a:rPr lang="en-US" dirty="0"/>
              <a:t> </a:t>
            </a:r>
            <a:r>
              <a:rPr lang="en-US" dirty="0" err="1"/>
              <a:t>beskyttelsen</a:t>
            </a:r>
            <a:r>
              <a:rPr lang="en-US" dirty="0"/>
              <a:t> for </a:t>
            </a:r>
            <a:r>
              <a:rPr lang="en-US" dirty="0" err="1"/>
              <a:t>livskvaliteten</a:t>
            </a:r>
            <a:r>
              <a:rPr lang="en-US" dirty="0"/>
              <a:t>. </a:t>
            </a:r>
            <a:r>
              <a:rPr lang="en-US" dirty="0" err="1"/>
              <a:t>Når</a:t>
            </a:r>
            <a:r>
              <a:rPr lang="en-US" dirty="0"/>
              <a:t> det </a:t>
            </a:r>
            <a:r>
              <a:rPr lang="en-US" dirty="0" err="1"/>
              <a:t>gjelder</a:t>
            </a:r>
            <a:r>
              <a:rPr lang="en-US" dirty="0"/>
              <a:t> </a:t>
            </a:r>
            <a:r>
              <a:rPr lang="en-US" dirty="0" err="1"/>
              <a:t>inkontinens</a:t>
            </a:r>
            <a:r>
              <a:rPr lang="en-US" dirty="0"/>
              <a:t> </a:t>
            </a:r>
            <a:r>
              <a:rPr lang="en-US" dirty="0" err="1"/>
              <a:t>og</a:t>
            </a:r>
            <a:r>
              <a:rPr lang="en-US" dirty="0"/>
              <a:t> </a:t>
            </a:r>
            <a:r>
              <a:rPr lang="en-US" dirty="0" err="1"/>
              <a:t>seksuell</a:t>
            </a:r>
            <a:r>
              <a:rPr lang="en-US" dirty="0"/>
              <a:t> </a:t>
            </a:r>
            <a:r>
              <a:rPr lang="en-US" dirty="0" err="1"/>
              <a:t>funksjon</a:t>
            </a:r>
            <a:r>
              <a:rPr lang="en-US" dirty="0"/>
              <a:t>, er </a:t>
            </a:r>
            <a:r>
              <a:rPr lang="en-US" dirty="0" err="1"/>
              <a:t>kontrasten</a:t>
            </a:r>
            <a:r>
              <a:rPr lang="en-US" dirty="0"/>
              <a:t> </a:t>
            </a:r>
            <a:r>
              <a:rPr lang="en-US" dirty="0" err="1"/>
              <a:t>mellom</a:t>
            </a:r>
            <a:r>
              <a:rPr lang="en-US" dirty="0"/>
              <a:t> </a:t>
            </a:r>
            <a:r>
              <a:rPr lang="en-US" dirty="0" err="1"/>
              <a:t>dette</a:t>
            </a:r>
            <a:r>
              <a:rPr lang="en-US" dirty="0"/>
              <a:t> </a:t>
            </a:r>
            <a:r>
              <a:rPr lang="en-US" dirty="0" err="1"/>
              <a:t>og</a:t>
            </a:r>
            <a:r>
              <a:rPr lang="en-US" dirty="0"/>
              <a:t> </a:t>
            </a:r>
            <a:r>
              <a:rPr lang="en-US" dirty="0" err="1"/>
              <a:t>andre</a:t>
            </a:r>
            <a:r>
              <a:rPr lang="en-US" dirty="0"/>
              <a:t> </a:t>
            </a:r>
            <a:r>
              <a:rPr lang="en-US" dirty="0" err="1"/>
              <a:t>tilnærminger</a:t>
            </a:r>
            <a:r>
              <a:rPr lang="en-US" dirty="0"/>
              <a:t> </a:t>
            </a:r>
            <a:r>
              <a:rPr lang="en-US" dirty="0" err="1"/>
              <a:t>tydelig</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40</a:t>
            </a:fld>
            <a:endParaRPr lang="en-US"/>
          </a:p>
        </p:txBody>
      </p:sp>
    </p:spTree>
    <p:extLst>
      <p:ext uri="{BB962C8B-B14F-4D97-AF65-F5344CB8AC3E}">
        <p14:creationId xmlns:p14="http://schemas.microsoft.com/office/powerpoint/2010/main" val="643902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cs typeface="Arial" panose="020B0604020202020204" pitchFamily="34" charset="0"/>
              </a:rPr>
              <a:t>Den andre meldingen å ta med seg er at tidlig påvisning av prostatakreft er av største betydning. Jo mer avansert prostatakreft ved diagnosen, desto verre er virkningene av behandlingen på livskvaliteten. Grafen her viser at når man ser på mange faktorer sammen – ubehag, tretthet, søvnløshet og mental helse – så oppleves alle disse mer alvorlig ved behandlinger forbundet med mer fremskreden prostatakreft. </a:t>
            </a:r>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41</a:t>
            </a:fld>
            <a:endParaRPr lang="en-US"/>
          </a:p>
        </p:txBody>
      </p:sp>
    </p:spTree>
    <p:extLst>
      <p:ext uri="{BB962C8B-B14F-4D97-AF65-F5344CB8AC3E}">
        <p14:creationId xmlns:p14="http://schemas.microsoft.com/office/powerpoint/2010/main" val="1430976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Og</a:t>
            </a:r>
            <a:r>
              <a:rPr lang="en-US" dirty="0"/>
              <a:t> den </a:t>
            </a:r>
            <a:r>
              <a:rPr lang="en-US" dirty="0" err="1"/>
              <a:t>tredje</a:t>
            </a:r>
            <a:r>
              <a:rPr lang="en-US" dirty="0"/>
              <a:t> </a:t>
            </a:r>
            <a:r>
              <a:rPr lang="en-US" dirty="0" err="1"/>
              <a:t>meldingen</a:t>
            </a:r>
            <a:r>
              <a:rPr lang="en-US" dirty="0"/>
              <a:t> vi </a:t>
            </a:r>
            <a:r>
              <a:rPr lang="en-US" dirty="0" err="1"/>
              <a:t>kan</a:t>
            </a:r>
            <a:r>
              <a:rPr lang="en-US" dirty="0"/>
              <a:t> ta med </a:t>
            </a:r>
            <a:r>
              <a:rPr lang="en-US" dirty="0" err="1"/>
              <a:t>oss</a:t>
            </a:r>
            <a:r>
              <a:rPr lang="en-US" dirty="0"/>
              <a:t> </a:t>
            </a:r>
            <a:r>
              <a:rPr lang="en-US" dirty="0" err="1"/>
              <a:t>fra</a:t>
            </a:r>
            <a:r>
              <a:rPr lang="en-US" dirty="0"/>
              <a:t> alle </a:t>
            </a:r>
            <a:r>
              <a:rPr lang="en-US" dirty="0" err="1"/>
              <a:t>dataene</a:t>
            </a:r>
            <a:r>
              <a:rPr lang="en-US" dirty="0"/>
              <a:t> </a:t>
            </a:r>
            <a:r>
              <a:rPr lang="en-US" dirty="0" err="1"/>
              <a:t>fra</a:t>
            </a:r>
            <a:r>
              <a:rPr lang="en-US" dirty="0"/>
              <a:t> EUPROMS-</a:t>
            </a:r>
            <a:r>
              <a:rPr lang="en-US" dirty="0" err="1"/>
              <a:t>studien</a:t>
            </a:r>
            <a:r>
              <a:rPr lang="en-US" dirty="0"/>
              <a:t>, er at </a:t>
            </a:r>
            <a:r>
              <a:rPr lang="en-US" dirty="0" err="1"/>
              <a:t>behandling</a:t>
            </a:r>
            <a:r>
              <a:rPr lang="en-US" dirty="0"/>
              <a:t> </a:t>
            </a:r>
            <a:r>
              <a:rPr lang="en-US" dirty="0" err="1"/>
              <a:t>og</a:t>
            </a:r>
            <a:r>
              <a:rPr lang="en-US" dirty="0"/>
              <a:t> </a:t>
            </a:r>
            <a:r>
              <a:rPr lang="en-US" dirty="0" err="1"/>
              <a:t>støtte</a:t>
            </a:r>
            <a:r>
              <a:rPr lang="en-US" dirty="0"/>
              <a:t> av </a:t>
            </a:r>
            <a:r>
              <a:rPr lang="en-US" dirty="0" err="1"/>
              <a:t>høy</a:t>
            </a:r>
            <a:r>
              <a:rPr lang="en-US" dirty="0"/>
              <a:t> </a:t>
            </a:r>
            <a:r>
              <a:rPr lang="en-US" dirty="0" err="1"/>
              <a:t>kvalitet</a:t>
            </a:r>
            <a:r>
              <a:rPr lang="en-US" dirty="0"/>
              <a:t> er </a:t>
            </a:r>
            <a:r>
              <a:rPr lang="en-US" dirty="0" err="1"/>
              <a:t>avgjørende</a:t>
            </a:r>
            <a:r>
              <a:rPr lang="en-US" dirty="0"/>
              <a:t>. EUPROMS-</a:t>
            </a:r>
            <a:r>
              <a:rPr lang="en-US" dirty="0" err="1"/>
              <a:t>resultatene</a:t>
            </a:r>
            <a:r>
              <a:rPr lang="en-US" dirty="0"/>
              <a:t> </a:t>
            </a:r>
            <a:r>
              <a:rPr lang="en-US" dirty="0" err="1"/>
              <a:t>viser</a:t>
            </a:r>
            <a:r>
              <a:rPr lang="en-US" dirty="0"/>
              <a:t> de </a:t>
            </a:r>
            <a:r>
              <a:rPr lang="en-US" dirty="0" err="1"/>
              <a:t>alvorlige</a:t>
            </a:r>
            <a:r>
              <a:rPr lang="en-US" dirty="0"/>
              <a:t> </a:t>
            </a:r>
            <a:r>
              <a:rPr lang="en-US" dirty="0" err="1"/>
              <a:t>effektene</a:t>
            </a:r>
            <a:r>
              <a:rPr lang="en-US" dirty="0"/>
              <a:t> </a:t>
            </a:r>
            <a:r>
              <a:rPr lang="en-US" dirty="0" err="1"/>
              <a:t>som</a:t>
            </a:r>
            <a:r>
              <a:rPr lang="en-US" dirty="0"/>
              <a:t> </a:t>
            </a:r>
            <a:r>
              <a:rPr lang="en-US" dirty="0" err="1"/>
              <a:t>kan</a:t>
            </a:r>
            <a:r>
              <a:rPr lang="en-US" dirty="0"/>
              <a:t> </a:t>
            </a:r>
            <a:r>
              <a:rPr lang="en-US" dirty="0" err="1"/>
              <a:t>oppstå</a:t>
            </a:r>
            <a:r>
              <a:rPr lang="en-US" dirty="0"/>
              <a:t> med </a:t>
            </a:r>
            <a:r>
              <a:rPr lang="en-US" dirty="0" err="1"/>
              <a:t>behandling</a:t>
            </a:r>
            <a:r>
              <a:rPr lang="en-US" dirty="0"/>
              <a:t> av </a:t>
            </a:r>
            <a:r>
              <a:rPr lang="en-US" dirty="0" err="1"/>
              <a:t>prostatakreft</a:t>
            </a:r>
            <a:r>
              <a:rPr lang="en-US" dirty="0"/>
              <a:t>. </a:t>
            </a:r>
            <a:r>
              <a:rPr lang="en-US" dirty="0" err="1"/>
              <a:t>Menn</a:t>
            </a:r>
            <a:r>
              <a:rPr lang="en-US" dirty="0"/>
              <a:t> </a:t>
            </a:r>
            <a:r>
              <a:rPr lang="en-US" dirty="0" err="1"/>
              <a:t>trenger</a:t>
            </a:r>
            <a:r>
              <a:rPr lang="en-US" dirty="0"/>
              <a:t> all den </a:t>
            </a:r>
            <a:r>
              <a:rPr lang="en-US" dirty="0" err="1"/>
              <a:t>ekspertisen</a:t>
            </a:r>
            <a:r>
              <a:rPr lang="en-US" dirty="0"/>
              <a:t> </a:t>
            </a:r>
            <a:r>
              <a:rPr lang="en-US" dirty="0" err="1"/>
              <a:t>og</a:t>
            </a:r>
            <a:r>
              <a:rPr lang="en-US" dirty="0"/>
              <a:t> </a:t>
            </a:r>
            <a:r>
              <a:rPr lang="en-US" dirty="0" err="1"/>
              <a:t>erfaringen</a:t>
            </a:r>
            <a:r>
              <a:rPr lang="en-US" dirty="0"/>
              <a:t> de </a:t>
            </a:r>
            <a:r>
              <a:rPr lang="en-US" dirty="0" err="1"/>
              <a:t>kan</a:t>
            </a:r>
            <a:r>
              <a:rPr lang="en-US" dirty="0"/>
              <a:t> </a:t>
            </a:r>
            <a:r>
              <a:rPr lang="en-US" dirty="0" err="1"/>
              <a:t>få</a:t>
            </a:r>
            <a:r>
              <a:rPr lang="en-US" dirty="0"/>
              <a:t> under </a:t>
            </a:r>
            <a:r>
              <a:rPr lang="en-US" dirty="0" err="1"/>
              <a:t>behandling</a:t>
            </a:r>
            <a:r>
              <a:rPr lang="en-US" dirty="0"/>
              <a:t> </a:t>
            </a:r>
            <a:r>
              <a:rPr lang="en-US" dirty="0" err="1"/>
              <a:t>og</a:t>
            </a:r>
            <a:r>
              <a:rPr lang="en-US" dirty="0"/>
              <a:t> </a:t>
            </a:r>
            <a:r>
              <a:rPr lang="en-US" dirty="0" err="1"/>
              <a:t>etter</a:t>
            </a:r>
            <a:r>
              <a:rPr lang="en-US" dirty="0"/>
              <a:t>, med </a:t>
            </a:r>
            <a:r>
              <a:rPr lang="en-US" dirty="0" err="1"/>
              <a:t>informasjon</a:t>
            </a:r>
            <a:r>
              <a:rPr lang="en-US" dirty="0"/>
              <a:t> </a:t>
            </a:r>
            <a:r>
              <a:rPr lang="en-US" dirty="0" err="1"/>
              <a:t>og</a:t>
            </a:r>
            <a:r>
              <a:rPr lang="en-US" dirty="0"/>
              <a:t> </a:t>
            </a:r>
            <a:r>
              <a:rPr lang="en-US" dirty="0" err="1"/>
              <a:t>støtte</a:t>
            </a:r>
            <a:r>
              <a:rPr lang="en-US" dirty="0"/>
              <a:t> </a:t>
            </a:r>
            <a:r>
              <a:rPr lang="en-US" dirty="0" err="1"/>
              <a:t>på</a:t>
            </a:r>
            <a:r>
              <a:rPr lang="en-US" dirty="0"/>
              <a:t> </a:t>
            </a:r>
            <a:r>
              <a:rPr lang="en-US" dirty="0" err="1"/>
              <a:t>hvert</a:t>
            </a:r>
            <a:r>
              <a:rPr lang="en-US" dirty="0"/>
              <a:t> stadium av </a:t>
            </a:r>
            <a:r>
              <a:rPr lang="en-US" dirty="0" err="1"/>
              <a:t>reisen</a:t>
            </a:r>
            <a:r>
              <a:rPr lang="en-US" dirty="0"/>
              <a:t>. Alle </a:t>
            </a:r>
            <a:r>
              <a:rPr lang="en-US" dirty="0" err="1"/>
              <a:t>menn</a:t>
            </a:r>
            <a:r>
              <a:rPr lang="en-US" dirty="0"/>
              <a:t> med </a:t>
            </a:r>
            <a:r>
              <a:rPr lang="en-US" dirty="0" err="1"/>
              <a:t>prostatakreft</a:t>
            </a:r>
            <a:r>
              <a:rPr lang="en-US" dirty="0"/>
              <a:t> </a:t>
            </a:r>
            <a:r>
              <a:rPr lang="en-US" dirty="0" err="1"/>
              <a:t>bør</a:t>
            </a:r>
            <a:r>
              <a:rPr lang="en-US" dirty="0"/>
              <a:t> </a:t>
            </a:r>
            <a:r>
              <a:rPr lang="en-US" dirty="0" err="1"/>
              <a:t>behandles</a:t>
            </a:r>
            <a:r>
              <a:rPr lang="en-US" dirty="0"/>
              <a:t> </a:t>
            </a:r>
            <a:r>
              <a:rPr lang="en-US" dirty="0" err="1"/>
              <a:t>på</a:t>
            </a:r>
            <a:r>
              <a:rPr lang="en-US" dirty="0"/>
              <a:t> et </a:t>
            </a:r>
            <a:r>
              <a:rPr lang="en-US" dirty="0" err="1"/>
              <a:t>kreftsenter</a:t>
            </a:r>
            <a:r>
              <a:rPr lang="en-US" dirty="0"/>
              <a:t> med </a:t>
            </a:r>
            <a:r>
              <a:rPr lang="en-US" dirty="0" err="1"/>
              <a:t>tverrfaglige</a:t>
            </a:r>
            <a:r>
              <a:rPr lang="en-US" dirty="0"/>
              <a:t> team. </a:t>
            </a:r>
          </a:p>
        </p:txBody>
      </p:sp>
      <p:sp>
        <p:nvSpPr>
          <p:cNvPr id="4" name="Slide Number Placeholder 3"/>
          <p:cNvSpPr>
            <a:spLocks noGrp="1"/>
          </p:cNvSpPr>
          <p:nvPr>
            <p:ph type="sldNum" sz="quarter" idx="5"/>
          </p:nvPr>
        </p:nvSpPr>
        <p:spPr/>
        <p:txBody>
          <a:bodyPr/>
          <a:lstStyle/>
          <a:p>
            <a:fld id="{EE2C2793-E073-7A4C-BFE8-8257B50E4418}" type="slidenum">
              <a:rPr lang="en-US" smtClean="0"/>
              <a:t>42</a:t>
            </a:fld>
            <a:endParaRPr lang="en-US"/>
          </a:p>
        </p:txBody>
      </p:sp>
    </p:spTree>
    <p:extLst>
      <p:ext uri="{BB962C8B-B14F-4D97-AF65-F5344CB8AC3E}">
        <p14:creationId xmlns:p14="http://schemas.microsoft.com/office/powerpoint/2010/main" val="194158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a:t>
            </a:fld>
            <a:endParaRPr lang="en-US"/>
          </a:p>
        </p:txBody>
      </p:sp>
    </p:spTree>
    <p:extLst>
      <p:ext uri="{BB962C8B-B14F-4D97-AF65-F5344CB8AC3E}">
        <p14:creationId xmlns:p14="http://schemas.microsoft.com/office/powerpoint/2010/main" val="383350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cs typeface="Arial" panose="020B0604020202020204" pitchFamily="34" charset="0"/>
              </a:rPr>
              <a:t>Det er viktig å forstå hvordan denne studien skiller seg fra tidligere studier, og hvorfor dette er viktig. De fleste studier av livskvalitet hos menn med prostatakreft er utført i et klinisk miljø. Det innebærer at menn blir stilt spørsmål av leger og sykepleiere, eller at de fullfører spørreskjemaer mens de besøker sykehus for behandling eller kontroller. Denne elektroniske undersøkelsen ble utført av menn på fritiden deres og i ro og mak i sitt eget hjem. Dette gjør at de har mer tid til å vurdere svarene sine og kan føle seg tryggere på å si hvordan de faktisk føler seg.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5</a:t>
            </a:fld>
            <a:endParaRPr lang="en-US"/>
          </a:p>
        </p:txBody>
      </p:sp>
    </p:spTree>
    <p:extLst>
      <p:ext uri="{BB962C8B-B14F-4D97-AF65-F5344CB8AC3E}">
        <p14:creationId xmlns:p14="http://schemas.microsoft.com/office/powerpoint/2010/main" val="29052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6</a:t>
            </a:fld>
            <a:endParaRPr lang="en-US"/>
          </a:p>
        </p:txBody>
      </p:sp>
    </p:spTree>
    <p:extLst>
      <p:ext uri="{BB962C8B-B14F-4D97-AF65-F5344CB8AC3E}">
        <p14:creationId xmlns:p14="http://schemas.microsoft.com/office/powerpoint/2010/main" val="211880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Denne </a:t>
            </a:r>
            <a:r>
              <a:rPr lang="en-US" dirty="0" err="1"/>
              <a:t>spørreundersøkelsen</a:t>
            </a:r>
            <a:r>
              <a:rPr lang="en-US" dirty="0"/>
              <a:t> </a:t>
            </a:r>
            <a:r>
              <a:rPr lang="en-US" dirty="0" err="1"/>
              <a:t>viser</a:t>
            </a:r>
            <a:r>
              <a:rPr lang="en-US" dirty="0"/>
              <a:t> et </a:t>
            </a:r>
            <a:r>
              <a:rPr lang="en-US" dirty="0" err="1"/>
              <a:t>tverrsnitt</a:t>
            </a:r>
            <a:r>
              <a:rPr lang="en-US" dirty="0"/>
              <a:t> av </a:t>
            </a:r>
            <a:r>
              <a:rPr lang="en-US" dirty="0" err="1"/>
              <a:t>en</a:t>
            </a:r>
            <a:r>
              <a:rPr lang="en-US" dirty="0"/>
              <a:t> </a:t>
            </a:r>
            <a:r>
              <a:rPr lang="en-US" dirty="0" err="1"/>
              <a:t>befolkning</a:t>
            </a:r>
            <a:r>
              <a:rPr lang="en-US" dirty="0"/>
              <a:t> av </a:t>
            </a:r>
            <a:r>
              <a:rPr lang="en-US" dirty="0" err="1"/>
              <a:t>menn</a:t>
            </a:r>
            <a:r>
              <a:rPr lang="en-US" dirty="0"/>
              <a:t> </a:t>
            </a:r>
            <a:r>
              <a:rPr lang="en-US" dirty="0" err="1"/>
              <a:t>som</a:t>
            </a:r>
            <a:r>
              <a:rPr lang="en-US" dirty="0"/>
              <a:t> </a:t>
            </a:r>
            <a:r>
              <a:rPr lang="en-US" dirty="0" err="1"/>
              <a:t>har</a:t>
            </a:r>
            <a:r>
              <a:rPr lang="en-US" dirty="0"/>
              <a:t> </a:t>
            </a:r>
            <a:r>
              <a:rPr lang="en-US" dirty="0" err="1"/>
              <a:t>blitt</a:t>
            </a:r>
            <a:r>
              <a:rPr lang="en-US" dirty="0"/>
              <a:t> </a:t>
            </a:r>
            <a:r>
              <a:rPr lang="en-US" dirty="0" err="1"/>
              <a:t>behandlet</a:t>
            </a:r>
            <a:r>
              <a:rPr lang="en-US" dirty="0"/>
              <a:t> for </a:t>
            </a:r>
            <a:r>
              <a:rPr lang="en-US" dirty="0" err="1"/>
              <a:t>prostatakreft</a:t>
            </a:r>
            <a:r>
              <a:rPr lang="en-US" dirty="0"/>
              <a:t> </a:t>
            </a:r>
            <a:r>
              <a:rPr lang="en-US" dirty="0" err="1"/>
              <a:t>i</a:t>
            </a:r>
            <a:r>
              <a:rPr lang="en-US" dirty="0"/>
              <a:t> hele Europa. </a:t>
            </a:r>
            <a:r>
              <a:rPr lang="en-US" dirty="0" err="1"/>
              <a:t>Spørreundersøkelsen</a:t>
            </a:r>
            <a:r>
              <a:rPr lang="en-US" dirty="0"/>
              <a:t> </a:t>
            </a:r>
            <a:r>
              <a:rPr lang="en-US" dirty="0" err="1"/>
              <a:t>spurte</a:t>
            </a:r>
            <a:r>
              <a:rPr lang="en-US" dirty="0"/>
              <a:t>: «</a:t>
            </a:r>
            <a:r>
              <a:rPr lang="en-US" dirty="0" err="1"/>
              <a:t>Hvordan</a:t>
            </a:r>
            <a:r>
              <a:rPr lang="en-US" dirty="0"/>
              <a:t> er </a:t>
            </a:r>
            <a:r>
              <a:rPr lang="en-US" dirty="0" err="1"/>
              <a:t>livet</a:t>
            </a:r>
            <a:r>
              <a:rPr lang="en-US" dirty="0"/>
              <a:t> for deg </a:t>
            </a:r>
            <a:r>
              <a:rPr lang="en-US" dirty="0" err="1"/>
              <a:t>på</a:t>
            </a:r>
            <a:r>
              <a:rPr lang="en-US" dirty="0"/>
              <a:t> </a:t>
            </a:r>
            <a:r>
              <a:rPr lang="en-US" dirty="0" err="1"/>
              <a:t>dette</a:t>
            </a:r>
            <a:r>
              <a:rPr lang="en-US" dirty="0"/>
              <a:t> </a:t>
            </a:r>
            <a:r>
              <a:rPr lang="en-US" dirty="0" err="1"/>
              <a:t>tidspunktet</a:t>
            </a:r>
            <a:r>
              <a:rPr lang="en-US" dirty="0"/>
              <a:t>?»</a:t>
            </a:r>
          </a:p>
          <a:p>
            <a:endParaRPr lang="en-US" dirty="0"/>
          </a:p>
          <a:p>
            <a:r>
              <a:rPr lang="en-US" dirty="0" err="1"/>
              <a:t>Studien</a:t>
            </a:r>
            <a:r>
              <a:rPr lang="en-US" dirty="0"/>
              <a:t> </a:t>
            </a:r>
            <a:r>
              <a:rPr lang="en-US" dirty="0" err="1"/>
              <a:t>kunne</a:t>
            </a:r>
            <a:r>
              <a:rPr lang="en-US" dirty="0"/>
              <a:t> </a:t>
            </a:r>
            <a:r>
              <a:rPr lang="en-US" dirty="0" err="1"/>
              <a:t>ikke</a:t>
            </a:r>
            <a:r>
              <a:rPr lang="en-US" dirty="0"/>
              <a:t> se </a:t>
            </a:r>
            <a:r>
              <a:rPr lang="en-US" dirty="0" err="1"/>
              <a:t>på</a:t>
            </a:r>
            <a:r>
              <a:rPr lang="en-US" dirty="0"/>
              <a:t> </a:t>
            </a:r>
            <a:r>
              <a:rPr lang="en-US" dirty="0" err="1"/>
              <a:t>individuelle</a:t>
            </a:r>
            <a:r>
              <a:rPr lang="en-US" dirty="0"/>
              <a:t> </a:t>
            </a:r>
            <a:r>
              <a:rPr lang="en-US" dirty="0" err="1"/>
              <a:t>respondenters</a:t>
            </a:r>
            <a:r>
              <a:rPr lang="en-US" dirty="0"/>
              <a:t> </a:t>
            </a:r>
            <a:r>
              <a:rPr lang="en-US" dirty="0" err="1"/>
              <a:t>medisinske</a:t>
            </a:r>
            <a:r>
              <a:rPr lang="en-US" dirty="0"/>
              <a:t> </a:t>
            </a:r>
            <a:r>
              <a:rPr lang="en-US" dirty="0" err="1"/>
              <a:t>tilstand</a:t>
            </a:r>
            <a:r>
              <a:rPr lang="en-US" dirty="0"/>
              <a:t> </a:t>
            </a:r>
            <a:r>
              <a:rPr lang="en-US" dirty="0" err="1"/>
              <a:t>før</a:t>
            </a:r>
            <a:r>
              <a:rPr lang="en-US" dirty="0"/>
              <a:t> </a:t>
            </a:r>
            <a:r>
              <a:rPr lang="en-US" dirty="0" err="1"/>
              <a:t>behandling</a:t>
            </a:r>
            <a:r>
              <a:rPr lang="en-US" dirty="0"/>
              <a:t> </a:t>
            </a:r>
            <a:r>
              <a:rPr lang="en-US" dirty="0" err="1"/>
              <a:t>eller</a:t>
            </a:r>
            <a:r>
              <a:rPr lang="en-US" dirty="0"/>
              <a:t> </a:t>
            </a:r>
            <a:r>
              <a:rPr lang="en-US" dirty="0" err="1"/>
              <a:t>hvordan</a:t>
            </a:r>
            <a:r>
              <a:rPr lang="en-US" dirty="0"/>
              <a:t> </a:t>
            </a:r>
            <a:r>
              <a:rPr lang="en-US" dirty="0" err="1"/>
              <a:t>prostatakreftpasienter</a:t>
            </a:r>
            <a:r>
              <a:rPr lang="en-US" dirty="0"/>
              <a:t> </a:t>
            </a:r>
            <a:r>
              <a:rPr lang="en-US" dirty="0" err="1"/>
              <a:t>skilte</a:t>
            </a:r>
            <a:r>
              <a:rPr lang="en-US" dirty="0"/>
              <a:t> seg </a:t>
            </a:r>
            <a:r>
              <a:rPr lang="en-US" dirty="0" err="1"/>
              <a:t>fra</a:t>
            </a:r>
            <a:r>
              <a:rPr lang="en-US" dirty="0"/>
              <a:t> </a:t>
            </a:r>
            <a:r>
              <a:rPr lang="en-US" dirty="0" err="1"/>
              <a:t>populasjonen</a:t>
            </a:r>
            <a:r>
              <a:rPr lang="en-US" dirty="0"/>
              <a:t> </a:t>
            </a:r>
            <a:r>
              <a:rPr lang="en-US" dirty="0" err="1"/>
              <a:t>generelt</a:t>
            </a:r>
            <a:r>
              <a:rPr lang="en-US" dirty="0"/>
              <a:t>. Det </a:t>
            </a:r>
            <a:r>
              <a:rPr lang="en-US" dirty="0" err="1"/>
              <a:t>ville</a:t>
            </a:r>
            <a:r>
              <a:rPr lang="en-US" dirty="0"/>
              <a:t> ha </a:t>
            </a:r>
            <a:r>
              <a:rPr lang="en-US" dirty="0" err="1"/>
              <a:t>vært</a:t>
            </a:r>
            <a:r>
              <a:rPr lang="en-US" dirty="0"/>
              <a:t> </a:t>
            </a:r>
            <a:r>
              <a:rPr lang="en-US" dirty="0" err="1"/>
              <a:t>en</a:t>
            </a:r>
            <a:r>
              <a:rPr lang="en-US" dirty="0"/>
              <a:t> </a:t>
            </a:r>
            <a:r>
              <a:rPr lang="en-US" dirty="0" err="1"/>
              <a:t>annen</a:t>
            </a:r>
            <a:r>
              <a:rPr lang="en-US" dirty="0"/>
              <a:t> type </a:t>
            </a:r>
            <a:r>
              <a:rPr lang="en-US" dirty="0" err="1"/>
              <a:t>studie</a:t>
            </a:r>
            <a:r>
              <a:rPr lang="en-US" dirty="0"/>
              <a:t>. </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7</a:t>
            </a:fld>
            <a:endParaRPr lang="en-US"/>
          </a:p>
        </p:txBody>
      </p:sp>
    </p:spTree>
    <p:extLst>
      <p:ext uri="{BB962C8B-B14F-4D97-AF65-F5344CB8AC3E}">
        <p14:creationId xmlns:p14="http://schemas.microsoft.com/office/powerpoint/2010/main" val="92758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8</a:t>
            </a:fld>
            <a:endParaRPr lang="en-US"/>
          </a:p>
        </p:txBody>
      </p:sp>
    </p:spTree>
    <p:extLst>
      <p:ext uri="{BB962C8B-B14F-4D97-AF65-F5344CB8AC3E}">
        <p14:creationId xmlns:p14="http://schemas.microsoft.com/office/powerpoint/2010/main" val="112905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9</a:t>
            </a:fld>
            <a:endParaRPr lang="en-US"/>
          </a:p>
        </p:txBody>
      </p:sp>
    </p:spTree>
    <p:extLst>
      <p:ext uri="{BB962C8B-B14F-4D97-AF65-F5344CB8AC3E}">
        <p14:creationId xmlns:p14="http://schemas.microsoft.com/office/powerpoint/2010/main" val="372786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50816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1323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6056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38632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752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0129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1FA7AC5-6045-4418-8E60-F48788734473}" type="datetimeFigureOut">
              <a:rPr lang="en-US" smtClean="0"/>
              <a:t>7/11/23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5649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F1FA7AC5-6045-4418-8E60-F48788734473}" type="datetimeFigureOut">
              <a:rPr lang="en-US" smtClean="0"/>
              <a:t>7/11/23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739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7/11/23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017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2620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4286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t>7/11/23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93113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8A001-E876-176B-9AE6-9B38E28849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0" y="-17195"/>
            <a:ext cx="12177519" cy="6892389"/>
          </a:xfrm>
          <a:prstGeom prst="rect">
            <a:avLst/>
          </a:prstGeom>
        </p:spPr>
      </p:pic>
    </p:spTree>
    <p:extLst>
      <p:ext uri="{BB962C8B-B14F-4D97-AF65-F5344CB8AC3E}">
        <p14:creationId xmlns:p14="http://schemas.microsoft.com/office/powerpoint/2010/main" val="74836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Spørreskjemaene</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355038"/>
          </a:xfrm>
          <a:prstGeom prst="rect">
            <a:avLst/>
          </a:prstGeom>
          <a:noFill/>
        </p:spPr>
        <p:txBody>
          <a:bodyPr wrap="square" rtlCol="0">
            <a:spAutoFit/>
          </a:bodyPr>
          <a:lstStyle/>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To separate </a:t>
            </a:r>
            <a:r>
              <a:rPr lang="en-GB" sz="2300" dirty="0" err="1">
                <a:solidFill>
                  <a:schemeClr val="tx1">
                    <a:lumMod val="65000"/>
                    <a:lumOff val="35000"/>
                  </a:schemeClr>
                </a:solidFill>
                <a:latin typeface="Roboto" panose="02000000000000000000" pitchFamily="2" charset="0"/>
              </a:rPr>
              <a:t>elektroniske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spørreundersøkelser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utført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a:t>
            </a:r>
            <a:r>
              <a:rPr lang="en-GB" sz="2300" dirty="0">
                <a:solidFill>
                  <a:schemeClr val="tx1">
                    <a:lumMod val="65000"/>
                    <a:lumOff val="35000"/>
                  </a:schemeClr>
                </a:solidFill>
                <a:latin typeface="Roboto" panose="02000000000000000000" pitchFamily="2" charset="0"/>
              </a:rPr>
              <a:t> 2019 </a:t>
            </a:r>
            <a:r>
              <a:rPr lang="en-GB" sz="2300" dirty="0" err="1">
                <a:solidFill>
                  <a:schemeClr val="tx1">
                    <a:lumMod val="65000"/>
                    <a:lumOff val="35000"/>
                  </a:schemeClr>
                </a:solidFill>
                <a:latin typeface="Roboto" panose="02000000000000000000" pitchFamily="2" charset="0"/>
              </a:rPr>
              <a:t>og</a:t>
            </a:r>
            <a:r>
              <a:rPr lang="en-GB" sz="2300" dirty="0">
                <a:solidFill>
                  <a:schemeClr val="tx1">
                    <a:lumMod val="65000"/>
                    <a:lumOff val="35000"/>
                  </a:schemeClr>
                </a:solidFill>
                <a:latin typeface="Roboto" panose="02000000000000000000" pitchFamily="2" charset="0"/>
              </a:rPr>
              <a:t> 2022</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For alle </a:t>
            </a:r>
            <a:r>
              <a:rPr lang="en-GB" sz="2300" dirty="0" err="1">
                <a:solidFill>
                  <a:schemeClr val="tx1">
                    <a:lumMod val="65000"/>
                    <a:lumOff val="35000"/>
                  </a:schemeClr>
                </a:solidFill>
                <a:latin typeface="Roboto" panose="02000000000000000000" pitchFamily="2" charset="0"/>
              </a:rPr>
              <a:t>menn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som</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har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fått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behandling</a:t>
            </a:r>
            <a:r>
              <a:rPr lang="en-GB" sz="2300" dirty="0">
                <a:solidFill>
                  <a:schemeClr val="tx1">
                    <a:lumMod val="65000"/>
                    <a:lumOff val="35000"/>
                  </a:schemeClr>
                </a:solidFill>
                <a:latin typeface="Roboto" panose="02000000000000000000" pitchFamily="2" charset="0"/>
              </a:rPr>
              <a:t> for </a:t>
            </a:r>
            <a:r>
              <a:rPr lang="en-GB" sz="2300" dirty="0" err="1">
                <a:solidFill>
                  <a:schemeClr val="tx1">
                    <a:lumMod val="65000"/>
                    <a:lumOff val="35000"/>
                  </a:schemeClr>
                </a:solidFill>
                <a:latin typeface="Roboto" panose="02000000000000000000" pitchFamily="2" charset="0"/>
              </a:rPr>
              <a:t>prostatakreft</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Begge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brukte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spørsmål</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basert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på</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godkjente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spørreskjemaer</a:t>
            </a:r>
            <a:r>
              <a:rPr lang="en-GB" sz="2300" dirty="0">
                <a:solidFill>
                  <a:schemeClr val="tx1">
                    <a:lumMod val="65000"/>
                    <a:lumOff val="35000"/>
                  </a:schemeClr>
                </a:solidFill>
                <a:latin typeface="Roboto" panose="02000000000000000000" pitchFamily="2" charset="0"/>
              </a:rPr>
              <a:t> for </a:t>
            </a:r>
            <a:r>
              <a:rPr lang="en-GB" sz="2300" dirty="0" err="1">
                <a:solidFill>
                  <a:schemeClr val="tx1">
                    <a:lumMod val="65000"/>
                    <a:lumOff val="35000"/>
                  </a:schemeClr>
                </a:solidFill>
                <a:latin typeface="Roboto" panose="02000000000000000000" pitchFamily="2" charset="0"/>
              </a:rPr>
              <a:t>livskvalitet</a:t>
            </a:r>
            <a:r>
              <a:rPr lang="en-GB" sz="2300" dirty="0">
                <a:solidFill>
                  <a:schemeClr val="tx1">
                    <a:lumMod val="65000"/>
                    <a:lumOff val="35000"/>
                  </a:schemeClr>
                </a:solidFill>
                <a:latin typeface="Roboto" panose="02000000000000000000" pitchFamily="2" charset="0"/>
              </a:rPr>
              <a:t>: EPIC-26 </a:t>
            </a:r>
            <a:r>
              <a:rPr lang="en-GB" sz="2300" dirty="0" err="1">
                <a:solidFill>
                  <a:schemeClr val="tx1">
                    <a:lumMod val="65000"/>
                    <a:lumOff val="35000"/>
                  </a:schemeClr>
                </a:solidFill>
                <a:latin typeface="Roboto" panose="02000000000000000000" pitchFamily="2" charset="0"/>
              </a:rPr>
              <a:t>og</a:t>
            </a:r>
            <a:r>
              <a:rPr lang="en-GB" sz="2300" dirty="0">
                <a:solidFill>
                  <a:schemeClr val="tx1">
                    <a:lumMod val="65000"/>
                    <a:lumOff val="35000"/>
                  </a:schemeClr>
                </a:solidFill>
                <a:latin typeface="Roboto" panose="02000000000000000000" pitchFamily="2" charset="0"/>
              </a:rPr>
              <a:t> EORTC-QLQ </a:t>
            </a:r>
            <a:r>
              <a:rPr lang="en-GB" sz="2300" dirty="0" err="1">
                <a:solidFill>
                  <a:schemeClr val="tx1">
                    <a:lumMod val="65000"/>
                    <a:lumOff val="35000"/>
                  </a:schemeClr>
                </a:solidFill>
                <a:latin typeface="Roboto" panose="02000000000000000000" pitchFamily="2" charset="0"/>
              </a:rPr>
              <a:t>og</a:t>
            </a:r>
            <a:r>
              <a:rPr lang="en-GB" sz="2300" dirty="0">
                <a:solidFill>
                  <a:schemeClr val="tx1">
                    <a:lumMod val="65000"/>
                    <a:lumOff val="35000"/>
                  </a:schemeClr>
                </a:solidFill>
                <a:latin typeface="Roboto" panose="02000000000000000000" pitchFamily="2" charset="0"/>
              </a:rPr>
              <a:t> EQ-5D-5L </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Tilgjengelig</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på</a:t>
            </a:r>
            <a:r>
              <a:rPr lang="en-GB" sz="2300" dirty="0">
                <a:solidFill>
                  <a:schemeClr val="tx1">
                    <a:lumMod val="65000"/>
                    <a:lumOff val="35000"/>
                  </a:schemeClr>
                </a:solidFill>
                <a:latin typeface="Roboto" panose="02000000000000000000" pitchFamily="2" charset="0"/>
              </a:rPr>
              <a:t> 19 </a:t>
            </a:r>
            <a:r>
              <a:rPr lang="en-GB" sz="2300" dirty="0" err="1">
                <a:solidFill>
                  <a:schemeClr val="tx1">
                    <a:lumMod val="65000"/>
                    <a:lumOff val="35000"/>
                  </a:schemeClr>
                </a:solidFill>
                <a:latin typeface="Roboto" panose="02000000000000000000" pitchFamily="2" charset="0"/>
              </a:rPr>
              <a:t>språk</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Svarene</a:t>
            </a:r>
            <a:r>
              <a:rPr lang="en-GB" sz="2300" dirty="0">
                <a:solidFill>
                  <a:schemeClr val="tx1">
                    <a:lumMod val="65000"/>
                    <a:lumOff val="35000"/>
                  </a:schemeClr>
                </a:solidFill>
                <a:latin typeface="Roboto" panose="02000000000000000000" pitchFamily="2" charset="0"/>
              </a:rPr>
              <a:t> var anonyme</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196703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13" name="Rectangle 12">
            <a:extLst>
              <a:ext uri="{FF2B5EF4-FFF2-40B4-BE49-F238E27FC236}">
                <a16:creationId xmlns:a16="http://schemas.microsoft.com/office/drawing/2014/main" id="{DF6F7E91-674B-DA49-9B3B-623A631D9AE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4" name="Tekstvak 1">
            <a:extLst>
              <a:ext uri="{FF2B5EF4-FFF2-40B4-BE49-F238E27FC236}">
                <a16:creationId xmlns:a16="http://schemas.microsoft.com/office/drawing/2014/main" id="{953DD251-6247-6847-AA17-EA2C28CD6D87}"/>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Geografisk</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respons</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74D65B65-4282-53F3-125B-FCEA98119C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6570" y="1302707"/>
            <a:ext cx="5097380" cy="5404981"/>
          </a:xfrm>
          <a:prstGeom prst="rect">
            <a:avLst/>
          </a:prstGeom>
        </p:spPr>
      </p:pic>
      <p:sp>
        <p:nvSpPr>
          <p:cNvPr id="6" name="Tekstvak 10">
            <a:extLst>
              <a:ext uri="{FF2B5EF4-FFF2-40B4-BE49-F238E27FC236}">
                <a16:creationId xmlns:a16="http://schemas.microsoft.com/office/drawing/2014/main" id="{7631D3A3-6FB7-C200-DCE3-52669E85011A}"/>
              </a:ext>
            </a:extLst>
          </p:cNvPr>
          <p:cNvSpPr txBox="1"/>
          <p:nvPr/>
        </p:nvSpPr>
        <p:spPr>
          <a:xfrm>
            <a:off x="7670799" y="1603332"/>
            <a:ext cx="4131734" cy="4001095"/>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a:solidFill>
                  <a:schemeClr val="tx1">
                    <a:lumMod val="65000"/>
                    <a:lumOff val="35000"/>
                  </a:schemeClr>
                </a:solidFill>
                <a:latin typeface="Roboto" panose="02000000000000000000" pitchFamily="2" charset="0"/>
                <a:ea typeface="Roboto" panose="02000000000000000000" pitchFamily="2" charset="0"/>
              </a:rPr>
              <a:t>3000 </a:t>
            </a:r>
            <a:r>
              <a:rPr lang="en-GB" sz="2300" dirty="0" err="1">
                <a:solidFill>
                  <a:schemeClr val="tx1">
                    <a:lumMod val="65000"/>
                    <a:lumOff val="35000"/>
                  </a:schemeClr>
                </a:solidFill>
                <a:latin typeface="Roboto" panose="02000000000000000000" pitchFamily="2" charset="0"/>
                <a:ea typeface="Roboto" panose="02000000000000000000" pitchFamily="2" charset="0"/>
              </a:rPr>
              <a:t>svar</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n-GB" sz="2300" dirty="0">
                <a:solidFill>
                  <a:schemeClr val="tx1">
                    <a:lumMod val="65000"/>
                    <a:lumOff val="35000"/>
                  </a:schemeClr>
                </a:solidFill>
                <a:latin typeface="Roboto" panose="02000000000000000000" pitchFamily="2" charset="0"/>
                <a:ea typeface="Roboto" panose="02000000000000000000" pitchFamily="2" charset="0"/>
              </a:rPr>
              <a:t>3571 </a:t>
            </a:r>
            <a:r>
              <a:rPr lang="en-GB" sz="2300" dirty="0" err="1">
                <a:solidFill>
                  <a:schemeClr val="tx1">
                    <a:lumMod val="65000"/>
                    <a:lumOff val="35000"/>
                  </a:schemeClr>
                </a:solidFill>
                <a:latin typeface="Roboto" panose="02000000000000000000" pitchFamily="2" charset="0"/>
                <a:ea typeface="Roboto" panose="02000000000000000000" pitchFamily="2" charset="0"/>
              </a:rPr>
              <a:t>svar</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a:t>
            </a:r>
            <a:r>
              <a:rPr lang="en-GB" sz="2300" dirty="0" err="1">
                <a:solidFill>
                  <a:schemeClr val="tx1">
                    <a:lumMod val="65000"/>
                    <a:lumOff val="35000"/>
                  </a:schemeClr>
                </a:solidFill>
                <a:latin typeface="Roboto" panose="02000000000000000000" pitchFamily="2" charset="0"/>
                <a:ea typeface="Roboto" panose="02000000000000000000" pitchFamily="2" charset="0"/>
              </a:rPr>
              <a:t>Unike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svar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kombinert</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5464 </a:t>
            </a:r>
            <a:r>
              <a:rPr lang="en-GB" sz="2300" dirty="0" err="1">
                <a:solidFill>
                  <a:schemeClr val="tx1">
                    <a:lumMod val="65000"/>
                    <a:lumOff val="35000"/>
                  </a:schemeClr>
                </a:solidFill>
                <a:latin typeface="Roboto" panose="02000000000000000000" pitchFamily="2" charset="0"/>
                <a:ea typeface="Roboto" panose="02000000000000000000" pitchFamily="2" charset="0"/>
              </a:rPr>
              <a:t>svar</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384308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5" name="Rectangle 14">
            <a:extLst>
              <a:ext uri="{FF2B5EF4-FFF2-40B4-BE49-F238E27FC236}">
                <a16:creationId xmlns:a16="http://schemas.microsoft.com/office/drawing/2014/main" id="{798549FF-D602-B242-9B0B-6BBDEAB1D18B}"/>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6" name="Tekstvak 1">
            <a:extLst>
              <a:ext uri="{FF2B5EF4-FFF2-40B4-BE49-F238E27FC236}">
                <a16:creationId xmlns:a16="http://schemas.microsoft.com/office/drawing/2014/main" id="{38CFD700-E3F4-9C43-B700-0E3404A3B4F9}"/>
              </a:ext>
            </a:extLst>
          </p:cNvPr>
          <p:cNvSpPr txBox="1"/>
          <p:nvPr/>
        </p:nvSpPr>
        <p:spPr>
          <a:xfrm>
            <a:off x="999067" y="187036"/>
            <a:ext cx="6432438"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Respondentprofil</a:t>
            </a:r>
            <a:endParaRPr lang="en-US" sz="4600" dirty="0">
              <a:solidFill>
                <a:srgbClr val="757070"/>
              </a:solidFill>
              <a:latin typeface="Roboto" panose="02000000000000000000" pitchFamily="2" charset="0"/>
              <a:cs typeface="Apercu Regular"/>
            </a:endParaRPr>
          </a:p>
        </p:txBody>
      </p:sp>
      <p:pic>
        <p:nvPicPr>
          <p:cNvPr id="5" name="Picture 4">
            <a:extLst>
              <a:ext uri="{FF2B5EF4-FFF2-40B4-BE49-F238E27FC236}">
                <a16:creationId xmlns:a16="http://schemas.microsoft.com/office/drawing/2014/main" id="{24497837-9648-C789-58D3-BF8C65C0D9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067" y="1497439"/>
            <a:ext cx="8781690" cy="5026761"/>
          </a:xfrm>
          <a:prstGeom prst="rect">
            <a:avLst/>
          </a:prstGeom>
        </p:spPr>
      </p:pic>
      <p:pic>
        <p:nvPicPr>
          <p:cNvPr id="19" name="Picture 18" descr="Blue logo.png">
            <a:extLst>
              <a:ext uri="{FF2B5EF4-FFF2-40B4-BE49-F238E27FC236}">
                <a16:creationId xmlns:a16="http://schemas.microsoft.com/office/drawing/2014/main" id="{E20118D8-EC83-5945-B210-F6234D9D9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018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0" name="Rectangle 19">
            <a:extLst>
              <a:ext uri="{FF2B5EF4-FFF2-40B4-BE49-F238E27FC236}">
                <a16:creationId xmlns:a16="http://schemas.microsoft.com/office/drawing/2014/main" id="{3BC76C40-3327-3443-A478-3467DB650E02}"/>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1" name="Tekstvak 1">
            <a:extLst>
              <a:ext uri="{FF2B5EF4-FFF2-40B4-BE49-F238E27FC236}">
                <a16:creationId xmlns:a16="http://schemas.microsoft.com/office/drawing/2014/main" id="{5F7160EC-51F8-9646-9A16-055A71003836}"/>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Respondentprofil</a:t>
            </a:r>
            <a:endParaRPr lang="en-US" sz="4600" dirty="0">
              <a:solidFill>
                <a:srgbClr val="757070"/>
              </a:solidFill>
              <a:latin typeface="Roboto" panose="02000000000000000000" pitchFamily="2" charset="0"/>
              <a:cs typeface="Apercu Regular"/>
            </a:endParaRPr>
          </a:p>
        </p:txBody>
      </p:sp>
      <p:pic>
        <p:nvPicPr>
          <p:cNvPr id="25" name="Picture 24" descr="Blue logo.png">
            <a:extLst>
              <a:ext uri="{FF2B5EF4-FFF2-40B4-BE49-F238E27FC236}">
                <a16:creationId xmlns:a16="http://schemas.microsoft.com/office/drawing/2014/main" id="{8C8F7FF3-1861-1545-AE92-04962B8D9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EC66BF6-0689-558B-0791-4C6F66B900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7848" y="1606549"/>
            <a:ext cx="8855723" cy="4397325"/>
          </a:xfrm>
          <a:prstGeom prst="rect">
            <a:avLst/>
          </a:prstGeom>
        </p:spPr>
      </p:pic>
    </p:spTree>
    <p:extLst>
      <p:ext uri="{BB962C8B-B14F-4D97-AF65-F5344CB8AC3E}">
        <p14:creationId xmlns:p14="http://schemas.microsoft.com/office/powerpoint/2010/main" val="112328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graphicFrame>
        <p:nvGraphicFramePr>
          <p:cNvPr id="8" name="Grafiek 7">
            <a:extLst>
              <a:ext uri="{FF2B5EF4-FFF2-40B4-BE49-F238E27FC236}">
                <a16:creationId xmlns:a16="http://schemas.microsoft.com/office/drawing/2014/main" id="{46F60063-DFA1-4031-B50D-786756FCF277}"/>
              </a:ext>
            </a:extLst>
          </p:cNvPr>
          <p:cNvGraphicFramePr>
            <a:graphicFrameLocks/>
          </p:cNvGraphicFramePr>
          <p:nvPr/>
        </p:nvGraphicFramePr>
        <p:xfrm>
          <a:off x="-144109" y="124734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482CFB0B-AAF3-754E-9D2E-55B2296C71AC}"/>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4" name="Tekstvak 1">
            <a:extLst>
              <a:ext uri="{FF2B5EF4-FFF2-40B4-BE49-F238E27FC236}">
                <a16:creationId xmlns:a16="http://schemas.microsoft.com/office/drawing/2014/main" id="{402CAA52-814F-3F4F-95A1-0DD335F497AB}"/>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Behandlingsprofil</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9EE8FCE9-C14A-1AD4-FC93-10B18F23D1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7538" y="1530348"/>
            <a:ext cx="8641461" cy="4574015"/>
          </a:xfrm>
          <a:prstGeom prst="rect">
            <a:avLst/>
          </a:prstGeom>
        </p:spPr>
      </p:pic>
      <p:pic>
        <p:nvPicPr>
          <p:cNvPr id="9" name="Picture 8" descr="Blue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67999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Analysen</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078313"/>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rPr>
              <a:t>Analyse </a:t>
            </a:r>
            <a:r>
              <a:rPr lang="en-GB" sz="2300" dirty="0" err="1">
                <a:solidFill>
                  <a:schemeClr val="tx1">
                    <a:lumMod val="65000"/>
                    <a:lumOff val="35000"/>
                  </a:schemeClr>
                </a:solidFill>
                <a:latin typeface="Roboto" panose="02000000000000000000" pitchFamily="2" charset="0"/>
              </a:rPr>
              <a:t>av</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dataene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ble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utført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av</a:t>
            </a:r>
            <a:r>
              <a:rPr lang="en-GB" sz="2300" dirty="0">
                <a:solidFill>
                  <a:schemeClr val="tx1">
                    <a:lumMod val="65000"/>
                    <a:lumOff val="35000"/>
                  </a:schemeClr>
                </a:solidFill>
                <a:latin typeface="Roboto" panose="02000000000000000000" pitchFamily="2" charset="0"/>
              </a:rPr>
              <a:t> professor Monique </a:t>
            </a:r>
            <a:r>
              <a:rPr lang="en-GB" sz="2300" dirty="0" err="1">
                <a:solidFill>
                  <a:schemeClr val="tx1">
                    <a:lumMod val="65000"/>
                    <a:lumOff val="35000"/>
                  </a:schemeClr>
                </a:solidFill>
                <a:latin typeface="Roboto" panose="02000000000000000000" pitchFamily="2" charset="0"/>
              </a:rPr>
              <a:t>Roobol</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og</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hennes</a:t>
            </a:r>
            <a:r>
              <a:rPr lang="en-GB" sz="2300" dirty="0">
                <a:solidFill>
                  <a:schemeClr val="tx1">
                    <a:lumMod val="65000"/>
                    <a:lumOff val="35000"/>
                  </a:schemeClr>
                </a:solidFill>
                <a:latin typeface="Roboto" panose="02000000000000000000" pitchFamily="2" charset="0"/>
              </a:rPr>
              <a:t> team </a:t>
            </a:r>
            <a:r>
              <a:rPr lang="en-GB" sz="2300" dirty="0" err="1">
                <a:solidFill>
                  <a:schemeClr val="tx1">
                    <a:lumMod val="65000"/>
                    <a:lumOff val="35000"/>
                  </a:schemeClr>
                </a:solidFill>
                <a:latin typeface="Roboto" panose="02000000000000000000" pitchFamily="2" charset="0"/>
              </a:rPr>
              <a:t>ved</a:t>
            </a:r>
            <a:r>
              <a:rPr lang="en-GB" sz="2300" dirty="0">
                <a:solidFill>
                  <a:schemeClr val="tx1">
                    <a:lumMod val="65000"/>
                    <a:lumOff val="35000"/>
                  </a:schemeClr>
                </a:solidFill>
                <a:latin typeface="Roboto" panose="02000000000000000000" pitchFamily="2" charset="0"/>
              </a:rPr>
              <a:t> Erasmus University Medical Centre, </a:t>
            </a:r>
            <a:r>
              <a:rPr lang="en-GB" sz="2300" dirty="0" err="1">
                <a:solidFill>
                  <a:schemeClr val="tx1">
                    <a:lumMod val="65000"/>
                    <a:lumOff val="35000"/>
                  </a:schemeClr>
                </a:solidFill>
                <a:latin typeface="Roboto" panose="02000000000000000000" pitchFamily="2" charset="0"/>
              </a:rPr>
              <a:t>Urologisk</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avdeling</a:t>
            </a:r>
            <a:r>
              <a:rPr lang="en-GB" sz="2300" dirty="0">
                <a:solidFill>
                  <a:schemeClr val="tx1">
                    <a:lumMod val="65000"/>
                    <a:lumOff val="35000"/>
                  </a:schemeClr>
                </a:solidFill>
                <a:latin typeface="Roboto" panose="02000000000000000000" pitchFamily="2" charset="0"/>
              </a:rPr>
              <a:t>, Rotterdam.</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Deres</a:t>
            </a:r>
            <a:r>
              <a:rPr lang="en-GB" sz="2300" dirty="0">
                <a:solidFill>
                  <a:schemeClr val="tx1">
                    <a:lumMod val="65000"/>
                    <a:lumOff val="35000"/>
                  </a:schemeClr>
                </a:solidFill>
                <a:latin typeface="Roboto" panose="02000000000000000000" pitchFamily="2" charset="0"/>
              </a:rPr>
              <a:t> analyse </a:t>
            </a:r>
            <a:r>
              <a:rPr lang="en-GB" sz="2300" dirty="0" err="1">
                <a:solidFill>
                  <a:schemeClr val="tx1">
                    <a:lumMod val="65000"/>
                    <a:lumOff val="35000"/>
                  </a:schemeClr>
                </a:solidFill>
                <a:latin typeface="Roboto" panose="02000000000000000000" pitchFamily="2" charset="0"/>
              </a:rPr>
              <a:t>av</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dataene</a:t>
            </a:r>
            <a:r>
              <a:rPr lang="en-GB" sz="2300" dirty="0">
                <a:solidFill>
                  <a:schemeClr val="tx1">
                    <a:lumMod val="65000"/>
                    <a:lumOff val="35000"/>
                  </a:schemeClr>
                </a:solidFill>
                <a:latin typeface="Roboto" panose="02000000000000000000" pitchFamily="2" charset="0"/>
              </a:rPr>
              <a:t> EUPROMS 1.0 </a:t>
            </a:r>
            <a:r>
              <a:rPr lang="en-GB" sz="2300" dirty="0" err="1">
                <a:solidFill>
                  <a:schemeClr val="tx1">
                    <a:lumMod val="65000"/>
                    <a:lumOff val="35000"/>
                  </a:schemeClr>
                </a:solidFill>
                <a:latin typeface="Roboto" panose="02000000000000000000" pitchFamily="2" charset="0"/>
              </a:rPr>
              <a:t>og</a:t>
            </a:r>
            <a:r>
              <a:rPr lang="en-GB" sz="2300" dirty="0">
                <a:solidFill>
                  <a:schemeClr val="tx1">
                    <a:lumMod val="65000"/>
                    <a:lumOff val="35000"/>
                  </a:schemeClr>
                </a:solidFill>
                <a:latin typeface="Roboto" panose="02000000000000000000" pitchFamily="2" charset="0"/>
              </a:rPr>
              <a:t> EUPROMS 2.0 ga de </a:t>
            </a:r>
            <a:r>
              <a:rPr lang="en-GB" sz="2300" dirty="0" err="1">
                <a:solidFill>
                  <a:schemeClr val="tx1">
                    <a:lumMod val="65000"/>
                    <a:lumOff val="35000"/>
                  </a:schemeClr>
                </a:solidFill>
                <a:latin typeface="Roboto" panose="02000000000000000000" pitchFamily="2" charset="0"/>
              </a:rPr>
              <a:t>kombinerte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funnene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som</a:t>
            </a:r>
            <a:r>
              <a:rPr lang="en-GB" sz="2300" dirty="0">
                <a:solidFill>
                  <a:schemeClr val="tx1">
                    <a:lumMod val="65000"/>
                    <a:lumOff val="35000"/>
                  </a:schemeClr>
                </a:solidFill>
                <a:latin typeface="Roboto" panose="02000000000000000000" pitchFamily="2" charset="0"/>
              </a:rPr>
              <a:t> er </a:t>
            </a:r>
            <a:r>
              <a:rPr lang="en-GB" sz="2300" dirty="0" err="1">
                <a:solidFill>
                  <a:schemeClr val="tx1">
                    <a:lumMod val="65000"/>
                    <a:lumOff val="35000"/>
                  </a:schemeClr>
                </a:solidFill>
                <a:latin typeface="Roboto" panose="02000000000000000000" pitchFamily="2" charset="0"/>
              </a:rPr>
              <a:t>presentert</a:t>
            </a:r>
            <a:r>
              <a:rPr lang="en-GB" sz="2300" dirty="0">
                <a:solidFill>
                  <a:schemeClr val="tx1">
                    <a:lumMod val="65000"/>
                    <a:lumOff val="35000"/>
                  </a:schemeClr>
                </a:solidFill>
                <a:latin typeface="Roboto" panose="02000000000000000000" pitchFamily="2" charset="0"/>
              </a:rPr>
              <a:t> her.</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Enkelte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av</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funnene</a:t>
            </a:r>
            <a:r>
              <a:rPr lang="en-GB" sz="2300" dirty="0">
                <a:solidFill>
                  <a:schemeClr val="tx1">
                    <a:lumMod val="65000"/>
                    <a:lumOff val="35000"/>
                  </a:schemeClr>
                </a:solidFill>
                <a:latin typeface="Roboto" panose="02000000000000000000" pitchFamily="2" charset="0"/>
              </a:rPr>
              <a:t> her er </a:t>
            </a:r>
            <a:r>
              <a:rPr lang="en-GB" sz="2300" dirty="0" err="1">
                <a:solidFill>
                  <a:schemeClr val="tx1">
                    <a:lumMod val="65000"/>
                    <a:lumOff val="35000"/>
                  </a:schemeClr>
                </a:solidFill>
                <a:latin typeface="Roboto" panose="02000000000000000000" pitchFamily="2" charset="0"/>
              </a:rPr>
              <a:t>basert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på</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responser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fra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råundersøkelsen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og</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statistisk</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signifikans</a:t>
            </a:r>
            <a:r>
              <a:rPr lang="en-GB" sz="2300" dirty="0">
                <a:solidFill>
                  <a:schemeClr val="tx1">
                    <a:lumMod val="65000"/>
                    <a:lumOff val="35000"/>
                  </a:schemeClr>
                </a:solidFill>
                <a:latin typeface="Roboto" panose="02000000000000000000" pitchFamily="2" charset="0"/>
              </a:rPr>
              <a:t> er </a:t>
            </a:r>
            <a:r>
              <a:rPr lang="en-GB" sz="2300" dirty="0" err="1">
                <a:solidFill>
                  <a:schemeClr val="tx1">
                    <a:lumMod val="65000"/>
                    <a:lumOff val="35000"/>
                  </a:schemeClr>
                </a:solidFill>
                <a:latin typeface="Roboto" panose="02000000000000000000" pitchFamily="2" charset="0"/>
              </a:rPr>
              <a:t>ikke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beregnet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eller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vist</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a:solidFill>
                  <a:schemeClr val="tx1">
                    <a:lumMod val="65000"/>
                    <a:lumOff val="35000"/>
                  </a:schemeClr>
                </a:solidFill>
                <a:latin typeface="Roboto" panose="02000000000000000000" pitchFamily="2" charset="0"/>
              </a:rPr>
              <a:t>Alle </a:t>
            </a:r>
            <a:r>
              <a:rPr lang="en-GB" sz="2300" dirty="0" err="1">
                <a:solidFill>
                  <a:schemeClr val="tx1">
                    <a:lumMod val="65000"/>
                    <a:lumOff val="35000"/>
                  </a:schemeClr>
                </a:solidFill>
                <a:latin typeface="Roboto" panose="02000000000000000000" pitchFamily="2" charset="0"/>
              </a:rPr>
              <a:t>funn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bidrar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til</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å</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gi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viktig</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informasjon</a:t>
            </a:r>
            <a:r>
              <a:rPr lang="en-GB" sz="2300" dirty="0">
                <a:solidFill>
                  <a:schemeClr val="tx1">
                    <a:lumMod val="65000"/>
                    <a:lumOff val="35000"/>
                  </a:schemeClr>
                </a:solidFill>
                <a:latin typeface="Roboto" panose="02000000000000000000" pitchFamily="2" charset="0"/>
              </a:rPr>
              <a:t> for </a:t>
            </a:r>
            <a:r>
              <a:rPr lang="en-GB" sz="2300" dirty="0" err="1">
                <a:solidFill>
                  <a:schemeClr val="tx1">
                    <a:lumMod val="65000"/>
                    <a:lumOff val="35000"/>
                  </a:schemeClr>
                </a:solidFill>
                <a:latin typeface="Roboto" panose="02000000000000000000" pitchFamily="2" charset="0"/>
              </a:rPr>
              <a:t>klinisk</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beslutningstaking</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noe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som</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gjør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dem</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klinisk</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relevante</a:t>
            </a:r>
            <a:endParaRPr lang="en-GB" sz="2300" dirty="0">
              <a:solidFill>
                <a:schemeClr val="tx1">
                  <a:lumMod val="65000"/>
                  <a:lumOff val="35000"/>
                </a:schemeClr>
              </a:solidFill>
              <a:latin typeface="Roboto" panose="02000000000000000000" pitchFamily="2" charset="0"/>
            </a:endParaRPr>
          </a:p>
          <a:p>
            <a:endParaRPr lang="en-GB" sz="2300" dirty="0">
              <a:solidFill>
                <a:schemeClr val="tx1">
                  <a:lumMod val="65000"/>
                  <a:lumOff val="35000"/>
                </a:schemeClr>
              </a:solidFill>
              <a:latin typeface="Roboto" panose="02000000000000000000" pitchFamily="2" charset="0"/>
            </a:endParaRPr>
          </a:p>
          <a:p>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29845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Rectangle 3">
            <a:extLst>
              <a:ext uri="{FF2B5EF4-FFF2-40B4-BE49-F238E27FC236}">
                <a16:creationId xmlns:a16="http://schemas.microsoft.com/office/drawing/2014/main" id="{31CF265C-5702-9E41-B739-2041CD7F35AF}"/>
              </a:ext>
            </a:extLst>
          </p:cNvPr>
          <p:cNvSpPr/>
          <p:nvPr/>
        </p:nvSpPr>
        <p:spPr>
          <a:xfrm>
            <a:off x="832335" y="857143"/>
            <a:ext cx="6956998" cy="1508105"/>
          </a:xfrm>
          <a:prstGeom prst="rect">
            <a:avLst/>
          </a:prstGeom>
        </p:spPr>
        <p:txBody>
          <a:bodyPr wrap="square">
            <a:spAutoFit/>
          </a:bodyPr>
          <a:lstStyle/>
          <a:p>
            <a:r>
              <a:rPr lang="en-GB" sz="5400" dirty="0">
                <a:solidFill>
                  <a:schemeClr val="accent1">
                    <a:lumMod val="50000"/>
                  </a:schemeClr>
                </a:solidFill>
                <a:latin typeface="Roboto" panose="02000000000000000000" pitchFamily="2" charset="0"/>
              </a:rPr>
              <a:t>EUPROMS-</a:t>
            </a:r>
            <a:r>
              <a:rPr lang="en-GB" sz="5400" dirty="0" err="1">
                <a:solidFill>
                  <a:schemeClr val="accent1">
                    <a:lumMod val="50000"/>
                  </a:schemeClr>
                </a:solidFill>
                <a:latin typeface="Roboto" panose="02000000000000000000" pitchFamily="2" charset="0"/>
              </a:rPr>
              <a:t>resultater</a:t>
            </a:r>
            <a:r>
              <a:rPr lang="en-GB" sz="5400" dirty="0">
                <a:solidFill>
                  <a:schemeClr val="accent1">
                    <a:lumMod val="50000"/>
                  </a:schemeClr>
                </a:solidFill>
                <a:latin typeface="Roboto" panose="02000000000000000000" pitchFamily="2" charset="0"/>
              </a:rPr>
              <a:t> </a:t>
            </a:r>
          </a:p>
          <a:p>
            <a:pPr>
              <a:spcBef>
                <a:spcPts val="1200"/>
              </a:spcBef>
            </a:pPr>
            <a:r>
              <a:rPr lang="en-GB" sz="2800" dirty="0" err="1">
                <a:latin typeface="Roboto" panose="02000000000000000000" pitchFamily="2" charset="0"/>
              </a:rPr>
              <a:t>Generell</a:t>
            </a:r>
            <a:r>
              <a:rPr lang="en-GB" sz="2800" dirty="0">
                <a:latin typeface="Roboto" panose="02000000000000000000" pitchFamily="2" charset="0"/>
              </a:rPr>
              <a:t> </a:t>
            </a:r>
            <a:r>
              <a:rPr lang="en-GB" sz="2800" dirty="0" err="1">
                <a:latin typeface="Roboto" panose="02000000000000000000" pitchFamily="2" charset="0"/>
              </a:rPr>
              <a:t>livskvalitet</a:t>
            </a:r>
            <a:endParaRPr lang="en-GB" sz="2800" dirty="0">
              <a:latin typeface="Roboto" panose="02000000000000000000" pitchFamily="2" charset="0"/>
            </a:endParaRPr>
          </a:p>
        </p:txBody>
      </p:sp>
    </p:spTree>
    <p:extLst>
      <p:ext uri="{BB962C8B-B14F-4D97-AF65-F5344CB8AC3E}">
        <p14:creationId xmlns:p14="http://schemas.microsoft.com/office/powerpoint/2010/main" val="274066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703E820-AC23-6BD9-5B3B-E63FB5BC48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9660" y="1372557"/>
            <a:ext cx="10346373" cy="3317975"/>
          </a:xfrm>
          <a:prstGeom prst="rect">
            <a:avLst/>
          </a:prstGeom>
        </p:spPr>
      </p:pic>
    </p:spTree>
    <p:extLst>
      <p:ext uri="{BB962C8B-B14F-4D97-AF65-F5344CB8AC3E}">
        <p14:creationId xmlns:p14="http://schemas.microsoft.com/office/powerpoint/2010/main" val="101699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6947324-8548-747A-846F-C0B69A5839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7974" y="758656"/>
            <a:ext cx="10077093" cy="5108043"/>
          </a:xfrm>
          <a:prstGeom prst="rect">
            <a:avLst/>
          </a:prstGeom>
        </p:spPr>
      </p:pic>
    </p:spTree>
    <p:extLst>
      <p:ext uri="{BB962C8B-B14F-4D97-AF65-F5344CB8AC3E}">
        <p14:creationId xmlns:p14="http://schemas.microsoft.com/office/powerpoint/2010/main" val="44778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832341" y="355602"/>
            <a:ext cx="10858152" cy="1724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a:t>
            </a:r>
            <a:r>
              <a:rPr lang="en-GB" sz="5400" dirty="0" err="1">
                <a:solidFill>
                  <a:schemeClr val="accent1">
                    <a:lumMod val="50000"/>
                  </a:schemeClr>
                </a:solidFill>
                <a:latin typeface="Roboto" panose="02000000000000000000" pitchFamily="2" charset="0"/>
              </a:rPr>
              <a:t>resultater</a:t>
            </a:r>
            <a:endParaRPr lang="en-GB" sz="5400" dirty="0">
              <a:solidFill>
                <a:schemeClr val="accent1">
                  <a:lumMod val="50000"/>
                </a:schemeClr>
              </a:solidFill>
              <a:latin typeface="Roboto" panose="02000000000000000000" pitchFamily="2" charset="0"/>
            </a:endParaRPr>
          </a:p>
          <a:p>
            <a:pPr>
              <a:spcBef>
                <a:spcPts val="1200"/>
              </a:spcBef>
            </a:pPr>
            <a:r>
              <a:rPr lang="en-GB" sz="2800" dirty="0" err="1">
                <a:latin typeface="Roboto" panose="02000000000000000000" pitchFamily="2" charset="0"/>
              </a:rPr>
              <a:t>Resultater</a:t>
            </a:r>
            <a:r>
              <a:rPr lang="en-GB" sz="2800" dirty="0">
                <a:latin typeface="Roboto" panose="02000000000000000000" pitchFamily="2" charset="0"/>
              </a:rPr>
              <a:t>: </a:t>
            </a:r>
            <a:r>
              <a:rPr lang="en-GB" sz="2800" dirty="0" err="1">
                <a:latin typeface="Roboto" panose="02000000000000000000" pitchFamily="2" charset="0"/>
              </a:rPr>
              <a:t>Ubehag</a:t>
            </a:r>
            <a:r>
              <a:rPr lang="en-GB" sz="2800" dirty="0">
                <a:latin typeface="Roboto" panose="02000000000000000000" pitchFamily="2" charset="0"/>
              </a:rPr>
              <a:t>, </a:t>
            </a:r>
            <a:r>
              <a:rPr lang="en-GB" sz="2800" dirty="0" err="1">
                <a:latin typeface="Roboto" panose="02000000000000000000" pitchFamily="2" charset="0"/>
              </a:rPr>
              <a:t>tretthet</a:t>
            </a:r>
            <a:r>
              <a:rPr lang="en-GB" sz="2800" dirty="0">
                <a:latin typeface="Roboto" panose="02000000000000000000" pitchFamily="2" charset="0"/>
              </a:rPr>
              <a:t>, </a:t>
            </a:r>
            <a:r>
              <a:rPr lang="en-GB" sz="2800" dirty="0" err="1">
                <a:latin typeface="Roboto" panose="02000000000000000000" pitchFamily="2" charset="0"/>
              </a:rPr>
              <a:t>søvnløshet</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66451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852544" cy="2721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EUPROMS-</a:t>
            </a:r>
            <a:r>
              <a:rPr lang="en-GB" sz="5400" dirty="0" err="1">
                <a:solidFill>
                  <a:schemeClr val="accent1">
                    <a:lumMod val="50000"/>
                  </a:schemeClr>
                </a:solidFill>
                <a:latin typeface="Roboto" panose="02000000000000000000" pitchFamily="2" charset="0"/>
                <a:ea typeface="Roboto" panose="02000000000000000000" pitchFamily="2" charset="0"/>
              </a:rPr>
              <a:t>studien</a:t>
            </a:r>
            <a:endParaRPr lang="en-GB" sz="5400" dirty="0">
              <a:solidFill>
                <a:schemeClr val="accent1">
                  <a:lumMod val="50000"/>
                </a:schemeClr>
              </a:solidFill>
              <a:latin typeface="Roboto" panose="02000000000000000000" pitchFamily="2" charset="0"/>
              <a:ea typeface="Roboto" panose="02000000000000000000" pitchFamily="2" charset="0"/>
            </a:endParaRPr>
          </a:p>
          <a:p>
            <a:pPr>
              <a:spcBef>
                <a:spcPts val="1200"/>
              </a:spcBef>
            </a:pPr>
            <a:r>
              <a:rPr lang="en-GB" sz="2800" dirty="0">
                <a:latin typeface="Roboto" panose="02000000000000000000" pitchFamily="2" charset="0"/>
                <a:ea typeface="Roboto" panose="02000000000000000000" pitchFamily="2" charset="0"/>
              </a:rPr>
              <a:t>Europa </a:t>
            </a:r>
            <a:r>
              <a:rPr lang="en-GB" sz="2800" dirty="0" err="1">
                <a:latin typeface="Roboto" panose="02000000000000000000" pitchFamily="2" charset="0"/>
                <a:ea typeface="Roboto" panose="02000000000000000000" pitchFamily="2" charset="0"/>
              </a:rPr>
              <a:t>Uomo</a:t>
            </a:r>
            <a:r>
              <a:rPr lang="en-GB" sz="2800" dirty="0">
                <a:latin typeface="Roboto" panose="02000000000000000000" pitchFamily="2" charset="0"/>
                <a:ea typeface="Roboto" panose="02000000000000000000" pitchFamily="2" charset="0"/>
              </a:rPr>
              <a:t> Patient Reported Outcome Study </a:t>
            </a:r>
          </a:p>
          <a:p>
            <a:endParaRPr lang="en-GB" sz="2400" dirty="0">
              <a:latin typeface="Roboto" panose="02000000000000000000" pitchFamily="2" charset="0"/>
              <a:ea typeface="Roboto" panose="02000000000000000000" pitchFamily="2" charset="0"/>
            </a:endParaRPr>
          </a:p>
          <a:p>
            <a:r>
              <a:rPr lang="en-GB" sz="2300" dirty="0">
                <a:latin typeface="Roboto" panose="02000000000000000000" pitchFamily="2" charset="0"/>
                <a:ea typeface="Roboto" panose="02000000000000000000" pitchFamily="2" charset="0"/>
              </a:rPr>
              <a:t>Den </a:t>
            </a:r>
            <a:r>
              <a:rPr lang="en-GB" sz="2300" dirty="0" err="1">
                <a:latin typeface="Roboto" panose="02000000000000000000" pitchFamily="2" charset="0"/>
                <a:ea typeface="Roboto" panose="02000000000000000000" pitchFamily="2" charset="0"/>
              </a:rPr>
              <a:t>første</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livskvalitetsundersøkelsen</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av</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prostatakreft</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utført</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av</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pasienter</a:t>
            </a:r>
            <a:r>
              <a:rPr lang="en-GB" sz="2300" dirty="0">
                <a:latin typeface="Roboto" panose="02000000000000000000" pitchFamily="2" charset="0"/>
                <a:ea typeface="Roboto" panose="02000000000000000000" pitchFamily="2" charset="0"/>
              </a:rPr>
              <a:t> for </a:t>
            </a:r>
            <a:r>
              <a:rPr lang="en-GB" sz="2300" dirty="0" err="1">
                <a:latin typeface="Roboto" panose="02000000000000000000" pitchFamily="2" charset="0"/>
                <a:ea typeface="Roboto" panose="02000000000000000000" pitchFamily="2" charset="0"/>
              </a:rPr>
              <a:t>pasienter</a:t>
            </a:r>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198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4ADEC1F-A86E-9F91-3492-B0E5E09106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01298" y="985029"/>
            <a:ext cx="9506398" cy="4687638"/>
          </a:xfrm>
          <a:prstGeom prst="rect">
            <a:avLst/>
          </a:prstGeom>
        </p:spPr>
      </p:pic>
    </p:spTree>
    <p:extLst>
      <p:ext uri="{BB962C8B-B14F-4D97-AF65-F5344CB8AC3E}">
        <p14:creationId xmlns:p14="http://schemas.microsoft.com/office/powerpoint/2010/main" val="2798432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F4348CFB-606F-01CE-0D00-FF0B965AFA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05466" y="1030858"/>
            <a:ext cx="9906001" cy="4628493"/>
          </a:xfrm>
          <a:prstGeom prst="rect">
            <a:avLst/>
          </a:prstGeom>
        </p:spPr>
      </p:pic>
    </p:spTree>
    <p:extLst>
      <p:ext uri="{BB962C8B-B14F-4D97-AF65-F5344CB8AC3E}">
        <p14:creationId xmlns:p14="http://schemas.microsoft.com/office/powerpoint/2010/main" val="346829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448FC22-71A8-4A0A-CA7F-570E2197FE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19679" y="831390"/>
            <a:ext cx="9822454" cy="5012838"/>
          </a:xfrm>
          <a:prstGeom prst="rect">
            <a:avLst/>
          </a:prstGeom>
        </p:spPr>
      </p:pic>
    </p:spTree>
    <p:extLst>
      <p:ext uri="{BB962C8B-B14F-4D97-AF65-F5344CB8AC3E}">
        <p14:creationId xmlns:p14="http://schemas.microsoft.com/office/powerpoint/2010/main" val="983718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32363" y="367016"/>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a:t>
            </a:r>
            <a:r>
              <a:rPr lang="en-GB" sz="5400" dirty="0" err="1">
                <a:solidFill>
                  <a:schemeClr val="accent1">
                    <a:lumMod val="50000"/>
                  </a:schemeClr>
                </a:solidFill>
                <a:latin typeface="Roboto" panose="02000000000000000000" pitchFamily="2" charset="0"/>
              </a:rPr>
              <a:t>resultater</a:t>
            </a:r>
            <a:endParaRPr lang="en-GB" sz="5400" dirty="0">
              <a:solidFill>
                <a:schemeClr val="accent1">
                  <a:lumMod val="50000"/>
                </a:schemeClr>
              </a:solidFill>
              <a:latin typeface="Roboto" panose="02000000000000000000" pitchFamily="2" charset="0"/>
            </a:endParaRPr>
          </a:p>
          <a:p>
            <a:pPr>
              <a:spcBef>
                <a:spcPts val="1200"/>
              </a:spcBef>
            </a:pPr>
            <a:r>
              <a:rPr lang="en-GB" sz="2800" dirty="0">
                <a:latin typeface="Roboto" panose="02000000000000000000" pitchFamily="2" charset="0"/>
              </a:rPr>
              <a:t>Mental </a:t>
            </a:r>
            <a:r>
              <a:rPr lang="en-GB" sz="2800" dirty="0" err="1">
                <a:latin typeface="Roboto" panose="02000000000000000000" pitchFamily="2" charset="0"/>
              </a:rPr>
              <a:t>helse</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146129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5A3E08F9-1B6F-1EAC-0B58-7329F10092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54670" y="695960"/>
            <a:ext cx="8890000" cy="5334000"/>
          </a:xfrm>
          <a:prstGeom prst="rect">
            <a:avLst/>
          </a:prstGeom>
        </p:spPr>
      </p:pic>
    </p:spTree>
    <p:extLst>
      <p:ext uri="{BB962C8B-B14F-4D97-AF65-F5344CB8AC3E}">
        <p14:creationId xmlns:p14="http://schemas.microsoft.com/office/powerpoint/2010/main" val="354844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A789FB-B213-3D53-A9B2-3279129DE1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04400" y="452865"/>
            <a:ext cx="7366000" cy="5600700"/>
          </a:xfrm>
          <a:prstGeom prst="rect">
            <a:avLst/>
          </a:prstGeom>
        </p:spPr>
      </p:pic>
    </p:spTree>
    <p:extLst>
      <p:ext uri="{BB962C8B-B14F-4D97-AF65-F5344CB8AC3E}">
        <p14:creationId xmlns:p14="http://schemas.microsoft.com/office/powerpoint/2010/main" val="4272266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ECC4F432-6C55-9B88-0BFA-E7A86CEB47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88532" y="724950"/>
            <a:ext cx="9550399" cy="5120989"/>
          </a:xfrm>
          <a:prstGeom prst="rect">
            <a:avLst/>
          </a:prstGeom>
        </p:spPr>
      </p:pic>
    </p:spTree>
    <p:extLst>
      <p:ext uri="{BB962C8B-B14F-4D97-AF65-F5344CB8AC3E}">
        <p14:creationId xmlns:p14="http://schemas.microsoft.com/office/powerpoint/2010/main" val="60399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Title 22">
            <a:extLst>
              <a:ext uri="{FF2B5EF4-FFF2-40B4-BE49-F238E27FC236}">
                <a16:creationId xmlns:a16="http://schemas.microsoft.com/office/drawing/2014/main" id="{0B9771F2-2202-B7E4-0691-A721F5ED3BAB}"/>
              </a:ext>
            </a:extLst>
          </p:cNvPr>
          <p:cNvSpPr txBox="1">
            <a:spLocks/>
          </p:cNvSpPr>
          <p:nvPr/>
        </p:nvSpPr>
        <p:spPr>
          <a:xfrm>
            <a:off x="793132" y="451684"/>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a:t>
            </a:r>
            <a:r>
              <a:rPr lang="en-GB" sz="5400" dirty="0" err="1">
                <a:solidFill>
                  <a:schemeClr val="accent1">
                    <a:lumMod val="50000"/>
                  </a:schemeClr>
                </a:solidFill>
                <a:latin typeface="Roboto" panose="02000000000000000000" pitchFamily="2" charset="0"/>
              </a:rPr>
              <a:t>resultater</a:t>
            </a:r>
            <a:endParaRPr lang="en-GB" sz="5400" dirty="0">
              <a:solidFill>
                <a:schemeClr val="accent1">
                  <a:lumMod val="50000"/>
                </a:schemeClr>
              </a:solidFill>
              <a:latin typeface="Roboto" panose="02000000000000000000" pitchFamily="2" charset="0"/>
            </a:endParaRPr>
          </a:p>
          <a:p>
            <a:pPr>
              <a:spcBef>
                <a:spcPts val="1200"/>
              </a:spcBef>
            </a:pPr>
            <a:r>
              <a:rPr lang="en-GB" sz="2800" dirty="0" err="1">
                <a:latin typeface="Roboto" panose="02000000000000000000" pitchFamily="2" charset="0"/>
              </a:rPr>
              <a:t>Seksuell</a:t>
            </a:r>
            <a:r>
              <a:rPr lang="en-GB" sz="2800" dirty="0">
                <a:latin typeface="Roboto" panose="02000000000000000000" pitchFamily="2" charset="0"/>
              </a:rPr>
              <a:t> </a:t>
            </a:r>
            <a:r>
              <a:rPr lang="en-GB" sz="2800" dirty="0" err="1">
                <a:latin typeface="Roboto" panose="02000000000000000000" pitchFamily="2" charset="0"/>
              </a:rPr>
              <a:t>funksjon</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20405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6D06F59D-70D6-AA80-F967-C896684B6B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98063" y="415145"/>
            <a:ext cx="9009045" cy="5638420"/>
          </a:xfrm>
          <a:prstGeom prst="rect">
            <a:avLst/>
          </a:prstGeom>
        </p:spPr>
      </p:pic>
    </p:spTree>
    <p:extLst>
      <p:ext uri="{BB962C8B-B14F-4D97-AF65-F5344CB8AC3E}">
        <p14:creationId xmlns:p14="http://schemas.microsoft.com/office/powerpoint/2010/main" val="1419523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5" name="Picture 4">
            <a:extLst>
              <a:ext uri="{FF2B5EF4-FFF2-40B4-BE49-F238E27FC236}">
                <a16:creationId xmlns:a16="http://schemas.microsoft.com/office/drawing/2014/main" id="{C9F2CF6B-2303-B6AC-396B-A5F3EB508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78000" y="1122346"/>
            <a:ext cx="8001000" cy="4786805"/>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11822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8840517" cy="800219"/>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Om </a:t>
            </a:r>
            <a:r>
              <a:rPr lang="en-US" sz="4600" dirty="0" err="1">
                <a:solidFill>
                  <a:srgbClr val="757070"/>
                </a:solidFill>
                <a:latin typeface="Roboto" panose="02000000000000000000" pitchFamily="2" charset="0"/>
                <a:ea typeface="Roboto" panose="02000000000000000000" pitchFamily="2" charset="0"/>
                <a:cs typeface="Apercu Regular"/>
              </a:rPr>
              <a:t>denne</a:t>
            </a:r>
            <a:r>
              <a:rPr lang="en-US" sz="4600" dirty="0">
                <a:solidFill>
                  <a:srgbClr val="757070"/>
                </a:solidFill>
                <a:latin typeface="Roboto" panose="02000000000000000000" pitchFamily="2" charset="0"/>
                <a:ea typeface="Roboto" panose="02000000000000000000" pitchFamily="2" charset="0"/>
                <a:cs typeface="Apercu Regular"/>
              </a:rPr>
              <a:t> </a:t>
            </a:r>
            <a:r>
              <a:rPr lang="en-US" sz="4600" dirty="0" err="1">
                <a:solidFill>
                  <a:srgbClr val="757070"/>
                </a:solidFill>
                <a:latin typeface="Roboto" panose="02000000000000000000" pitchFamily="2" charset="0"/>
                <a:ea typeface="Roboto" panose="02000000000000000000" pitchFamily="2" charset="0"/>
                <a:cs typeface="Apercu Regular"/>
              </a:rPr>
              <a:t>presentasjonen</a:t>
            </a:r>
            <a:endParaRPr lang="en-US" sz="4600" dirty="0">
              <a:solidFill>
                <a:srgbClr val="757070"/>
              </a:solidFill>
              <a:latin typeface="Roboto" panose="02000000000000000000" pitchFamily="2" charset="0"/>
              <a:ea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3277820"/>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Denne </a:t>
            </a:r>
            <a:r>
              <a:rPr lang="en-GB" sz="2300" dirty="0" err="1">
                <a:solidFill>
                  <a:schemeClr val="tx1">
                    <a:lumMod val="65000"/>
                    <a:lumOff val="35000"/>
                  </a:schemeClr>
                </a:solidFill>
                <a:latin typeface="Roboto" panose="02000000000000000000" pitchFamily="2" charset="0"/>
                <a:ea typeface="Roboto" panose="02000000000000000000" pitchFamily="2" charset="0"/>
              </a:rPr>
              <a:t>presentasjonen</a:t>
            </a:r>
            <a:r>
              <a:rPr lang="en-GB" sz="2300" dirty="0">
                <a:solidFill>
                  <a:schemeClr val="tx1">
                    <a:lumMod val="65000"/>
                    <a:lumOff val="35000"/>
                  </a:schemeClr>
                </a:solidFill>
                <a:latin typeface="Roboto" panose="02000000000000000000" pitchFamily="2" charset="0"/>
                <a:ea typeface="Roboto" panose="02000000000000000000" pitchFamily="2" charset="0"/>
              </a:rPr>
              <a:t> er for </a:t>
            </a:r>
            <a:r>
              <a:rPr lang="en-GB" sz="2300" dirty="0" err="1">
                <a:solidFill>
                  <a:schemeClr val="tx1">
                    <a:lumMod val="65000"/>
                    <a:lumOff val="35000"/>
                  </a:schemeClr>
                </a:solidFill>
                <a:latin typeface="Roboto" panose="02000000000000000000" pitchFamily="2" charset="0"/>
                <a:ea typeface="Roboto" panose="02000000000000000000" pitchFamily="2" charset="0"/>
              </a:rPr>
              <a:t>pasienter</a:t>
            </a:r>
            <a:r>
              <a:rPr lang="en-GB" sz="2300" dirty="0">
                <a:solidFill>
                  <a:schemeClr val="tx1">
                    <a:lumMod val="65000"/>
                    <a:lumOff val="35000"/>
                  </a:schemeClr>
                </a:solidFill>
                <a:latin typeface="Roboto" panose="02000000000000000000" pitchFamily="2" charset="0"/>
                <a:ea typeface="Roboto" panose="02000000000000000000" pitchFamily="2" charset="0"/>
              </a:rPr>
              <a:t> med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prostatakreft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og</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offentligheten</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Du </a:t>
            </a:r>
            <a:r>
              <a:rPr lang="en-GB" sz="2300" dirty="0" err="1">
                <a:solidFill>
                  <a:schemeClr val="tx1">
                    <a:lumMod val="65000"/>
                    <a:lumOff val="35000"/>
                  </a:schemeClr>
                </a:solidFill>
                <a:latin typeface="Roboto" panose="02000000000000000000" pitchFamily="2" charset="0"/>
                <a:ea typeface="Roboto" panose="02000000000000000000" pitchFamily="2" charset="0"/>
              </a:rPr>
              <a:t>står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fritt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til</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å</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publisere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resultatene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uten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tillatelse</a:t>
            </a:r>
            <a:r>
              <a:rPr lang="en-GB" sz="2300" dirty="0">
                <a:solidFill>
                  <a:schemeClr val="tx1">
                    <a:lumMod val="65000"/>
                    <a:lumOff val="35000"/>
                  </a:schemeClr>
                </a:solidFill>
                <a:latin typeface="Roboto" panose="02000000000000000000" pitchFamily="2" charset="0"/>
                <a:ea typeface="Roboto" panose="02000000000000000000" pitchFamily="2" charset="0"/>
              </a:rPr>
              <a:t>, men du </a:t>
            </a:r>
            <a:r>
              <a:rPr lang="en-GB" sz="2300" dirty="0" err="1">
                <a:solidFill>
                  <a:schemeClr val="tx1">
                    <a:lumMod val="65000"/>
                    <a:lumOff val="35000"/>
                  </a:schemeClr>
                </a:solidFill>
                <a:latin typeface="Roboto" panose="02000000000000000000" pitchFamily="2" charset="0"/>
                <a:ea typeface="Roboto" panose="02000000000000000000" pitchFamily="2" charset="0"/>
              </a:rPr>
              <a:t>må</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alltid</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kreditere</a:t>
            </a:r>
            <a:r>
              <a:rPr lang="en-GB" sz="2300" dirty="0">
                <a:solidFill>
                  <a:schemeClr val="tx1">
                    <a:lumMod val="65000"/>
                    <a:lumOff val="35000"/>
                  </a:schemeClr>
                </a:solidFill>
                <a:latin typeface="Roboto" panose="02000000000000000000" pitchFamily="2" charset="0"/>
                <a:ea typeface="Roboto" panose="02000000000000000000" pitchFamily="2" charset="0"/>
              </a:rPr>
              <a:t>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og</a:t>
            </a:r>
            <a:r>
              <a:rPr lang="en-GB" sz="2300" dirty="0">
                <a:solidFill>
                  <a:schemeClr val="tx1">
                    <a:lumMod val="65000"/>
                    <a:lumOff val="35000"/>
                  </a:schemeClr>
                </a:solidFill>
                <a:latin typeface="Roboto" panose="02000000000000000000" pitchFamily="2" charset="0"/>
                <a:ea typeface="Roboto" panose="02000000000000000000" pitchFamily="2" charset="0"/>
              </a:rPr>
              <a:t> EUPROMS-</a:t>
            </a:r>
            <a:r>
              <a:rPr lang="en-GB" sz="2300" dirty="0" err="1">
                <a:solidFill>
                  <a:schemeClr val="tx1">
                    <a:lumMod val="65000"/>
                    <a:lumOff val="35000"/>
                  </a:schemeClr>
                </a:solidFill>
                <a:latin typeface="Roboto" panose="02000000000000000000" pitchFamily="2" charset="0"/>
                <a:ea typeface="Roboto" panose="02000000000000000000" pitchFamily="2" charset="0"/>
              </a:rPr>
              <a:t>studien</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Hvis</a:t>
            </a:r>
            <a:r>
              <a:rPr lang="en-GB" sz="2300" dirty="0">
                <a:solidFill>
                  <a:schemeClr val="tx1">
                    <a:lumMod val="65000"/>
                    <a:lumOff val="35000"/>
                  </a:schemeClr>
                </a:solidFill>
                <a:latin typeface="Roboto" panose="02000000000000000000" pitchFamily="2" charset="0"/>
                <a:ea typeface="Roboto" panose="02000000000000000000" pitchFamily="2" charset="0"/>
              </a:rPr>
              <a:t> du </a:t>
            </a:r>
            <a:r>
              <a:rPr lang="en-GB" sz="2300" dirty="0" err="1">
                <a:solidFill>
                  <a:schemeClr val="tx1">
                    <a:lumMod val="65000"/>
                    <a:lumOff val="35000"/>
                  </a:schemeClr>
                </a:solidFill>
                <a:latin typeface="Roboto" panose="02000000000000000000" pitchFamily="2" charset="0"/>
                <a:ea typeface="Roboto" panose="02000000000000000000" pitchFamily="2" charset="0"/>
              </a:rPr>
              <a:t>reproduserer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noen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av</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diagrammene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må</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være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kreditert</a:t>
            </a:r>
            <a:r>
              <a:rPr lang="en-GB" sz="2300" dirty="0">
                <a:solidFill>
                  <a:schemeClr val="tx1">
                    <a:lumMod val="65000"/>
                    <a:lumOff val="35000"/>
                  </a:schemeClr>
                </a:solidFill>
                <a:latin typeface="Roboto" panose="02000000000000000000" pitchFamily="2" charset="0"/>
                <a:ea typeface="Roboto" panose="02000000000000000000" pitchFamily="2" charset="0"/>
              </a:rPr>
              <a:t> EUPROMS-</a:t>
            </a:r>
            <a:r>
              <a:rPr lang="en-GB" sz="2300" dirty="0" err="1">
                <a:solidFill>
                  <a:schemeClr val="tx1">
                    <a:lumMod val="65000"/>
                    <a:lumOff val="35000"/>
                  </a:schemeClr>
                </a:solidFill>
                <a:latin typeface="Roboto" panose="02000000000000000000" pitchFamily="2" charset="0"/>
                <a:ea typeface="Roboto" panose="02000000000000000000" pitchFamily="2" charset="0"/>
              </a:rPr>
              <a:t>studien</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30171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DE9ADBA-93F9-C5FD-5821-357A790792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82976" y="880534"/>
            <a:ext cx="8712738" cy="4491567"/>
          </a:xfrm>
          <a:prstGeom prst="rect">
            <a:avLst/>
          </a:prstGeom>
        </p:spPr>
      </p:pic>
    </p:spTree>
    <p:extLst>
      <p:ext uri="{BB962C8B-B14F-4D97-AF65-F5344CB8AC3E}">
        <p14:creationId xmlns:p14="http://schemas.microsoft.com/office/powerpoint/2010/main" val="246868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28EF2B-5E7F-EFBD-6B8C-1567F3AA30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10799" y="668765"/>
            <a:ext cx="7554933" cy="5366607"/>
          </a:xfrm>
          <a:prstGeom prst="rect">
            <a:avLst/>
          </a:prstGeom>
        </p:spPr>
      </p:pic>
    </p:spTree>
    <p:extLst>
      <p:ext uri="{BB962C8B-B14F-4D97-AF65-F5344CB8AC3E}">
        <p14:creationId xmlns:p14="http://schemas.microsoft.com/office/powerpoint/2010/main" val="252313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8BF1B5C-35FA-A602-4A0F-6E5853C32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18124" y="2059516"/>
            <a:ext cx="8948137" cy="2190751"/>
          </a:xfrm>
          <a:prstGeom prst="rect">
            <a:avLst/>
          </a:prstGeom>
        </p:spPr>
      </p:pic>
    </p:spTree>
    <p:extLst>
      <p:ext uri="{BB962C8B-B14F-4D97-AF65-F5344CB8AC3E}">
        <p14:creationId xmlns:p14="http://schemas.microsoft.com/office/powerpoint/2010/main" val="3680261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66229" y="383951"/>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a:t>
            </a:r>
            <a:r>
              <a:rPr lang="en-GB" sz="5400" dirty="0" err="1">
                <a:solidFill>
                  <a:schemeClr val="accent1">
                    <a:lumMod val="50000"/>
                  </a:schemeClr>
                </a:solidFill>
                <a:latin typeface="Roboto" panose="02000000000000000000" pitchFamily="2" charset="0"/>
              </a:rPr>
              <a:t>resultater</a:t>
            </a:r>
            <a:endParaRPr lang="en-GB" sz="5400" dirty="0">
              <a:solidFill>
                <a:schemeClr val="accent1">
                  <a:lumMod val="50000"/>
                </a:schemeClr>
              </a:solidFill>
              <a:latin typeface="Roboto" panose="02000000000000000000" pitchFamily="2" charset="0"/>
            </a:endParaRPr>
          </a:p>
          <a:p>
            <a:pPr>
              <a:spcBef>
                <a:spcPts val="1200"/>
              </a:spcBef>
            </a:pPr>
            <a:r>
              <a:rPr lang="en-GB" sz="2800" dirty="0" err="1">
                <a:latin typeface="Roboto" panose="02000000000000000000" pitchFamily="2" charset="0"/>
              </a:rPr>
              <a:t>Ufrivillig</a:t>
            </a:r>
            <a:r>
              <a:rPr lang="en-GB" sz="2800" dirty="0">
                <a:latin typeface="Roboto" panose="02000000000000000000" pitchFamily="2" charset="0"/>
              </a:rPr>
              <a:t> </a:t>
            </a:r>
            <a:r>
              <a:rPr lang="en-GB" sz="2800" dirty="0" err="1">
                <a:latin typeface="Roboto" panose="02000000000000000000" pitchFamily="2" charset="0"/>
              </a:rPr>
              <a:t>vannlating</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98113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9EDF3DD-6E05-C496-DCFB-B50FE087A1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54477" y="822697"/>
            <a:ext cx="8283045" cy="5212606"/>
          </a:xfrm>
          <a:prstGeom prst="rect">
            <a:avLst/>
          </a:prstGeom>
        </p:spPr>
      </p:pic>
    </p:spTree>
    <p:extLst>
      <p:ext uri="{BB962C8B-B14F-4D97-AF65-F5344CB8AC3E}">
        <p14:creationId xmlns:p14="http://schemas.microsoft.com/office/powerpoint/2010/main" val="202938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0856F30-DB4D-B58F-464F-B2FD58C0B1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13850" y="999941"/>
            <a:ext cx="8360555" cy="4627135"/>
          </a:xfrm>
          <a:prstGeom prst="rect">
            <a:avLst/>
          </a:prstGeom>
        </p:spPr>
      </p:pic>
    </p:spTree>
    <p:extLst>
      <p:ext uri="{BB962C8B-B14F-4D97-AF65-F5344CB8AC3E}">
        <p14:creationId xmlns:p14="http://schemas.microsoft.com/office/powerpoint/2010/main" val="492344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73687BB-B913-5DCF-AD2D-555F8B6280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76202" y="1062617"/>
            <a:ext cx="8268083" cy="4732764"/>
          </a:xfrm>
          <a:prstGeom prst="rect">
            <a:avLst/>
          </a:prstGeom>
        </p:spPr>
      </p:pic>
    </p:spTree>
    <p:extLst>
      <p:ext uri="{BB962C8B-B14F-4D97-AF65-F5344CB8AC3E}">
        <p14:creationId xmlns:p14="http://schemas.microsoft.com/office/powerpoint/2010/main" val="3450105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26FFFD0-6300-C93D-B91E-E0D39CE954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27025" y="1246996"/>
            <a:ext cx="8373531" cy="3955772"/>
          </a:xfrm>
          <a:prstGeom prst="rect">
            <a:avLst/>
          </a:prstGeom>
        </p:spPr>
      </p:pic>
    </p:spTree>
    <p:extLst>
      <p:ext uri="{BB962C8B-B14F-4D97-AF65-F5344CB8AC3E}">
        <p14:creationId xmlns:p14="http://schemas.microsoft.com/office/powerpoint/2010/main" val="1026277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83BDA68-E661-FC97-ACF9-C6DF1622AE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89664" y="734980"/>
            <a:ext cx="7560733" cy="5318585"/>
          </a:xfrm>
          <a:prstGeom prst="rect">
            <a:avLst/>
          </a:prstGeom>
        </p:spPr>
      </p:pic>
    </p:spTree>
    <p:extLst>
      <p:ext uri="{BB962C8B-B14F-4D97-AF65-F5344CB8AC3E}">
        <p14:creationId xmlns:p14="http://schemas.microsoft.com/office/powerpoint/2010/main" val="3660636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a:t>
            </a:r>
            <a:r>
              <a:rPr lang="en-GB" sz="5400" dirty="0" err="1">
                <a:solidFill>
                  <a:schemeClr val="accent1">
                    <a:lumMod val="50000"/>
                  </a:schemeClr>
                </a:solidFill>
                <a:latin typeface="Roboto" panose="02000000000000000000" pitchFamily="2" charset="0"/>
              </a:rPr>
              <a:t>studie</a:t>
            </a:r>
            <a:endParaRPr lang="en-GB" sz="5400" dirty="0">
              <a:solidFill>
                <a:schemeClr val="accent1">
                  <a:lumMod val="50000"/>
                </a:schemeClr>
              </a:solidFill>
              <a:latin typeface="Roboto" panose="02000000000000000000" pitchFamily="2" charset="0"/>
            </a:endParaRPr>
          </a:p>
          <a:p>
            <a:endParaRPr lang="en-GB" dirty="0">
              <a:latin typeface="Roboto" panose="02000000000000000000" pitchFamily="2" charset="0"/>
            </a:endParaRPr>
          </a:p>
          <a:p>
            <a:r>
              <a:rPr lang="en-GB" sz="2800" dirty="0" err="1">
                <a:latin typeface="Roboto" panose="02000000000000000000" pitchFamily="2" charset="0"/>
              </a:rPr>
              <a:t>Meldinger</a:t>
            </a:r>
            <a:r>
              <a:rPr lang="en-GB" sz="2800" dirty="0">
                <a:latin typeface="Roboto" panose="02000000000000000000" pitchFamily="2" charset="0"/>
              </a:rPr>
              <a:t> </a:t>
            </a:r>
            <a:r>
              <a:rPr lang="en-GB" sz="2800" dirty="0" err="1">
                <a:latin typeface="Roboto" panose="02000000000000000000" pitchFamily="2" charset="0"/>
              </a:rPr>
              <a:t>å</a:t>
            </a:r>
            <a:r>
              <a:rPr lang="en-GB" sz="2800" dirty="0">
                <a:latin typeface="Roboto" panose="02000000000000000000" pitchFamily="2" charset="0"/>
              </a:rPr>
              <a:t> ta med seg</a:t>
            </a:r>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96949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Om EUPROMS</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7842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Meldinger</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å</a:t>
            </a:r>
            <a:r>
              <a:rPr lang="en-US" sz="4600" dirty="0">
                <a:solidFill>
                  <a:srgbClr val="757070"/>
                </a:solidFill>
                <a:latin typeface="Roboto" panose="02000000000000000000" pitchFamily="2" charset="0"/>
                <a:cs typeface="Apercu Regular"/>
              </a:rPr>
              <a:t> ta med seg</a:t>
            </a:r>
          </a:p>
        </p:txBody>
      </p:sp>
      <p:pic>
        <p:nvPicPr>
          <p:cNvPr id="6" name="Picture 5">
            <a:extLst>
              <a:ext uri="{FF2B5EF4-FFF2-40B4-BE49-F238E27FC236}">
                <a16:creationId xmlns:a16="http://schemas.microsoft.com/office/drawing/2014/main" id="{C73A13A0-5E64-3CCA-2B8D-CD7D0D191F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30876" y="1533460"/>
            <a:ext cx="8296395" cy="4520105"/>
          </a:xfrm>
          <a:prstGeom prst="rect">
            <a:avLst/>
          </a:prstGeom>
        </p:spPr>
      </p:pic>
    </p:spTree>
    <p:extLst>
      <p:ext uri="{BB962C8B-B14F-4D97-AF65-F5344CB8AC3E}">
        <p14:creationId xmlns:p14="http://schemas.microsoft.com/office/powerpoint/2010/main" val="3880926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Meldinger</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å</a:t>
            </a:r>
            <a:r>
              <a:rPr lang="en-US" sz="4600" dirty="0">
                <a:solidFill>
                  <a:srgbClr val="757070"/>
                </a:solidFill>
                <a:latin typeface="Roboto" panose="02000000000000000000" pitchFamily="2" charset="0"/>
                <a:cs typeface="Apercu Regular"/>
              </a:rPr>
              <a:t> ta med seg</a:t>
            </a:r>
          </a:p>
        </p:txBody>
      </p:sp>
      <p:pic>
        <p:nvPicPr>
          <p:cNvPr id="6" name="Picture 5">
            <a:extLst>
              <a:ext uri="{FF2B5EF4-FFF2-40B4-BE49-F238E27FC236}">
                <a16:creationId xmlns:a16="http://schemas.microsoft.com/office/drawing/2014/main" id="{2AEB033C-5793-F25D-1D6E-6795E4FD32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2083" y="1480860"/>
            <a:ext cx="8414726" cy="4657116"/>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765143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Meldinger</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å</a:t>
            </a:r>
            <a:r>
              <a:rPr lang="en-US" sz="4600" dirty="0">
                <a:solidFill>
                  <a:srgbClr val="757070"/>
                </a:solidFill>
                <a:latin typeface="Roboto" panose="02000000000000000000" pitchFamily="2" charset="0"/>
                <a:cs typeface="Apercu Regular"/>
              </a:rPr>
              <a:t> ta med seg</a:t>
            </a:r>
          </a:p>
        </p:txBody>
      </p:sp>
      <p:sp>
        <p:nvSpPr>
          <p:cNvPr id="13" name="Tekstvak 10">
            <a:extLst>
              <a:ext uri="{FF2B5EF4-FFF2-40B4-BE49-F238E27FC236}">
                <a16:creationId xmlns:a16="http://schemas.microsoft.com/office/drawing/2014/main" id="{80851AD0-239D-2248-81CB-0118317E5A3E}"/>
              </a:ext>
            </a:extLst>
          </p:cNvPr>
          <p:cNvSpPr txBox="1"/>
          <p:nvPr/>
        </p:nvSpPr>
        <p:spPr>
          <a:xfrm>
            <a:off x="892419" y="1512278"/>
            <a:ext cx="11961933" cy="446276"/>
          </a:xfrm>
          <a:prstGeom prst="rect">
            <a:avLst/>
          </a:prstGeom>
          <a:noFill/>
        </p:spPr>
        <p:txBody>
          <a:bodyPr wrap="square" rtlCol="0">
            <a:spAutoFit/>
          </a:bodyPr>
          <a:lstStyle/>
          <a:p>
            <a:r>
              <a:rPr lang="en-GB" sz="2300" b="1" dirty="0">
                <a:solidFill>
                  <a:schemeClr val="accent1">
                    <a:lumMod val="50000"/>
                  </a:schemeClr>
                </a:solidFill>
                <a:latin typeface="Roboto" panose="02000000000000000000" pitchFamily="2" charset="0"/>
                <a:ea typeface="Roboto" panose="02000000000000000000" pitchFamily="2" charset="0"/>
              </a:rPr>
              <a:t>3. Vi </a:t>
            </a:r>
            <a:r>
              <a:rPr lang="en-GB" sz="2300" b="1" dirty="0" err="1">
                <a:solidFill>
                  <a:schemeClr val="accent1">
                    <a:lumMod val="50000"/>
                  </a:schemeClr>
                </a:solidFill>
                <a:latin typeface="Roboto" panose="02000000000000000000" pitchFamily="2" charset="0"/>
                <a:ea typeface="Roboto" panose="02000000000000000000" pitchFamily="2" charset="0"/>
              </a:rPr>
              <a:t>trenger</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kreftsentre</a:t>
            </a:r>
            <a:r>
              <a:rPr lang="en-GB" sz="2300" b="1" dirty="0">
                <a:solidFill>
                  <a:schemeClr val="accent1">
                    <a:lumMod val="50000"/>
                  </a:schemeClr>
                </a:solidFill>
                <a:latin typeface="Roboto" panose="02000000000000000000" pitchFamily="2" charset="0"/>
                <a:ea typeface="Roboto" panose="02000000000000000000" pitchFamily="2" charset="0"/>
              </a:rPr>
              <a:t> med </a:t>
            </a:r>
            <a:r>
              <a:rPr lang="en-GB" sz="2300" b="1" dirty="0" err="1">
                <a:solidFill>
                  <a:schemeClr val="accent1">
                    <a:lumMod val="50000"/>
                  </a:schemeClr>
                </a:solidFill>
                <a:latin typeface="Roboto" panose="02000000000000000000" pitchFamily="2" charset="0"/>
                <a:ea typeface="Roboto" panose="02000000000000000000" pitchFamily="2" charset="0"/>
              </a:rPr>
              <a:t>tverrfaglige</a:t>
            </a:r>
            <a:r>
              <a:rPr lang="en-GB" sz="2300" b="1" dirty="0">
                <a:solidFill>
                  <a:schemeClr val="accent1">
                    <a:lumMod val="50000"/>
                  </a:schemeClr>
                </a:solidFill>
                <a:latin typeface="Roboto" panose="02000000000000000000" pitchFamily="2" charset="0"/>
                <a:ea typeface="Roboto" panose="02000000000000000000" pitchFamily="2" charset="0"/>
              </a:rPr>
              <a:t> team</a:t>
            </a:r>
            <a:endParaRPr lang="en-GB" sz="2400" dirty="0">
              <a:solidFill>
                <a:schemeClr val="tx1">
                  <a:lumMod val="65000"/>
                  <a:lumOff val="35000"/>
                </a:schemeClr>
              </a:solidFill>
              <a:latin typeface="Roboto" panose="02000000000000000000" pitchFamily="2" charset="0"/>
            </a:endParaRPr>
          </a:p>
        </p:txBody>
      </p:sp>
      <p:pic>
        <p:nvPicPr>
          <p:cNvPr id="5" name="Picture 4" descr="A group of people posing for the camera&#10;&#10;Description automatically generated">
            <a:extLst>
              <a:ext uri="{FF2B5EF4-FFF2-40B4-BE49-F238E27FC236}">
                <a16:creationId xmlns:a16="http://schemas.microsoft.com/office/drawing/2014/main" id="{ECBACA75-67DA-7E4E-97AB-BFB777C11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862" y="2104748"/>
            <a:ext cx="6172200" cy="4114800"/>
          </a:xfrm>
          <a:prstGeom prst="rect">
            <a:avLst/>
          </a:prstGeom>
        </p:spPr>
      </p:pic>
    </p:spTree>
    <p:extLst>
      <p:ext uri="{BB962C8B-B14F-4D97-AF65-F5344CB8AC3E}">
        <p14:creationId xmlns:p14="http://schemas.microsoft.com/office/powerpoint/2010/main" val="323715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Om EUPROMS 1</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355038"/>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EUPROMS </a:t>
            </a:r>
            <a:r>
              <a:rPr lang="en-GB" sz="2300" dirty="0" err="1">
                <a:solidFill>
                  <a:schemeClr val="tx1">
                    <a:lumMod val="65000"/>
                    <a:lumOff val="35000"/>
                  </a:schemeClr>
                </a:solidFill>
                <a:latin typeface="Roboto" panose="02000000000000000000" pitchFamily="2" charset="0"/>
                <a:ea typeface="Roboto" panose="02000000000000000000" pitchFamily="2" charset="0"/>
              </a:rPr>
              <a:t>står</a:t>
            </a:r>
            <a:r>
              <a:rPr lang="en-GB" sz="2300" dirty="0">
                <a:solidFill>
                  <a:schemeClr val="tx1">
                    <a:lumMod val="65000"/>
                    <a:lumOff val="35000"/>
                  </a:schemeClr>
                </a:solidFill>
                <a:latin typeface="Roboto" panose="02000000000000000000" pitchFamily="2" charset="0"/>
                <a:ea typeface="Roboto" panose="02000000000000000000" pitchFamily="2" charset="0"/>
              </a:rPr>
              <a:t> for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Pasient</a:t>
            </a:r>
            <a:r>
              <a:rPr lang="en-GB" sz="2300" dirty="0">
                <a:solidFill>
                  <a:schemeClr val="tx1">
                    <a:lumMod val="65000"/>
                    <a:lumOff val="35000"/>
                  </a:schemeClr>
                </a:solidFill>
                <a:latin typeface="Roboto" panose="02000000000000000000" pitchFamily="2" charset="0"/>
                <a:ea typeface="Roboto" panose="02000000000000000000" pitchFamily="2" charset="0"/>
              </a:rPr>
              <a:t> Reported Outcome Study </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Det er den </a:t>
            </a:r>
            <a:r>
              <a:rPr lang="en-GB" sz="2300" dirty="0" err="1">
                <a:solidFill>
                  <a:schemeClr val="tx1">
                    <a:lumMod val="65000"/>
                    <a:lumOff val="35000"/>
                  </a:schemeClr>
                </a:solidFill>
                <a:latin typeface="Roboto" panose="02000000000000000000" pitchFamily="2" charset="0"/>
                <a:ea typeface="Roboto" panose="02000000000000000000" pitchFamily="2" charset="0"/>
              </a:rPr>
              <a:t>første</a:t>
            </a:r>
            <a:r>
              <a:rPr lang="en-GB" sz="2300" dirty="0">
                <a:solidFill>
                  <a:schemeClr val="tx1">
                    <a:lumMod val="65000"/>
                    <a:lumOff val="35000"/>
                  </a:schemeClr>
                </a:solidFill>
                <a:latin typeface="Roboto" panose="02000000000000000000" pitchFamily="2" charset="0"/>
                <a:ea typeface="Roboto" panose="02000000000000000000" pitchFamily="2" charset="0"/>
              </a:rPr>
              <a:t> store </a:t>
            </a:r>
            <a:r>
              <a:rPr lang="en-GB" sz="2300" dirty="0" err="1">
                <a:solidFill>
                  <a:schemeClr val="tx1">
                    <a:lumMod val="65000"/>
                    <a:lumOff val="35000"/>
                  </a:schemeClr>
                </a:solidFill>
                <a:latin typeface="Roboto" panose="02000000000000000000" pitchFamily="2" charset="0"/>
                <a:ea typeface="Roboto" panose="02000000000000000000" pitchFamily="2" charset="0"/>
              </a:rPr>
              <a:t>studien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av</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livskvalitet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etter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prostatakreftbehandling</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som</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gjennomføres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av</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pasientene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selv</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Den </a:t>
            </a:r>
            <a:r>
              <a:rPr lang="en-GB" sz="2300" dirty="0" err="1">
                <a:solidFill>
                  <a:schemeClr val="tx1">
                    <a:lumMod val="65000"/>
                    <a:lumOff val="35000"/>
                  </a:schemeClr>
                </a:solidFill>
                <a:latin typeface="Roboto" panose="02000000000000000000" pitchFamily="2" charset="0"/>
                <a:ea typeface="Roboto" panose="02000000000000000000" pitchFamily="2" charset="0"/>
              </a:rPr>
              <a:t>gir</a:t>
            </a:r>
            <a:r>
              <a:rPr lang="en-GB" sz="2300" dirty="0">
                <a:solidFill>
                  <a:schemeClr val="tx1">
                    <a:lumMod val="65000"/>
                    <a:lumOff val="35000"/>
                  </a:schemeClr>
                </a:solidFill>
                <a:latin typeface="Roboto" panose="02000000000000000000" pitchFamily="2" charset="0"/>
                <a:ea typeface="Roboto" panose="02000000000000000000" pitchFamily="2" charset="0"/>
              </a:rPr>
              <a:t> et </a:t>
            </a:r>
            <a:r>
              <a:rPr lang="en-GB" sz="2300" dirty="0" err="1">
                <a:solidFill>
                  <a:schemeClr val="tx1">
                    <a:lumMod val="65000"/>
                    <a:lumOff val="35000"/>
                  </a:schemeClr>
                </a:solidFill>
                <a:latin typeface="Roboto" panose="02000000000000000000" pitchFamily="2" charset="0"/>
                <a:ea typeface="Roboto" panose="02000000000000000000" pitchFamily="2" charset="0"/>
              </a:rPr>
              <a:t>nytt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perspektiv</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fordi</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fleste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andre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livskvalitetsstudier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utføres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av</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og</a:t>
            </a:r>
            <a:r>
              <a:rPr lang="en-GB" sz="2300" dirty="0">
                <a:solidFill>
                  <a:schemeClr val="tx1">
                    <a:lumMod val="65000"/>
                    <a:lumOff val="35000"/>
                  </a:schemeClr>
                </a:solidFill>
                <a:latin typeface="Roboto" panose="02000000000000000000" pitchFamily="2" charset="0"/>
                <a:ea typeface="Roboto" panose="02000000000000000000" pitchFamily="2" charset="0"/>
              </a:rPr>
              <a:t> med leger </a:t>
            </a:r>
            <a:r>
              <a:rPr lang="en-GB" sz="2300" dirty="0" err="1">
                <a:solidFill>
                  <a:schemeClr val="tx1">
                    <a:lumMod val="65000"/>
                    <a:lumOff val="35000"/>
                  </a:schemeClr>
                </a:solidFill>
                <a:latin typeface="Roboto" panose="02000000000000000000" pitchFamily="2" charset="0"/>
                <a:ea typeface="Roboto" panose="02000000000000000000" pitchFamily="2" charset="0"/>
              </a:rPr>
              <a:t>i</a:t>
            </a:r>
            <a:r>
              <a:rPr lang="en-GB" sz="2300" dirty="0">
                <a:solidFill>
                  <a:schemeClr val="tx1">
                    <a:lumMod val="65000"/>
                    <a:lumOff val="35000"/>
                  </a:schemeClr>
                </a:solidFill>
                <a:latin typeface="Roboto" panose="02000000000000000000" pitchFamily="2" charset="0"/>
                <a:ea typeface="Roboto" panose="02000000000000000000" pitchFamily="2" charset="0"/>
              </a:rPr>
              <a:t> et </a:t>
            </a:r>
            <a:r>
              <a:rPr lang="en-GB" sz="2300" dirty="0" err="1">
                <a:solidFill>
                  <a:schemeClr val="tx1">
                    <a:lumMod val="65000"/>
                    <a:lumOff val="35000"/>
                  </a:schemeClr>
                </a:solidFill>
                <a:latin typeface="Roboto" panose="02000000000000000000" pitchFamily="2" charset="0"/>
                <a:ea typeface="Roboto" panose="02000000000000000000" pitchFamily="2" charset="0"/>
              </a:rPr>
              <a:t>klinisk</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miljø</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5010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Om EUPROMS 2</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770811"/>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a:t>
            </a:r>
            <a:r>
              <a:rPr lang="en-GB" sz="2300" dirty="0" err="1">
                <a:solidFill>
                  <a:schemeClr val="tx1">
                    <a:lumMod val="65000"/>
                    <a:lumOff val="35000"/>
                  </a:schemeClr>
                </a:solidFill>
                <a:latin typeface="Roboto" panose="02000000000000000000" pitchFamily="2" charset="0"/>
                <a:ea typeface="Roboto" panose="02000000000000000000" pitchFamily="2" charset="0"/>
              </a:rPr>
              <a:t>funnene</a:t>
            </a:r>
            <a:r>
              <a:rPr lang="en-GB" sz="2300" dirty="0">
                <a:solidFill>
                  <a:schemeClr val="tx1">
                    <a:lumMod val="65000"/>
                    <a:lumOff val="35000"/>
                  </a:schemeClr>
                </a:solidFill>
                <a:latin typeface="Roboto" panose="02000000000000000000" pitchFamily="2" charset="0"/>
                <a:ea typeface="Roboto" panose="02000000000000000000" pitchFamily="2" charset="0"/>
              </a:rPr>
              <a:t> er </a:t>
            </a:r>
            <a:r>
              <a:rPr lang="en-GB" sz="2300" dirty="0" err="1">
                <a:solidFill>
                  <a:schemeClr val="tx1">
                    <a:lumMod val="65000"/>
                    <a:lumOff val="35000"/>
                  </a:schemeClr>
                </a:solidFill>
                <a:latin typeface="Roboto" panose="02000000000000000000" pitchFamily="2" charset="0"/>
                <a:ea typeface="Roboto" panose="02000000000000000000" pitchFamily="2" charset="0"/>
              </a:rPr>
              <a:t>basert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på</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svar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på</a:t>
            </a:r>
            <a:r>
              <a:rPr lang="en-GB" sz="2300" dirty="0">
                <a:solidFill>
                  <a:schemeClr val="tx1">
                    <a:lumMod val="65000"/>
                    <a:lumOff val="35000"/>
                  </a:schemeClr>
                </a:solidFill>
                <a:latin typeface="Roboto" panose="02000000000000000000" pitchFamily="2" charset="0"/>
                <a:ea typeface="Roboto" panose="02000000000000000000" pitchFamily="2" charset="0"/>
              </a:rPr>
              <a:t> to </a:t>
            </a:r>
            <a:r>
              <a:rPr lang="en-GB" sz="2300" dirty="0" err="1">
                <a:solidFill>
                  <a:schemeClr val="tx1">
                    <a:lumMod val="65000"/>
                    <a:lumOff val="35000"/>
                  </a:schemeClr>
                </a:solidFill>
                <a:latin typeface="Roboto" panose="02000000000000000000" pitchFamily="2" charset="0"/>
                <a:ea typeface="Roboto" panose="02000000000000000000" pitchFamily="2" charset="0"/>
              </a:rPr>
              <a:t>elektroniske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spørreskjemaer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som</a:t>
            </a:r>
            <a:r>
              <a:rPr lang="en-GB" sz="2300" dirty="0">
                <a:solidFill>
                  <a:schemeClr val="tx1">
                    <a:lumMod val="65000"/>
                    <a:lumOff val="35000"/>
                  </a:schemeClr>
                </a:solidFill>
                <a:latin typeface="Roboto" panose="02000000000000000000" pitchFamily="2" charset="0"/>
                <a:ea typeface="Roboto" panose="02000000000000000000" pitchFamily="2" charset="0"/>
              </a:rPr>
              <a:t> stiller </a:t>
            </a:r>
            <a:r>
              <a:rPr lang="en-GB" sz="2300" dirty="0" err="1">
                <a:solidFill>
                  <a:schemeClr val="tx1">
                    <a:lumMod val="65000"/>
                    <a:lumOff val="35000"/>
                  </a:schemeClr>
                </a:solidFill>
                <a:latin typeface="Roboto" panose="02000000000000000000" pitchFamily="2" charset="0"/>
                <a:ea typeface="Roboto" panose="02000000000000000000" pitchFamily="2" charset="0"/>
              </a:rPr>
              <a:t>sammenlignbare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spørsmål</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err="1">
                <a:solidFill>
                  <a:schemeClr val="tx1">
                    <a:lumMod val="65000"/>
                    <a:lumOff val="35000"/>
                  </a:schemeClr>
                </a:solidFill>
                <a:latin typeface="Roboto" panose="02000000000000000000" pitchFamily="2" charset="0"/>
                <a:ea typeface="Roboto" panose="02000000000000000000" pitchFamily="2" charset="0"/>
              </a:rPr>
              <a:t>Startet</a:t>
            </a:r>
            <a:r>
              <a:rPr lang="en-GB" sz="2300" dirty="0">
                <a:solidFill>
                  <a:schemeClr val="tx1">
                    <a:lumMod val="65000"/>
                    <a:lumOff val="35000"/>
                  </a:schemeClr>
                </a:solidFill>
                <a:latin typeface="Roboto" panose="02000000000000000000" pitchFamily="2" charset="0"/>
                <a:ea typeface="Roboto" panose="02000000000000000000" pitchFamily="2" charset="0"/>
              </a:rPr>
              <a:t> august 2019, </a:t>
            </a:r>
            <a:r>
              <a:rPr lang="en-GB" sz="2300" dirty="0" err="1">
                <a:solidFill>
                  <a:schemeClr val="tx1">
                    <a:lumMod val="65000"/>
                    <a:lumOff val="35000"/>
                  </a:schemeClr>
                </a:solidFill>
                <a:latin typeface="Roboto" panose="02000000000000000000" pitchFamily="2" charset="0"/>
                <a:ea typeface="Roboto" panose="02000000000000000000" pitchFamily="2" charset="0"/>
              </a:rPr>
              <a:t>ble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første</a:t>
            </a:r>
            <a:r>
              <a:rPr lang="en-GB" sz="2300" dirty="0">
                <a:solidFill>
                  <a:schemeClr val="tx1">
                    <a:lumMod val="65000"/>
                    <a:lumOff val="35000"/>
                  </a:schemeClr>
                </a:solidFill>
                <a:latin typeface="Roboto" panose="02000000000000000000" pitchFamily="2" charset="0"/>
                <a:ea typeface="Roboto" panose="02000000000000000000" pitchFamily="2" charset="0"/>
              </a:rPr>
              <a:t> gang </a:t>
            </a:r>
            <a:r>
              <a:rPr lang="en-GB" sz="2300" dirty="0" err="1">
                <a:solidFill>
                  <a:schemeClr val="tx1">
                    <a:lumMod val="65000"/>
                    <a:lumOff val="35000"/>
                  </a:schemeClr>
                </a:solidFill>
                <a:latin typeface="Roboto" panose="02000000000000000000" pitchFamily="2" charset="0"/>
                <a:ea typeface="Roboto" panose="02000000000000000000" pitchFamily="2" charset="0"/>
              </a:rPr>
              <a:t>rapportert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januar</a:t>
            </a:r>
            <a:r>
              <a:rPr lang="en-GB" sz="2300" dirty="0">
                <a:solidFill>
                  <a:schemeClr val="tx1">
                    <a:lumMod val="65000"/>
                    <a:lumOff val="35000"/>
                  </a:schemeClr>
                </a:solidFill>
                <a:latin typeface="Roboto" panose="02000000000000000000" pitchFamily="2" charset="0"/>
                <a:ea typeface="Roboto" panose="02000000000000000000" pitchFamily="2" charset="0"/>
              </a:rPr>
              <a:t> 2020</a:t>
            </a:r>
          </a:p>
          <a:p>
            <a:r>
              <a:rPr lang="en-GB" sz="2300" dirty="0">
                <a:solidFill>
                  <a:schemeClr val="tx1">
                    <a:lumMod val="65000"/>
                    <a:lumOff val="35000"/>
                  </a:schemeClr>
                </a:solidFill>
                <a:latin typeface="Roboto" panose="02000000000000000000" pitchFamily="2" charset="0"/>
                <a:ea typeface="Roboto" panose="02000000000000000000" pitchFamily="2" charset="0"/>
              </a:rPr>
              <a:t>3000 </a:t>
            </a:r>
            <a:r>
              <a:rPr lang="en-GB" sz="2300" dirty="0" err="1">
                <a:solidFill>
                  <a:schemeClr val="tx1">
                    <a:lumMod val="65000"/>
                    <a:lumOff val="35000"/>
                  </a:schemeClr>
                </a:solidFill>
                <a:latin typeface="Roboto" panose="02000000000000000000" pitchFamily="2" charset="0"/>
                <a:ea typeface="Roboto" panose="02000000000000000000" pitchFamily="2" charset="0"/>
              </a:rPr>
              <a:t>svar</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n-GB" sz="2300" dirty="0" err="1">
                <a:solidFill>
                  <a:schemeClr val="tx1">
                    <a:lumMod val="65000"/>
                    <a:lumOff val="35000"/>
                  </a:schemeClr>
                </a:solidFill>
                <a:latin typeface="Roboto" panose="02000000000000000000" pitchFamily="2" charset="0"/>
                <a:ea typeface="Roboto" panose="02000000000000000000" pitchFamily="2" charset="0"/>
              </a:rPr>
              <a:t>Startet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oktober</a:t>
            </a:r>
            <a:r>
              <a:rPr lang="en-GB" sz="2300" dirty="0">
                <a:solidFill>
                  <a:schemeClr val="tx1">
                    <a:lumMod val="65000"/>
                    <a:lumOff val="35000"/>
                  </a:schemeClr>
                </a:solidFill>
                <a:latin typeface="Roboto" panose="02000000000000000000" pitchFamily="2" charset="0"/>
                <a:ea typeface="Roboto" panose="02000000000000000000" pitchFamily="2" charset="0"/>
              </a:rPr>
              <a:t> 2021, </a:t>
            </a:r>
            <a:r>
              <a:rPr lang="en-GB" sz="2300" dirty="0" err="1">
                <a:solidFill>
                  <a:schemeClr val="tx1">
                    <a:lumMod val="65000"/>
                    <a:lumOff val="35000"/>
                  </a:schemeClr>
                </a:solidFill>
                <a:latin typeface="Roboto" panose="02000000000000000000" pitchFamily="2" charset="0"/>
                <a:ea typeface="Roboto" panose="02000000000000000000" pitchFamily="2" charset="0"/>
              </a:rPr>
              <a:t>ble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første</a:t>
            </a:r>
            <a:r>
              <a:rPr lang="en-GB" sz="2300" dirty="0">
                <a:solidFill>
                  <a:schemeClr val="tx1">
                    <a:lumMod val="65000"/>
                    <a:lumOff val="35000"/>
                  </a:schemeClr>
                </a:solidFill>
                <a:latin typeface="Roboto" panose="02000000000000000000" pitchFamily="2" charset="0"/>
                <a:ea typeface="Roboto" panose="02000000000000000000" pitchFamily="2" charset="0"/>
              </a:rPr>
              <a:t> gang </a:t>
            </a:r>
            <a:r>
              <a:rPr lang="en-GB" sz="2300" dirty="0" err="1">
                <a:solidFill>
                  <a:schemeClr val="tx1">
                    <a:lumMod val="65000"/>
                    <a:lumOff val="35000"/>
                  </a:schemeClr>
                </a:solidFill>
                <a:latin typeface="Roboto" panose="02000000000000000000" pitchFamily="2" charset="0"/>
                <a:ea typeface="Roboto" panose="02000000000000000000" pitchFamily="2" charset="0"/>
              </a:rPr>
              <a:t>rapportert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juli</a:t>
            </a:r>
            <a:r>
              <a:rPr lang="en-GB" sz="2300" dirty="0">
                <a:solidFill>
                  <a:schemeClr val="tx1">
                    <a:lumMod val="65000"/>
                    <a:lumOff val="35000"/>
                  </a:schemeClr>
                </a:solidFill>
                <a:latin typeface="Roboto" panose="02000000000000000000" pitchFamily="2" charset="0"/>
                <a:ea typeface="Roboto" panose="02000000000000000000" pitchFamily="2" charset="0"/>
              </a:rPr>
              <a:t> 2022</a:t>
            </a:r>
          </a:p>
          <a:p>
            <a:r>
              <a:rPr lang="en-GB" sz="2300" dirty="0">
                <a:solidFill>
                  <a:schemeClr val="tx1">
                    <a:lumMod val="65000"/>
                    <a:lumOff val="35000"/>
                  </a:schemeClr>
                </a:solidFill>
                <a:latin typeface="Roboto" panose="02000000000000000000" pitchFamily="2" charset="0"/>
                <a:ea typeface="Roboto" panose="02000000000000000000" pitchFamily="2" charset="0"/>
              </a:rPr>
              <a:t>3571 </a:t>
            </a:r>
            <a:r>
              <a:rPr lang="en-GB" sz="2300" dirty="0" err="1">
                <a:solidFill>
                  <a:schemeClr val="tx1">
                    <a:lumMod val="65000"/>
                    <a:lumOff val="35000"/>
                  </a:schemeClr>
                </a:solidFill>
                <a:latin typeface="Roboto" panose="02000000000000000000" pitchFamily="2" charset="0"/>
                <a:ea typeface="Roboto" panose="02000000000000000000" pitchFamily="2" charset="0"/>
              </a:rPr>
              <a:t>svar</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687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00219"/>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Om EUPROMS 3</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154984"/>
          </a:xfrm>
          <a:prstGeom prst="rect">
            <a:avLst/>
          </a:prstGeom>
          <a:noFill/>
        </p:spPr>
        <p:txBody>
          <a:bodyPr wrap="square" rtlCol="0">
            <a:spAutoFit/>
          </a:bodyPr>
          <a:lstStyle/>
          <a:p>
            <a:r>
              <a:rPr lang="en-GB" sz="2300" dirty="0" err="1">
                <a:solidFill>
                  <a:schemeClr val="tx1">
                    <a:lumMod val="65000"/>
                    <a:lumOff val="35000"/>
                  </a:schemeClr>
                </a:solidFill>
                <a:latin typeface="Roboto" panose="02000000000000000000" pitchFamily="2" charset="0"/>
                <a:ea typeface="Roboto" panose="02000000000000000000" pitchFamily="2" charset="0"/>
              </a:rPr>
              <a:t>Undersøkelsesfunnene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gir</a:t>
            </a:r>
            <a:r>
              <a:rPr lang="en-GB" sz="2300" dirty="0">
                <a:solidFill>
                  <a:schemeClr val="tx1">
                    <a:lumMod val="65000"/>
                    <a:lumOff val="35000"/>
                  </a:schemeClr>
                </a:solidFill>
                <a:latin typeface="Roboto" panose="02000000000000000000" pitchFamily="2" charset="0"/>
                <a:ea typeface="Roboto" panose="02000000000000000000" pitchFamily="2" charset="0"/>
              </a:rPr>
              <a:t> et </a:t>
            </a:r>
            <a:r>
              <a:rPr lang="en-GB" sz="2300" dirty="0" err="1">
                <a:solidFill>
                  <a:schemeClr val="tx1">
                    <a:lumMod val="65000"/>
                    <a:lumOff val="35000"/>
                  </a:schemeClr>
                </a:solidFill>
                <a:latin typeface="Roboto" panose="02000000000000000000" pitchFamily="2" charset="0"/>
                <a:ea typeface="Roboto" panose="02000000000000000000" pitchFamily="2" charset="0"/>
              </a:rPr>
              <a:t>øyeblikksbilde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av</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livskvalitetsspørsmål</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opplevd</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av</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menn</a:t>
            </a:r>
            <a:r>
              <a:rPr lang="en-GB" sz="2300" dirty="0">
                <a:solidFill>
                  <a:schemeClr val="tx1">
                    <a:lumMod val="65000"/>
                    <a:lumOff val="35000"/>
                  </a:schemeClr>
                </a:solidFill>
                <a:latin typeface="Roboto" panose="02000000000000000000" pitchFamily="2" charset="0"/>
                <a:ea typeface="Roboto" panose="02000000000000000000" pitchFamily="2" charset="0"/>
              </a:rPr>
              <a:t> med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prostatakreft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a:t>
            </a:r>
            <a:r>
              <a:rPr lang="en-GB" sz="2300" dirty="0">
                <a:solidFill>
                  <a:schemeClr val="tx1">
                    <a:lumMod val="65000"/>
                    <a:lumOff val="35000"/>
                  </a:schemeClr>
                </a:solidFill>
                <a:latin typeface="Roboto" panose="02000000000000000000" pitchFamily="2" charset="0"/>
                <a:ea typeface="Roboto" panose="02000000000000000000" pitchFamily="2" charset="0"/>
              </a:rPr>
              <a:t> hele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på</a:t>
            </a:r>
            <a:r>
              <a:rPr lang="en-GB" sz="2300" dirty="0">
                <a:solidFill>
                  <a:schemeClr val="tx1">
                    <a:lumMod val="65000"/>
                    <a:lumOff val="35000"/>
                  </a:schemeClr>
                </a:solidFill>
                <a:latin typeface="Roboto" panose="02000000000000000000" pitchFamily="2" charset="0"/>
                <a:ea typeface="Roboto" panose="02000000000000000000" pitchFamily="2" charset="0"/>
              </a:rPr>
              <a:t> et </a:t>
            </a:r>
            <a:r>
              <a:rPr lang="en-GB" sz="2300" dirty="0" err="1">
                <a:solidFill>
                  <a:schemeClr val="tx1">
                    <a:lumMod val="65000"/>
                    <a:lumOff val="35000"/>
                  </a:schemeClr>
                </a:solidFill>
                <a:latin typeface="Roboto" panose="02000000000000000000" pitchFamily="2" charset="0"/>
                <a:ea typeface="Roboto" panose="02000000000000000000" pitchFamily="2" charset="0"/>
              </a:rPr>
              <a:t>bestemt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tidspunkt</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De </a:t>
            </a:r>
            <a:r>
              <a:rPr lang="en-GB" sz="2300" dirty="0" err="1">
                <a:solidFill>
                  <a:schemeClr val="tx1">
                    <a:lumMod val="65000"/>
                    <a:lumOff val="35000"/>
                  </a:schemeClr>
                </a:solidFill>
                <a:latin typeface="Roboto" panose="02000000000000000000" pitchFamily="2" charset="0"/>
                <a:ea typeface="Roboto" panose="02000000000000000000" pitchFamily="2" charset="0"/>
              </a:rPr>
              <a:t>gir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informasjon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som</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kan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hjelpe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pasienter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og</a:t>
            </a:r>
            <a:r>
              <a:rPr lang="en-GB" sz="2300" dirty="0">
                <a:solidFill>
                  <a:schemeClr val="tx1">
                    <a:lumMod val="65000"/>
                    <a:lumOff val="35000"/>
                  </a:schemeClr>
                </a:solidFill>
                <a:latin typeface="Roboto" panose="02000000000000000000" pitchFamily="2" charset="0"/>
                <a:ea typeface="Roboto" panose="02000000000000000000" pitchFamily="2" charset="0"/>
              </a:rPr>
              <a:t> leger med </a:t>
            </a:r>
            <a:r>
              <a:rPr lang="en-GB" sz="2300" dirty="0" err="1">
                <a:solidFill>
                  <a:schemeClr val="tx1">
                    <a:lumMod val="65000"/>
                    <a:lumOff val="35000"/>
                  </a:schemeClr>
                </a:solidFill>
                <a:latin typeface="Roboto" panose="02000000000000000000" pitchFamily="2" charset="0"/>
                <a:ea typeface="Roboto" panose="02000000000000000000" pitchFamily="2" charset="0"/>
              </a:rPr>
              <a:t>å</a:t>
            </a:r>
            <a:r>
              <a:rPr lang="en-GB" sz="2300" dirty="0">
                <a:solidFill>
                  <a:schemeClr val="tx1">
                    <a:lumMod val="65000"/>
                    <a:lumOff val="35000"/>
                  </a:schemeClr>
                </a:solidFill>
                <a:latin typeface="Roboto" panose="02000000000000000000" pitchFamily="2" charset="0"/>
                <a:ea typeface="Roboto" panose="02000000000000000000" pitchFamily="2" charset="0"/>
              </a:rPr>
              <a:t> ta </a:t>
            </a:r>
            <a:r>
              <a:rPr lang="en-GB" sz="2300" dirty="0" err="1">
                <a:solidFill>
                  <a:schemeClr val="tx1">
                    <a:lumMod val="65000"/>
                    <a:lumOff val="35000"/>
                  </a:schemeClr>
                </a:solidFill>
                <a:latin typeface="Roboto" panose="02000000000000000000" pitchFamily="2" charset="0"/>
                <a:ea typeface="Roboto" panose="02000000000000000000" pitchFamily="2" charset="0"/>
              </a:rPr>
              <a:t>beslutninger</a:t>
            </a:r>
            <a:r>
              <a:rPr lang="en-GB" sz="2300" dirty="0">
                <a:solidFill>
                  <a:schemeClr val="tx1">
                    <a:lumMod val="65000"/>
                    <a:lumOff val="35000"/>
                  </a:schemeClr>
                </a:solidFill>
                <a:latin typeface="Roboto" panose="02000000000000000000" pitchFamily="2" charset="0"/>
                <a:ea typeface="Roboto" panose="02000000000000000000" pitchFamily="2" charset="0"/>
              </a:rPr>
              <a:t> om </a:t>
            </a:r>
            <a:r>
              <a:rPr lang="en-GB" sz="2300" dirty="0" err="1">
                <a:solidFill>
                  <a:schemeClr val="tx1">
                    <a:lumMod val="65000"/>
                    <a:lumOff val="35000"/>
                  </a:schemeClr>
                </a:solidFill>
                <a:latin typeface="Roboto" panose="02000000000000000000" pitchFamily="2" charset="0"/>
                <a:ea typeface="Roboto" panose="02000000000000000000" pitchFamily="2" charset="0"/>
              </a:rPr>
              <a:t>behandling</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De </a:t>
            </a:r>
            <a:r>
              <a:rPr lang="en-GB" sz="2300" dirty="0" err="1">
                <a:solidFill>
                  <a:schemeClr val="tx1">
                    <a:lumMod val="65000"/>
                    <a:lumOff val="35000"/>
                  </a:schemeClr>
                </a:solidFill>
                <a:latin typeface="Roboto" panose="02000000000000000000" pitchFamily="2" charset="0"/>
                <a:ea typeface="Roboto" panose="02000000000000000000" pitchFamily="2" charset="0"/>
              </a:rPr>
              <a:t>kan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bidra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til</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kampanjen</a:t>
            </a:r>
            <a:r>
              <a:rPr lang="en-GB" sz="2300" dirty="0">
                <a:solidFill>
                  <a:schemeClr val="tx1">
                    <a:lumMod val="65000"/>
                    <a:lumOff val="35000"/>
                  </a:schemeClr>
                </a:solidFill>
                <a:latin typeface="Roboto" panose="02000000000000000000" pitchFamily="2" charset="0"/>
                <a:ea typeface="Roboto" panose="02000000000000000000" pitchFamily="2" charset="0"/>
              </a:rPr>
              <a:t> for </a:t>
            </a:r>
            <a:r>
              <a:rPr lang="en-GB" sz="2300" dirty="0" err="1">
                <a:solidFill>
                  <a:schemeClr val="tx1">
                    <a:lumMod val="65000"/>
                    <a:lumOff val="35000"/>
                  </a:schemeClr>
                </a:solidFill>
                <a:latin typeface="Roboto" panose="02000000000000000000" pitchFamily="2" charset="0"/>
                <a:ea typeface="Roboto" panose="02000000000000000000" pitchFamily="2" charset="0"/>
              </a:rPr>
              <a:t>tidlig</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diagnostisering</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av</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prostatakreft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og</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å</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fremme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tilnærminger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som</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aktiv</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overvåkning</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24503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062924"/>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rPr>
              <a:t>Europa </a:t>
            </a:r>
            <a:r>
              <a:rPr lang="en-GB" sz="2300" dirty="0" err="1">
                <a:solidFill>
                  <a:schemeClr val="tx1">
                    <a:lumMod val="65000"/>
                    <a:lumOff val="35000"/>
                  </a:schemeClr>
                </a:solidFill>
                <a:latin typeface="Roboto" panose="02000000000000000000" pitchFamily="2" charset="0"/>
              </a:rPr>
              <a:t>Uomo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har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rapportert</a:t>
            </a:r>
            <a:r>
              <a:rPr lang="en-GB" sz="2300" dirty="0">
                <a:solidFill>
                  <a:schemeClr val="tx1">
                    <a:lumMod val="65000"/>
                    <a:lumOff val="35000"/>
                  </a:schemeClr>
                </a:solidFill>
                <a:latin typeface="Roboto" panose="02000000000000000000" pitchFamily="2" charset="0"/>
              </a:rPr>
              <a:t> EUPROMS-</a:t>
            </a:r>
            <a:r>
              <a:rPr lang="en-GB" sz="2300" dirty="0" err="1">
                <a:solidFill>
                  <a:schemeClr val="tx1">
                    <a:lumMod val="65000"/>
                    <a:lumOff val="35000"/>
                  </a:schemeClr>
                </a:solidFill>
                <a:latin typeface="Roboto" panose="02000000000000000000" pitchFamily="2" charset="0"/>
              </a:rPr>
              <a:t>funn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ved</a:t>
            </a:r>
            <a:r>
              <a:rPr lang="en-GB" sz="2300" dirty="0">
                <a:solidFill>
                  <a:schemeClr val="tx1">
                    <a:lumMod val="65000"/>
                    <a:lumOff val="35000"/>
                  </a:schemeClr>
                </a:solidFill>
                <a:latin typeface="Roboto" panose="02000000000000000000" pitchFamily="2" charset="0"/>
              </a:rPr>
              <a:t> mange </a:t>
            </a:r>
            <a:r>
              <a:rPr lang="en-GB" sz="2300" dirty="0" err="1">
                <a:solidFill>
                  <a:schemeClr val="tx1">
                    <a:lumMod val="65000"/>
                    <a:lumOff val="35000"/>
                  </a:schemeClr>
                </a:solidFill>
                <a:latin typeface="Roboto" panose="02000000000000000000" pitchFamily="2" charset="0"/>
              </a:rPr>
              <a:t>viktige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medisinske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konferanser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inkludert</a:t>
            </a:r>
            <a:r>
              <a:rPr lang="en-GB" sz="2300" dirty="0">
                <a:solidFill>
                  <a:schemeClr val="tx1">
                    <a:lumMod val="65000"/>
                    <a:lumOff val="35000"/>
                  </a:schemeClr>
                </a:solidFill>
                <a:latin typeface="Roboto" panose="02000000000000000000" pitchFamily="2" charset="0"/>
              </a:rPr>
              <a:t>:</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European Association of Urologists (EAU)-</a:t>
            </a:r>
            <a:r>
              <a:rPr lang="en-GB" sz="2300" dirty="0" err="1">
                <a:solidFill>
                  <a:schemeClr val="tx1">
                    <a:lumMod val="65000"/>
                    <a:lumOff val="35000"/>
                  </a:schemeClr>
                </a:solidFill>
                <a:latin typeface="Roboto" panose="02000000000000000000" pitchFamily="2" charset="0"/>
              </a:rPr>
              <a:t>kongressen</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EAU – </a:t>
            </a:r>
            <a:r>
              <a:rPr lang="en-GB" sz="2300" dirty="0" err="1">
                <a:solidFill>
                  <a:schemeClr val="tx1">
                    <a:lumMod val="65000"/>
                    <a:lumOff val="35000"/>
                  </a:schemeClr>
                </a:solidFill>
                <a:latin typeface="Roboto" panose="02000000000000000000" pitchFamily="2" charset="0"/>
              </a:rPr>
              <a:t>årsmøte</a:t>
            </a:r>
            <a:r>
              <a:rPr lang="en-GB" sz="2300" dirty="0">
                <a:solidFill>
                  <a:schemeClr val="tx1">
                    <a:lumMod val="65000"/>
                    <a:lumOff val="35000"/>
                  </a:schemeClr>
                </a:solidFill>
                <a:latin typeface="Roboto" panose="02000000000000000000" pitchFamily="2" charset="0"/>
              </a:rPr>
              <a:t> for </a:t>
            </a:r>
            <a:r>
              <a:rPr lang="en-GB" sz="2300" dirty="0" err="1">
                <a:solidFill>
                  <a:schemeClr val="tx1">
                    <a:lumMod val="65000"/>
                    <a:lumOff val="35000"/>
                  </a:schemeClr>
                </a:solidFill>
                <a:latin typeface="Roboto" panose="02000000000000000000" pitchFamily="2" charset="0"/>
              </a:rPr>
              <a:t>onkologisk</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urologi</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European Society for Medical Oncology (ESMO)-</a:t>
            </a:r>
            <a:r>
              <a:rPr lang="en-GB" sz="2300" dirty="0" err="1">
                <a:solidFill>
                  <a:schemeClr val="tx1">
                    <a:lumMod val="65000"/>
                    <a:lumOff val="35000"/>
                  </a:schemeClr>
                </a:solidFill>
                <a:latin typeface="Roboto" panose="02000000000000000000" pitchFamily="2" charset="0"/>
              </a:rPr>
              <a:t>kongressen</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The European Multidisciplinary Congress on Urological Cancers (EMUC)</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European Organisation for Research and Treatment of Cancer (EORTC)-webinar </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Funnene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har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blitt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publisert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ulike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publikasjoner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blant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annet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magasinet</a:t>
            </a:r>
            <a:r>
              <a:rPr lang="en-GB" sz="2300" dirty="0">
                <a:solidFill>
                  <a:schemeClr val="tx1">
                    <a:lumMod val="65000"/>
                    <a:lumOff val="35000"/>
                  </a:schemeClr>
                </a:solidFill>
                <a:latin typeface="Roboto" panose="02000000000000000000" pitchFamily="2" charset="0"/>
              </a:rPr>
              <a:t> European Urology Focus</a:t>
            </a: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8313574" cy="800219"/>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Om EUPROMS 4</a:t>
            </a:r>
          </a:p>
        </p:txBody>
      </p:sp>
    </p:spTree>
    <p:extLst>
      <p:ext uri="{BB962C8B-B14F-4D97-AF65-F5344CB8AC3E}">
        <p14:creationId xmlns:p14="http://schemas.microsoft.com/office/powerpoint/2010/main" val="412739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686778" y="21592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br>
            <a:br>
              <a:rPr lang="en-GB" sz="2400" dirty="0">
                <a:latin typeface="Roboto" panose="02000000000000000000" pitchFamily="2" charset="0"/>
                <a:ea typeface="Roboto" panose="02000000000000000000" pitchFamily="2" charset="0"/>
              </a:rPr>
            </a:br>
            <a:r>
              <a:rPr lang="en-GB" sz="5400" dirty="0" err="1">
                <a:solidFill>
                  <a:schemeClr val="accent1">
                    <a:lumMod val="50000"/>
                  </a:schemeClr>
                </a:solidFill>
                <a:latin typeface="Roboto" panose="02000000000000000000" pitchFamily="2" charset="0"/>
                <a:ea typeface="Roboto" panose="02000000000000000000" pitchFamily="2" charset="0"/>
              </a:rPr>
              <a:t>Hvordan</a:t>
            </a:r>
            <a:r>
              <a:rPr lang="en-GB" sz="5400" dirty="0">
                <a:solidFill>
                  <a:schemeClr val="accent1">
                    <a:lumMod val="50000"/>
                  </a:schemeClr>
                </a:solidFill>
                <a:latin typeface="Roboto" panose="02000000000000000000" pitchFamily="2" charset="0"/>
                <a:ea typeface="Roboto" panose="02000000000000000000" pitchFamily="2" charset="0"/>
              </a:rPr>
              <a:t> EUPROMS </a:t>
            </a:r>
            <a:r>
              <a:rPr lang="en-GB" sz="5400" dirty="0" err="1">
                <a:solidFill>
                  <a:schemeClr val="accent1">
                    <a:lumMod val="50000"/>
                  </a:schemeClr>
                </a:solidFill>
                <a:latin typeface="Roboto" panose="02000000000000000000" pitchFamily="2" charset="0"/>
                <a:ea typeface="Roboto" panose="02000000000000000000" pitchFamily="2" charset="0"/>
              </a:rPr>
              <a:t>ble</a:t>
            </a:r>
            <a:r>
              <a:rPr lang="en-GB" sz="5400" dirty="0">
                <a:solidFill>
                  <a:schemeClr val="accent1">
                    <a:lumMod val="50000"/>
                  </a:schemeClr>
                </a:solidFill>
                <a:latin typeface="Roboto" panose="02000000000000000000" pitchFamily="2" charset="0"/>
                <a:ea typeface="Roboto" panose="02000000000000000000" pitchFamily="2" charset="0"/>
              </a:rPr>
              <a:t> </a:t>
            </a:r>
            <a:r>
              <a:rPr lang="en-GB" sz="5400" dirty="0" err="1">
                <a:solidFill>
                  <a:schemeClr val="accent1">
                    <a:lumMod val="50000"/>
                  </a:schemeClr>
                </a:solidFill>
                <a:latin typeface="Roboto" panose="02000000000000000000" pitchFamily="2" charset="0"/>
                <a:ea typeface="Roboto" panose="02000000000000000000" pitchFamily="2" charset="0"/>
              </a:rPr>
              <a:t>utført</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604045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EAU patient view Barcelona 2019 André Deschamps</Template>
  <TotalTime>5288</TotalTime>
  <Words>2269</Words>
  <Application>Microsoft Macintosh PowerPoint</Application>
  <PresentationFormat>Widescreen</PresentationFormat>
  <Paragraphs>220</Paragraphs>
  <Slides>42</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Roboto</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andre deschamps</dc:creator>
  <cp:lastModifiedBy>Simon Crompton</cp:lastModifiedBy>
  <cp:revision>216</cp:revision>
  <dcterms:created xsi:type="dcterms:W3CDTF">2019-05-14T09:26:05Z</dcterms:created>
  <dcterms:modified xsi:type="dcterms:W3CDTF">2023-07-11T14:33:01Z</dcterms:modified>
</cp:coreProperties>
</file>