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327" r:id="rId3"/>
    <p:sldId id="312" r:id="rId4"/>
    <p:sldId id="314" r:id="rId5"/>
    <p:sldId id="328" r:id="rId6"/>
    <p:sldId id="316" r:id="rId7"/>
    <p:sldId id="318" r:id="rId8"/>
    <p:sldId id="317" r:id="rId9"/>
    <p:sldId id="299" r:id="rId10"/>
    <p:sldId id="319" r:id="rId11"/>
    <p:sldId id="300" r:id="rId12"/>
    <p:sldId id="323" r:id="rId13"/>
    <p:sldId id="260" r:id="rId14"/>
    <p:sldId id="302" r:id="rId15"/>
    <p:sldId id="321" r:id="rId16"/>
    <p:sldId id="309" r:id="rId17"/>
    <p:sldId id="320" r:id="rId18"/>
    <p:sldId id="262" r:id="rId19"/>
    <p:sldId id="322" r:id="rId20"/>
    <p:sldId id="272" r:id="rId21"/>
    <p:sldId id="273" r:id="rId22"/>
    <p:sldId id="274" r:id="rId23"/>
    <p:sldId id="303" r:id="rId24"/>
    <p:sldId id="277" r:id="rId25"/>
    <p:sldId id="276" r:id="rId26"/>
    <p:sldId id="278" r:id="rId27"/>
    <p:sldId id="304" r:id="rId28"/>
    <p:sldId id="279" r:id="rId29"/>
    <p:sldId id="280" r:id="rId30"/>
    <p:sldId id="281" r:id="rId31"/>
    <p:sldId id="282" r:id="rId32"/>
    <p:sldId id="284" r:id="rId33"/>
    <p:sldId id="305" r:id="rId34"/>
    <p:sldId id="285" r:id="rId35"/>
    <p:sldId id="286" r:id="rId36"/>
    <p:sldId id="287" r:id="rId37"/>
    <p:sldId id="288" r:id="rId38"/>
    <p:sldId id="289" r:id="rId39"/>
    <p:sldId id="310" r:id="rId40"/>
    <p:sldId id="324" r:id="rId41"/>
    <p:sldId id="325" r:id="rId42"/>
    <p:sldId id="32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 deschamps" initials="ad" lastIdx="8" clrIdx="0">
    <p:extLst>
      <p:ext uri="{19B8F6BF-5375-455C-9EA6-DF929625EA0E}">
        <p15:presenceInfo xmlns:p15="http://schemas.microsoft.com/office/powerpoint/2012/main" userId="29108d73b4981f04" providerId="Windows Live"/>
      </p:ext>
    </p:extLst>
  </p:cmAuthor>
  <p:cmAuthor id="2" name="Simon Crompton" initials="SC" lastIdx="1" clrIdx="1">
    <p:extLst>
      <p:ext uri="{19B8F6BF-5375-455C-9EA6-DF929625EA0E}">
        <p15:presenceInfo xmlns:p15="http://schemas.microsoft.com/office/powerpoint/2012/main" userId="bc91a5c6fdef56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AA43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5646" autoAdjust="0"/>
  </p:normalViewPr>
  <p:slideViewPr>
    <p:cSldViewPr snapToGrid="0">
      <p:cViewPr varScale="1">
        <p:scale>
          <a:sx n="91" d="100"/>
          <a:sy n="91" d="100"/>
        </p:scale>
        <p:origin x="816"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mn-ea"/>
                <a:cs typeface="+mn-cs"/>
              </a:defRPr>
            </a:pPr>
            <a:r>
              <a:rPr lang="nl-BE"/>
              <a:t>Number of treatments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solidFill>
            <a:schemeClr val="bg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1BCC5-DA61-B64A-A85F-3C250C3717DA}" type="datetimeFigureOut">
              <a:rPr lang="en-US" smtClean="0"/>
              <a:t>7/11/23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C2793-E073-7A4C-BFE8-8257B50E4418}" type="slidenum">
              <a:rPr lang="en-US" smtClean="0"/>
              <a:t>‹#›</a:t>
            </a:fld>
            <a:endParaRPr lang="en-US"/>
          </a:p>
        </p:txBody>
      </p:sp>
    </p:spTree>
    <p:extLst>
      <p:ext uri="{BB962C8B-B14F-4D97-AF65-F5344CB8AC3E}">
        <p14:creationId xmlns:p14="http://schemas.microsoft.com/office/powerpoint/2010/main" val="58985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a:t>
            </a:fld>
            <a:endParaRPr lang="en-US"/>
          </a:p>
        </p:txBody>
      </p:sp>
    </p:spTree>
    <p:extLst>
      <p:ext uri="{BB962C8B-B14F-4D97-AF65-F5344CB8AC3E}">
        <p14:creationId xmlns:p14="http://schemas.microsoft.com/office/powerpoint/2010/main" val="1436518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De </a:t>
            </a:r>
            <a:r>
              <a:rPr lang="en-GB" sz="1200" kern="1200" dirty="0" err="1">
                <a:solidFill>
                  <a:schemeClr val="tx1"/>
                </a:solidFill>
                <a:effectLst/>
                <a:latin typeface="+mn-lt"/>
                <a:ea typeface="+mn-ea"/>
                <a:cs typeface="+mn-cs"/>
              </a:rPr>
              <a:t>enquête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bevatte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vragen</a:t>
            </a:r>
            <a:r>
              <a:rPr lang="en-GB" sz="1200" kern="1200" dirty="0">
                <a:solidFill>
                  <a:schemeClr val="tx1"/>
                </a:solidFill>
                <a:effectLst/>
                <a:latin typeface="+mn-lt"/>
                <a:ea typeface="+mn-ea"/>
                <a:cs typeface="+mn-cs"/>
              </a:rPr>
              <a:t> om </a:t>
            </a:r>
            <a:r>
              <a:rPr lang="en-GB" sz="1200" kern="1200" dirty="0" err="1">
                <a:solidFill>
                  <a:schemeClr val="tx1"/>
                </a:solidFill>
                <a:effectLst/>
                <a:latin typeface="+mn-lt"/>
                <a:ea typeface="+mn-ea"/>
                <a:cs typeface="+mn-cs"/>
              </a:rPr>
              <a:t>demografische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gegevens</a:t>
            </a:r>
            <a:r>
              <a:rPr lang="en-GB" sz="1200" kern="1200" dirty="0">
                <a:solidFill>
                  <a:schemeClr val="tx1"/>
                </a:solidFill>
                <a:effectLst/>
                <a:latin typeface="+mn-lt"/>
                <a:ea typeface="+mn-ea"/>
                <a:cs typeface="+mn-cs"/>
              </a:rPr>
              <a:t> vast </a:t>
            </a:r>
            <a:r>
              <a:rPr lang="en-GB" sz="1200" kern="1200" dirty="0" err="1">
                <a:solidFill>
                  <a:schemeClr val="tx1"/>
                </a:solidFill>
                <a:effectLst/>
                <a:latin typeface="+mn-lt"/>
                <a:ea typeface="+mn-ea"/>
                <a:cs typeface="+mn-cs"/>
              </a:rPr>
              <a:t>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stellen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een</a:t>
            </a:r>
            <a:r>
              <a:rPr lang="en-GB" sz="1200" kern="1200" dirty="0">
                <a:solidFill>
                  <a:schemeClr val="tx1"/>
                </a:solidFill>
                <a:effectLst/>
                <a:latin typeface="+mn-lt"/>
                <a:ea typeface="+mn-ea"/>
                <a:cs typeface="+mn-cs"/>
              </a:rPr>
              <a:t> reeks </a:t>
            </a:r>
            <a:r>
              <a:rPr lang="en-GB" sz="1200" kern="1200" dirty="0" err="1">
                <a:solidFill>
                  <a:schemeClr val="tx1"/>
                </a:solidFill>
                <a:effectLst/>
                <a:latin typeface="+mn-lt"/>
                <a:ea typeface="+mn-ea"/>
                <a:cs typeface="+mn-cs"/>
              </a:rPr>
              <a:t>vragen</a:t>
            </a:r>
            <a:r>
              <a:rPr lang="en-GB" sz="1200" kern="1200" dirty="0">
                <a:solidFill>
                  <a:schemeClr val="tx1"/>
                </a:solidFill>
                <a:effectLst/>
                <a:latin typeface="+mn-lt"/>
                <a:ea typeface="+mn-ea"/>
                <a:cs typeface="+mn-cs"/>
              </a:rPr>
              <a:t> om de </a:t>
            </a:r>
            <a:r>
              <a:rPr lang="en-GB" sz="1200" kern="1200" dirty="0" err="1">
                <a:solidFill>
                  <a:schemeClr val="tx1"/>
                </a:solidFill>
                <a:effectLst/>
                <a:latin typeface="+mn-lt"/>
                <a:ea typeface="+mn-ea"/>
                <a:cs typeface="+mn-cs"/>
              </a:rPr>
              <a:t>gezondheid</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activiteiten</a:t>
            </a:r>
            <a:r>
              <a:rPr lang="en-GB" sz="1200" kern="1200" dirty="0">
                <a:solidFill>
                  <a:schemeClr val="tx1"/>
                </a:solidFill>
                <a:effectLst/>
                <a:latin typeface="+mn-lt"/>
                <a:ea typeface="+mn-ea"/>
                <a:cs typeface="+mn-cs"/>
              </a:rPr>
              <a:t> in het </a:t>
            </a:r>
            <a:r>
              <a:rPr lang="en-GB" sz="1200" kern="1200" dirty="0" err="1">
                <a:solidFill>
                  <a:schemeClr val="tx1"/>
                </a:solidFill>
                <a:effectLst/>
                <a:latin typeface="+mn-lt"/>
                <a:ea typeface="+mn-ea"/>
                <a:cs typeface="+mn-cs"/>
              </a:rPr>
              <a:t>dagelijks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leven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levenskwaliteit</a:t>
            </a:r>
            <a:r>
              <a:rPr lang="en-GB" sz="1200" kern="1200" dirty="0">
                <a:solidFill>
                  <a:schemeClr val="tx1"/>
                </a:solidFill>
                <a:effectLst/>
                <a:latin typeface="+mn-lt"/>
                <a:ea typeface="+mn-ea"/>
                <a:cs typeface="+mn-cs"/>
              </a:rPr>
              <a:t> vast </a:t>
            </a:r>
            <a:r>
              <a:rPr lang="en-GB" sz="1200" kern="1200" dirty="0" err="1">
                <a:solidFill>
                  <a:schemeClr val="tx1"/>
                </a:solidFill>
                <a:effectLst/>
                <a:latin typeface="+mn-lt"/>
                <a:ea typeface="+mn-ea"/>
                <a:cs typeface="+mn-cs"/>
              </a:rPr>
              <a:t>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stellen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aan</a:t>
            </a:r>
            <a:r>
              <a:rPr lang="en-GB" sz="1200" kern="1200" dirty="0">
                <a:solidFill>
                  <a:schemeClr val="tx1"/>
                </a:solidFill>
                <a:effectLst/>
                <a:latin typeface="+mn-lt"/>
                <a:ea typeface="+mn-ea"/>
                <a:cs typeface="+mn-cs"/>
              </a:rPr>
              <a:t> de hand van </a:t>
            </a:r>
            <a:r>
              <a:rPr lang="en-GB" sz="1200" kern="1200" dirty="0" err="1">
                <a:solidFill>
                  <a:schemeClr val="tx1"/>
                </a:solidFill>
                <a:effectLst/>
                <a:latin typeface="+mn-lt"/>
                <a:ea typeface="+mn-ea"/>
                <a:cs typeface="+mn-cs"/>
              </a:rPr>
              <a:t>drie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gevalideerde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instrumenten</a:t>
            </a:r>
            <a:r>
              <a:rPr lang="en-GB" sz="1200" kern="1200" dirty="0">
                <a:solidFill>
                  <a:schemeClr val="tx1"/>
                </a:solidFill>
                <a:effectLst/>
                <a:latin typeface="+mn-lt"/>
                <a:ea typeface="+mn-ea"/>
                <a:cs typeface="+mn-cs"/>
              </a:rPr>
              <a:t> die </a:t>
            </a:r>
            <a:r>
              <a:rPr lang="en-GB" sz="1200" kern="1200" dirty="0" err="1">
                <a:solidFill>
                  <a:schemeClr val="tx1"/>
                </a:solidFill>
                <a:effectLst/>
                <a:latin typeface="+mn-lt"/>
                <a:ea typeface="+mn-ea"/>
                <a:cs typeface="+mn-cs"/>
              </a:rPr>
              <a:t>vaak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worden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gebruikt</a:t>
            </a:r>
            <a:r>
              <a:rPr lang="en-GB" sz="1200" kern="1200" dirty="0">
                <a:solidFill>
                  <a:schemeClr val="tx1"/>
                </a:solidFill>
                <a:effectLst/>
                <a:latin typeface="+mn-lt"/>
                <a:ea typeface="+mn-ea"/>
                <a:cs typeface="+mn-cs"/>
              </a:rPr>
              <a:t> in </a:t>
            </a:r>
            <a:r>
              <a:rPr lang="en-GB" sz="1200" kern="1200" dirty="0" err="1">
                <a:solidFill>
                  <a:schemeClr val="tx1"/>
                </a:solidFill>
                <a:effectLst/>
                <a:latin typeface="+mn-lt"/>
                <a:ea typeface="+mn-ea"/>
                <a:cs typeface="+mn-cs"/>
              </a:rPr>
              <a:t>gezondheidsonderzoek</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EQ-5D-5L</a:t>
            </a:r>
          </a:p>
          <a:p>
            <a:r>
              <a:rPr lang="en-GB" sz="1200" kern="1200" dirty="0">
                <a:solidFill>
                  <a:schemeClr val="tx1"/>
                </a:solidFill>
                <a:effectLst/>
                <a:latin typeface="+mn-lt"/>
                <a:ea typeface="+mn-ea"/>
                <a:cs typeface="+mn-cs"/>
              </a:rPr>
              <a:t>EORTC-QLQ-C30 </a:t>
            </a:r>
          </a:p>
          <a:p>
            <a:r>
              <a:rPr lang="en-GB" sz="1200" kern="1200" dirty="0">
                <a:solidFill>
                  <a:schemeClr val="tx1"/>
                </a:solidFill>
                <a:effectLst/>
                <a:latin typeface="+mn-lt"/>
                <a:ea typeface="+mn-ea"/>
                <a:cs typeface="+mn-cs"/>
              </a:rPr>
              <a:t>EPIC-26. </a:t>
            </a: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10</a:t>
            </a:fld>
            <a:endParaRPr lang="en-US"/>
          </a:p>
        </p:txBody>
      </p:sp>
    </p:spTree>
    <p:extLst>
      <p:ext uri="{BB962C8B-B14F-4D97-AF65-F5344CB8AC3E}">
        <p14:creationId xmlns:p14="http://schemas.microsoft.com/office/powerpoint/2010/main" val="398524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De steekproefomvang was zeer groot, waardoor de resultaten gezaghebbend zijn.</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Er was een brede respons in 32 landen, voornamelijk in Europa maar ook in Noord-Amerika en Australië.</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11</a:t>
            </a:fld>
            <a:endParaRPr lang="en-US"/>
          </a:p>
        </p:txBody>
      </p:sp>
    </p:spTree>
    <p:extLst>
      <p:ext uri="{BB962C8B-B14F-4D97-AF65-F5344CB8AC3E}">
        <p14:creationId xmlns:p14="http://schemas.microsoft.com/office/powerpoint/2010/main" val="3500987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De gemiddelde leeftijd bij diagnose was 64 jaar en gemiddeld rapporteerden mannen vijf jaar na behandeling. Voor sommige mannen was de behandeling 10 jaar geleden, voor anderen was de behandeling net afgelopen.</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Zoals u kunt zien in de spreidingsgrafiek van de leeftijd bij eerste diagnose, kreeg meer dan 50% van de respondenten de diagnose voordat ze 65 waren. Dit weerlegt het idee dat prostaatkanker een ziekte bij oude mannen is.</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12</a:t>
            </a:fld>
            <a:endParaRPr lang="en-US"/>
          </a:p>
        </p:txBody>
      </p:sp>
    </p:spTree>
    <p:extLst>
      <p:ext uri="{BB962C8B-B14F-4D97-AF65-F5344CB8AC3E}">
        <p14:creationId xmlns:p14="http://schemas.microsoft.com/office/powerpoint/2010/main" val="1124841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De meeste respondenten woonden samen met een partner, wat belangrijk is gezien de effecten die de behandeling kan hebben op het seksueel functioneren.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Er is een lichte vertekening in het profiel van de respondenten naar een hoger opleidingsniveau toe.</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13</a:t>
            </a:fld>
            <a:endParaRPr lang="en-US"/>
          </a:p>
        </p:txBody>
      </p:sp>
    </p:spTree>
    <p:extLst>
      <p:ext uri="{BB962C8B-B14F-4D97-AF65-F5344CB8AC3E}">
        <p14:creationId xmlns:p14="http://schemas.microsoft.com/office/powerpoint/2010/main" val="1573193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De </a:t>
            </a:r>
            <a:r>
              <a:rPr lang="en-GB" sz="1200" kern="1200" dirty="0" err="1">
                <a:solidFill>
                  <a:schemeClr val="tx1"/>
                </a:solidFill>
                <a:effectLst/>
                <a:latin typeface="+mn-lt"/>
                <a:ea typeface="+mn-ea"/>
                <a:cs typeface="+mn-cs"/>
              </a:rPr>
              <a:t>meeste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patiënten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hadden</a:t>
            </a:r>
            <a:r>
              <a:rPr lang="en-GB" sz="1200" kern="1200" dirty="0">
                <a:solidFill>
                  <a:schemeClr val="tx1"/>
                </a:solidFill>
                <a:effectLst/>
                <a:latin typeface="+mn-lt"/>
                <a:ea typeface="+mn-ea"/>
                <a:cs typeface="+mn-cs"/>
              </a:rPr>
              <a:t> tot </a:t>
            </a:r>
            <a:r>
              <a:rPr lang="en-GB" sz="1200" kern="1200" dirty="0" err="1">
                <a:solidFill>
                  <a:schemeClr val="tx1"/>
                </a:solidFill>
                <a:effectLst/>
                <a:latin typeface="+mn-lt"/>
                <a:ea typeface="+mn-ea"/>
                <a:cs typeface="+mn-cs"/>
              </a:rPr>
              <a:t>aan</a:t>
            </a:r>
            <a:r>
              <a:rPr lang="en-GB" sz="1200" kern="1200" dirty="0">
                <a:solidFill>
                  <a:schemeClr val="tx1"/>
                </a:solidFill>
                <a:effectLst/>
                <a:latin typeface="+mn-lt"/>
                <a:ea typeface="+mn-ea"/>
                <a:cs typeface="+mn-cs"/>
              </a:rPr>
              <a:t> het begin van de </a:t>
            </a:r>
            <a:r>
              <a:rPr lang="en-GB" sz="1200" kern="1200" dirty="0" err="1">
                <a:solidFill>
                  <a:schemeClr val="tx1"/>
                </a:solidFill>
                <a:effectLst/>
                <a:latin typeface="+mn-lt"/>
                <a:ea typeface="+mn-ea"/>
                <a:cs typeface="+mn-cs"/>
              </a:rPr>
              <a:t>enquête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slechts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één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behandeling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gekregen</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57% van de </a:t>
            </a:r>
            <a:r>
              <a:rPr lang="en-GB" sz="1200" kern="1200" dirty="0" err="1">
                <a:solidFill>
                  <a:schemeClr val="tx1"/>
                </a:solidFill>
                <a:effectLst/>
                <a:latin typeface="+mn-lt"/>
                <a:ea typeface="+mn-ea"/>
                <a:cs typeface="+mn-cs"/>
              </a:rPr>
              <a:t>respondenten</a:t>
            </a:r>
            <a:r>
              <a:rPr lang="en-GB" sz="1200" kern="1200" dirty="0">
                <a:solidFill>
                  <a:schemeClr val="tx1"/>
                </a:solidFill>
                <a:effectLst/>
                <a:latin typeface="+mn-lt"/>
                <a:ea typeface="+mn-ea"/>
                <a:cs typeface="+mn-cs"/>
              </a:rPr>
              <a:t> had </a:t>
            </a:r>
            <a:r>
              <a:rPr lang="en-GB" sz="1200" kern="1200" dirty="0" err="1">
                <a:solidFill>
                  <a:schemeClr val="tx1"/>
                </a:solidFill>
                <a:effectLst/>
                <a:latin typeface="+mn-lt"/>
                <a:ea typeface="+mn-ea"/>
                <a:cs typeface="+mn-cs"/>
              </a:rPr>
              <a:t>een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radicale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prostatectomie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ondergaan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dus</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algemene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resultaten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zullen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worden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beïnvloed</a:t>
            </a:r>
            <a:r>
              <a:rPr lang="en-GB" sz="1200" kern="1200" dirty="0">
                <a:solidFill>
                  <a:schemeClr val="tx1"/>
                </a:solidFill>
                <a:effectLst/>
                <a:latin typeface="+mn-lt"/>
                <a:ea typeface="+mn-ea"/>
                <a:cs typeface="+mn-cs"/>
              </a:rPr>
              <a:t> door de </a:t>
            </a:r>
            <a:r>
              <a:rPr lang="en-GB" sz="1200" kern="1200" dirty="0" err="1">
                <a:solidFill>
                  <a:schemeClr val="tx1"/>
                </a:solidFill>
                <a:effectLst/>
                <a:latin typeface="+mn-lt"/>
                <a:ea typeface="+mn-ea"/>
                <a:cs typeface="+mn-cs"/>
              </a:rPr>
              <a:t>effecten</a:t>
            </a:r>
            <a:r>
              <a:rPr lang="en-GB" sz="1200" kern="1200" dirty="0">
                <a:solidFill>
                  <a:schemeClr val="tx1"/>
                </a:solidFill>
                <a:effectLst/>
                <a:latin typeface="+mn-lt"/>
                <a:ea typeface="+mn-ea"/>
                <a:cs typeface="+mn-cs"/>
              </a:rPr>
              <a:t> op de </a:t>
            </a:r>
            <a:r>
              <a:rPr lang="en-GB" sz="1200" kern="1200" dirty="0" err="1">
                <a:solidFill>
                  <a:schemeClr val="tx1"/>
                </a:solidFill>
                <a:effectLst/>
                <a:latin typeface="+mn-lt"/>
                <a:ea typeface="+mn-ea"/>
                <a:cs typeface="+mn-cs"/>
              </a:rPr>
              <a:t>levenskwaliteit</a:t>
            </a:r>
            <a:r>
              <a:rPr lang="en-GB" sz="1200" kern="1200" dirty="0">
                <a:solidFill>
                  <a:schemeClr val="tx1"/>
                </a:solidFill>
                <a:effectLst/>
                <a:latin typeface="+mn-lt"/>
                <a:ea typeface="+mn-ea"/>
                <a:cs typeface="+mn-cs"/>
              </a:rPr>
              <a:t> van die </a:t>
            </a:r>
            <a:r>
              <a:rPr lang="en-GB" sz="1200" kern="1200" dirty="0" err="1">
                <a:solidFill>
                  <a:schemeClr val="tx1"/>
                </a:solidFill>
                <a:effectLst/>
                <a:latin typeface="+mn-lt"/>
                <a:ea typeface="+mn-ea"/>
                <a:cs typeface="+mn-cs"/>
              </a:rPr>
              <a:t>specifieke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behandeling</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14</a:t>
            </a:fld>
            <a:endParaRPr lang="en-US"/>
          </a:p>
        </p:txBody>
      </p:sp>
    </p:spTree>
    <p:extLst>
      <p:ext uri="{BB962C8B-B14F-4D97-AF65-F5344CB8AC3E}">
        <p14:creationId xmlns:p14="http://schemas.microsoft.com/office/powerpoint/2010/main" val="1547555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15</a:t>
            </a:fld>
            <a:endParaRPr lang="en-US"/>
          </a:p>
        </p:txBody>
      </p:sp>
    </p:spTree>
    <p:extLst>
      <p:ext uri="{BB962C8B-B14F-4D97-AF65-F5344CB8AC3E}">
        <p14:creationId xmlns:p14="http://schemas.microsoft.com/office/powerpoint/2010/main" val="2031286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Deze</a:t>
            </a:r>
            <a:r>
              <a:rPr lang="en-US" dirty="0"/>
              <a:t> </a:t>
            </a:r>
            <a:r>
              <a:rPr lang="en-US" dirty="0" err="1"/>
              <a:t>grafiek</a:t>
            </a:r>
            <a:r>
              <a:rPr lang="en-US" dirty="0"/>
              <a:t> </a:t>
            </a:r>
            <a:r>
              <a:rPr lang="en-US" dirty="0" err="1"/>
              <a:t>toont</a:t>
            </a:r>
            <a:r>
              <a:rPr lang="en-US" dirty="0"/>
              <a:t> alle </a:t>
            </a:r>
            <a:r>
              <a:rPr lang="en-US" dirty="0" err="1"/>
              <a:t>respondenten</a:t>
            </a:r>
            <a:r>
              <a:rPr lang="en-US" dirty="0"/>
              <a:t> die </a:t>
            </a:r>
            <a:r>
              <a:rPr lang="en-US" dirty="0" err="1"/>
              <a:t>hun</a:t>
            </a:r>
            <a:r>
              <a:rPr lang="en-US" dirty="0"/>
              <a:t> </a:t>
            </a:r>
            <a:r>
              <a:rPr lang="en-US" dirty="0" err="1"/>
              <a:t>levenskwaliteit</a:t>
            </a:r>
            <a:r>
              <a:rPr lang="en-US" dirty="0"/>
              <a:t> </a:t>
            </a:r>
            <a:r>
              <a:rPr lang="en-US" dirty="0" err="1"/>
              <a:t>beoordelen</a:t>
            </a:r>
            <a:r>
              <a:rPr lang="en-US" dirty="0"/>
              <a:t> van </a:t>
            </a:r>
            <a:r>
              <a:rPr lang="en-US" dirty="0" err="1"/>
              <a:t>één</a:t>
            </a:r>
            <a:r>
              <a:rPr lang="en-US" dirty="0"/>
              <a:t> tot </a:t>
            </a:r>
            <a:r>
              <a:rPr lang="en-US" dirty="0" err="1"/>
              <a:t>zeven</a:t>
            </a:r>
            <a:r>
              <a:rPr lang="en-US" dirty="0"/>
              <a:t>, </a:t>
            </a:r>
            <a:r>
              <a:rPr lang="en-US" dirty="0" err="1"/>
              <a:t>en</a:t>
            </a:r>
            <a:r>
              <a:rPr lang="en-US" dirty="0"/>
              <a:t> het percentage in </a:t>
            </a:r>
            <a:r>
              <a:rPr lang="en-US" dirty="0" err="1"/>
              <a:t>elke</a:t>
            </a:r>
            <a:r>
              <a:rPr lang="en-US" dirty="0"/>
              <a:t> </a:t>
            </a:r>
            <a:r>
              <a:rPr lang="en-US" dirty="0" err="1"/>
              <a:t>categorie</a:t>
            </a:r>
            <a:r>
              <a:rPr lang="en-US" dirty="0"/>
              <a:t>. U </a:t>
            </a:r>
            <a:r>
              <a:rPr lang="en-US" dirty="0" err="1"/>
              <a:t>zult</a:t>
            </a:r>
            <a:r>
              <a:rPr lang="en-US" dirty="0"/>
              <a:t> </a:t>
            </a:r>
            <a:r>
              <a:rPr lang="en-US" dirty="0" err="1"/>
              <a:t>zien</a:t>
            </a:r>
            <a:r>
              <a:rPr lang="en-US" dirty="0"/>
              <a:t> </a:t>
            </a:r>
            <a:r>
              <a:rPr lang="en-US" dirty="0" err="1"/>
              <a:t>dat</a:t>
            </a:r>
            <a:r>
              <a:rPr lang="en-US" dirty="0"/>
              <a:t> de </a:t>
            </a:r>
            <a:r>
              <a:rPr lang="en-US" dirty="0" err="1"/>
              <a:t>levenskwaliteit</a:t>
            </a:r>
            <a:r>
              <a:rPr lang="en-US" dirty="0"/>
              <a:t> van de </a:t>
            </a:r>
            <a:r>
              <a:rPr lang="en-US" dirty="0" err="1"/>
              <a:t>respondenten</a:t>
            </a:r>
            <a:r>
              <a:rPr lang="en-US" dirty="0"/>
              <a:t> over het </a:t>
            </a:r>
            <a:r>
              <a:rPr lang="en-US" dirty="0" err="1"/>
              <a:t>algemeen</a:t>
            </a:r>
            <a:r>
              <a:rPr lang="en-US" dirty="0"/>
              <a:t> </a:t>
            </a:r>
            <a:r>
              <a:rPr lang="en-US" dirty="0" err="1"/>
              <a:t>goed</a:t>
            </a:r>
            <a:r>
              <a:rPr lang="en-US" dirty="0"/>
              <a:t> is. Maar </a:t>
            </a:r>
            <a:r>
              <a:rPr lang="en-US" dirty="0" err="1"/>
              <a:t>zoals</a:t>
            </a:r>
            <a:r>
              <a:rPr lang="en-US" dirty="0"/>
              <a:t> we op de </a:t>
            </a:r>
            <a:r>
              <a:rPr lang="en-US" dirty="0" err="1"/>
              <a:t>volgende</a:t>
            </a:r>
            <a:r>
              <a:rPr lang="en-US" dirty="0"/>
              <a:t> </a:t>
            </a:r>
            <a:r>
              <a:rPr lang="en-US" dirty="0" err="1"/>
              <a:t>dia</a:t>
            </a:r>
            <a:r>
              <a:rPr lang="en-US" dirty="0"/>
              <a:t> </a:t>
            </a:r>
            <a:r>
              <a:rPr lang="en-US" dirty="0" err="1"/>
              <a:t>zullen</a:t>
            </a:r>
            <a:r>
              <a:rPr lang="en-US" dirty="0"/>
              <a:t> </a:t>
            </a:r>
            <a:r>
              <a:rPr lang="en-US" dirty="0" err="1"/>
              <a:t>zien</a:t>
            </a:r>
            <a:r>
              <a:rPr lang="en-US" dirty="0"/>
              <a:t>, </a:t>
            </a:r>
            <a:r>
              <a:rPr lang="en-US" dirty="0" err="1"/>
              <a:t>zijn</a:t>
            </a:r>
            <a:r>
              <a:rPr lang="en-US" dirty="0"/>
              <a:t> </a:t>
            </a:r>
            <a:r>
              <a:rPr lang="en-US" dirty="0" err="1"/>
              <a:t>sommige</a:t>
            </a:r>
            <a:r>
              <a:rPr lang="en-US" dirty="0"/>
              <a:t> </a:t>
            </a:r>
            <a:r>
              <a:rPr lang="en-US" dirty="0" err="1"/>
              <a:t>aspecten</a:t>
            </a:r>
            <a:r>
              <a:rPr lang="en-US" dirty="0"/>
              <a:t> van het </a:t>
            </a:r>
            <a:r>
              <a:rPr lang="en-US" dirty="0" err="1"/>
              <a:t>leven</a:t>
            </a:r>
            <a:r>
              <a:rPr lang="en-US" dirty="0"/>
              <a:t> </a:t>
            </a:r>
            <a:r>
              <a:rPr lang="en-US" dirty="0" err="1"/>
              <a:t>beter</a:t>
            </a:r>
            <a:r>
              <a:rPr lang="en-US" dirty="0"/>
              <a:t> dan </a:t>
            </a:r>
            <a:r>
              <a:rPr lang="en-US" dirty="0" err="1"/>
              <a:t>andere</a:t>
            </a:r>
            <a:r>
              <a:rPr lang="en-US" dirty="0"/>
              <a:t>.</a:t>
            </a:r>
          </a:p>
        </p:txBody>
      </p:sp>
      <p:sp>
        <p:nvSpPr>
          <p:cNvPr id="4" name="Slide Number Placeholder 3"/>
          <p:cNvSpPr>
            <a:spLocks noGrp="1"/>
          </p:cNvSpPr>
          <p:nvPr>
            <p:ph type="sldNum" sz="quarter" idx="5"/>
          </p:nvPr>
        </p:nvSpPr>
        <p:spPr/>
        <p:txBody>
          <a:bodyPr/>
          <a:lstStyle/>
          <a:p>
            <a:fld id="{EE2C2793-E073-7A4C-BFE8-8257B50E4418}" type="slidenum">
              <a:rPr lang="en-US" smtClean="0"/>
              <a:t>17</a:t>
            </a:fld>
            <a:endParaRPr lang="en-US"/>
          </a:p>
        </p:txBody>
      </p:sp>
    </p:spTree>
    <p:extLst>
      <p:ext uri="{BB962C8B-B14F-4D97-AF65-F5344CB8AC3E}">
        <p14:creationId xmlns:p14="http://schemas.microsoft.com/office/powerpoint/2010/main" val="3034855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Deze</a:t>
            </a:r>
            <a:r>
              <a:rPr lang="en-US" dirty="0"/>
              <a:t> </a:t>
            </a:r>
            <a:r>
              <a:rPr lang="en-US" dirty="0" err="1"/>
              <a:t>dia</a:t>
            </a:r>
            <a:r>
              <a:rPr lang="en-US" dirty="0"/>
              <a:t> </a:t>
            </a:r>
            <a:r>
              <a:rPr lang="en-US" dirty="0" err="1"/>
              <a:t>toont</a:t>
            </a:r>
            <a:r>
              <a:rPr lang="en-US" dirty="0"/>
              <a:t> de scores </a:t>
            </a:r>
            <a:r>
              <a:rPr lang="en-US" dirty="0" err="1"/>
              <a:t>voor</a:t>
            </a:r>
            <a:r>
              <a:rPr lang="en-US" dirty="0"/>
              <a:t> de </a:t>
            </a:r>
            <a:r>
              <a:rPr lang="en-US" dirty="0" err="1"/>
              <a:t>levenskwaliteit</a:t>
            </a:r>
            <a:r>
              <a:rPr lang="en-US" dirty="0"/>
              <a:t>, </a:t>
            </a:r>
            <a:r>
              <a:rPr lang="en-US" dirty="0" err="1"/>
              <a:t>dus</a:t>
            </a:r>
            <a:r>
              <a:rPr lang="en-US" dirty="0"/>
              <a:t> hoe lager de score, hoe </a:t>
            </a:r>
            <a:r>
              <a:rPr lang="en-US" dirty="0" err="1"/>
              <a:t>slechter</a:t>
            </a:r>
            <a:r>
              <a:rPr lang="en-US" dirty="0"/>
              <a:t> de </a:t>
            </a:r>
            <a:r>
              <a:rPr lang="en-US" dirty="0" err="1"/>
              <a:t>levenskwaliteit</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Hieruit</a:t>
            </a:r>
            <a:r>
              <a:rPr lang="en-US" dirty="0"/>
              <a:t> </a:t>
            </a:r>
            <a:r>
              <a:rPr lang="en-US" dirty="0" err="1"/>
              <a:t>blijkt</a:t>
            </a:r>
            <a:r>
              <a:rPr lang="en-US" dirty="0"/>
              <a:t> </a:t>
            </a:r>
            <a:r>
              <a:rPr lang="en-US" dirty="0" err="1"/>
              <a:t>dat</a:t>
            </a:r>
            <a:r>
              <a:rPr lang="en-US" dirty="0"/>
              <a:t> het </a:t>
            </a:r>
            <a:r>
              <a:rPr lang="en-US" dirty="0" err="1"/>
              <a:t>gebrek</a:t>
            </a:r>
            <a:r>
              <a:rPr lang="en-US" dirty="0"/>
              <a:t> </a:t>
            </a:r>
            <a:r>
              <a:rPr lang="en-US" dirty="0" err="1"/>
              <a:t>aan</a:t>
            </a:r>
            <a:r>
              <a:rPr lang="en-US" dirty="0"/>
              <a:t> </a:t>
            </a:r>
            <a:r>
              <a:rPr lang="en-US" dirty="0" err="1"/>
              <a:t>seksueel</a:t>
            </a:r>
            <a:r>
              <a:rPr lang="en-US" dirty="0"/>
              <a:t> </a:t>
            </a:r>
            <a:r>
              <a:rPr lang="en-US" dirty="0" err="1"/>
              <a:t>functioneren</a:t>
            </a:r>
            <a:r>
              <a:rPr lang="en-US" dirty="0"/>
              <a:t>, </a:t>
            </a:r>
            <a:r>
              <a:rPr lang="en-US" dirty="0" err="1"/>
              <a:t>en</a:t>
            </a:r>
            <a:r>
              <a:rPr lang="en-US" dirty="0"/>
              <a:t> in </a:t>
            </a:r>
            <a:r>
              <a:rPr lang="en-US" dirty="0" err="1"/>
              <a:t>mindere</a:t>
            </a:r>
            <a:r>
              <a:rPr lang="en-US" dirty="0"/>
              <a:t> mate </a:t>
            </a:r>
            <a:r>
              <a:rPr lang="en-US" dirty="0" err="1"/>
              <a:t>incontinentie</a:t>
            </a:r>
            <a:r>
              <a:rPr lang="en-US" dirty="0"/>
              <a:t>, de </a:t>
            </a:r>
            <a:r>
              <a:rPr lang="en-US" dirty="0" err="1"/>
              <a:t>levenskwaliteit</a:t>
            </a:r>
            <a:r>
              <a:rPr lang="en-US" dirty="0"/>
              <a:t> van </a:t>
            </a:r>
            <a:r>
              <a:rPr lang="en-US" dirty="0" err="1"/>
              <a:t>mannen</a:t>
            </a:r>
            <a:r>
              <a:rPr lang="en-US" dirty="0"/>
              <a:t> </a:t>
            </a:r>
            <a:r>
              <a:rPr lang="en-US" dirty="0" err="1"/>
              <a:t>veel</a:t>
            </a:r>
            <a:r>
              <a:rPr lang="en-US" dirty="0"/>
              <a:t> </a:t>
            </a:r>
            <a:r>
              <a:rPr lang="en-US" dirty="0" err="1"/>
              <a:t>meer</a:t>
            </a:r>
            <a:r>
              <a:rPr lang="en-US" dirty="0"/>
              <a:t> </a:t>
            </a:r>
            <a:r>
              <a:rPr lang="en-US" dirty="0" err="1"/>
              <a:t>beïnvloedt</a:t>
            </a:r>
            <a:r>
              <a:rPr lang="en-US" dirty="0"/>
              <a:t> dan </a:t>
            </a:r>
            <a:r>
              <a:rPr lang="en-US" dirty="0" err="1"/>
              <a:t>andere</a:t>
            </a:r>
            <a:r>
              <a:rPr lang="en-US" dirty="0"/>
              <a:t> </a:t>
            </a:r>
            <a:r>
              <a:rPr lang="en-US" dirty="0" err="1"/>
              <a:t>nawerkingen</a:t>
            </a:r>
            <a:r>
              <a:rPr lang="en-US" dirty="0"/>
              <a:t> van de </a:t>
            </a:r>
            <a:r>
              <a:rPr lang="en-US" dirty="0" err="1"/>
              <a:t>behandeling</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18</a:t>
            </a:fld>
            <a:endParaRPr lang="en-US"/>
          </a:p>
        </p:txBody>
      </p:sp>
    </p:spTree>
    <p:extLst>
      <p:ext uri="{BB962C8B-B14F-4D97-AF65-F5344CB8AC3E}">
        <p14:creationId xmlns:p14="http://schemas.microsoft.com/office/powerpoint/2010/main" val="852900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Na deze algemene bevindingen, kijken we nu naar enkele specifieke aspecten van de levenskwaliteit na de behandeling van prostaatkanker.</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Ten eerste, het ongemak, de vermoeidheid en de slapeloosheid die mannen ervaren na de behandeling.</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19</a:t>
            </a:fld>
            <a:endParaRPr lang="en-US"/>
          </a:p>
        </p:txBody>
      </p:sp>
    </p:spTree>
    <p:extLst>
      <p:ext uri="{BB962C8B-B14F-4D97-AF65-F5344CB8AC3E}">
        <p14:creationId xmlns:p14="http://schemas.microsoft.com/office/powerpoint/2010/main" val="2597287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 </a:t>
            </a:r>
            <a:r>
              <a:rPr lang="en-US" dirty="0" err="1"/>
              <a:t>deze</a:t>
            </a:r>
            <a:r>
              <a:rPr lang="en-US" dirty="0"/>
              <a:t> </a:t>
            </a:r>
            <a:r>
              <a:rPr lang="en-US" dirty="0" err="1"/>
              <a:t>dia</a:t>
            </a:r>
            <a:r>
              <a:rPr lang="en-US" dirty="0"/>
              <a:t> </a:t>
            </a:r>
            <a:r>
              <a:rPr lang="en-US" dirty="0" err="1"/>
              <a:t>kunt</a:t>
            </a:r>
            <a:r>
              <a:rPr lang="en-US" dirty="0"/>
              <a:t> u </a:t>
            </a:r>
            <a:r>
              <a:rPr lang="en-US" dirty="0" err="1"/>
              <a:t>zien</a:t>
            </a:r>
            <a:r>
              <a:rPr lang="en-US" dirty="0"/>
              <a:t> </a:t>
            </a:r>
            <a:r>
              <a:rPr lang="en-US" dirty="0" err="1"/>
              <a:t>dat</a:t>
            </a:r>
            <a:r>
              <a:rPr lang="en-US" dirty="0"/>
              <a:t> het </a:t>
            </a:r>
            <a:r>
              <a:rPr lang="en-US" dirty="0" err="1"/>
              <a:t>ongemak</a:t>
            </a:r>
            <a:r>
              <a:rPr lang="en-US" dirty="0"/>
              <a:t> </a:t>
            </a:r>
            <a:r>
              <a:rPr lang="en-US" dirty="0" err="1"/>
              <a:t>toeneemt</a:t>
            </a:r>
            <a:r>
              <a:rPr lang="en-US" dirty="0"/>
              <a:t> </a:t>
            </a:r>
            <a:r>
              <a:rPr lang="en-US" dirty="0" err="1"/>
              <a:t>naarmate</a:t>
            </a:r>
            <a:r>
              <a:rPr lang="en-US" dirty="0"/>
              <a:t> </a:t>
            </a:r>
            <a:r>
              <a:rPr lang="en-US" dirty="0" err="1"/>
              <a:t>mannen</a:t>
            </a:r>
            <a:r>
              <a:rPr lang="en-US" dirty="0"/>
              <a:t> door de </a:t>
            </a:r>
            <a:r>
              <a:rPr lang="en-US" dirty="0" err="1"/>
              <a:t>behandelingsstadia</a:t>
            </a:r>
            <a:r>
              <a:rPr lang="en-US" dirty="0"/>
              <a:t> </a:t>
            </a:r>
            <a:r>
              <a:rPr lang="en-US" dirty="0" err="1"/>
              <a:t>gaan</a:t>
            </a:r>
            <a:r>
              <a:rPr lang="en-US" dirty="0"/>
              <a:t>. </a:t>
            </a:r>
            <a:r>
              <a:rPr lang="en-US" dirty="0" err="1"/>
              <a:t>Bij</a:t>
            </a:r>
            <a:r>
              <a:rPr lang="en-US" dirty="0"/>
              <a:t> </a:t>
            </a:r>
            <a:r>
              <a:rPr lang="en-US" dirty="0" err="1"/>
              <a:t>chemotherapie</a:t>
            </a:r>
            <a:r>
              <a:rPr lang="en-US" dirty="0"/>
              <a:t> in </a:t>
            </a:r>
            <a:r>
              <a:rPr lang="en-US" dirty="0" err="1"/>
              <a:t>een</a:t>
            </a:r>
            <a:r>
              <a:rPr lang="en-US" dirty="0"/>
              <a:t> </a:t>
            </a:r>
            <a:r>
              <a:rPr lang="en-US" dirty="0" err="1"/>
              <a:t>gevorderd</a:t>
            </a:r>
            <a:r>
              <a:rPr lang="en-US" dirty="0"/>
              <a:t> stadium </a:t>
            </a:r>
            <a:r>
              <a:rPr lang="en-US" dirty="0" err="1"/>
              <a:t>wordt</a:t>
            </a:r>
            <a:r>
              <a:rPr lang="en-US" dirty="0"/>
              <a:t> </a:t>
            </a:r>
            <a:r>
              <a:rPr lang="en-US" dirty="0" err="1"/>
              <a:t>meer</a:t>
            </a:r>
            <a:r>
              <a:rPr lang="en-US" dirty="0"/>
              <a:t> dan </a:t>
            </a:r>
            <a:r>
              <a:rPr lang="en-US" dirty="0" err="1"/>
              <a:t>drie</a:t>
            </a:r>
            <a:r>
              <a:rPr lang="en-US" dirty="0"/>
              <a:t> </a:t>
            </a:r>
            <a:r>
              <a:rPr lang="en-US" dirty="0" err="1"/>
              <a:t>keer</a:t>
            </a:r>
            <a:r>
              <a:rPr lang="en-US" dirty="0"/>
              <a:t> </a:t>
            </a:r>
            <a:r>
              <a:rPr lang="en-US" dirty="0" err="1"/>
              <a:t>zoveel</a:t>
            </a:r>
            <a:r>
              <a:rPr lang="en-US" dirty="0"/>
              <a:t> </a:t>
            </a:r>
            <a:r>
              <a:rPr lang="en-US" dirty="0" err="1"/>
              <a:t>pijn</a:t>
            </a:r>
            <a:r>
              <a:rPr lang="en-US" dirty="0"/>
              <a:t> </a:t>
            </a:r>
            <a:r>
              <a:rPr lang="en-US" dirty="0" err="1"/>
              <a:t>en</a:t>
            </a:r>
            <a:r>
              <a:rPr lang="en-US" dirty="0"/>
              <a:t> </a:t>
            </a:r>
            <a:r>
              <a:rPr lang="en-US" dirty="0" err="1"/>
              <a:t>ongemak</a:t>
            </a:r>
            <a:r>
              <a:rPr lang="en-US" dirty="0"/>
              <a:t> </a:t>
            </a:r>
            <a:r>
              <a:rPr lang="en-US" dirty="0" err="1"/>
              <a:t>gemeld</a:t>
            </a:r>
            <a:r>
              <a:rPr lang="en-US" dirty="0"/>
              <a:t> </a:t>
            </a:r>
            <a:r>
              <a:rPr lang="en-US" dirty="0" err="1"/>
              <a:t>als</a:t>
            </a:r>
            <a:r>
              <a:rPr lang="en-US" dirty="0"/>
              <a:t> </a:t>
            </a:r>
            <a:r>
              <a:rPr lang="en-US" dirty="0" err="1"/>
              <a:t>bij</a:t>
            </a:r>
            <a:r>
              <a:rPr lang="en-US" dirty="0"/>
              <a:t> </a:t>
            </a:r>
            <a:r>
              <a:rPr lang="en-US" dirty="0" err="1"/>
              <a:t>behandelingen</a:t>
            </a:r>
            <a:r>
              <a:rPr lang="en-US" dirty="0"/>
              <a:t> in </a:t>
            </a:r>
            <a:r>
              <a:rPr lang="en-US" dirty="0" err="1"/>
              <a:t>een</a:t>
            </a:r>
            <a:r>
              <a:rPr lang="en-US" dirty="0"/>
              <a:t> </a:t>
            </a:r>
            <a:r>
              <a:rPr lang="en-US" dirty="0" err="1"/>
              <a:t>vroeg</a:t>
            </a:r>
            <a:r>
              <a:rPr lang="en-US" dirty="0"/>
              <a:t> stadium. </a:t>
            </a:r>
          </a:p>
        </p:txBody>
      </p:sp>
      <p:sp>
        <p:nvSpPr>
          <p:cNvPr id="4" name="Slide Number Placeholder 3"/>
          <p:cNvSpPr>
            <a:spLocks noGrp="1"/>
          </p:cNvSpPr>
          <p:nvPr>
            <p:ph type="sldNum" sz="quarter" idx="5"/>
          </p:nvPr>
        </p:nvSpPr>
        <p:spPr/>
        <p:txBody>
          <a:bodyPr/>
          <a:lstStyle/>
          <a:p>
            <a:fld id="{EE2C2793-E073-7A4C-BFE8-8257B50E4418}" type="slidenum">
              <a:rPr lang="en-US" smtClean="0"/>
              <a:t>20</a:t>
            </a:fld>
            <a:endParaRPr lang="en-US"/>
          </a:p>
        </p:txBody>
      </p:sp>
    </p:spTree>
    <p:extLst>
      <p:ext uri="{BB962C8B-B14F-4D97-AF65-F5344CB8AC3E}">
        <p14:creationId xmlns:p14="http://schemas.microsoft.com/office/powerpoint/2010/main" val="186545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a:t>
            </a:fld>
            <a:endParaRPr lang="en-US"/>
          </a:p>
        </p:txBody>
      </p:sp>
    </p:spTree>
    <p:extLst>
      <p:ext uri="{BB962C8B-B14F-4D97-AF65-F5344CB8AC3E}">
        <p14:creationId xmlns:p14="http://schemas.microsoft.com/office/powerpoint/2010/main" val="2266294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Ruim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derde</a:t>
            </a:r>
            <a:r>
              <a:rPr lang="en-US" sz="1200" kern="1200" dirty="0">
                <a:solidFill>
                  <a:schemeClr val="tx1"/>
                </a:solidFill>
                <a:effectLst/>
                <a:latin typeface="+mn-lt"/>
                <a:ea typeface="+mn-ea"/>
                <a:cs typeface="+mn-cs"/>
              </a:rPr>
              <a:t> van de </a:t>
            </a:r>
            <a:r>
              <a:rPr lang="en-US" sz="1200" kern="1200" dirty="0" err="1">
                <a:solidFill>
                  <a:schemeClr val="tx1"/>
                </a:solidFill>
                <a:effectLst/>
                <a:latin typeface="+mn-lt"/>
                <a:ea typeface="+mn-ea"/>
                <a:cs typeface="+mn-cs"/>
              </a:rPr>
              <a:t>mannen</a:t>
            </a:r>
            <a:r>
              <a:rPr lang="en-US" sz="1200" kern="1200" dirty="0">
                <a:solidFill>
                  <a:schemeClr val="tx1"/>
                </a:solidFill>
                <a:effectLst/>
                <a:latin typeface="+mn-lt"/>
                <a:ea typeface="+mn-ea"/>
                <a:cs typeface="+mn-cs"/>
              </a:rPr>
              <a:t> die </a:t>
            </a:r>
            <a:r>
              <a:rPr lang="en-US" sz="1200" kern="1200" dirty="0" err="1">
                <a:solidFill>
                  <a:schemeClr val="tx1"/>
                </a:solidFill>
                <a:effectLst/>
                <a:latin typeface="+mn-lt"/>
                <a:ea typeface="+mn-ea"/>
                <a:cs typeface="+mn-cs"/>
              </a:rPr>
              <a:t>chemotherapie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hebben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gekregen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zegt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zich</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afgelopen</a:t>
            </a:r>
            <a:r>
              <a:rPr lang="en-US" sz="1200" kern="1200" dirty="0">
                <a:solidFill>
                  <a:schemeClr val="tx1"/>
                </a:solidFill>
                <a:effectLst/>
                <a:latin typeface="+mn-lt"/>
                <a:ea typeface="+mn-ea"/>
                <a:cs typeface="+mn-cs"/>
              </a:rPr>
              <a:t> week </a:t>
            </a:r>
            <a:r>
              <a:rPr lang="en-US" sz="1200" kern="1200" dirty="0" err="1">
                <a:solidFill>
                  <a:schemeClr val="tx1"/>
                </a:solidFill>
                <a:effectLst/>
                <a:latin typeface="+mn-lt"/>
                <a:ea typeface="+mn-ea"/>
                <a:cs typeface="+mn-cs"/>
              </a:rPr>
              <a:t>moe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hebben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gevoeld</a:t>
            </a:r>
            <a:r>
              <a:rPr lang="en-US" sz="1200" kern="1200" dirty="0">
                <a:solidFill>
                  <a:schemeClr val="tx1"/>
                </a:solidFill>
                <a:effectLst/>
                <a:latin typeface="+mn-lt"/>
                <a:ea typeface="+mn-ea"/>
                <a:cs typeface="+mn-cs"/>
              </a:rPr>
              <a:t>. Het </a:t>
            </a:r>
            <a:r>
              <a:rPr lang="en-US" sz="1200" kern="1200" dirty="0" err="1">
                <a:solidFill>
                  <a:schemeClr val="tx1"/>
                </a:solidFill>
                <a:effectLst/>
                <a:latin typeface="+mn-lt"/>
                <a:ea typeface="+mn-ea"/>
                <a:cs typeface="+mn-cs"/>
              </a:rPr>
              <a:t>vermoeidheidsniveau</a:t>
            </a:r>
            <a:r>
              <a:rPr lang="en-US" sz="1200" kern="1200" dirty="0">
                <a:solidFill>
                  <a:schemeClr val="tx1"/>
                </a:solidFill>
                <a:effectLst/>
                <a:latin typeface="+mn-lt"/>
                <a:ea typeface="+mn-ea"/>
                <a:cs typeface="+mn-cs"/>
              </a:rPr>
              <a:t> is </a:t>
            </a:r>
            <a:r>
              <a:rPr lang="en-US" sz="1200" kern="1200" dirty="0" err="1">
                <a:solidFill>
                  <a:schemeClr val="tx1"/>
                </a:solidFill>
                <a:effectLst/>
                <a:latin typeface="+mn-lt"/>
                <a:ea typeface="+mn-ea"/>
                <a:cs typeface="+mn-cs"/>
              </a:rPr>
              <a:t>relatief</a:t>
            </a:r>
            <a:r>
              <a:rPr lang="en-US" sz="1200" kern="1200" dirty="0">
                <a:solidFill>
                  <a:schemeClr val="tx1"/>
                </a:solidFill>
                <a:effectLst/>
                <a:latin typeface="+mn-lt"/>
                <a:ea typeface="+mn-ea"/>
                <a:cs typeface="+mn-cs"/>
              </a:rPr>
              <a:t> lager </a:t>
            </a:r>
            <a:r>
              <a:rPr lang="en-US" sz="1200" kern="1200" dirty="0" err="1">
                <a:solidFill>
                  <a:schemeClr val="tx1"/>
                </a:solidFill>
                <a:effectLst/>
                <a:latin typeface="+mn-lt"/>
                <a:ea typeface="+mn-ea"/>
                <a:cs typeface="+mn-cs"/>
              </a:rPr>
              <a:t>voor</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andere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behandelingen</a:t>
            </a:r>
            <a:r>
              <a:rPr lang="en-US" sz="1200" kern="1200" dirty="0">
                <a:solidFill>
                  <a:schemeClr val="tx1"/>
                </a:solidFill>
                <a:effectLst/>
                <a:latin typeface="+mn-lt"/>
                <a:ea typeface="+mn-ea"/>
                <a:cs typeface="+mn-cs"/>
              </a:rPr>
              <a:t>, maar </a:t>
            </a:r>
            <a:r>
              <a:rPr lang="en-US" sz="1200" kern="1200" dirty="0" err="1">
                <a:solidFill>
                  <a:schemeClr val="tx1"/>
                </a:solidFill>
                <a:effectLst/>
                <a:latin typeface="+mn-lt"/>
                <a:ea typeface="+mn-ea"/>
                <a:cs typeface="+mn-cs"/>
              </a:rPr>
              <a:t>radiotherapie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lijkt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gepaard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gaan</a:t>
            </a:r>
            <a:r>
              <a:rPr lang="en-US" sz="1200" kern="1200" dirty="0">
                <a:solidFill>
                  <a:schemeClr val="tx1"/>
                </a:solidFill>
                <a:effectLst/>
                <a:latin typeface="+mn-lt"/>
                <a:ea typeface="+mn-ea"/>
                <a:cs typeface="+mn-cs"/>
              </a:rPr>
              <a:t> met </a:t>
            </a:r>
            <a:r>
              <a:rPr lang="en-US" sz="1200" kern="1200" dirty="0" err="1">
                <a:solidFill>
                  <a:schemeClr val="tx1"/>
                </a:solidFill>
                <a:effectLst/>
                <a:latin typeface="+mn-lt"/>
                <a:ea typeface="+mn-ea"/>
                <a:cs typeface="+mn-cs"/>
              </a:rPr>
              <a:t>meer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vermoeidheid</a:t>
            </a:r>
            <a:r>
              <a:rPr lang="en-US" sz="1200" kern="1200" dirty="0">
                <a:solidFill>
                  <a:schemeClr val="tx1"/>
                </a:solidFill>
                <a:effectLst/>
                <a:latin typeface="+mn-lt"/>
                <a:ea typeface="+mn-ea"/>
                <a:cs typeface="+mn-cs"/>
              </a:rPr>
              <a:t> dan </a:t>
            </a:r>
            <a:r>
              <a:rPr lang="en-US" sz="1200" kern="1200" dirty="0" err="1">
                <a:solidFill>
                  <a:schemeClr val="tx1"/>
                </a:solidFill>
                <a:effectLst/>
                <a:latin typeface="+mn-lt"/>
                <a:ea typeface="+mn-ea"/>
                <a:cs typeface="+mn-cs"/>
              </a:rPr>
              <a:t>chirurgie</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21</a:t>
            </a:fld>
            <a:endParaRPr lang="en-US"/>
          </a:p>
        </p:txBody>
      </p:sp>
    </p:spTree>
    <p:extLst>
      <p:ext uri="{BB962C8B-B14F-4D97-AF65-F5344CB8AC3E}">
        <p14:creationId xmlns:p14="http://schemas.microsoft.com/office/powerpoint/2010/main" val="1129200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Uit</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studie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bleek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slapeloosheid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invloed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lijkt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hebben</a:t>
            </a:r>
            <a:r>
              <a:rPr lang="en-GB" sz="1200" kern="1200" dirty="0">
                <a:solidFill>
                  <a:schemeClr val="tx1"/>
                </a:solidFill>
                <a:effectLst/>
                <a:latin typeface="+mn-lt"/>
                <a:ea typeface="+mn-ea"/>
                <a:cs typeface="+mn-cs"/>
              </a:rPr>
              <a:t> op </a:t>
            </a:r>
            <a:r>
              <a:rPr lang="en-GB" sz="1200" kern="1200" dirty="0" err="1">
                <a:solidFill>
                  <a:schemeClr val="tx1"/>
                </a:solidFill>
                <a:effectLst/>
                <a:latin typeface="+mn-lt"/>
                <a:ea typeface="+mn-ea"/>
                <a:cs typeface="+mn-cs"/>
              </a:rPr>
              <a:t>mannen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radiotherapie</a:t>
            </a:r>
            <a:r>
              <a:rPr lang="en-GB" sz="1200" kern="1200" dirty="0">
                <a:solidFill>
                  <a:schemeClr val="tx1"/>
                </a:solidFill>
                <a:effectLst/>
                <a:latin typeface="+mn-lt"/>
                <a:ea typeface="+mn-ea"/>
                <a:cs typeface="+mn-cs"/>
              </a:rPr>
              <a:t> met ADT,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ook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chemotherapie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Vermoeidheid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verdubbelt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naarmate</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behandeling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vordert</a:t>
            </a:r>
            <a:r>
              <a:rPr lang="en-GB" sz="1200" kern="1200" dirty="0">
                <a:solidFill>
                  <a:schemeClr val="tx1"/>
                </a:solidFill>
                <a:effectLst/>
                <a:latin typeface="+mn-lt"/>
                <a:ea typeface="+mn-ea"/>
                <a:cs typeface="+mn-cs"/>
              </a:rPr>
              <a:t> van </a:t>
            </a:r>
            <a:r>
              <a:rPr lang="en-GB" sz="1200" kern="1200" dirty="0" err="1">
                <a:solidFill>
                  <a:schemeClr val="tx1"/>
                </a:solidFill>
                <a:effectLst/>
                <a:latin typeface="+mn-lt"/>
                <a:ea typeface="+mn-ea"/>
                <a:cs typeface="+mn-cs"/>
              </a:rPr>
              <a:t>bijvoorbeeld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prostatectomie</a:t>
            </a:r>
            <a:r>
              <a:rPr lang="en-GB" sz="1200" kern="1200" dirty="0">
                <a:solidFill>
                  <a:schemeClr val="tx1"/>
                </a:solidFill>
                <a:effectLst/>
                <a:latin typeface="+mn-lt"/>
                <a:ea typeface="+mn-ea"/>
                <a:cs typeface="+mn-cs"/>
              </a:rPr>
              <a:t> tot </a:t>
            </a:r>
            <a:r>
              <a:rPr lang="en-GB" sz="1200" kern="1200" dirty="0" err="1">
                <a:solidFill>
                  <a:schemeClr val="tx1"/>
                </a:solidFill>
                <a:effectLst/>
                <a:latin typeface="+mn-lt"/>
                <a:ea typeface="+mn-ea"/>
                <a:cs typeface="+mn-cs"/>
              </a:rPr>
              <a:t>chemotherapie</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22</a:t>
            </a:fld>
            <a:endParaRPr lang="en-US"/>
          </a:p>
        </p:txBody>
      </p:sp>
    </p:spTree>
    <p:extLst>
      <p:ext uri="{BB962C8B-B14F-4D97-AF65-F5344CB8AC3E}">
        <p14:creationId xmlns:p14="http://schemas.microsoft.com/office/powerpoint/2010/main" val="453695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23</a:t>
            </a:fld>
            <a:endParaRPr lang="en-US"/>
          </a:p>
        </p:txBody>
      </p:sp>
    </p:spTree>
    <p:extLst>
      <p:ext uri="{BB962C8B-B14F-4D97-AF65-F5344CB8AC3E}">
        <p14:creationId xmlns:p14="http://schemas.microsoft.com/office/powerpoint/2010/main" val="3187382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Arial" panose="020B0604020202020204" pitchFamily="34" charset="0"/>
              </a:rPr>
              <a:t>Uit de studie bleek dat 42% van de mannen die behandeld werden voor prostaatkanker in zekere mate angstig of depressief is.</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24</a:t>
            </a:fld>
            <a:endParaRPr lang="en-US"/>
          </a:p>
        </p:txBody>
      </p:sp>
    </p:spTree>
    <p:extLst>
      <p:ext uri="{BB962C8B-B14F-4D97-AF65-F5344CB8AC3E}">
        <p14:creationId xmlns:p14="http://schemas.microsoft.com/office/powerpoint/2010/main" val="2938521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Arial" panose="020B0604020202020204" pitchFamily="34" charset="0"/>
              </a:rPr>
              <a:t>Een recidief van prostaatkanker lijkt een grote impact te hebben op de geestelijke gezondheid. Hier ziet u dat meer dan de helft van de respondenten die een recidief hadden het effect op hun geestelijke gezondheid als zes of meer beoordelen – met andere woorden, het had een significant effect</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25</a:t>
            </a:fld>
            <a:endParaRPr lang="en-US"/>
          </a:p>
        </p:txBody>
      </p:sp>
    </p:spTree>
    <p:extLst>
      <p:ext uri="{BB962C8B-B14F-4D97-AF65-F5344CB8AC3E}">
        <p14:creationId xmlns:p14="http://schemas.microsoft.com/office/powerpoint/2010/main" val="1597847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U kunt hier zien dat de geestelijke gezondheidsproblemen erger lijken te worden naarmate de kanker verder gevorderd is.</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Het is interessant op te merken dat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active</a:t>
            </a:r>
            <a:r>
              <a:rPr lang="nl-NL" sz="1800" kern="100" dirty="0">
                <a:effectLst/>
                <a:latin typeface="Calibri" panose="020F0502020204030204" pitchFamily="34" charset="0"/>
                <a:ea typeface="Calibri" panose="020F0502020204030204" pitchFamily="34" charset="0"/>
                <a:cs typeface="Arial" panose="020B0604020202020204" pitchFamily="34" charset="0"/>
              </a:rPr>
              <a:t> surveillance gepaard gaat met een grotere mate van depressie of angst dan sommige andere behandelingen, zoals radicale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prostatectomie</a:t>
            </a:r>
            <a:r>
              <a:rPr lang="nl-NL" sz="1800" kern="100" dirty="0">
                <a:effectLst/>
                <a:latin typeface="Calibri" panose="020F0502020204030204" pitchFamily="34" charset="0"/>
                <a:ea typeface="Calibri" panose="020F0502020204030204" pitchFamily="34" charset="0"/>
                <a:cs typeface="Arial" panose="020B0604020202020204" pitchFamily="34" charset="0"/>
              </a:rPr>
              <a:t> en radiotherapie. Dit kan te maken hebben met de zorgen op lange termijn die kunnen ontstaan door regelmatig testen, en het feit dat er misschien nog behandelingsbeslissingen genomen moeten worden. Uit een enquête onder mannen over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active</a:t>
            </a:r>
            <a:r>
              <a:rPr lang="nl-NL" sz="1800" kern="100" dirty="0">
                <a:effectLst/>
                <a:latin typeface="Calibri" panose="020F0502020204030204" pitchFamily="34" charset="0"/>
                <a:ea typeface="Calibri" panose="020F0502020204030204" pitchFamily="34" charset="0"/>
                <a:cs typeface="Arial" panose="020B0604020202020204" pitchFamily="34" charset="0"/>
              </a:rPr>
              <a:t> surveillance door een van de leden van Europa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Uomo</a:t>
            </a:r>
            <a:r>
              <a:rPr lang="nl-NL" sz="1800" kern="100" dirty="0">
                <a:effectLst/>
                <a:latin typeface="Calibri" panose="020F0502020204030204" pitchFamily="34" charset="0"/>
                <a:ea typeface="Calibri" panose="020F0502020204030204" pitchFamily="34" charset="0"/>
                <a:cs typeface="Arial" panose="020B0604020202020204" pitchFamily="34" charset="0"/>
              </a:rPr>
              <a:t>, de Deense organisatie voor prostaatkankerpatiënten PROPA, bleek dat 37% ernstig of matig bezorgd was.</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26</a:t>
            </a:fld>
            <a:endParaRPr lang="en-US"/>
          </a:p>
        </p:txBody>
      </p:sp>
    </p:spTree>
    <p:extLst>
      <p:ext uri="{BB962C8B-B14F-4D97-AF65-F5344CB8AC3E}">
        <p14:creationId xmlns:p14="http://schemas.microsoft.com/office/powerpoint/2010/main" val="1254166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Deze dia toont opnieuw de score voor de levenskwaliteit: hoe groter de score, hoe beter de levenskwaliteit. Hij toont de levenskwaliteit met betrekking tot het seksueel functioneren, na verschillende behandelingen.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De scores voor de levenskwaliteit voor alle behandelingen zijn duidelijk laag vergeleken met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active</a:t>
            </a:r>
            <a:r>
              <a:rPr lang="nl-NL" sz="1800" kern="100" dirty="0">
                <a:effectLst/>
                <a:latin typeface="Calibri" panose="020F0502020204030204" pitchFamily="34" charset="0"/>
                <a:ea typeface="Calibri" panose="020F0502020204030204" pitchFamily="34" charset="0"/>
                <a:cs typeface="Arial" panose="020B0604020202020204" pitchFamily="34" charset="0"/>
              </a:rPr>
              <a:t> surveillance.</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Waarom is de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active</a:t>
            </a:r>
            <a:r>
              <a:rPr lang="nl-NL" sz="1800" kern="100" dirty="0">
                <a:effectLst/>
                <a:latin typeface="Calibri" panose="020F0502020204030204" pitchFamily="34" charset="0"/>
                <a:ea typeface="Calibri" panose="020F0502020204030204" pitchFamily="34" charset="0"/>
                <a:cs typeface="Arial" panose="020B0604020202020204" pitchFamily="34" charset="0"/>
              </a:rPr>
              <a:t> surveillancescore niet 100, wat de top is van de schaal in de EPIC-score? Dat komt omdat op deze leeftijden (de gemiddelde leeftijd van de studie is 70) het seksueel functioneren normaal niet 100% is.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Door deze cijfers te vergelijken met de algemene populatie bedraagt de gemiddelde EPIC-score voor seksueel functioneren voor mannen zonder prostaatkanker 61, wat duidelijk sterk lijkt op de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active</a:t>
            </a:r>
            <a:r>
              <a:rPr lang="nl-NL" sz="1800" kern="100" dirty="0">
                <a:effectLst/>
                <a:latin typeface="Calibri" panose="020F0502020204030204" pitchFamily="34" charset="0"/>
                <a:ea typeface="Calibri" panose="020F0502020204030204" pitchFamily="34" charset="0"/>
                <a:cs typeface="Arial" panose="020B0604020202020204" pitchFamily="34" charset="0"/>
              </a:rPr>
              <a:t> surveillancescore hier.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28</a:t>
            </a:fld>
            <a:endParaRPr lang="en-US"/>
          </a:p>
        </p:txBody>
      </p:sp>
    </p:spTree>
    <p:extLst>
      <p:ext uri="{BB962C8B-B14F-4D97-AF65-F5344CB8AC3E}">
        <p14:creationId xmlns:p14="http://schemas.microsoft.com/office/powerpoint/2010/main" val="3921180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Arial" panose="020B0604020202020204" pitchFamily="34" charset="0"/>
              </a:rPr>
              <a:t>Hoe groot is dan het probleem van het seksueel functioneren? U kunt zien dat het een groot of matig probleem is bij ongeveer de helft van de mannen. Het zou interessant zijn om het perspectief van de partners op dezelfde vraag te krijgen.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29</a:t>
            </a:fld>
            <a:endParaRPr lang="en-US"/>
          </a:p>
        </p:txBody>
      </p:sp>
    </p:spTree>
    <p:extLst>
      <p:ext uri="{BB962C8B-B14F-4D97-AF65-F5344CB8AC3E}">
        <p14:creationId xmlns:p14="http://schemas.microsoft.com/office/powerpoint/2010/main" val="1391256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Ongeveer driekwart van de mannen die op de enquête reageerden, beoordeelden hun huidige vermogen om seksueel te functioneren als slecht of zeer slecht. Dit is duidelijk deels een weerspiegeling van de leeftijd van de respondent en de effecten van de behandeling.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Ter vergelijking is het echter interessant om te kijken naar een studie uit 2017 bij mannen van iets oudere leeftijd (gemiddelde leeftijd 74,5) die geen prostaatkanker hadden en dezelfde EPIC-26-vragenlijst gebruikten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Venderbos</a:t>
            </a:r>
            <a:r>
              <a:rPr lang="nl-NL" sz="1800" kern="100" dirty="0">
                <a:effectLst/>
                <a:latin typeface="Calibri" panose="020F0502020204030204" pitchFamily="34" charset="0"/>
                <a:ea typeface="Calibri" panose="020F0502020204030204" pitchFamily="34" charset="0"/>
                <a:cs typeface="Arial" panose="020B0604020202020204" pitchFamily="34" charset="0"/>
              </a:rPr>
              <a:t> et al, PMID: 28168601). Het bleek dat 50% van deze mannen hun vermogen om seksueel te functioneren als slecht of zeer slecht beoordeelde. Het is duidelijk dat dit een aanzienlijk lager percentage is dan de 76% mannen met prostaatkanker in onze studie.</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30</a:t>
            </a:fld>
            <a:endParaRPr lang="en-US"/>
          </a:p>
        </p:txBody>
      </p:sp>
    </p:spTree>
    <p:extLst>
      <p:ext uri="{BB962C8B-B14F-4D97-AF65-F5344CB8AC3E}">
        <p14:creationId xmlns:p14="http://schemas.microsoft.com/office/powerpoint/2010/main" val="1136052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Als </a:t>
            </a:r>
            <a:r>
              <a:rPr lang="en-US" dirty="0"/>
              <a:t>u </a:t>
            </a:r>
            <a:r>
              <a:rPr lang="en-US" dirty="0" err="1"/>
              <a:t>kijkt</a:t>
            </a:r>
            <a:r>
              <a:rPr lang="en-US" dirty="0"/>
              <a:t> </a:t>
            </a:r>
            <a:r>
              <a:rPr lang="en-US" dirty="0" err="1"/>
              <a:t>naar</a:t>
            </a:r>
            <a:r>
              <a:rPr lang="en-US" dirty="0"/>
              <a:t> de </a:t>
            </a:r>
            <a:r>
              <a:rPr lang="en-US" dirty="0" err="1"/>
              <a:t>invloed</a:t>
            </a:r>
            <a:r>
              <a:rPr lang="en-US" dirty="0"/>
              <a:t> van de </a:t>
            </a:r>
            <a:r>
              <a:rPr lang="en-US" dirty="0" err="1"/>
              <a:t>verschillende</a:t>
            </a:r>
            <a:r>
              <a:rPr lang="en-US" dirty="0"/>
              <a:t> </a:t>
            </a:r>
            <a:r>
              <a:rPr lang="en-US" dirty="0" err="1"/>
              <a:t>behandelingen</a:t>
            </a:r>
            <a:r>
              <a:rPr lang="en-US" dirty="0"/>
              <a:t> op het </a:t>
            </a:r>
            <a:r>
              <a:rPr lang="en-US" dirty="0" err="1"/>
              <a:t>seksueel</a:t>
            </a:r>
            <a:r>
              <a:rPr lang="en-US" dirty="0"/>
              <a:t> </a:t>
            </a:r>
            <a:r>
              <a:rPr lang="en-US" dirty="0" err="1"/>
              <a:t>functioneren</a:t>
            </a:r>
            <a:r>
              <a:rPr lang="en-US" dirty="0"/>
              <a:t>, </a:t>
            </a:r>
            <a:r>
              <a:rPr lang="en-US" dirty="0" err="1"/>
              <a:t>ziet</a:t>
            </a:r>
            <a:r>
              <a:rPr lang="en-US" dirty="0"/>
              <a:t> u in de </a:t>
            </a:r>
            <a:r>
              <a:rPr lang="en-US" dirty="0" err="1"/>
              <a:t>rij</a:t>
            </a:r>
            <a:r>
              <a:rPr lang="en-US" dirty="0"/>
              <a:t> met </a:t>
            </a:r>
            <a:r>
              <a:rPr lang="en-US" dirty="0" err="1"/>
              <a:t>cijfers</a:t>
            </a:r>
            <a:r>
              <a:rPr lang="en-US" dirty="0"/>
              <a:t> </a:t>
            </a:r>
            <a:r>
              <a:rPr lang="en-US" dirty="0" err="1"/>
              <a:t>bovenaan</a:t>
            </a:r>
            <a:r>
              <a:rPr lang="en-US" dirty="0"/>
              <a:t> </a:t>
            </a:r>
            <a:r>
              <a:rPr lang="en-US" dirty="0" err="1"/>
              <a:t>dat</a:t>
            </a:r>
            <a:r>
              <a:rPr lang="en-US" dirty="0"/>
              <a:t> </a:t>
            </a:r>
            <a:r>
              <a:rPr lang="en-US" dirty="0" err="1"/>
              <a:t>meer</a:t>
            </a:r>
            <a:r>
              <a:rPr lang="en-US" dirty="0"/>
              <a:t> dan de </a:t>
            </a:r>
            <a:r>
              <a:rPr lang="en-US" dirty="0" err="1"/>
              <a:t>helft</a:t>
            </a:r>
            <a:r>
              <a:rPr lang="en-US" dirty="0"/>
              <a:t> van de </a:t>
            </a:r>
            <a:r>
              <a:rPr lang="en-US" dirty="0" err="1"/>
              <a:t>mannen</a:t>
            </a:r>
            <a:r>
              <a:rPr lang="en-US" dirty="0"/>
              <a:t> die </a:t>
            </a:r>
            <a:r>
              <a:rPr lang="en-US" dirty="0" err="1"/>
              <a:t>een</a:t>
            </a:r>
            <a:r>
              <a:rPr lang="en-US" dirty="0"/>
              <a:t> </a:t>
            </a:r>
            <a:r>
              <a:rPr lang="en-US" dirty="0" err="1"/>
              <a:t>prostatectomie</a:t>
            </a:r>
            <a:r>
              <a:rPr lang="en-US" dirty="0"/>
              <a:t> </a:t>
            </a:r>
            <a:r>
              <a:rPr lang="en-US" dirty="0" err="1"/>
              <a:t>hebben</a:t>
            </a:r>
            <a:r>
              <a:rPr lang="en-US" dirty="0"/>
              <a:t> </a:t>
            </a:r>
            <a:r>
              <a:rPr lang="en-US" dirty="0" err="1"/>
              <a:t>ondergaan</a:t>
            </a:r>
            <a:r>
              <a:rPr lang="en-US" dirty="0"/>
              <a:t> </a:t>
            </a:r>
            <a:r>
              <a:rPr lang="en-US" dirty="0" err="1"/>
              <a:t>vinden</a:t>
            </a:r>
            <a:r>
              <a:rPr lang="en-US" dirty="0"/>
              <a:t> </a:t>
            </a:r>
            <a:r>
              <a:rPr lang="en-US" dirty="0" err="1"/>
              <a:t>dat</a:t>
            </a:r>
            <a:r>
              <a:rPr lang="en-US" dirty="0"/>
              <a:t> het </a:t>
            </a:r>
            <a:r>
              <a:rPr lang="en-US" dirty="0" err="1"/>
              <a:t>seksueel</a:t>
            </a:r>
            <a:r>
              <a:rPr lang="en-US" dirty="0"/>
              <a:t> </a:t>
            </a:r>
            <a:r>
              <a:rPr lang="en-US" dirty="0" err="1"/>
              <a:t>functioneren</a:t>
            </a:r>
            <a:r>
              <a:rPr lang="en-US" dirty="0"/>
              <a:t> </a:t>
            </a:r>
            <a:r>
              <a:rPr lang="en-US" dirty="0" err="1"/>
              <a:t>voor</a:t>
            </a:r>
            <a:r>
              <a:rPr lang="en-US" dirty="0"/>
              <a:t> hen </a:t>
            </a:r>
            <a:r>
              <a:rPr lang="en-US" dirty="0" err="1"/>
              <a:t>een</a:t>
            </a:r>
            <a:r>
              <a:rPr lang="en-US" dirty="0"/>
              <a:t> </a:t>
            </a:r>
            <a:r>
              <a:rPr lang="en-US" dirty="0" err="1"/>
              <a:t>groot</a:t>
            </a:r>
            <a:r>
              <a:rPr lang="en-US" dirty="0"/>
              <a:t> of </a:t>
            </a:r>
            <a:r>
              <a:rPr lang="en-US" dirty="0" err="1"/>
              <a:t>matig</a:t>
            </a:r>
            <a:r>
              <a:rPr lang="en-US" dirty="0"/>
              <a:t> </a:t>
            </a:r>
            <a:r>
              <a:rPr lang="en-US" dirty="0" err="1"/>
              <a:t>probleem</a:t>
            </a:r>
            <a:r>
              <a:rPr lang="en-US" dirty="0"/>
              <a:t> is. </a:t>
            </a:r>
            <a:r>
              <a:rPr lang="en-US" dirty="0" err="1"/>
              <a:t>Dat</a:t>
            </a:r>
            <a:r>
              <a:rPr lang="en-US" dirty="0"/>
              <a:t> is </a:t>
            </a:r>
            <a:r>
              <a:rPr lang="en-US" dirty="0" err="1"/>
              <a:t>een</a:t>
            </a:r>
            <a:r>
              <a:rPr lang="en-US" dirty="0"/>
              <a:t> significant </a:t>
            </a:r>
            <a:r>
              <a:rPr lang="en-US" dirty="0" err="1"/>
              <a:t>aandeel</a:t>
            </a:r>
            <a:r>
              <a:rPr lang="en-US" dirty="0"/>
              <a:t>.</a:t>
            </a:r>
          </a:p>
          <a:p>
            <a:endParaRPr lang="en-US" dirty="0"/>
          </a:p>
          <a:p>
            <a:r>
              <a:rPr lang="en-US" dirty="0" err="1"/>
              <a:t>Uit</a:t>
            </a:r>
            <a:r>
              <a:rPr lang="en-US" dirty="0"/>
              <a:t> </a:t>
            </a:r>
            <a:r>
              <a:rPr lang="en-US" dirty="0" err="1"/>
              <a:t>onderstaande</a:t>
            </a:r>
            <a:r>
              <a:rPr lang="en-US" dirty="0"/>
              <a:t> </a:t>
            </a:r>
            <a:r>
              <a:rPr lang="en-US" dirty="0" err="1"/>
              <a:t>cijfers</a:t>
            </a:r>
            <a:r>
              <a:rPr lang="en-US" dirty="0"/>
              <a:t> </a:t>
            </a:r>
            <a:r>
              <a:rPr lang="en-US" dirty="0" err="1"/>
              <a:t>blijkt</a:t>
            </a:r>
            <a:r>
              <a:rPr lang="en-US" dirty="0"/>
              <a:t> </a:t>
            </a:r>
            <a:r>
              <a:rPr lang="en-US" dirty="0" err="1"/>
              <a:t>dat</a:t>
            </a:r>
            <a:r>
              <a:rPr lang="en-US" dirty="0"/>
              <a:t> het </a:t>
            </a:r>
            <a:r>
              <a:rPr lang="en-US" dirty="0" err="1"/>
              <a:t>seksueel</a:t>
            </a:r>
            <a:r>
              <a:rPr lang="en-US" dirty="0"/>
              <a:t> </a:t>
            </a:r>
            <a:r>
              <a:rPr lang="en-US" dirty="0" err="1"/>
              <a:t>functioneren</a:t>
            </a:r>
            <a:r>
              <a:rPr lang="en-US" dirty="0"/>
              <a:t> </a:t>
            </a:r>
            <a:r>
              <a:rPr lang="en-US" dirty="0" err="1"/>
              <a:t>na</a:t>
            </a:r>
            <a:r>
              <a:rPr lang="en-US" dirty="0"/>
              <a:t> </a:t>
            </a:r>
            <a:r>
              <a:rPr lang="en-US" dirty="0" err="1"/>
              <a:t>radiotherapie</a:t>
            </a:r>
            <a:r>
              <a:rPr lang="en-US" dirty="0"/>
              <a:t> </a:t>
            </a:r>
            <a:r>
              <a:rPr lang="en-US" dirty="0" err="1"/>
              <a:t>een</a:t>
            </a:r>
            <a:r>
              <a:rPr lang="en-US" dirty="0"/>
              <a:t> </a:t>
            </a:r>
            <a:r>
              <a:rPr lang="en-US" dirty="0" err="1"/>
              <a:t>iets</a:t>
            </a:r>
            <a:r>
              <a:rPr lang="en-US" dirty="0"/>
              <a:t> minder </a:t>
            </a:r>
            <a:r>
              <a:rPr lang="en-US" dirty="0" err="1"/>
              <a:t>groot</a:t>
            </a:r>
            <a:r>
              <a:rPr lang="en-US" dirty="0"/>
              <a:t> </a:t>
            </a:r>
            <a:r>
              <a:rPr lang="en-US" dirty="0" err="1"/>
              <a:t>probleem</a:t>
            </a:r>
            <a:r>
              <a:rPr lang="en-US" dirty="0"/>
              <a:t> </a:t>
            </a:r>
            <a:r>
              <a:rPr lang="en-US" dirty="0" err="1"/>
              <a:t>lijkt</a:t>
            </a:r>
            <a:r>
              <a:rPr lang="en-US" dirty="0"/>
              <a:t> </a:t>
            </a:r>
            <a:r>
              <a:rPr lang="en-US" dirty="0" err="1"/>
              <a:t>te</a:t>
            </a:r>
            <a:r>
              <a:rPr lang="en-US" dirty="0"/>
              <a:t> </a:t>
            </a:r>
            <a:r>
              <a:rPr lang="en-US" dirty="0" err="1"/>
              <a:t>zijn</a:t>
            </a:r>
            <a:r>
              <a:rPr lang="en-US" dirty="0"/>
              <a:t>: 47,3% </a:t>
            </a:r>
            <a:r>
              <a:rPr lang="en-US" dirty="0" err="1"/>
              <a:t>voor</a:t>
            </a:r>
            <a:r>
              <a:rPr lang="en-US" dirty="0"/>
              <a:t> </a:t>
            </a:r>
            <a:r>
              <a:rPr lang="en-US" dirty="0" err="1"/>
              <a:t>radiotherapie</a:t>
            </a:r>
            <a:r>
              <a:rPr lang="en-US" dirty="0"/>
              <a:t> had </a:t>
            </a:r>
            <a:r>
              <a:rPr lang="en-US" dirty="0" err="1"/>
              <a:t>significante</a:t>
            </a:r>
            <a:r>
              <a:rPr lang="en-US" dirty="0"/>
              <a:t> </a:t>
            </a:r>
            <a:r>
              <a:rPr lang="en-US" dirty="0" err="1"/>
              <a:t>problemen</a:t>
            </a:r>
            <a:r>
              <a:rPr lang="en-US" dirty="0"/>
              <a:t> </a:t>
            </a:r>
            <a:r>
              <a:rPr lang="en-US" dirty="0" err="1"/>
              <a:t>vergeleken</a:t>
            </a:r>
            <a:r>
              <a:rPr lang="en-US" dirty="0"/>
              <a:t> met 54,8% </a:t>
            </a:r>
            <a:r>
              <a:rPr lang="en-US" dirty="0" err="1"/>
              <a:t>voor</a:t>
            </a:r>
            <a:r>
              <a:rPr lang="en-US" dirty="0"/>
              <a:t> </a:t>
            </a:r>
            <a:r>
              <a:rPr lang="en-US" dirty="0" err="1"/>
              <a:t>prostatectomie</a:t>
            </a:r>
            <a:r>
              <a:rPr lang="en-US" dirty="0"/>
              <a:t>. </a:t>
            </a:r>
          </a:p>
          <a:p>
            <a:endParaRPr lang="en-US" dirty="0"/>
          </a:p>
          <a:p>
            <a:r>
              <a:rPr lang="en-US" dirty="0"/>
              <a:t>Maar </a:t>
            </a:r>
            <a:r>
              <a:rPr lang="en-US" dirty="0" err="1"/>
              <a:t>beide</a:t>
            </a:r>
            <a:r>
              <a:rPr lang="en-US" dirty="0"/>
              <a:t> </a:t>
            </a:r>
            <a:r>
              <a:rPr lang="en-US" dirty="0" err="1"/>
              <a:t>bevindingen</a:t>
            </a:r>
            <a:r>
              <a:rPr lang="en-US" dirty="0"/>
              <a:t> </a:t>
            </a:r>
            <a:r>
              <a:rPr lang="en-US" dirty="0" err="1"/>
              <a:t>geven</a:t>
            </a:r>
            <a:r>
              <a:rPr lang="en-US" dirty="0"/>
              <a:t> </a:t>
            </a:r>
            <a:r>
              <a:rPr lang="en-US" dirty="0" err="1"/>
              <a:t>aan</a:t>
            </a:r>
            <a:r>
              <a:rPr lang="en-US" dirty="0"/>
              <a:t> </a:t>
            </a:r>
            <a:r>
              <a:rPr lang="en-US" dirty="0" err="1"/>
              <a:t>dat</a:t>
            </a:r>
            <a:r>
              <a:rPr lang="en-US" dirty="0"/>
              <a:t>, wat </a:t>
            </a:r>
            <a:r>
              <a:rPr lang="en-US" dirty="0" err="1"/>
              <a:t>betreft</a:t>
            </a:r>
            <a:r>
              <a:rPr lang="en-US" dirty="0"/>
              <a:t> het </a:t>
            </a:r>
            <a:r>
              <a:rPr lang="en-US" dirty="0" err="1"/>
              <a:t>seksueel</a:t>
            </a:r>
            <a:r>
              <a:rPr lang="en-US" dirty="0"/>
              <a:t> </a:t>
            </a:r>
            <a:r>
              <a:rPr lang="en-US" dirty="0" err="1"/>
              <a:t>functioneren</a:t>
            </a:r>
            <a:r>
              <a:rPr lang="en-US" dirty="0"/>
              <a:t>, de twee </a:t>
            </a:r>
            <a:r>
              <a:rPr lang="en-US" dirty="0" err="1"/>
              <a:t>belangrijkste</a:t>
            </a:r>
            <a:r>
              <a:rPr lang="en-US" dirty="0"/>
              <a:t> </a:t>
            </a:r>
            <a:r>
              <a:rPr lang="en-US" dirty="0" err="1"/>
              <a:t>eerste</a:t>
            </a:r>
            <a:r>
              <a:rPr lang="en-US" dirty="0"/>
              <a:t> </a:t>
            </a:r>
            <a:r>
              <a:rPr lang="en-US" dirty="0" err="1"/>
              <a:t>behandelingen</a:t>
            </a:r>
            <a:r>
              <a:rPr lang="en-US" dirty="0"/>
              <a:t> </a:t>
            </a:r>
            <a:r>
              <a:rPr lang="en-US" dirty="0" err="1"/>
              <a:t>voor</a:t>
            </a:r>
            <a:r>
              <a:rPr lang="en-US" dirty="0"/>
              <a:t> </a:t>
            </a:r>
            <a:r>
              <a:rPr lang="en-US" dirty="0" err="1"/>
              <a:t>prostaatkanker</a:t>
            </a:r>
            <a:r>
              <a:rPr lang="en-US" dirty="0"/>
              <a:t> </a:t>
            </a:r>
            <a:r>
              <a:rPr lang="en-US" dirty="0" err="1"/>
              <a:t>een</a:t>
            </a:r>
            <a:r>
              <a:rPr lang="en-US" dirty="0"/>
              <a:t> </a:t>
            </a:r>
            <a:r>
              <a:rPr lang="en-US" dirty="0" err="1"/>
              <a:t>belangrijk</a:t>
            </a:r>
            <a:r>
              <a:rPr lang="en-US" dirty="0"/>
              <a:t> effect </a:t>
            </a:r>
            <a:r>
              <a:rPr lang="en-US" dirty="0" err="1"/>
              <a:t>hebben</a:t>
            </a:r>
            <a:r>
              <a:rPr lang="en-US" dirty="0"/>
              <a:t> op de </a:t>
            </a:r>
            <a:r>
              <a:rPr lang="en-US" dirty="0" err="1"/>
              <a:t>levenskwaliteit</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31</a:t>
            </a:fld>
            <a:endParaRPr lang="en-US"/>
          </a:p>
        </p:txBody>
      </p:sp>
    </p:spTree>
    <p:extLst>
      <p:ext uri="{BB962C8B-B14F-4D97-AF65-F5344CB8AC3E}">
        <p14:creationId xmlns:p14="http://schemas.microsoft.com/office/powerpoint/2010/main" val="120772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a:t>
            </a:fld>
            <a:endParaRPr lang="en-US"/>
          </a:p>
        </p:txBody>
      </p:sp>
    </p:spTree>
    <p:extLst>
      <p:ext uri="{BB962C8B-B14F-4D97-AF65-F5344CB8AC3E}">
        <p14:creationId xmlns:p14="http://schemas.microsoft.com/office/powerpoint/2010/main" val="256805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Slechts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derde</a:t>
            </a:r>
            <a:r>
              <a:rPr lang="en-GB" sz="1200" kern="1200" dirty="0">
                <a:solidFill>
                  <a:schemeClr val="tx1"/>
                </a:solidFill>
                <a:effectLst/>
                <a:latin typeface="+mn-lt"/>
                <a:ea typeface="+mn-ea"/>
                <a:cs typeface="+mn-cs"/>
              </a:rPr>
              <a:t> van de </a:t>
            </a:r>
            <a:r>
              <a:rPr lang="en-GB" sz="1200" kern="1200" dirty="0" err="1">
                <a:solidFill>
                  <a:schemeClr val="tx1"/>
                </a:solidFill>
                <a:effectLst/>
                <a:latin typeface="+mn-lt"/>
                <a:ea typeface="+mn-ea"/>
                <a:cs typeface="+mn-cs"/>
              </a:rPr>
              <a:t>mannen</a:t>
            </a:r>
            <a:r>
              <a:rPr lang="en-GB" sz="1200" kern="1200" dirty="0">
                <a:solidFill>
                  <a:schemeClr val="tx1"/>
                </a:solidFill>
                <a:effectLst/>
                <a:latin typeface="+mn-lt"/>
                <a:ea typeface="+mn-ea"/>
                <a:cs typeface="+mn-cs"/>
              </a:rPr>
              <a:t> die </a:t>
            </a:r>
            <a:r>
              <a:rPr lang="en-GB" sz="1200" kern="1200" dirty="0" err="1">
                <a:solidFill>
                  <a:schemeClr val="tx1"/>
                </a:solidFill>
                <a:effectLst/>
                <a:latin typeface="+mn-lt"/>
                <a:ea typeface="+mn-ea"/>
                <a:cs typeface="+mn-cs"/>
              </a:rPr>
              <a:t>reageerden</a:t>
            </a:r>
            <a:r>
              <a:rPr lang="en-GB" sz="1200" kern="1200" dirty="0">
                <a:solidFill>
                  <a:schemeClr val="tx1"/>
                </a:solidFill>
                <a:effectLst/>
                <a:latin typeface="+mn-lt"/>
                <a:ea typeface="+mn-ea"/>
                <a:cs typeface="+mn-cs"/>
              </a:rPr>
              <a:t> op de </a:t>
            </a:r>
            <a:r>
              <a:rPr lang="en-GB" sz="1200" kern="1200" dirty="0" err="1">
                <a:solidFill>
                  <a:schemeClr val="tx1"/>
                </a:solidFill>
                <a:effectLst/>
                <a:latin typeface="+mn-lt"/>
                <a:ea typeface="+mn-ea"/>
                <a:cs typeface="+mn-cs"/>
              </a:rPr>
              <a:t>enquête</a:t>
            </a:r>
            <a:r>
              <a:rPr lang="en-GB" sz="1200" kern="1200" dirty="0">
                <a:solidFill>
                  <a:schemeClr val="tx1"/>
                </a:solidFill>
                <a:effectLst/>
                <a:latin typeface="+mn-lt"/>
                <a:ea typeface="+mn-ea"/>
                <a:cs typeface="+mn-cs"/>
              </a:rPr>
              <a:t> had </a:t>
            </a:r>
            <a:r>
              <a:rPr lang="en-GB" sz="1200" kern="1200" dirty="0" err="1">
                <a:solidFill>
                  <a:schemeClr val="tx1"/>
                </a:solidFill>
                <a:effectLst/>
                <a:latin typeface="+mn-lt"/>
                <a:ea typeface="+mn-ea"/>
                <a:cs typeface="+mn-cs"/>
              </a:rPr>
              <a:t>medicatie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hulpmiddelen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geprobeerd</a:t>
            </a:r>
            <a:r>
              <a:rPr lang="en-GB" sz="1200" kern="1200" dirty="0">
                <a:solidFill>
                  <a:schemeClr val="tx1"/>
                </a:solidFill>
                <a:effectLst/>
                <a:latin typeface="+mn-lt"/>
                <a:ea typeface="+mn-ea"/>
                <a:cs typeface="+mn-cs"/>
              </a:rPr>
              <a:t> om </a:t>
            </a:r>
            <a:r>
              <a:rPr lang="en-GB" sz="1200" kern="1200" dirty="0" err="1">
                <a:solidFill>
                  <a:schemeClr val="tx1"/>
                </a:solidFill>
                <a:effectLst/>
                <a:latin typeface="+mn-lt"/>
                <a:ea typeface="+mn-ea"/>
                <a:cs typeface="+mn-cs"/>
              </a:rPr>
              <a:t>erecties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verbeteren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Gezien</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prevalentie</a:t>
            </a:r>
            <a:r>
              <a:rPr lang="en-GB" sz="1200" kern="1200" dirty="0">
                <a:solidFill>
                  <a:schemeClr val="tx1"/>
                </a:solidFill>
                <a:effectLst/>
                <a:latin typeface="+mn-lt"/>
                <a:ea typeface="+mn-ea"/>
                <a:cs typeface="+mn-cs"/>
              </a:rPr>
              <a:t> van </a:t>
            </a:r>
            <a:r>
              <a:rPr lang="en-GB" sz="1200" kern="1200" dirty="0" err="1">
                <a:solidFill>
                  <a:schemeClr val="tx1"/>
                </a:solidFill>
                <a:effectLst/>
                <a:latin typeface="+mn-lt"/>
                <a:ea typeface="+mn-ea"/>
                <a:cs typeface="+mn-cs"/>
              </a:rPr>
              <a:t>problemen</a:t>
            </a:r>
            <a:r>
              <a:rPr lang="en-GB" sz="1200" kern="1200" dirty="0">
                <a:solidFill>
                  <a:schemeClr val="tx1"/>
                </a:solidFill>
                <a:effectLst/>
                <a:latin typeface="+mn-lt"/>
                <a:ea typeface="+mn-ea"/>
                <a:cs typeface="+mn-cs"/>
              </a:rPr>
              <a:t> met het </a:t>
            </a:r>
            <a:r>
              <a:rPr lang="en-GB" sz="1200" kern="1200" dirty="0" err="1">
                <a:solidFill>
                  <a:schemeClr val="tx1"/>
                </a:solidFill>
                <a:effectLst/>
                <a:latin typeface="+mn-lt"/>
                <a:ea typeface="+mn-ea"/>
                <a:cs typeface="+mn-cs"/>
              </a:rPr>
              <a:t>seksueel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functioneren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bij</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behandeling</a:t>
            </a:r>
            <a:r>
              <a:rPr lang="en-GB" sz="1200" kern="1200" dirty="0">
                <a:solidFill>
                  <a:schemeClr val="tx1"/>
                </a:solidFill>
                <a:effectLst/>
                <a:latin typeface="+mn-lt"/>
                <a:ea typeface="+mn-ea"/>
                <a:cs typeface="+mn-cs"/>
              </a:rPr>
              <a:t>, is er </a:t>
            </a:r>
            <a:r>
              <a:rPr lang="en-GB" sz="1200" kern="1200" dirty="0" err="1">
                <a:solidFill>
                  <a:schemeClr val="tx1"/>
                </a:solidFill>
                <a:effectLst/>
                <a:latin typeface="+mn-lt"/>
                <a:ea typeface="+mn-ea"/>
                <a:cs typeface="+mn-cs"/>
              </a:rPr>
              <a:t>hier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duidelijk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een</a:t>
            </a:r>
            <a:r>
              <a:rPr lang="en-GB" sz="1200" kern="1200" dirty="0">
                <a:solidFill>
                  <a:schemeClr val="tx1"/>
                </a:solidFill>
                <a:effectLst/>
                <a:latin typeface="+mn-lt"/>
                <a:ea typeface="+mn-ea"/>
                <a:cs typeface="+mn-cs"/>
              </a:rPr>
              <a:t> lacune,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noodzaak</a:t>
            </a:r>
            <a:r>
              <a:rPr lang="en-GB" sz="1200" kern="1200" dirty="0">
                <a:solidFill>
                  <a:schemeClr val="tx1"/>
                </a:solidFill>
                <a:effectLst/>
                <a:latin typeface="+mn-lt"/>
                <a:ea typeface="+mn-ea"/>
                <a:cs typeface="+mn-cs"/>
              </a:rPr>
              <a:t> om </a:t>
            </a:r>
            <a:r>
              <a:rPr lang="en-GB" sz="1200" kern="1200" dirty="0" err="1">
                <a:solidFill>
                  <a:schemeClr val="tx1"/>
                </a:solidFill>
                <a:effectLst/>
                <a:latin typeface="+mn-lt"/>
                <a:ea typeface="+mn-ea"/>
                <a:cs typeface="+mn-cs"/>
              </a:rPr>
              <a:t>mannen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advies</a:t>
            </a:r>
            <a:r>
              <a:rPr lang="en-GB" sz="1200" kern="1200" dirty="0">
                <a:solidFill>
                  <a:schemeClr val="tx1"/>
                </a:solidFill>
                <a:effectLst/>
                <a:latin typeface="+mn-lt"/>
                <a:ea typeface="+mn-ea"/>
                <a:cs typeface="+mn-cs"/>
              </a:rPr>
              <a:t> over </a:t>
            </a:r>
            <a:r>
              <a:rPr lang="en-GB" sz="1200" kern="1200" dirty="0" err="1">
                <a:solidFill>
                  <a:schemeClr val="tx1"/>
                </a:solidFill>
                <a:effectLst/>
                <a:latin typeface="+mn-lt"/>
                <a:ea typeface="+mn-ea"/>
                <a:cs typeface="+mn-cs"/>
              </a:rPr>
              <a:t>deze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benaderingen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geven</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32</a:t>
            </a:fld>
            <a:endParaRPr lang="en-US"/>
          </a:p>
        </p:txBody>
      </p:sp>
    </p:spTree>
    <p:extLst>
      <p:ext uri="{BB962C8B-B14F-4D97-AF65-F5344CB8AC3E}">
        <p14:creationId xmlns:p14="http://schemas.microsoft.com/office/powerpoint/2010/main" val="778852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 </a:t>
            </a:r>
            <a:r>
              <a:rPr lang="en-US" dirty="0" err="1"/>
              <a:t>betreft</a:t>
            </a:r>
            <a:r>
              <a:rPr lang="en-US" dirty="0"/>
              <a:t> </a:t>
            </a:r>
            <a:r>
              <a:rPr lang="en-US" dirty="0" err="1"/>
              <a:t>urinaire</a:t>
            </a:r>
            <a:r>
              <a:rPr lang="en-US" dirty="0"/>
              <a:t> </a:t>
            </a:r>
            <a:r>
              <a:rPr lang="en-US" dirty="0" err="1"/>
              <a:t>incontinentie</a:t>
            </a:r>
            <a:r>
              <a:rPr lang="en-US" dirty="0"/>
              <a:t> </a:t>
            </a:r>
            <a:r>
              <a:rPr lang="en-US" dirty="0" err="1"/>
              <a:t>hebben</a:t>
            </a:r>
            <a:r>
              <a:rPr lang="en-US" dirty="0"/>
              <a:t> we exact </a:t>
            </a:r>
            <a:r>
              <a:rPr lang="en-US" dirty="0" err="1"/>
              <a:t>dezelfde</a:t>
            </a:r>
            <a:r>
              <a:rPr lang="en-US" dirty="0"/>
              <a:t> </a:t>
            </a:r>
            <a:r>
              <a:rPr lang="en-US" dirty="0" err="1"/>
              <a:t>analyse</a:t>
            </a:r>
            <a:r>
              <a:rPr lang="en-US" dirty="0"/>
              <a:t> </a:t>
            </a:r>
            <a:r>
              <a:rPr lang="en-US" dirty="0" err="1"/>
              <a:t>gedaan</a:t>
            </a:r>
            <a:r>
              <a:rPr lang="en-US" dirty="0"/>
              <a:t> </a:t>
            </a:r>
            <a:r>
              <a:rPr lang="en-US" dirty="0" err="1"/>
              <a:t>als</a:t>
            </a:r>
            <a:r>
              <a:rPr lang="en-US" dirty="0"/>
              <a:t> </a:t>
            </a:r>
            <a:r>
              <a:rPr lang="en-US" dirty="0" err="1"/>
              <a:t>voor</a:t>
            </a:r>
            <a:r>
              <a:rPr lang="en-US" dirty="0"/>
              <a:t> het </a:t>
            </a:r>
            <a:r>
              <a:rPr lang="en-US" dirty="0" err="1"/>
              <a:t>seksueel</a:t>
            </a:r>
            <a:r>
              <a:rPr lang="en-US" dirty="0"/>
              <a:t> </a:t>
            </a:r>
            <a:r>
              <a:rPr lang="en-US" dirty="0" err="1"/>
              <a:t>functioneren</a:t>
            </a:r>
            <a:r>
              <a:rPr lang="en-US" dirty="0"/>
              <a:t>. </a:t>
            </a:r>
            <a:r>
              <a:rPr lang="en-US" dirty="0" err="1"/>
              <a:t>Eerst</a:t>
            </a:r>
            <a:r>
              <a:rPr lang="en-US" dirty="0"/>
              <a:t> </a:t>
            </a:r>
            <a:r>
              <a:rPr lang="en-US" dirty="0" err="1"/>
              <a:t>hebben</a:t>
            </a:r>
            <a:r>
              <a:rPr lang="en-US" dirty="0"/>
              <a:t> we de </a:t>
            </a:r>
            <a:r>
              <a:rPr lang="en-US" dirty="0" err="1"/>
              <a:t>verschillende</a:t>
            </a:r>
            <a:r>
              <a:rPr lang="en-US" dirty="0"/>
              <a:t> </a:t>
            </a:r>
            <a:r>
              <a:rPr lang="en-US" dirty="0" err="1"/>
              <a:t>behandelingen</a:t>
            </a:r>
            <a:r>
              <a:rPr lang="en-US" dirty="0"/>
              <a:t> </a:t>
            </a:r>
            <a:r>
              <a:rPr lang="en-US" dirty="0" err="1"/>
              <a:t>vergeleken</a:t>
            </a:r>
            <a:r>
              <a:rPr lang="en-US" dirty="0"/>
              <a:t>. U </a:t>
            </a:r>
            <a:r>
              <a:rPr lang="en-US" dirty="0" err="1"/>
              <a:t>zult</a:t>
            </a:r>
            <a:r>
              <a:rPr lang="en-US" dirty="0"/>
              <a:t> </a:t>
            </a:r>
            <a:r>
              <a:rPr lang="en-US" dirty="0" err="1"/>
              <a:t>zien</a:t>
            </a:r>
            <a:r>
              <a:rPr lang="en-US" dirty="0"/>
              <a:t> </a:t>
            </a:r>
            <a:r>
              <a:rPr lang="en-US" dirty="0" err="1"/>
              <a:t>dat</a:t>
            </a:r>
            <a:r>
              <a:rPr lang="en-US" dirty="0"/>
              <a:t> </a:t>
            </a:r>
            <a:r>
              <a:rPr lang="en-US" dirty="0" err="1"/>
              <a:t>prostatectomie</a:t>
            </a:r>
            <a:r>
              <a:rPr lang="en-US" dirty="0"/>
              <a:t> </a:t>
            </a:r>
            <a:r>
              <a:rPr lang="en-US" dirty="0" err="1"/>
              <a:t>gepaard</a:t>
            </a:r>
            <a:r>
              <a:rPr lang="en-US" dirty="0"/>
              <a:t> </a:t>
            </a:r>
            <a:r>
              <a:rPr lang="en-US" dirty="0" err="1"/>
              <a:t>gaat</a:t>
            </a:r>
            <a:r>
              <a:rPr lang="en-US" dirty="0"/>
              <a:t> met </a:t>
            </a:r>
            <a:r>
              <a:rPr lang="en-US" dirty="0" err="1"/>
              <a:t>een</a:t>
            </a:r>
            <a:r>
              <a:rPr lang="en-US" dirty="0"/>
              <a:t> </a:t>
            </a:r>
            <a:r>
              <a:rPr lang="en-US" dirty="0" err="1"/>
              <a:t>lagere</a:t>
            </a:r>
            <a:r>
              <a:rPr lang="en-US" dirty="0"/>
              <a:t> </a:t>
            </a:r>
            <a:r>
              <a:rPr lang="en-US" dirty="0" err="1"/>
              <a:t>levenskwaliteit</a:t>
            </a:r>
            <a:r>
              <a:rPr lang="en-US" dirty="0"/>
              <a:t> dan </a:t>
            </a:r>
            <a:r>
              <a:rPr lang="en-US" dirty="0" err="1"/>
              <a:t>radiotherapie</a:t>
            </a:r>
            <a:r>
              <a:rPr lang="en-US" dirty="0"/>
              <a:t>. De </a:t>
            </a:r>
            <a:r>
              <a:rPr lang="en-US" dirty="0" err="1"/>
              <a:t>andere</a:t>
            </a:r>
            <a:r>
              <a:rPr lang="en-US" dirty="0"/>
              <a:t> </a:t>
            </a:r>
            <a:r>
              <a:rPr lang="en-US" dirty="0" err="1"/>
              <a:t>behandelingen</a:t>
            </a:r>
            <a:r>
              <a:rPr lang="en-US" dirty="0"/>
              <a:t> </a:t>
            </a:r>
            <a:r>
              <a:rPr lang="en-US" dirty="0" err="1"/>
              <a:t>hebben</a:t>
            </a:r>
            <a:r>
              <a:rPr lang="en-US" dirty="0"/>
              <a:t> minder </a:t>
            </a:r>
            <a:r>
              <a:rPr lang="en-US" dirty="0" err="1"/>
              <a:t>effecten</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Door </a:t>
            </a:r>
            <a:r>
              <a:rPr lang="en-US" dirty="0" err="1"/>
              <a:t>deze</a:t>
            </a:r>
            <a:r>
              <a:rPr lang="en-US" dirty="0"/>
              <a:t> </a:t>
            </a:r>
            <a:r>
              <a:rPr lang="en-US" dirty="0" err="1"/>
              <a:t>cijfers</a:t>
            </a:r>
            <a:r>
              <a:rPr lang="en-US" dirty="0"/>
              <a:t> </a:t>
            </a:r>
            <a:r>
              <a:rPr lang="en-US" dirty="0" err="1"/>
              <a:t>te</a:t>
            </a:r>
            <a:r>
              <a:rPr lang="en-US" dirty="0"/>
              <a:t> </a:t>
            </a:r>
            <a:r>
              <a:rPr lang="en-US" dirty="0" err="1"/>
              <a:t>vergelijken</a:t>
            </a:r>
            <a:r>
              <a:rPr lang="en-US" dirty="0"/>
              <a:t> met die in de </a:t>
            </a:r>
            <a:r>
              <a:rPr lang="en-US" dirty="0" err="1"/>
              <a:t>algemene</a:t>
            </a:r>
            <a:r>
              <a:rPr lang="en-US" dirty="0"/>
              <a:t> </a:t>
            </a:r>
            <a:r>
              <a:rPr lang="en-US" dirty="0" err="1"/>
              <a:t>bevolking</a:t>
            </a:r>
            <a:r>
              <a:rPr lang="en-US" dirty="0"/>
              <a:t> </a:t>
            </a:r>
            <a:r>
              <a:rPr lang="en-US" dirty="0" err="1"/>
              <a:t>bedraagt</a:t>
            </a:r>
            <a:r>
              <a:rPr lang="en-US" dirty="0"/>
              <a:t> de </a:t>
            </a:r>
            <a:r>
              <a:rPr lang="en-US" dirty="0" err="1"/>
              <a:t>gemiddelde</a:t>
            </a:r>
            <a:r>
              <a:rPr lang="en-US" dirty="0"/>
              <a:t> EPIC-score </a:t>
            </a:r>
            <a:r>
              <a:rPr lang="en-US" dirty="0" err="1"/>
              <a:t>voor</a:t>
            </a:r>
            <a:r>
              <a:rPr lang="en-US" dirty="0"/>
              <a:t> </a:t>
            </a:r>
            <a:r>
              <a:rPr lang="en-US" dirty="0" err="1"/>
              <a:t>urinair</a:t>
            </a:r>
            <a:r>
              <a:rPr lang="en-US" dirty="0"/>
              <a:t> </a:t>
            </a:r>
            <a:r>
              <a:rPr lang="en-US" dirty="0" err="1"/>
              <a:t>functioneren</a:t>
            </a:r>
            <a:r>
              <a:rPr lang="en-US" dirty="0"/>
              <a:t> </a:t>
            </a:r>
            <a:r>
              <a:rPr lang="en-US" dirty="0" err="1"/>
              <a:t>voor</a:t>
            </a:r>
            <a:r>
              <a:rPr lang="en-US" dirty="0"/>
              <a:t> </a:t>
            </a:r>
            <a:r>
              <a:rPr lang="en-US" dirty="0" err="1"/>
              <a:t>mannen</a:t>
            </a:r>
            <a:r>
              <a:rPr lang="en-US" dirty="0"/>
              <a:t> </a:t>
            </a:r>
            <a:r>
              <a:rPr lang="en-US" dirty="0" err="1"/>
              <a:t>zonder</a:t>
            </a:r>
            <a:r>
              <a:rPr lang="en-US" dirty="0"/>
              <a:t> </a:t>
            </a:r>
            <a:r>
              <a:rPr lang="en-US" dirty="0" err="1"/>
              <a:t>prostaatkanker</a:t>
            </a:r>
            <a:r>
              <a:rPr lang="en-US" dirty="0"/>
              <a:t> 89,5.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34</a:t>
            </a:fld>
            <a:endParaRPr lang="en-US"/>
          </a:p>
        </p:txBody>
      </p:sp>
    </p:spTree>
    <p:extLst>
      <p:ext uri="{BB962C8B-B14F-4D97-AF65-F5344CB8AC3E}">
        <p14:creationId xmlns:p14="http://schemas.microsoft.com/office/powerpoint/2010/main" val="3405894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Specifiek</a:t>
            </a:r>
            <a:r>
              <a:rPr lang="en-US" dirty="0"/>
              <a:t> met </a:t>
            </a:r>
            <a:r>
              <a:rPr lang="en-US" dirty="0" err="1"/>
              <a:t>betrekking</a:t>
            </a:r>
            <a:r>
              <a:rPr lang="en-US" dirty="0"/>
              <a:t> tot </a:t>
            </a:r>
            <a:r>
              <a:rPr lang="en-US" dirty="0" err="1"/>
              <a:t>urinaire</a:t>
            </a:r>
            <a:r>
              <a:rPr lang="en-US" dirty="0"/>
              <a:t> </a:t>
            </a:r>
            <a:r>
              <a:rPr lang="en-US" dirty="0" err="1"/>
              <a:t>controle</a:t>
            </a:r>
            <a:r>
              <a:rPr lang="en-US" dirty="0"/>
              <a:t> had in </a:t>
            </a:r>
            <a:r>
              <a:rPr lang="en-US" dirty="0" err="1"/>
              <a:t>totaal</a:t>
            </a:r>
            <a:r>
              <a:rPr lang="en-US" dirty="0"/>
              <a:t> 60% van de </a:t>
            </a:r>
            <a:r>
              <a:rPr lang="en-US" dirty="0" err="1"/>
              <a:t>ondervraagde</a:t>
            </a:r>
            <a:r>
              <a:rPr lang="en-US" dirty="0"/>
              <a:t> </a:t>
            </a:r>
            <a:r>
              <a:rPr lang="en-US" dirty="0" err="1"/>
              <a:t>mannen</a:t>
            </a:r>
            <a:r>
              <a:rPr lang="en-US" dirty="0"/>
              <a:t> </a:t>
            </a:r>
            <a:r>
              <a:rPr lang="en-US" dirty="0" err="1"/>
              <a:t>problemen</a:t>
            </a:r>
            <a:r>
              <a:rPr lang="en-US" dirty="0"/>
              <a:t>. </a:t>
            </a:r>
            <a:r>
              <a:rPr lang="en-US" dirty="0" err="1"/>
              <a:t>Chirurgie</a:t>
            </a:r>
            <a:r>
              <a:rPr lang="en-US" dirty="0"/>
              <a:t> </a:t>
            </a:r>
            <a:r>
              <a:rPr lang="en-US" dirty="0" err="1"/>
              <a:t>lijkt</a:t>
            </a:r>
            <a:r>
              <a:rPr lang="en-US" dirty="0"/>
              <a:t> </a:t>
            </a:r>
            <a:r>
              <a:rPr lang="en-US" dirty="0" err="1"/>
              <a:t>gepaard</a:t>
            </a:r>
            <a:r>
              <a:rPr lang="en-US" dirty="0"/>
              <a:t> </a:t>
            </a:r>
            <a:r>
              <a:rPr lang="en-US" dirty="0" err="1"/>
              <a:t>te</a:t>
            </a:r>
            <a:r>
              <a:rPr lang="en-US" dirty="0"/>
              <a:t> </a:t>
            </a:r>
            <a:r>
              <a:rPr lang="en-US" dirty="0" err="1"/>
              <a:t>gaan</a:t>
            </a:r>
            <a:r>
              <a:rPr lang="en-US" dirty="0"/>
              <a:t> met de </a:t>
            </a:r>
            <a:r>
              <a:rPr lang="en-US" dirty="0" err="1"/>
              <a:t>meest</a:t>
            </a:r>
            <a:r>
              <a:rPr lang="en-US" dirty="0"/>
              <a:t> </a:t>
            </a:r>
            <a:r>
              <a:rPr lang="en-US" dirty="0" err="1"/>
              <a:t>significante</a:t>
            </a:r>
            <a:r>
              <a:rPr lang="en-US" dirty="0"/>
              <a:t> </a:t>
            </a:r>
            <a:r>
              <a:rPr lang="en-US" dirty="0" err="1"/>
              <a:t>problemen</a:t>
            </a:r>
            <a:r>
              <a:rPr lang="en-US" dirty="0"/>
              <a:t>. </a:t>
            </a:r>
            <a:r>
              <a:rPr lang="en-US" dirty="0" err="1"/>
              <a:t>Een</a:t>
            </a:r>
            <a:r>
              <a:rPr lang="en-US" dirty="0"/>
              <a:t> </a:t>
            </a:r>
            <a:r>
              <a:rPr lang="en-US" dirty="0" err="1"/>
              <a:t>vergelijking</a:t>
            </a:r>
            <a:r>
              <a:rPr lang="en-US" dirty="0"/>
              <a:t> van het </a:t>
            </a:r>
            <a:r>
              <a:rPr lang="en-US" dirty="0" err="1"/>
              <a:t>chirurgiecijfer</a:t>
            </a:r>
            <a:r>
              <a:rPr lang="en-US" dirty="0"/>
              <a:t> met active surveillance </a:t>
            </a:r>
            <a:r>
              <a:rPr lang="en-US" dirty="0" err="1"/>
              <a:t>suggereert</a:t>
            </a:r>
            <a:r>
              <a:rPr lang="en-US" dirty="0"/>
              <a:t> </a:t>
            </a:r>
            <a:r>
              <a:rPr lang="en-US" dirty="0" err="1"/>
              <a:t>dat</a:t>
            </a:r>
            <a:r>
              <a:rPr lang="en-US" dirty="0"/>
              <a:t> </a:t>
            </a:r>
            <a:r>
              <a:rPr lang="en-US" dirty="0" err="1"/>
              <a:t>chirurgie</a:t>
            </a:r>
            <a:r>
              <a:rPr lang="en-US" dirty="0"/>
              <a:t> de </a:t>
            </a:r>
            <a:r>
              <a:rPr lang="en-US" dirty="0" err="1"/>
              <a:t>kans</a:t>
            </a:r>
            <a:r>
              <a:rPr lang="en-US" dirty="0"/>
              <a:t> op </a:t>
            </a:r>
            <a:r>
              <a:rPr lang="en-US" dirty="0" err="1"/>
              <a:t>incontinentie</a:t>
            </a:r>
            <a:r>
              <a:rPr lang="en-US" dirty="0"/>
              <a:t> </a:t>
            </a:r>
            <a:r>
              <a:rPr lang="en-US" dirty="0" err="1"/>
              <a:t>verdubbelt</a:t>
            </a:r>
            <a:r>
              <a:rPr lang="en-US" dirty="0"/>
              <a:t>. </a:t>
            </a:r>
            <a:r>
              <a:rPr lang="en-US" dirty="0" err="1"/>
              <a:t>Opgemerkt</a:t>
            </a:r>
            <a:r>
              <a:rPr lang="en-US" dirty="0"/>
              <a:t> </a:t>
            </a:r>
            <a:r>
              <a:rPr lang="en-US" dirty="0" err="1"/>
              <a:t>moet</a:t>
            </a:r>
            <a:r>
              <a:rPr lang="en-US" dirty="0"/>
              <a:t> </a:t>
            </a:r>
            <a:r>
              <a:rPr lang="en-US" dirty="0" err="1"/>
              <a:t>worden</a:t>
            </a:r>
            <a:r>
              <a:rPr lang="en-US" dirty="0"/>
              <a:t> </a:t>
            </a:r>
            <a:r>
              <a:rPr lang="en-US" dirty="0" err="1"/>
              <a:t>dat</a:t>
            </a:r>
            <a:r>
              <a:rPr lang="en-US" dirty="0"/>
              <a:t> er </a:t>
            </a:r>
            <a:r>
              <a:rPr lang="en-US" dirty="0" err="1"/>
              <a:t>zelfs</a:t>
            </a:r>
            <a:r>
              <a:rPr lang="en-US" dirty="0"/>
              <a:t> </a:t>
            </a:r>
            <a:r>
              <a:rPr lang="en-US" dirty="0" err="1"/>
              <a:t>tijdens</a:t>
            </a:r>
            <a:r>
              <a:rPr lang="en-US" dirty="0"/>
              <a:t> active surveillance </a:t>
            </a:r>
            <a:r>
              <a:rPr lang="en-US" dirty="0" err="1"/>
              <a:t>problemen</a:t>
            </a:r>
            <a:r>
              <a:rPr lang="en-US" dirty="0"/>
              <a:t> met </a:t>
            </a:r>
            <a:r>
              <a:rPr lang="en-US" dirty="0" err="1"/>
              <a:t>druppelen</a:t>
            </a:r>
            <a:r>
              <a:rPr lang="en-US" dirty="0"/>
              <a:t> </a:t>
            </a:r>
            <a:r>
              <a:rPr lang="en-US" dirty="0" err="1"/>
              <a:t>zijn</a:t>
            </a:r>
            <a:r>
              <a:rPr lang="en-US" dirty="0"/>
              <a:t>. </a:t>
            </a:r>
            <a:r>
              <a:rPr lang="en-US" dirty="0" err="1"/>
              <a:t>Dit</a:t>
            </a:r>
            <a:r>
              <a:rPr lang="en-US" dirty="0"/>
              <a:t> is </a:t>
            </a:r>
            <a:r>
              <a:rPr lang="en-US" dirty="0" err="1"/>
              <a:t>een</a:t>
            </a:r>
            <a:r>
              <a:rPr lang="en-US" dirty="0"/>
              <a:t> </a:t>
            </a:r>
            <a:r>
              <a:rPr lang="en-US" dirty="0" err="1"/>
              <a:t>weerspiegeling</a:t>
            </a:r>
            <a:r>
              <a:rPr lang="en-US" dirty="0"/>
              <a:t> van de </a:t>
            </a:r>
            <a:r>
              <a:rPr lang="en-US" dirty="0" err="1"/>
              <a:t>gemiddelde</a:t>
            </a:r>
            <a:r>
              <a:rPr lang="en-US" dirty="0"/>
              <a:t> </a:t>
            </a:r>
            <a:r>
              <a:rPr lang="en-US" dirty="0" err="1"/>
              <a:t>leeftijd</a:t>
            </a:r>
            <a:r>
              <a:rPr lang="en-US" dirty="0"/>
              <a:t> van de </a:t>
            </a:r>
            <a:r>
              <a:rPr lang="en-US" dirty="0" err="1"/>
              <a:t>respondenten</a:t>
            </a:r>
            <a:r>
              <a:rPr lang="en-US" dirty="0"/>
              <a:t>.</a:t>
            </a:r>
          </a:p>
        </p:txBody>
      </p:sp>
      <p:sp>
        <p:nvSpPr>
          <p:cNvPr id="4" name="Slide Number Placeholder 3"/>
          <p:cNvSpPr>
            <a:spLocks noGrp="1"/>
          </p:cNvSpPr>
          <p:nvPr>
            <p:ph type="sldNum" sz="quarter" idx="5"/>
          </p:nvPr>
        </p:nvSpPr>
        <p:spPr/>
        <p:txBody>
          <a:bodyPr/>
          <a:lstStyle/>
          <a:p>
            <a:fld id="{EE2C2793-E073-7A4C-BFE8-8257B50E4418}" type="slidenum">
              <a:rPr lang="en-US" smtClean="0"/>
              <a:t>35</a:t>
            </a:fld>
            <a:endParaRPr lang="en-US"/>
          </a:p>
        </p:txBody>
      </p:sp>
    </p:spTree>
    <p:extLst>
      <p:ext uri="{BB962C8B-B14F-4D97-AF65-F5344CB8AC3E}">
        <p14:creationId xmlns:p14="http://schemas.microsoft.com/office/powerpoint/2010/main" val="3934538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Wat </a:t>
            </a:r>
            <a:r>
              <a:rPr lang="en-GB" sz="1200" kern="1200" dirty="0" err="1">
                <a:solidFill>
                  <a:schemeClr val="tx1"/>
                </a:solidFill>
                <a:effectLst/>
                <a:latin typeface="+mn-lt"/>
                <a:ea typeface="+mn-ea"/>
                <a:cs typeface="+mn-cs"/>
              </a:rPr>
              <a:t>betekent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praktisch</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gezien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voor</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patiënten</a:t>
            </a:r>
            <a:r>
              <a:rPr lang="en-GB" sz="1200" kern="1200" dirty="0">
                <a:solidFill>
                  <a:schemeClr val="tx1"/>
                </a:solidFill>
                <a:effectLst/>
                <a:latin typeface="+mn-lt"/>
                <a:ea typeface="+mn-ea"/>
                <a:cs typeface="+mn-cs"/>
              </a:rPr>
              <a:t>? In de </a:t>
            </a:r>
            <a:r>
              <a:rPr lang="en-GB" sz="1200" kern="1200" dirty="0" err="1">
                <a:solidFill>
                  <a:schemeClr val="tx1"/>
                </a:solidFill>
                <a:effectLst/>
                <a:latin typeface="+mn-lt"/>
                <a:ea typeface="+mn-ea"/>
                <a:cs typeface="+mn-cs"/>
              </a:rPr>
              <a:t>enquête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werd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aan</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mannen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gevraagd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hoeveel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incontinentieverbanden</a:t>
            </a:r>
            <a:r>
              <a:rPr lang="en-GB" sz="1200" kern="1200" dirty="0">
                <a:solidFill>
                  <a:schemeClr val="tx1"/>
                </a:solidFill>
                <a:effectLst/>
                <a:latin typeface="+mn-lt"/>
                <a:ea typeface="+mn-ea"/>
                <a:cs typeface="+mn-cs"/>
              </a:rPr>
              <a:t> ze </a:t>
            </a:r>
            <a:r>
              <a:rPr lang="en-GB" sz="1200" kern="1200" dirty="0" err="1">
                <a:solidFill>
                  <a:schemeClr val="tx1"/>
                </a:solidFill>
                <a:effectLst/>
                <a:latin typeface="+mn-lt"/>
                <a:ea typeface="+mn-ea"/>
                <a:cs typeface="+mn-cs"/>
              </a:rPr>
              <a:t>elke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gebruikten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van alle </a:t>
            </a:r>
            <a:r>
              <a:rPr lang="en-GB" sz="1200" kern="1200" dirty="0" err="1">
                <a:solidFill>
                  <a:schemeClr val="tx1"/>
                </a:solidFill>
                <a:effectLst/>
                <a:latin typeface="+mn-lt"/>
                <a:ea typeface="+mn-ea"/>
                <a:cs typeface="+mn-cs"/>
              </a:rPr>
              <a:t>respondenten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gebruikte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meer</a:t>
            </a:r>
            <a:r>
              <a:rPr lang="en-GB" sz="1200" kern="1200" dirty="0">
                <a:solidFill>
                  <a:schemeClr val="tx1"/>
                </a:solidFill>
                <a:effectLst/>
                <a:latin typeface="+mn-lt"/>
                <a:ea typeface="+mn-ea"/>
                <a:cs typeface="+mn-cs"/>
              </a:rPr>
              <a:t> dan </a:t>
            </a:r>
            <a:r>
              <a:rPr lang="en-GB" sz="1200" kern="1200" dirty="0" err="1">
                <a:solidFill>
                  <a:schemeClr val="tx1"/>
                </a:solidFill>
                <a:effectLst/>
                <a:latin typeface="+mn-lt"/>
                <a:ea typeface="+mn-ea"/>
                <a:cs typeface="+mn-cs"/>
              </a:rPr>
              <a:t>een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derde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één</a:t>
            </a:r>
            <a:r>
              <a:rPr lang="en-GB" sz="1200" kern="1200" dirty="0">
                <a:solidFill>
                  <a:schemeClr val="tx1"/>
                </a:solidFill>
                <a:effectLst/>
                <a:latin typeface="+mn-lt"/>
                <a:ea typeface="+mn-ea"/>
                <a:cs typeface="+mn-cs"/>
              </a:rPr>
              <a:t> of </a:t>
            </a:r>
            <a:r>
              <a:rPr lang="en-GB" sz="1200" kern="1200" dirty="0" err="1">
                <a:solidFill>
                  <a:schemeClr val="tx1"/>
                </a:solidFill>
                <a:effectLst/>
                <a:latin typeface="+mn-lt"/>
                <a:ea typeface="+mn-ea"/>
                <a:cs typeface="+mn-cs"/>
              </a:rPr>
              <a:t>meer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verbanden</a:t>
            </a:r>
            <a:r>
              <a:rPr lang="en-GB" sz="1200" kern="1200" dirty="0">
                <a:solidFill>
                  <a:schemeClr val="tx1"/>
                </a:solidFill>
                <a:effectLst/>
                <a:latin typeface="+mn-lt"/>
                <a:ea typeface="+mn-ea"/>
                <a:cs typeface="+mn-cs"/>
              </a:rPr>
              <a:t> per </a:t>
            </a:r>
            <a:r>
              <a:rPr lang="en-GB" sz="1200" kern="1200" dirty="0" err="1">
                <a:solidFill>
                  <a:schemeClr val="tx1"/>
                </a:solidFill>
                <a:effectLst/>
                <a:latin typeface="+mn-lt"/>
                <a:ea typeface="+mn-ea"/>
                <a:cs typeface="+mn-cs"/>
              </a:rPr>
              <a:t>dag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weerspiegeling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zijn</a:t>
            </a:r>
            <a:r>
              <a:rPr lang="en-GB" sz="1200" kern="1200" dirty="0">
                <a:solidFill>
                  <a:schemeClr val="tx1"/>
                </a:solidFill>
                <a:effectLst/>
                <a:latin typeface="+mn-lt"/>
                <a:ea typeface="+mn-ea"/>
                <a:cs typeface="+mn-cs"/>
              </a:rPr>
              <a:t> van het </a:t>
            </a:r>
            <a:r>
              <a:rPr lang="en-GB" sz="1200" kern="1200" dirty="0" err="1">
                <a:solidFill>
                  <a:schemeClr val="tx1"/>
                </a:solidFill>
                <a:effectLst/>
                <a:latin typeface="+mn-lt"/>
                <a:ea typeface="+mn-ea"/>
                <a:cs typeface="+mn-cs"/>
              </a:rPr>
              <a:t>feit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dat</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meerderheid</a:t>
            </a:r>
            <a:r>
              <a:rPr lang="en-GB" sz="1200" kern="1200" dirty="0">
                <a:solidFill>
                  <a:schemeClr val="tx1"/>
                </a:solidFill>
                <a:effectLst/>
                <a:latin typeface="+mn-lt"/>
                <a:ea typeface="+mn-ea"/>
                <a:cs typeface="+mn-cs"/>
              </a:rPr>
              <a:t> van de </a:t>
            </a:r>
            <a:r>
              <a:rPr lang="en-GB" sz="1200" kern="1200" dirty="0" err="1">
                <a:solidFill>
                  <a:schemeClr val="tx1"/>
                </a:solidFill>
                <a:effectLst/>
                <a:latin typeface="+mn-lt"/>
                <a:ea typeface="+mn-ea"/>
                <a:cs typeface="+mn-cs"/>
              </a:rPr>
              <a:t>respondenten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radicale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prostatectomie</a:t>
            </a:r>
            <a:r>
              <a:rPr lang="en-GB" sz="1200" kern="1200" dirty="0">
                <a:solidFill>
                  <a:schemeClr val="tx1"/>
                </a:solidFill>
                <a:effectLst/>
                <a:latin typeface="+mn-lt"/>
                <a:ea typeface="+mn-ea"/>
                <a:cs typeface="+mn-cs"/>
              </a:rPr>
              <a:t> had </a:t>
            </a:r>
            <a:r>
              <a:rPr lang="en-GB" sz="1200" kern="1200" dirty="0" err="1">
                <a:solidFill>
                  <a:schemeClr val="tx1"/>
                </a:solidFill>
                <a:effectLst/>
                <a:latin typeface="+mn-lt"/>
                <a:ea typeface="+mn-ea"/>
                <a:cs typeface="+mn-cs"/>
              </a:rPr>
              <a:t>ondergaan</a:t>
            </a:r>
            <a:r>
              <a:rPr lang="en-GB" sz="1200" kern="1200" dirty="0">
                <a:solidFill>
                  <a:schemeClr val="tx1"/>
                </a:solidFill>
                <a:effectLst/>
                <a:latin typeface="+mn-lt"/>
                <a:ea typeface="+mn-ea"/>
                <a:cs typeface="+mn-cs"/>
              </a:rPr>
              <a:t>. Van de </a:t>
            </a:r>
            <a:r>
              <a:rPr lang="en-GB" sz="1200" kern="1200" dirty="0" err="1">
                <a:solidFill>
                  <a:schemeClr val="tx1"/>
                </a:solidFill>
                <a:effectLst/>
                <a:latin typeface="+mn-lt"/>
                <a:ea typeface="+mn-ea"/>
                <a:cs typeface="+mn-cs"/>
              </a:rPr>
              <a:t>respondenten</a:t>
            </a:r>
            <a:r>
              <a:rPr lang="en-GB" sz="1200" kern="1200" dirty="0">
                <a:solidFill>
                  <a:schemeClr val="tx1"/>
                </a:solidFill>
                <a:effectLst/>
                <a:latin typeface="+mn-lt"/>
                <a:ea typeface="+mn-ea"/>
                <a:cs typeface="+mn-cs"/>
              </a:rPr>
              <a:t> die </a:t>
            </a:r>
            <a:r>
              <a:rPr lang="en-GB" sz="1200" kern="1200" dirty="0" err="1">
                <a:solidFill>
                  <a:schemeClr val="tx1"/>
                </a:solidFill>
                <a:effectLst/>
                <a:latin typeface="+mn-lt"/>
                <a:ea typeface="+mn-ea"/>
                <a:cs typeface="+mn-cs"/>
              </a:rPr>
              <a:t>een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prostatectomie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hadden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ondergaan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gebruikte</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helft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verbanden</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Om </a:t>
            </a:r>
            <a:r>
              <a:rPr lang="en-GB" sz="1200" kern="1200" dirty="0" err="1">
                <a:solidFill>
                  <a:schemeClr val="tx1"/>
                </a:solidFill>
                <a:effectLst/>
                <a:latin typeface="+mn-lt"/>
                <a:ea typeface="+mn-ea"/>
                <a:cs typeface="+mn-cs"/>
              </a:rPr>
              <a:t>dit</a:t>
            </a:r>
            <a:r>
              <a:rPr lang="en-GB" sz="1200" kern="1200" dirty="0">
                <a:solidFill>
                  <a:schemeClr val="tx1"/>
                </a:solidFill>
                <a:effectLst/>
                <a:latin typeface="+mn-lt"/>
                <a:ea typeface="+mn-ea"/>
                <a:cs typeface="+mn-cs"/>
              </a:rPr>
              <a:t> in </a:t>
            </a:r>
            <a:r>
              <a:rPr lang="en-GB" sz="1200" kern="1200" dirty="0" err="1">
                <a:solidFill>
                  <a:schemeClr val="tx1"/>
                </a:solidFill>
                <a:effectLst/>
                <a:latin typeface="+mn-lt"/>
                <a:ea typeface="+mn-ea"/>
                <a:cs typeface="+mn-cs"/>
              </a:rPr>
              <a:t>perspectief</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plaatsen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werd</a:t>
            </a:r>
            <a:r>
              <a:rPr lang="en-GB" sz="1200" kern="1200" dirty="0">
                <a:solidFill>
                  <a:schemeClr val="tx1"/>
                </a:solidFill>
                <a:effectLst/>
                <a:latin typeface="+mn-lt"/>
                <a:ea typeface="+mn-ea"/>
                <a:cs typeface="+mn-cs"/>
              </a:rPr>
              <a:t> in </a:t>
            </a:r>
            <a:r>
              <a:rPr lang="en-GB" sz="1200" kern="1200" dirty="0" err="1">
                <a:solidFill>
                  <a:schemeClr val="tx1"/>
                </a:solidFill>
                <a:effectLst/>
                <a:latin typeface="+mn-lt"/>
                <a:ea typeface="+mn-ea"/>
                <a:cs typeface="+mn-cs"/>
              </a:rPr>
              <a:t>een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studie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uit</a:t>
            </a:r>
            <a:r>
              <a:rPr lang="en-GB" sz="1200" kern="1200" dirty="0">
                <a:solidFill>
                  <a:schemeClr val="tx1"/>
                </a:solidFill>
                <a:effectLst/>
                <a:latin typeface="+mn-lt"/>
                <a:ea typeface="+mn-ea"/>
                <a:cs typeface="+mn-cs"/>
              </a:rPr>
              <a:t> 2017 </a:t>
            </a:r>
            <a:r>
              <a:rPr lang="en-GB" sz="1200" kern="1200" dirty="0" err="1">
                <a:solidFill>
                  <a:schemeClr val="tx1"/>
                </a:solidFill>
                <a:effectLst/>
                <a:latin typeface="+mn-lt"/>
                <a:ea typeface="+mn-ea"/>
                <a:cs typeface="+mn-cs"/>
              </a:rPr>
              <a:t>bij</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mannen</a:t>
            </a:r>
            <a:r>
              <a:rPr lang="en-GB" sz="1200" kern="1200" dirty="0">
                <a:solidFill>
                  <a:schemeClr val="tx1"/>
                </a:solidFill>
                <a:effectLst/>
                <a:latin typeface="+mn-lt"/>
                <a:ea typeface="+mn-ea"/>
                <a:cs typeface="+mn-cs"/>
              </a:rPr>
              <a:t> met </a:t>
            </a:r>
            <a:r>
              <a:rPr lang="en-GB" sz="1200" kern="1200" dirty="0" err="1">
                <a:solidFill>
                  <a:schemeClr val="tx1"/>
                </a:solidFill>
                <a:effectLst/>
                <a:latin typeface="+mn-lt"/>
                <a:ea typeface="+mn-ea"/>
                <a:cs typeface="+mn-cs"/>
              </a:rPr>
              <a:t>ongeveer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hetzelfde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leeftijdsprofiel</a:t>
            </a:r>
            <a:r>
              <a:rPr lang="en-GB" sz="1200" kern="1200" dirty="0">
                <a:solidFill>
                  <a:schemeClr val="tx1"/>
                </a:solidFill>
                <a:effectLst/>
                <a:latin typeface="+mn-lt"/>
                <a:ea typeface="+mn-ea"/>
                <a:cs typeface="+mn-cs"/>
              </a:rPr>
              <a:t> die NIET </a:t>
            </a:r>
            <a:r>
              <a:rPr lang="en-GB" sz="1200" kern="1200" dirty="0" err="1">
                <a:solidFill>
                  <a:schemeClr val="tx1"/>
                </a:solidFill>
                <a:effectLst/>
                <a:latin typeface="+mn-lt"/>
                <a:ea typeface="+mn-ea"/>
                <a:cs typeface="+mn-cs"/>
              </a:rPr>
              <a:t>waren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behandeld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voor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prostaatkanker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vastgesteld</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dat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ongeveer</a:t>
            </a:r>
            <a:r>
              <a:rPr lang="en-GB" sz="1200" kern="1200" dirty="0">
                <a:solidFill>
                  <a:schemeClr val="tx1"/>
                </a:solidFill>
                <a:effectLst/>
                <a:latin typeface="+mn-lt"/>
                <a:ea typeface="+mn-ea"/>
                <a:cs typeface="+mn-cs"/>
              </a:rPr>
              <a:t> 5% </a:t>
            </a:r>
            <a:r>
              <a:rPr lang="en-GB" sz="1200" kern="1200" dirty="0" err="1">
                <a:solidFill>
                  <a:schemeClr val="tx1"/>
                </a:solidFill>
                <a:effectLst/>
                <a:latin typeface="+mn-lt"/>
                <a:ea typeface="+mn-ea"/>
                <a:cs typeface="+mn-cs"/>
              </a:rPr>
              <a:t>verbanden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draagt</a:t>
            </a:r>
            <a:r>
              <a:rPr lang="en-GB" sz="1200" kern="1200" dirty="0">
                <a:solidFill>
                  <a:schemeClr val="tx1"/>
                </a:solidFill>
                <a:effectLst/>
                <a:latin typeface="+mn-lt"/>
                <a:ea typeface="+mn-ea"/>
                <a:cs typeface="+mn-cs"/>
              </a:rPr>
              <a:t> (PMID: 28168601). </a:t>
            </a:r>
            <a:r>
              <a:rPr lang="en-GB" sz="1200" kern="1200" dirty="0" err="1">
                <a:solidFill>
                  <a:schemeClr val="tx1"/>
                </a:solidFill>
                <a:effectLst/>
                <a:latin typeface="+mn-lt"/>
                <a:ea typeface="+mn-ea"/>
                <a:cs typeface="+mn-cs"/>
              </a:rPr>
              <a:t>Hier</a:t>
            </a:r>
            <a:r>
              <a:rPr lang="en-GB" sz="1200" kern="1200" dirty="0">
                <a:solidFill>
                  <a:schemeClr val="tx1"/>
                </a:solidFill>
                <a:effectLst/>
                <a:latin typeface="+mn-lt"/>
                <a:ea typeface="+mn-ea"/>
                <a:cs typeface="+mn-cs"/>
              </a:rPr>
              <a:t> is </a:t>
            </a:r>
            <a:r>
              <a:rPr lang="en-GB" sz="1200" kern="1200" dirty="0" err="1">
                <a:solidFill>
                  <a:schemeClr val="tx1"/>
                </a:solidFill>
                <a:effectLst/>
                <a:latin typeface="+mn-lt"/>
                <a:ea typeface="+mn-ea"/>
                <a:cs typeface="+mn-cs"/>
              </a:rPr>
              <a:t>dus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duidelijk</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een</a:t>
            </a:r>
            <a:r>
              <a:rPr lang="en-GB" sz="1200" kern="1200" dirty="0">
                <a:solidFill>
                  <a:schemeClr val="tx1"/>
                </a:solidFill>
                <a:effectLst/>
                <a:latin typeface="+mn-lt"/>
                <a:ea typeface="+mn-ea"/>
                <a:cs typeface="+mn-cs"/>
              </a:rPr>
              <a:t> significant effect </a:t>
            </a:r>
            <a:r>
              <a:rPr lang="en-GB" sz="1200" kern="1200" dirty="0" err="1">
                <a:solidFill>
                  <a:schemeClr val="tx1"/>
                </a:solidFill>
                <a:effectLst/>
                <a:latin typeface="+mn-lt"/>
                <a:ea typeface="+mn-ea"/>
                <a:cs typeface="+mn-cs"/>
              </a:rPr>
              <a:t>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zien</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36</a:t>
            </a:fld>
            <a:endParaRPr lang="en-US"/>
          </a:p>
        </p:txBody>
      </p:sp>
    </p:spTree>
    <p:extLst>
      <p:ext uri="{BB962C8B-B14F-4D97-AF65-F5344CB8AC3E}">
        <p14:creationId xmlns:p14="http://schemas.microsoft.com/office/powerpoint/2010/main" val="351383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Arial" panose="020B0604020202020204" pitchFamily="34" charset="0"/>
              </a:rPr>
              <a:t>Als we kijken naar hoe groot het effect van druppelen en urineverlies op het leven van de mannen is, beoordeelt 16% van alle respondenten het als een groot of matig probleem.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37</a:t>
            </a:fld>
            <a:endParaRPr lang="en-US"/>
          </a:p>
        </p:txBody>
      </p:sp>
    </p:spTree>
    <p:extLst>
      <p:ext uri="{BB962C8B-B14F-4D97-AF65-F5344CB8AC3E}">
        <p14:creationId xmlns:p14="http://schemas.microsoft.com/office/powerpoint/2010/main" val="2633178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Als u dit cijfer opsplitst in degenen die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prostatectomie</a:t>
            </a:r>
            <a:r>
              <a:rPr lang="nl-NL" sz="1800" kern="100" dirty="0">
                <a:effectLst/>
                <a:latin typeface="Calibri" panose="020F0502020204030204" pitchFamily="34" charset="0"/>
                <a:ea typeface="Calibri" panose="020F0502020204030204" pitchFamily="34" charset="0"/>
                <a:cs typeface="Arial" panose="020B0604020202020204" pitchFamily="34" charset="0"/>
              </a:rPr>
              <a:t> en radiotherapie hebben ondergaan, zult u de invloed van het behandelingstype op het probleem zien.</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Als u naar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prostatectomiepatiënten</a:t>
            </a:r>
            <a:r>
              <a:rPr lang="nl-NL" sz="1800" kern="100" dirty="0">
                <a:effectLst/>
                <a:latin typeface="Calibri" panose="020F0502020204030204" pitchFamily="34" charset="0"/>
                <a:ea typeface="Calibri" panose="020F0502020204030204" pitchFamily="34" charset="0"/>
                <a:cs typeface="Arial" panose="020B0604020202020204" pitchFamily="34" charset="0"/>
              </a:rPr>
              <a:t> kijkt, ziet u in de bovenste lijn met cijfers dat 68% zegt dat het druppelen en urineverlies een probleem is.</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Vergelijk dat met radiotherapiepatiënten, in de tweede lijn, waarbij in totaal 47% van de patiënten zegt dat het druppelen en urineverlies een probleem is.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38</a:t>
            </a:fld>
            <a:endParaRPr lang="en-US"/>
          </a:p>
        </p:txBody>
      </p:sp>
    </p:spTree>
    <p:extLst>
      <p:ext uri="{BB962C8B-B14F-4D97-AF65-F5344CB8AC3E}">
        <p14:creationId xmlns:p14="http://schemas.microsoft.com/office/powerpoint/2010/main" val="3170503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Uit deze bevindingen van EUPROMS-bevindingen kunnen we drie belangrijke boodschappen om te onthouden halen.</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De eerste is dat </a:t>
            </a:r>
            <a:r>
              <a:rPr lang="nl-NL" sz="1800" kern="100" dirty="0" err="1">
                <a:effectLst/>
                <a:latin typeface="Calibri" panose="020F0502020204030204" pitchFamily="34" charset="0"/>
                <a:ea typeface="Calibri" panose="020F0502020204030204" pitchFamily="34" charset="0"/>
                <a:cs typeface="Arial" panose="020B0604020202020204" pitchFamily="34" charset="0"/>
              </a:rPr>
              <a:t>active</a:t>
            </a:r>
            <a:r>
              <a:rPr lang="nl-NL" sz="1800" kern="100" dirty="0">
                <a:effectLst/>
                <a:latin typeface="Calibri" panose="020F0502020204030204" pitchFamily="34" charset="0"/>
                <a:ea typeface="Calibri" panose="020F0502020204030204" pitchFamily="34" charset="0"/>
                <a:cs typeface="Arial" panose="020B0604020202020204" pitchFamily="34" charset="0"/>
              </a:rPr>
              <a:t> surveillance altijd moet worden overwogen, als het veilig kan worden toegepast, omdat het over het algemeen de levenskwaliteit het beste beschermt. Zeker op het gebied van incontinentie en seksueel functioneren is het contrast tussen deze en andere benaderingen duidelijk.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40</a:t>
            </a:fld>
            <a:endParaRPr lang="en-US"/>
          </a:p>
        </p:txBody>
      </p:sp>
    </p:spTree>
    <p:extLst>
      <p:ext uri="{BB962C8B-B14F-4D97-AF65-F5344CB8AC3E}">
        <p14:creationId xmlns:p14="http://schemas.microsoft.com/office/powerpoint/2010/main" val="643902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 </a:t>
            </a:r>
            <a:r>
              <a:rPr lang="en-US" dirty="0" err="1"/>
              <a:t>tweede</a:t>
            </a:r>
            <a:r>
              <a:rPr lang="en-US" dirty="0"/>
              <a:t> </a:t>
            </a:r>
            <a:r>
              <a:rPr lang="en-US" dirty="0" err="1"/>
              <a:t>boodschap</a:t>
            </a:r>
            <a:r>
              <a:rPr lang="en-US" dirty="0"/>
              <a:t> is </a:t>
            </a:r>
            <a:r>
              <a:rPr lang="en-US" dirty="0" err="1"/>
              <a:t>dat</a:t>
            </a:r>
            <a:r>
              <a:rPr lang="en-US" dirty="0"/>
              <a:t> </a:t>
            </a:r>
            <a:r>
              <a:rPr lang="en-US" dirty="0" err="1"/>
              <a:t>vroegtijdige</a:t>
            </a:r>
            <a:r>
              <a:rPr lang="en-US" dirty="0"/>
              <a:t> </a:t>
            </a:r>
            <a:r>
              <a:rPr lang="en-US" dirty="0" err="1"/>
              <a:t>opsporing</a:t>
            </a:r>
            <a:r>
              <a:rPr lang="en-US" dirty="0"/>
              <a:t> van </a:t>
            </a:r>
            <a:r>
              <a:rPr lang="en-US" dirty="0" err="1"/>
              <a:t>prostaatkanker</a:t>
            </a:r>
            <a:r>
              <a:rPr lang="en-US" dirty="0"/>
              <a:t> van het </a:t>
            </a:r>
            <a:r>
              <a:rPr lang="en-US" dirty="0" err="1"/>
              <a:t>grootste</a:t>
            </a:r>
            <a:r>
              <a:rPr lang="en-US" dirty="0"/>
              <a:t> </a:t>
            </a:r>
            <a:r>
              <a:rPr lang="en-US" dirty="0" err="1"/>
              <a:t>belang</a:t>
            </a:r>
            <a:r>
              <a:rPr lang="en-US" dirty="0"/>
              <a:t> is. Hoe </a:t>
            </a:r>
            <a:r>
              <a:rPr lang="en-US" dirty="0" err="1"/>
              <a:t>verder</a:t>
            </a:r>
            <a:r>
              <a:rPr lang="en-US" dirty="0"/>
              <a:t> de </a:t>
            </a:r>
            <a:r>
              <a:rPr lang="en-US" dirty="0" err="1"/>
              <a:t>prostaatkanker</a:t>
            </a:r>
            <a:r>
              <a:rPr lang="en-US" dirty="0"/>
              <a:t> </a:t>
            </a:r>
            <a:r>
              <a:rPr lang="en-US" dirty="0" err="1"/>
              <a:t>gevorderd</a:t>
            </a:r>
            <a:r>
              <a:rPr lang="en-US" dirty="0"/>
              <a:t> is </a:t>
            </a:r>
            <a:r>
              <a:rPr lang="en-US" dirty="0" err="1"/>
              <a:t>bij</a:t>
            </a:r>
            <a:r>
              <a:rPr lang="en-US" dirty="0"/>
              <a:t> diagnose, hoe </a:t>
            </a:r>
            <a:r>
              <a:rPr lang="en-US" dirty="0" err="1"/>
              <a:t>slechter</a:t>
            </a:r>
            <a:r>
              <a:rPr lang="en-US" dirty="0"/>
              <a:t> de </a:t>
            </a:r>
            <a:r>
              <a:rPr lang="en-US" dirty="0" err="1"/>
              <a:t>effecten</a:t>
            </a:r>
            <a:r>
              <a:rPr lang="en-US" dirty="0"/>
              <a:t> van </a:t>
            </a:r>
            <a:r>
              <a:rPr lang="en-US" dirty="0" err="1"/>
              <a:t>behandeling</a:t>
            </a:r>
            <a:r>
              <a:rPr lang="en-US" dirty="0"/>
              <a:t> op de </a:t>
            </a:r>
            <a:r>
              <a:rPr lang="en-US" dirty="0" err="1"/>
              <a:t>levenskwaliteit</a:t>
            </a:r>
            <a:r>
              <a:rPr lang="en-US" dirty="0"/>
              <a:t>. De </a:t>
            </a:r>
            <a:r>
              <a:rPr lang="en-US" dirty="0" err="1"/>
              <a:t>grafiek</a:t>
            </a:r>
            <a:r>
              <a:rPr lang="en-US" dirty="0"/>
              <a:t> </a:t>
            </a:r>
            <a:r>
              <a:rPr lang="en-US" dirty="0" err="1"/>
              <a:t>hier</a:t>
            </a:r>
            <a:r>
              <a:rPr lang="en-US" dirty="0"/>
              <a:t> </a:t>
            </a:r>
            <a:r>
              <a:rPr lang="en-US" dirty="0" err="1"/>
              <a:t>laat</a:t>
            </a:r>
            <a:r>
              <a:rPr lang="en-US" dirty="0"/>
              <a:t> </a:t>
            </a:r>
            <a:r>
              <a:rPr lang="en-US" dirty="0" err="1"/>
              <a:t>zien</a:t>
            </a:r>
            <a:r>
              <a:rPr lang="en-US" dirty="0"/>
              <a:t> </a:t>
            </a:r>
            <a:r>
              <a:rPr lang="en-US" dirty="0" err="1"/>
              <a:t>dat</a:t>
            </a:r>
            <a:r>
              <a:rPr lang="en-US" dirty="0"/>
              <a:t>, </a:t>
            </a:r>
            <a:r>
              <a:rPr lang="en-US" dirty="0" err="1"/>
              <a:t>als</a:t>
            </a:r>
            <a:r>
              <a:rPr lang="en-US" dirty="0"/>
              <a:t> we </a:t>
            </a:r>
            <a:r>
              <a:rPr lang="en-US" dirty="0" err="1"/>
              <a:t>kijken</a:t>
            </a:r>
            <a:r>
              <a:rPr lang="en-US" dirty="0"/>
              <a:t> </a:t>
            </a:r>
            <a:r>
              <a:rPr lang="en-US" dirty="0" err="1"/>
              <a:t>naar</a:t>
            </a:r>
            <a:r>
              <a:rPr lang="en-US" dirty="0"/>
              <a:t> </a:t>
            </a:r>
            <a:r>
              <a:rPr lang="en-US" dirty="0" err="1"/>
              <a:t>veel</a:t>
            </a:r>
            <a:r>
              <a:rPr lang="en-US" dirty="0"/>
              <a:t> </a:t>
            </a:r>
            <a:r>
              <a:rPr lang="en-US" dirty="0" err="1"/>
              <a:t>factoren</a:t>
            </a:r>
            <a:r>
              <a:rPr lang="en-US" dirty="0"/>
              <a:t> </a:t>
            </a:r>
            <a:r>
              <a:rPr lang="en-US" dirty="0" err="1"/>
              <a:t>samen</a:t>
            </a:r>
            <a:r>
              <a:rPr lang="en-US" dirty="0"/>
              <a:t> – </a:t>
            </a:r>
            <a:r>
              <a:rPr lang="en-US" dirty="0" err="1"/>
              <a:t>ongemak</a:t>
            </a:r>
            <a:r>
              <a:rPr lang="en-US" dirty="0"/>
              <a:t>, </a:t>
            </a:r>
            <a:r>
              <a:rPr lang="en-US" dirty="0" err="1"/>
              <a:t>vermoeidheid</a:t>
            </a:r>
            <a:r>
              <a:rPr lang="en-US" dirty="0"/>
              <a:t>, </a:t>
            </a:r>
            <a:r>
              <a:rPr lang="en-US" dirty="0" err="1"/>
              <a:t>slapeloosheid</a:t>
            </a:r>
            <a:r>
              <a:rPr lang="en-US" dirty="0"/>
              <a:t> </a:t>
            </a:r>
            <a:r>
              <a:rPr lang="en-US" dirty="0" err="1"/>
              <a:t>en</a:t>
            </a:r>
            <a:r>
              <a:rPr lang="en-US" dirty="0"/>
              <a:t> </a:t>
            </a:r>
            <a:r>
              <a:rPr lang="en-US" dirty="0" err="1"/>
              <a:t>geestelijke</a:t>
            </a:r>
            <a:r>
              <a:rPr lang="en-US" dirty="0"/>
              <a:t> </a:t>
            </a:r>
            <a:r>
              <a:rPr lang="en-US" dirty="0" err="1"/>
              <a:t>gezondheid</a:t>
            </a:r>
            <a:r>
              <a:rPr lang="en-US" dirty="0"/>
              <a:t> – </a:t>
            </a:r>
            <a:r>
              <a:rPr lang="en-US" dirty="0" err="1"/>
              <a:t>deze</a:t>
            </a:r>
            <a:r>
              <a:rPr lang="en-US" dirty="0"/>
              <a:t> </a:t>
            </a:r>
            <a:r>
              <a:rPr lang="en-US" dirty="0" err="1"/>
              <a:t>allemaal</a:t>
            </a:r>
            <a:r>
              <a:rPr lang="en-US" dirty="0"/>
              <a:t> </a:t>
            </a:r>
            <a:r>
              <a:rPr lang="en-US" dirty="0" err="1"/>
              <a:t>ernstiger</a:t>
            </a:r>
            <a:r>
              <a:rPr lang="en-US" dirty="0"/>
              <a:t> </a:t>
            </a:r>
            <a:r>
              <a:rPr lang="en-US" dirty="0" err="1"/>
              <a:t>worden</a:t>
            </a:r>
            <a:r>
              <a:rPr lang="en-US" dirty="0"/>
              <a:t> </a:t>
            </a:r>
            <a:r>
              <a:rPr lang="en-US" dirty="0" err="1"/>
              <a:t>ervaren</a:t>
            </a:r>
            <a:r>
              <a:rPr lang="en-US" dirty="0"/>
              <a:t> met </a:t>
            </a:r>
            <a:r>
              <a:rPr lang="en-US" dirty="0" err="1"/>
              <a:t>behandelingen</a:t>
            </a:r>
            <a:r>
              <a:rPr lang="en-US" dirty="0"/>
              <a:t> </a:t>
            </a:r>
            <a:r>
              <a:rPr lang="en-US" dirty="0" err="1"/>
              <a:t>bij</a:t>
            </a:r>
            <a:r>
              <a:rPr lang="en-US" dirty="0"/>
              <a:t> </a:t>
            </a:r>
            <a:r>
              <a:rPr lang="en-US" dirty="0" err="1"/>
              <a:t>meer</a:t>
            </a:r>
            <a:r>
              <a:rPr lang="en-US" dirty="0"/>
              <a:t> </a:t>
            </a:r>
            <a:r>
              <a:rPr lang="en-US" dirty="0" err="1"/>
              <a:t>gevorderde</a:t>
            </a:r>
            <a:r>
              <a:rPr lang="en-US" dirty="0"/>
              <a:t> </a:t>
            </a:r>
            <a:r>
              <a:rPr lang="en-US" dirty="0" err="1"/>
              <a:t>prostaatkanker</a:t>
            </a:r>
            <a:r>
              <a:rPr lang="en-US" dirty="0"/>
              <a:t>. </a:t>
            </a: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41</a:t>
            </a:fld>
            <a:endParaRPr lang="en-US"/>
          </a:p>
        </p:txBody>
      </p:sp>
    </p:spTree>
    <p:extLst>
      <p:ext uri="{BB962C8B-B14F-4D97-AF65-F5344CB8AC3E}">
        <p14:creationId xmlns:p14="http://schemas.microsoft.com/office/powerpoint/2010/main" val="1430976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De derde boodschap die we uit alle gegevens van de EUPROMS-studie kunnen halen, is dat hoogwaardige behandeling en ondersteuning essentieel zijn. De EUPROMS-resultaten laten zien welke ernstige gevolgen een behandeling voor prostaatkanker kan hebben. Mannen hebben alle expertise en ervaring nodig die ze kunnen krijgen tijdens de behandeling en daarna, met informatie en ondersteuning in elke fase van het traject. Elke man met prostaatkanker moet worden behandeld in een kankercentrum met multidisciplinaire teams.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42</a:t>
            </a:fld>
            <a:endParaRPr lang="en-US"/>
          </a:p>
        </p:txBody>
      </p:sp>
    </p:spTree>
    <p:extLst>
      <p:ext uri="{BB962C8B-B14F-4D97-AF65-F5344CB8AC3E}">
        <p14:creationId xmlns:p14="http://schemas.microsoft.com/office/powerpoint/2010/main" val="194158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a:t>
            </a:fld>
            <a:endParaRPr lang="en-US"/>
          </a:p>
        </p:txBody>
      </p:sp>
    </p:spTree>
    <p:extLst>
      <p:ext uri="{BB962C8B-B14F-4D97-AF65-F5344CB8AC3E}">
        <p14:creationId xmlns:p14="http://schemas.microsoft.com/office/powerpoint/2010/main" val="383350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Calibri" panose="020F0502020204030204" pitchFamily="34" charset="0"/>
                <a:ea typeface="Calibri" panose="020F0502020204030204" pitchFamily="34" charset="0"/>
                <a:cs typeface="Arial" panose="020B0604020202020204" pitchFamily="34" charset="0"/>
              </a:rPr>
              <a:t>Het is belangrijk te begrijpen hoe deze studie verschilt van eerdere studies en waarom dit belangrijk is. De meeste studies naar de levenskwaliteit bij mannen met prostaatkanker worden uitgevoerd in een klinische omgeving. Met andere woorden: mannen krijgen vragen van artsen en verpleegkundigen, of ze vullen vragenlijsten in terwijl ze in het ziekenhuis zijn voor behandeling of onderzoeken. Deze online-enquête werd door mannen in hun vrije tijd en in het comfort van hun woning ingevuld. Dit betekent dat ze meer tijd hebben om na te denken over hun antwoorden en zich meer op hun gemak kunnen voelen om te zeggen hoe ze zich echt voelen.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5</a:t>
            </a:fld>
            <a:endParaRPr lang="en-US"/>
          </a:p>
        </p:txBody>
      </p:sp>
    </p:spTree>
    <p:extLst>
      <p:ext uri="{BB962C8B-B14F-4D97-AF65-F5344CB8AC3E}">
        <p14:creationId xmlns:p14="http://schemas.microsoft.com/office/powerpoint/2010/main" val="290529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6</a:t>
            </a:fld>
            <a:endParaRPr lang="en-US"/>
          </a:p>
        </p:txBody>
      </p:sp>
    </p:spTree>
    <p:extLst>
      <p:ext uri="{BB962C8B-B14F-4D97-AF65-F5344CB8AC3E}">
        <p14:creationId xmlns:p14="http://schemas.microsoft.com/office/powerpoint/2010/main" val="2118809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Deze enquête geeft een transversaal beeld van een populatie mannen die behandeld zijn voor prostaatkanker in heel Europa. In de enquête werd gevraagd: ‘Hoe is het leven voor u op dit moment?’</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In de studie kon niet worden gekeken naar de medische toestand van individuele respondenten vóór de behandeling, of naar hoe prostaatkankerpatiënten verschillen van de bevolking in het algemeen. Dat zou een ander soort studie zijn geweest. </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7</a:t>
            </a:fld>
            <a:endParaRPr lang="en-US"/>
          </a:p>
        </p:txBody>
      </p:sp>
    </p:spTree>
    <p:extLst>
      <p:ext uri="{BB962C8B-B14F-4D97-AF65-F5344CB8AC3E}">
        <p14:creationId xmlns:p14="http://schemas.microsoft.com/office/powerpoint/2010/main" val="927580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8</a:t>
            </a:fld>
            <a:endParaRPr lang="en-US"/>
          </a:p>
        </p:txBody>
      </p:sp>
    </p:spTree>
    <p:extLst>
      <p:ext uri="{BB962C8B-B14F-4D97-AF65-F5344CB8AC3E}">
        <p14:creationId xmlns:p14="http://schemas.microsoft.com/office/powerpoint/2010/main" val="112905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9</a:t>
            </a:fld>
            <a:endParaRPr lang="en-US"/>
          </a:p>
        </p:txBody>
      </p:sp>
    </p:spTree>
    <p:extLst>
      <p:ext uri="{BB962C8B-B14F-4D97-AF65-F5344CB8AC3E}">
        <p14:creationId xmlns:p14="http://schemas.microsoft.com/office/powerpoint/2010/main" val="372786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50816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613236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66056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38632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1FA7AC5-6045-4418-8E60-F48788734473}"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87520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F1FA7AC5-6045-4418-8E60-F48788734473}"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40129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F1FA7AC5-6045-4418-8E60-F48788734473}" type="datetimeFigureOut">
              <a:rPr lang="en-US" smtClean="0"/>
              <a:t>7/11/23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05649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F1FA7AC5-6045-4418-8E60-F48788734473}" type="datetimeFigureOut">
              <a:rPr lang="en-US" smtClean="0"/>
              <a:t>7/11/23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57397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7AC5-6045-4418-8E60-F48788734473}" type="datetimeFigureOut">
              <a:rPr lang="en-US" smtClean="0"/>
              <a:t>7/11/23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20179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1FA7AC5-6045-4418-8E60-F48788734473}"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52620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1FA7AC5-6045-4418-8E60-F48788734473}"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4286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A7AC5-6045-4418-8E60-F48788734473}" type="datetimeFigureOut">
              <a:rPr lang="en-US" smtClean="0"/>
              <a:t>7/11/23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3931132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40D9E8-966B-0D5B-B93D-E10FEDB3F2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21" y="-17195"/>
            <a:ext cx="12147140" cy="6875195"/>
          </a:xfrm>
          <a:prstGeom prst="rect">
            <a:avLst/>
          </a:prstGeom>
        </p:spPr>
      </p:pic>
    </p:spTree>
    <p:extLst>
      <p:ext uri="{BB962C8B-B14F-4D97-AF65-F5344CB8AC3E}">
        <p14:creationId xmlns:p14="http://schemas.microsoft.com/office/powerpoint/2010/main" val="74836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cs typeface="Apercu Regular"/>
              </a:rPr>
              <a:t>De </a:t>
            </a:r>
            <a:r>
              <a:rPr lang="en-US" sz="4600" dirty="0" err="1">
                <a:solidFill>
                  <a:srgbClr val="757070"/>
                </a:solidFill>
                <a:latin typeface="Roboto" panose="02000000000000000000" pitchFamily="2" charset="0"/>
                <a:cs typeface="Apercu Regular"/>
              </a:rPr>
              <a:t>vragenlijsten</a:t>
            </a:r>
            <a:endParaRPr lang="en-US" sz="4600" dirty="0">
              <a:solidFill>
                <a:srgbClr val="757070"/>
              </a:solidFill>
              <a:latin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708981"/>
          </a:xfrm>
          <a:prstGeom prst="rect">
            <a:avLst/>
          </a:prstGeom>
          <a:noFill/>
        </p:spPr>
        <p:txBody>
          <a:bodyPr wrap="square" rtlCol="0">
            <a:spAutoFit/>
          </a:bodyPr>
          <a:lstStyle/>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Twee </a:t>
            </a:r>
            <a:r>
              <a:rPr lang="en-GB" sz="2300" dirty="0" err="1">
                <a:solidFill>
                  <a:schemeClr val="tx1">
                    <a:lumMod val="65000"/>
                    <a:lumOff val="35000"/>
                  </a:schemeClr>
                </a:solidFill>
                <a:latin typeface="Roboto" panose="02000000000000000000" pitchFamily="2" charset="0"/>
              </a:rPr>
              <a:t>afzonderlijke</a:t>
            </a:r>
            <a:r>
              <a:rPr lang="en-GB" sz="2300" dirty="0">
                <a:solidFill>
                  <a:schemeClr val="tx1">
                    <a:lumMod val="65000"/>
                    <a:lumOff val="35000"/>
                  </a:schemeClr>
                </a:solidFill>
                <a:latin typeface="Roboto" panose="02000000000000000000" pitchFamily="2" charset="0"/>
              </a:rPr>
              <a:t> online-</a:t>
            </a:r>
            <a:r>
              <a:rPr lang="en-GB" sz="2300" dirty="0" err="1">
                <a:solidFill>
                  <a:schemeClr val="tx1">
                    <a:lumMod val="65000"/>
                    <a:lumOff val="35000"/>
                  </a:schemeClr>
                </a:solidFill>
                <a:latin typeface="Roboto" panose="02000000000000000000" pitchFamily="2" charset="0"/>
              </a:rPr>
              <a:t>enquêtes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uitgevoerd</a:t>
            </a:r>
            <a:r>
              <a:rPr lang="en-GB" sz="2300" dirty="0">
                <a:solidFill>
                  <a:schemeClr val="tx1">
                    <a:lumMod val="65000"/>
                    <a:lumOff val="35000"/>
                  </a:schemeClr>
                </a:solidFill>
                <a:latin typeface="Roboto" panose="02000000000000000000" pitchFamily="2" charset="0"/>
              </a:rPr>
              <a:t> in 2019 </a:t>
            </a:r>
            <a:r>
              <a:rPr lang="en-GB" sz="2300" dirty="0" err="1">
                <a:solidFill>
                  <a:schemeClr val="tx1">
                    <a:lumMod val="65000"/>
                    <a:lumOff val="35000"/>
                  </a:schemeClr>
                </a:solidFill>
                <a:latin typeface="Roboto" panose="02000000000000000000" pitchFamily="2" charset="0"/>
              </a:rPr>
              <a:t>en</a:t>
            </a:r>
            <a:r>
              <a:rPr lang="en-GB" sz="2300" dirty="0">
                <a:solidFill>
                  <a:schemeClr val="tx1">
                    <a:lumMod val="65000"/>
                    <a:lumOff val="35000"/>
                  </a:schemeClr>
                </a:solidFill>
                <a:latin typeface="Roboto" panose="02000000000000000000" pitchFamily="2" charset="0"/>
              </a:rPr>
              <a:t> 2022</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Voor</a:t>
            </a:r>
            <a:r>
              <a:rPr lang="en-GB" sz="2300" dirty="0">
                <a:solidFill>
                  <a:schemeClr val="tx1">
                    <a:lumMod val="65000"/>
                    <a:lumOff val="35000"/>
                  </a:schemeClr>
                </a:solidFill>
                <a:latin typeface="Roboto" panose="02000000000000000000" pitchFamily="2" charset="0"/>
              </a:rPr>
              <a:t> alle </a:t>
            </a:r>
            <a:r>
              <a:rPr lang="en-GB" sz="2300" dirty="0" err="1">
                <a:solidFill>
                  <a:schemeClr val="tx1">
                    <a:lumMod val="65000"/>
                    <a:lumOff val="35000"/>
                  </a:schemeClr>
                </a:solidFill>
                <a:latin typeface="Roboto" panose="02000000000000000000" pitchFamily="2" charset="0"/>
              </a:rPr>
              <a:t>mannen</a:t>
            </a:r>
            <a:r>
              <a:rPr lang="en-GB" sz="2300" dirty="0">
                <a:solidFill>
                  <a:schemeClr val="tx1">
                    <a:lumMod val="65000"/>
                    <a:lumOff val="35000"/>
                  </a:schemeClr>
                </a:solidFill>
                <a:latin typeface="Roboto" panose="02000000000000000000" pitchFamily="2" charset="0"/>
              </a:rPr>
              <a:t> die </a:t>
            </a:r>
            <a:r>
              <a:rPr lang="en-GB" sz="2300" dirty="0" err="1">
                <a:solidFill>
                  <a:schemeClr val="tx1">
                    <a:lumMod val="65000"/>
                    <a:lumOff val="35000"/>
                  </a:schemeClr>
                </a:solidFill>
                <a:latin typeface="Roboto" panose="02000000000000000000" pitchFamily="2" charset="0"/>
              </a:rPr>
              <a:t>behandeld</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zijn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voor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prostaatkanker</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Beide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gebruikten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vragen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gebaseerd</a:t>
            </a:r>
            <a:r>
              <a:rPr lang="en-GB" sz="2300" dirty="0">
                <a:solidFill>
                  <a:schemeClr val="tx1">
                    <a:lumMod val="65000"/>
                    <a:lumOff val="35000"/>
                  </a:schemeClr>
                </a:solidFill>
                <a:latin typeface="Roboto" panose="02000000000000000000" pitchFamily="2" charset="0"/>
              </a:rPr>
              <a:t> op </a:t>
            </a:r>
            <a:r>
              <a:rPr lang="en-GB" sz="2300" dirty="0" err="1">
                <a:solidFill>
                  <a:schemeClr val="tx1">
                    <a:lumMod val="65000"/>
                    <a:lumOff val="35000"/>
                  </a:schemeClr>
                </a:solidFill>
                <a:latin typeface="Roboto" panose="02000000000000000000" pitchFamily="2" charset="0"/>
              </a:rPr>
              <a:t>gevalideerde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vragenlijsten</a:t>
            </a:r>
            <a:r>
              <a:rPr lang="en-GB" sz="2300" dirty="0">
                <a:solidFill>
                  <a:schemeClr val="tx1">
                    <a:lumMod val="65000"/>
                    <a:lumOff val="35000"/>
                  </a:schemeClr>
                </a:solidFill>
                <a:latin typeface="Roboto" panose="02000000000000000000" pitchFamily="2" charset="0"/>
              </a:rPr>
              <a:t> over de </a:t>
            </a:r>
            <a:r>
              <a:rPr lang="en-GB" sz="2300" dirty="0" err="1">
                <a:solidFill>
                  <a:schemeClr val="tx1">
                    <a:lumMod val="65000"/>
                    <a:lumOff val="35000"/>
                  </a:schemeClr>
                </a:solidFill>
                <a:latin typeface="Roboto" panose="02000000000000000000" pitchFamily="2" charset="0"/>
              </a:rPr>
              <a:t>levenskwaliteit</a:t>
            </a:r>
            <a:r>
              <a:rPr lang="en-GB" sz="2300" dirty="0">
                <a:solidFill>
                  <a:schemeClr val="tx1">
                    <a:lumMod val="65000"/>
                    <a:lumOff val="35000"/>
                  </a:schemeClr>
                </a:solidFill>
                <a:latin typeface="Roboto" panose="02000000000000000000" pitchFamily="2" charset="0"/>
              </a:rPr>
              <a:t>: </a:t>
            </a:r>
            <a:br>
              <a:rPr lang="en-GB" sz="2300" dirty="0">
                <a:solidFill>
                  <a:schemeClr val="tx1">
                    <a:lumMod val="65000"/>
                    <a:lumOff val="35000"/>
                  </a:schemeClr>
                </a:solidFill>
                <a:latin typeface="Roboto" panose="02000000000000000000" pitchFamily="2" charset="0"/>
              </a:rPr>
            </a:br>
            <a:r>
              <a:rPr lang="en-GB" sz="2300" dirty="0">
                <a:solidFill>
                  <a:schemeClr val="tx1">
                    <a:lumMod val="65000"/>
                    <a:lumOff val="35000"/>
                  </a:schemeClr>
                </a:solidFill>
                <a:latin typeface="Roboto" panose="02000000000000000000" pitchFamily="2" charset="0"/>
              </a:rPr>
              <a:t>EPIC-26 </a:t>
            </a:r>
            <a:r>
              <a:rPr lang="en-GB" sz="2300" dirty="0" err="1">
                <a:solidFill>
                  <a:schemeClr val="tx1">
                    <a:lumMod val="65000"/>
                    <a:lumOff val="35000"/>
                  </a:schemeClr>
                </a:solidFill>
                <a:latin typeface="Roboto" panose="02000000000000000000" pitchFamily="2" charset="0"/>
              </a:rPr>
              <a:t>en</a:t>
            </a:r>
            <a:r>
              <a:rPr lang="en-GB" sz="2300" dirty="0">
                <a:solidFill>
                  <a:schemeClr val="tx1">
                    <a:lumMod val="65000"/>
                    <a:lumOff val="35000"/>
                  </a:schemeClr>
                </a:solidFill>
                <a:latin typeface="Roboto" panose="02000000000000000000" pitchFamily="2" charset="0"/>
              </a:rPr>
              <a:t> EORTC-QLQ </a:t>
            </a:r>
            <a:r>
              <a:rPr lang="en-GB" sz="2300" dirty="0" err="1">
                <a:solidFill>
                  <a:schemeClr val="tx1">
                    <a:lumMod val="65000"/>
                    <a:lumOff val="35000"/>
                  </a:schemeClr>
                </a:solidFill>
                <a:latin typeface="Roboto" panose="02000000000000000000" pitchFamily="2" charset="0"/>
              </a:rPr>
              <a:t>en</a:t>
            </a:r>
            <a:r>
              <a:rPr lang="en-GB" sz="2300" dirty="0">
                <a:solidFill>
                  <a:schemeClr val="tx1">
                    <a:lumMod val="65000"/>
                    <a:lumOff val="35000"/>
                  </a:schemeClr>
                </a:solidFill>
                <a:latin typeface="Roboto" panose="02000000000000000000" pitchFamily="2" charset="0"/>
              </a:rPr>
              <a:t> EQ-5D-5L </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Beschikbaar</a:t>
            </a:r>
            <a:r>
              <a:rPr lang="en-GB" sz="2300" dirty="0">
                <a:solidFill>
                  <a:schemeClr val="tx1">
                    <a:lumMod val="65000"/>
                    <a:lumOff val="35000"/>
                  </a:schemeClr>
                </a:solidFill>
                <a:latin typeface="Roboto" panose="02000000000000000000" pitchFamily="2" charset="0"/>
              </a:rPr>
              <a:t> in 19 </a:t>
            </a:r>
            <a:r>
              <a:rPr lang="en-GB" sz="2300" dirty="0" err="1">
                <a:solidFill>
                  <a:schemeClr val="tx1">
                    <a:lumMod val="65000"/>
                    <a:lumOff val="35000"/>
                  </a:schemeClr>
                </a:solidFill>
                <a:latin typeface="Roboto" panose="02000000000000000000" pitchFamily="2" charset="0"/>
              </a:rPr>
              <a:t>talen</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De </a:t>
            </a:r>
            <a:r>
              <a:rPr lang="en-GB" sz="2300" dirty="0" err="1">
                <a:solidFill>
                  <a:schemeClr val="tx1">
                    <a:lumMod val="65000"/>
                    <a:lumOff val="35000"/>
                  </a:schemeClr>
                </a:solidFill>
                <a:latin typeface="Roboto" panose="02000000000000000000" pitchFamily="2" charset="0"/>
              </a:rPr>
              <a:t>antwoorden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waren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anoniem</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196703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13" name="Rectangle 12">
            <a:extLst>
              <a:ext uri="{FF2B5EF4-FFF2-40B4-BE49-F238E27FC236}">
                <a16:creationId xmlns:a16="http://schemas.microsoft.com/office/drawing/2014/main" id="{DF6F7E91-674B-DA49-9B3B-623A631D9AE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4" name="Tekstvak 1">
            <a:extLst>
              <a:ext uri="{FF2B5EF4-FFF2-40B4-BE49-F238E27FC236}">
                <a16:creationId xmlns:a16="http://schemas.microsoft.com/office/drawing/2014/main" id="{953DD251-6247-6847-AA17-EA2C28CD6D87}"/>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Geografische</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respons</a:t>
            </a:r>
            <a:endParaRPr lang="en-US" sz="4600" dirty="0">
              <a:solidFill>
                <a:srgbClr val="757070"/>
              </a:solidFill>
              <a:latin typeface="Roboto" panose="02000000000000000000" pitchFamily="2" charset="0"/>
              <a:cs typeface="Apercu Regular"/>
            </a:endParaRPr>
          </a:p>
        </p:txBody>
      </p:sp>
      <p:pic>
        <p:nvPicPr>
          <p:cNvPr id="4" name="Picture 3">
            <a:extLst>
              <a:ext uri="{FF2B5EF4-FFF2-40B4-BE49-F238E27FC236}">
                <a16:creationId xmlns:a16="http://schemas.microsoft.com/office/drawing/2014/main" id="{74D65B65-4282-53F3-125B-FCEA98119C2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96570" y="1302707"/>
            <a:ext cx="5097380" cy="5404981"/>
          </a:xfrm>
          <a:prstGeom prst="rect">
            <a:avLst/>
          </a:prstGeom>
        </p:spPr>
      </p:pic>
      <p:sp>
        <p:nvSpPr>
          <p:cNvPr id="6" name="Tekstvak 10">
            <a:extLst>
              <a:ext uri="{FF2B5EF4-FFF2-40B4-BE49-F238E27FC236}">
                <a16:creationId xmlns:a16="http://schemas.microsoft.com/office/drawing/2014/main" id="{7631D3A3-6FB7-C200-DCE3-52669E85011A}"/>
              </a:ext>
            </a:extLst>
          </p:cNvPr>
          <p:cNvSpPr txBox="1"/>
          <p:nvPr/>
        </p:nvSpPr>
        <p:spPr>
          <a:xfrm>
            <a:off x="7670799" y="1603332"/>
            <a:ext cx="4131734" cy="4001095"/>
          </a:xfrm>
          <a:prstGeom prst="rect">
            <a:avLst/>
          </a:prstGeom>
          <a:noFill/>
        </p:spPr>
        <p:txBody>
          <a:bodyPr wrap="square" rtlCol="0">
            <a:spAutoFit/>
          </a:bodyPr>
          <a:lstStyle/>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1.0</a:t>
            </a:r>
          </a:p>
          <a:p>
            <a:r>
              <a:rPr lang="en-GB" sz="2300" dirty="0">
                <a:solidFill>
                  <a:schemeClr val="tx1">
                    <a:lumMod val="65000"/>
                    <a:lumOff val="35000"/>
                  </a:schemeClr>
                </a:solidFill>
                <a:latin typeface="Roboto" panose="02000000000000000000" pitchFamily="2" charset="0"/>
                <a:ea typeface="Roboto" panose="02000000000000000000" pitchFamily="2" charset="0"/>
              </a:rPr>
              <a:t>3.000 </a:t>
            </a:r>
            <a:r>
              <a:rPr lang="en-GB" sz="2300" dirty="0" err="1">
                <a:solidFill>
                  <a:schemeClr val="tx1">
                    <a:lumMod val="65000"/>
                    <a:lumOff val="35000"/>
                  </a:schemeClr>
                </a:solidFill>
                <a:latin typeface="Roboto" panose="02000000000000000000" pitchFamily="2" charset="0"/>
                <a:ea typeface="Roboto" panose="02000000000000000000" pitchFamily="2" charset="0"/>
              </a:rPr>
              <a:t>antwoorden</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2.0</a:t>
            </a:r>
          </a:p>
          <a:p>
            <a:r>
              <a:rPr lang="en-GB" sz="2300" dirty="0">
                <a:solidFill>
                  <a:schemeClr val="tx1">
                    <a:lumMod val="65000"/>
                    <a:lumOff val="35000"/>
                  </a:schemeClr>
                </a:solidFill>
                <a:latin typeface="Roboto" panose="02000000000000000000" pitchFamily="2" charset="0"/>
                <a:ea typeface="Roboto" panose="02000000000000000000" pitchFamily="2" charset="0"/>
              </a:rPr>
              <a:t>3.571 </a:t>
            </a:r>
            <a:r>
              <a:rPr lang="en-GB" sz="2300" dirty="0" err="1">
                <a:solidFill>
                  <a:schemeClr val="tx1">
                    <a:lumMod val="65000"/>
                    <a:lumOff val="35000"/>
                  </a:schemeClr>
                </a:solidFill>
                <a:latin typeface="Roboto" panose="02000000000000000000" pitchFamily="2" charset="0"/>
                <a:ea typeface="Roboto" panose="02000000000000000000" pitchFamily="2" charset="0"/>
              </a:rPr>
              <a:t>antwoorden</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a:t>
            </a:r>
            <a:r>
              <a:rPr lang="en-GB" sz="2300" dirty="0" err="1">
                <a:solidFill>
                  <a:schemeClr val="tx1">
                    <a:lumMod val="65000"/>
                    <a:lumOff val="35000"/>
                  </a:schemeClr>
                </a:solidFill>
                <a:latin typeface="Roboto" panose="02000000000000000000" pitchFamily="2" charset="0"/>
                <a:ea typeface="Roboto" panose="02000000000000000000" pitchFamily="2" charset="0"/>
              </a:rPr>
              <a:t>Unieke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antwoorden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samen</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5.464 </a:t>
            </a:r>
            <a:r>
              <a:rPr lang="en-GB" sz="2300" dirty="0" err="1">
                <a:solidFill>
                  <a:schemeClr val="tx1">
                    <a:lumMod val="65000"/>
                    <a:lumOff val="35000"/>
                  </a:schemeClr>
                </a:solidFill>
                <a:latin typeface="Roboto" panose="02000000000000000000" pitchFamily="2" charset="0"/>
                <a:ea typeface="Roboto" panose="02000000000000000000" pitchFamily="2" charset="0"/>
              </a:rPr>
              <a:t>antwoorden</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384308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23172" y="-545412"/>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5" name="Rectangle 14">
            <a:extLst>
              <a:ext uri="{FF2B5EF4-FFF2-40B4-BE49-F238E27FC236}">
                <a16:creationId xmlns:a16="http://schemas.microsoft.com/office/drawing/2014/main" id="{798549FF-D602-B242-9B0B-6BBDEAB1D18B}"/>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6" name="Tekstvak 1">
            <a:extLst>
              <a:ext uri="{FF2B5EF4-FFF2-40B4-BE49-F238E27FC236}">
                <a16:creationId xmlns:a16="http://schemas.microsoft.com/office/drawing/2014/main" id="{38CFD700-E3F4-9C43-B700-0E3404A3B4F9}"/>
              </a:ext>
            </a:extLst>
          </p:cNvPr>
          <p:cNvSpPr txBox="1"/>
          <p:nvPr/>
        </p:nvSpPr>
        <p:spPr>
          <a:xfrm>
            <a:off x="999067" y="187036"/>
            <a:ext cx="8781690" cy="800219"/>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Profiel</a:t>
            </a:r>
            <a:r>
              <a:rPr lang="en-US" sz="4600" dirty="0">
                <a:solidFill>
                  <a:srgbClr val="757070"/>
                </a:solidFill>
                <a:latin typeface="Roboto" panose="02000000000000000000" pitchFamily="2" charset="0"/>
                <a:cs typeface="Apercu Regular"/>
              </a:rPr>
              <a:t> van de </a:t>
            </a:r>
            <a:r>
              <a:rPr lang="en-US" sz="4600" dirty="0" err="1">
                <a:solidFill>
                  <a:srgbClr val="757070"/>
                </a:solidFill>
                <a:latin typeface="Roboto" panose="02000000000000000000" pitchFamily="2" charset="0"/>
                <a:cs typeface="Apercu Regular"/>
              </a:rPr>
              <a:t>respondenten</a:t>
            </a:r>
            <a:endParaRPr lang="en-US" sz="4600" dirty="0">
              <a:solidFill>
                <a:srgbClr val="757070"/>
              </a:solidFill>
              <a:latin typeface="Roboto" panose="02000000000000000000" pitchFamily="2" charset="0"/>
              <a:cs typeface="Apercu Regular"/>
            </a:endParaRPr>
          </a:p>
        </p:txBody>
      </p:sp>
      <p:pic>
        <p:nvPicPr>
          <p:cNvPr id="5" name="Picture 4">
            <a:extLst>
              <a:ext uri="{FF2B5EF4-FFF2-40B4-BE49-F238E27FC236}">
                <a16:creationId xmlns:a16="http://schemas.microsoft.com/office/drawing/2014/main" id="{24497837-9648-C789-58D3-BF8C65C0D9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9067" y="1497439"/>
            <a:ext cx="8781690" cy="5026761"/>
          </a:xfrm>
          <a:prstGeom prst="rect">
            <a:avLst/>
          </a:prstGeom>
        </p:spPr>
      </p:pic>
      <p:pic>
        <p:nvPicPr>
          <p:cNvPr id="19" name="Picture 18" descr="Blue logo.png">
            <a:extLst>
              <a:ext uri="{FF2B5EF4-FFF2-40B4-BE49-F238E27FC236}">
                <a16:creationId xmlns:a16="http://schemas.microsoft.com/office/drawing/2014/main" id="{E20118D8-EC83-5945-B210-F6234D9D9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018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23172" y="-545412"/>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0" name="Rectangle 19">
            <a:extLst>
              <a:ext uri="{FF2B5EF4-FFF2-40B4-BE49-F238E27FC236}">
                <a16:creationId xmlns:a16="http://schemas.microsoft.com/office/drawing/2014/main" id="{3BC76C40-3327-3443-A478-3467DB650E02}"/>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1" name="Tekstvak 1">
            <a:extLst>
              <a:ext uri="{FF2B5EF4-FFF2-40B4-BE49-F238E27FC236}">
                <a16:creationId xmlns:a16="http://schemas.microsoft.com/office/drawing/2014/main" id="{5F7160EC-51F8-9646-9A16-055A71003836}"/>
              </a:ext>
            </a:extLst>
          </p:cNvPr>
          <p:cNvSpPr txBox="1"/>
          <p:nvPr/>
        </p:nvSpPr>
        <p:spPr>
          <a:xfrm>
            <a:off x="892418" y="187036"/>
            <a:ext cx="7977981" cy="800219"/>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Profiel</a:t>
            </a:r>
            <a:r>
              <a:rPr lang="en-US" sz="4600" dirty="0">
                <a:solidFill>
                  <a:srgbClr val="757070"/>
                </a:solidFill>
                <a:latin typeface="Roboto" panose="02000000000000000000" pitchFamily="2" charset="0"/>
                <a:cs typeface="Apercu Regular"/>
              </a:rPr>
              <a:t> van de </a:t>
            </a:r>
            <a:r>
              <a:rPr lang="en-US" sz="4600" dirty="0" err="1">
                <a:solidFill>
                  <a:srgbClr val="757070"/>
                </a:solidFill>
                <a:latin typeface="Roboto" panose="02000000000000000000" pitchFamily="2" charset="0"/>
                <a:cs typeface="Apercu Regular"/>
              </a:rPr>
              <a:t>respondenten</a:t>
            </a:r>
            <a:endParaRPr lang="en-US" sz="4600" dirty="0">
              <a:solidFill>
                <a:srgbClr val="757070"/>
              </a:solidFill>
              <a:latin typeface="Roboto" panose="02000000000000000000" pitchFamily="2" charset="0"/>
              <a:cs typeface="Apercu Regular"/>
            </a:endParaRPr>
          </a:p>
        </p:txBody>
      </p:sp>
      <p:pic>
        <p:nvPicPr>
          <p:cNvPr id="25" name="Picture 24" descr="Blue logo.png">
            <a:extLst>
              <a:ext uri="{FF2B5EF4-FFF2-40B4-BE49-F238E27FC236}">
                <a16:creationId xmlns:a16="http://schemas.microsoft.com/office/drawing/2014/main" id="{8C8F7FF3-1861-1545-AE92-04962B8D9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BEC66BF6-0689-558B-0791-4C6F66B9008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07848" y="1606549"/>
            <a:ext cx="8855723" cy="4397325"/>
          </a:xfrm>
          <a:prstGeom prst="rect">
            <a:avLst/>
          </a:prstGeom>
        </p:spPr>
      </p:pic>
    </p:spTree>
    <p:extLst>
      <p:ext uri="{BB962C8B-B14F-4D97-AF65-F5344CB8AC3E}">
        <p14:creationId xmlns:p14="http://schemas.microsoft.com/office/powerpoint/2010/main" val="112328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graphicFrame>
        <p:nvGraphicFramePr>
          <p:cNvPr id="8" name="Grafiek 7">
            <a:extLst>
              <a:ext uri="{FF2B5EF4-FFF2-40B4-BE49-F238E27FC236}">
                <a16:creationId xmlns:a16="http://schemas.microsoft.com/office/drawing/2014/main" id="{46F60063-DFA1-4031-B50D-786756FCF277}"/>
              </a:ext>
            </a:extLst>
          </p:cNvPr>
          <p:cNvGraphicFramePr>
            <a:graphicFrameLocks/>
          </p:cNvGraphicFramePr>
          <p:nvPr/>
        </p:nvGraphicFramePr>
        <p:xfrm>
          <a:off x="-144109" y="124734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482CFB0B-AAF3-754E-9D2E-55B2296C71AC}"/>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4" name="Tekstvak 1">
            <a:extLst>
              <a:ext uri="{FF2B5EF4-FFF2-40B4-BE49-F238E27FC236}">
                <a16:creationId xmlns:a16="http://schemas.microsoft.com/office/drawing/2014/main" id="{402CAA52-814F-3F4F-95A1-0DD335F497AB}"/>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Behandelingsprofiel</a:t>
            </a:r>
            <a:endParaRPr lang="en-US" sz="4600" dirty="0">
              <a:solidFill>
                <a:srgbClr val="757070"/>
              </a:solidFill>
              <a:latin typeface="Roboto" panose="02000000000000000000" pitchFamily="2" charset="0"/>
              <a:cs typeface="Apercu Regular"/>
            </a:endParaRPr>
          </a:p>
        </p:txBody>
      </p:sp>
      <p:pic>
        <p:nvPicPr>
          <p:cNvPr id="4" name="Picture 3">
            <a:extLst>
              <a:ext uri="{FF2B5EF4-FFF2-40B4-BE49-F238E27FC236}">
                <a16:creationId xmlns:a16="http://schemas.microsoft.com/office/drawing/2014/main" id="{9EE8FCE9-C14A-1AD4-FC93-10B18F23D1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7538" y="1530348"/>
            <a:ext cx="8641461" cy="4574015"/>
          </a:xfrm>
          <a:prstGeom prst="rect">
            <a:avLst/>
          </a:prstGeom>
        </p:spPr>
      </p:pic>
      <p:pic>
        <p:nvPicPr>
          <p:cNvPr id="9" name="Picture 8" descr="Blue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679992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cs typeface="Apercu Regular"/>
              </a:rPr>
              <a:t>De </a:t>
            </a:r>
            <a:r>
              <a:rPr lang="en-US" sz="4600" dirty="0" err="1">
                <a:solidFill>
                  <a:srgbClr val="757070"/>
                </a:solidFill>
                <a:latin typeface="Roboto" panose="02000000000000000000" pitchFamily="2" charset="0"/>
                <a:cs typeface="Apercu Regular"/>
              </a:rPr>
              <a:t>analyse</a:t>
            </a:r>
            <a:endParaRPr lang="en-US" sz="4600" dirty="0">
              <a:solidFill>
                <a:srgbClr val="757070"/>
              </a:solidFill>
              <a:latin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432256"/>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rPr>
              <a:t>De analyse van de </a:t>
            </a:r>
            <a:r>
              <a:rPr lang="en-GB" sz="2300" dirty="0" err="1">
                <a:solidFill>
                  <a:schemeClr val="tx1">
                    <a:lumMod val="65000"/>
                    <a:lumOff val="35000"/>
                  </a:schemeClr>
                </a:solidFill>
                <a:latin typeface="Roboto" panose="02000000000000000000" pitchFamily="2" charset="0"/>
              </a:rPr>
              <a:t>gegevens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werd</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uitgevoerd</a:t>
            </a:r>
            <a:r>
              <a:rPr lang="en-GB" sz="2300" dirty="0">
                <a:solidFill>
                  <a:schemeClr val="tx1">
                    <a:lumMod val="65000"/>
                    <a:lumOff val="35000"/>
                  </a:schemeClr>
                </a:solidFill>
                <a:latin typeface="Roboto" panose="02000000000000000000" pitchFamily="2" charset="0"/>
              </a:rPr>
              <a:t> door professor Monique </a:t>
            </a:r>
            <a:r>
              <a:rPr lang="en-GB" sz="2300" dirty="0" err="1">
                <a:solidFill>
                  <a:schemeClr val="tx1">
                    <a:lumMod val="65000"/>
                    <a:lumOff val="35000"/>
                  </a:schemeClr>
                </a:solidFill>
                <a:latin typeface="Roboto" panose="02000000000000000000" pitchFamily="2" charset="0"/>
              </a:rPr>
              <a:t>Roobol</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haar</a:t>
            </a:r>
            <a:r>
              <a:rPr lang="en-GB" sz="2300" dirty="0">
                <a:solidFill>
                  <a:schemeClr val="tx1">
                    <a:lumMod val="65000"/>
                    <a:lumOff val="35000"/>
                  </a:schemeClr>
                </a:solidFill>
                <a:latin typeface="Roboto" panose="02000000000000000000" pitchFamily="2" charset="0"/>
              </a:rPr>
              <a:t> team van het Erasmus </a:t>
            </a:r>
            <a:r>
              <a:rPr lang="en-GB" sz="2300" dirty="0" err="1">
                <a:solidFill>
                  <a:schemeClr val="tx1">
                    <a:lumMod val="65000"/>
                    <a:lumOff val="35000"/>
                  </a:schemeClr>
                </a:solidFill>
                <a:latin typeface="Roboto" panose="02000000000000000000" pitchFamily="2" charset="0"/>
              </a:rPr>
              <a:t>Universitair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Medisch</a:t>
            </a:r>
            <a:r>
              <a:rPr lang="en-GB" sz="2300" dirty="0">
                <a:solidFill>
                  <a:schemeClr val="tx1">
                    <a:lumMod val="65000"/>
                    <a:lumOff val="35000"/>
                  </a:schemeClr>
                </a:solidFill>
                <a:latin typeface="Roboto" panose="02000000000000000000" pitchFamily="2" charset="0"/>
              </a:rPr>
              <a:t> Centrum, </a:t>
            </a:r>
            <a:r>
              <a:rPr lang="en-GB" sz="2300" dirty="0" err="1">
                <a:solidFill>
                  <a:schemeClr val="tx1">
                    <a:lumMod val="65000"/>
                    <a:lumOff val="35000"/>
                  </a:schemeClr>
                </a:solidFill>
                <a:latin typeface="Roboto" panose="02000000000000000000" pitchFamily="2" charset="0"/>
              </a:rPr>
              <a:t>afdeling</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Urologie</a:t>
            </a:r>
            <a:r>
              <a:rPr lang="en-GB" sz="2300" dirty="0">
                <a:solidFill>
                  <a:schemeClr val="tx1">
                    <a:lumMod val="65000"/>
                    <a:lumOff val="35000"/>
                  </a:schemeClr>
                </a:solidFill>
                <a:latin typeface="Roboto" panose="02000000000000000000" pitchFamily="2" charset="0"/>
              </a:rPr>
              <a:t>, in Rotterdam.</a:t>
            </a:r>
          </a:p>
          <a:p>
            <a:endParaRPr lang="en-GB" sz="2300" dirty="0">
              <a:solidFill>
                <a:schemeClr val="tx1">
                  <a:lumMod val="65000"/>
                  <a:lumOff val="35000"/>
                </a:schemeClr>
              </a:solidFill>
              <a:latin typeface="Roboto" panose="02000000000000000000" pitchFamily="2" charset="0"/>
            </a:endParaRPr>
          </a:p>
          <a:p>
            <a:r>
              <a:rPr lang="en-GB" sz="2300" dirty="0">
                <a:solidFill>
                  <a:schemeClr val="tx1">
                    <a:lumMod val="65000"/>
                    <a:lumOff val="35000"/>
                  </a:schemeClr>
                </a:solidFill>
                <a:latin typeface="Roboto" panose="02000000000000000000" pitchFamily="2" charset="0"/>
              </a:rPr>
              <a:t>Hun analyse van de </a:t>
            </a:r>
            <a:r>
              <a:rPr lang="en-GB" sz="2300" dirty="0" err="1">
                <a:solidFill>
                  <a:schemeClr val="tx1">
                    <a:lumMod val="65000"/>
                    <a:lumOff val="35000"/>
                  </a:schemeClr>
                </a:solidFill>
                <a:latin typeface="Roboto" panose="02000000000000000000" pitchFamily="2" charset="0"/>
              </a:rPr>
              <a:t>gegevens</a:t>
            </a:r>
            <a:r>
              <a:rPr lang="en-GB" sz="2300" dirty="0">
                <a:solidFill>
                  <a:schemeClr val="tx1">
                    <a:lumMod val="65000"/>
                    <a:lumOff val="35000"/>
                  </a:schemeClr>
                </a:solidFill>
                <a:latin typeface="Roboto" panose="02000000000000000000" pitchFamily="2" charset="0"/>
              </a:rPr>
              <a:t> van EUPROMS 1.0 </a:t>
            </a:r>
            <a:r>
              <a:rPr lang="en-GB" sz="2300" dirty="0" err="1">
                <a:solidFill>
                  <a:schemeClr val="tx1">
                    <a:lumMod val="65000"/>
                    <a:lumOff val="35000"/>
                  </a:schemeClr>
                </a:solidFill>
                <a:latin typeface="Roboto" panose="02000000000000000000" pitchFamily="2" charset="0"/>
              </a:rPr>
              <a:t>en</a:t>
            </a:r>
            <a:r>
              <a:rPr lang="en-GB" sz="2300" dirty="0">
                <a:solidFill>
                  <a:schemeClr val="tx1">
                    <a:lumMod val="65000"/>
                    <a:lumOff val="35000"/>
                  </a:schemeClr>
                </a:solidFill>
                <a:latin typeface="Roboto" panose="02000000000000000000" pitchFamily="2" charset="0"/>
              </a:rPr>
              <a:t> EUPROMS 2.0 </a:t>
            </a:r>
            <a:r>
              <a:rPr lang="en-GB" sz="2300" dirty="0" err="1">
                <a:solidFill>
                  <a:schemeClr val="tx1">
                    <a:lumMod val="65000"/>
                    <a:lumOff val="35000"/>
                  </a:schemeClr>
                </a:solidFill>
                <a:latin typeface="Roboto" panose="02000000000000000000" pitchFamily="2" charset="0"/>
              </a:rPr>
              <a:t>leverde</a:t>
            </a:r>
            <a:r>
              <a:rPr lang="en-GB" sz="2300" dirty="0">
                <a:solidFill>
                  <a:schemeClr val="tx1">
                    <a:lumMod val="65000"/>
                    <a:lumOff val="35000"/>
                  </a:schemeClr>
                </a:solidFill>
                <a:latin typeface="Roboto" panose="02000000000000000000" pitchFamily="2" charset="0"/>
              </a:rPr>
              <a:t> de </a:t>
            </a:r>
            <a:r>
              <a:rPr lang="en-GB" sz="2300" dirty="0" err="1">
                <a:solidFill>
                  <a:schemeClr val="tx1">
                    <a:lumMod val="65000"/>
                    <a:lumOff val="35000"/>
                  </a:schemeClr>
                </a:solidFill>
                <a:latin typeface="Roboto" panose="02000000000000000000" pitchFamily="2" charset="0"/>
              </a:rPr>
              <a:t>gecombineerde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bevindingen</a:t>
            </a:r>
            <a:r>
              <a:rPr lang="en-GB" sz="2300" dirty="0">
                <a:solidFill>
                  <a:schemeClr val="tx1">
                    <a:lumMod val="65000"/>
                    <a:lumOff val="35000"/>
                  </a:schemeClr>
                </a:solidFill>
                <a:latin typeface="Roboto" panose="02000000000000000000" pitchFamily="2" charset="0"/>
              </a:rPr>
              <a:t> op die </a:t>
            </a:r>
            <a:r>
              <a:rPr lang="en-GB" sz="2300" dirty="0" err="1">
                <a:solidFill>
                  <a:schemeClr val="tx1">
                    <a:lumMod val="65000"/>
                    <a:lumOff val="35000"/>
                  </a:schemeClr>
                </a:solidFill>
                <a:latin typeface="Roboto" panose="02000000000000000000" pitchFamily="2" charset="0"/>
              </a:rPr>
              <a:t>hier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worden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gepresenteerd</a:t>
            </a:r>
            <a:r>
              <a:rPr lang="en-GB" sz="2300" dirty="0">
                <a:solidFill>
                  <a:schemeClr val="tx1">
                    <a:lumMod val="65000"/>
                    <a:lumOff val="35000"/>
                  </a:schemeClr>
                </a:solidFill>
                <a:latin typeface="Roboto" panose="02000000000000000000" pitchFamily="2" charset="0"/>
              </a:rPr>
              <a:t>.</a:t>
            </a:r>
          </a:p>
          <a:p>
            <a:endParaRPr lang="en-GB" sz="2300" dirty="0">
              <a:solidFill>
                <a:schemeClr val="tx1">
                  <a:lumMod val="65000"/>
                  <a:lumOff val="35000"/>
                </a:schemeClr>
              </a:solidFill>
              <a:latin typeface="Roboto" panose="02000000000000000000" pitchFamily="2" charset="0"/>
            </a:endParaRPr>
          </a:p>
          <a:p>
            <a:r>
              <a:rPr lang="en-GB" sz="2300" dirty="0" err="1">
                <a:solidFill>
                  <a:schemeClr val="tx1">
                    <a:lumMod val="65000"/>
                    <a:lumOff val="35000"/>
                  </a:schemeClr>
                </a:solidFill>
                <a:latin typeface="Roboto" panose="02000000000000000000" pitchFamily="2" charset="0"/>
              </a:rPr>
              <a:t>Sommige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bevindingen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zijn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gebaseerd</a:t>
            </a:r>
            <a:r>
              <a:rPr lang="en-GB" sz="2300" dirty="0">
                <a:solidFill>
                  <a:schemeClr val="tx1">
                    <a:lumMod val="65000"/>
                    <a:lumOff val="35000"/>
                  </a:schemeClr>
                </a:solidFill>
                <a:latin typeface="Roboto" panose="02000000000000000000" pitchFamily="2" charset="0"/>
              </a:rPr>
              <a:t> op </a:t>
            </a:r>
            <a:r>
              <a:rPr lang="en-GB" sz="2300" dirty="0" err="1">
                <a:solidFill>
                  <a:schemeClr val="tx1">
                    <a:lumMod val="65000"/>
                    <a:lumOff val="35000"/>
                  </a:schemeClr>
                </a:solidFill>
                <a:latin typeface="Roboto" panose="02000000000000000000" pitchFamily="2" charset="0"/>
              </a:rPr>
              <a:t>ruwe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antwoorden</a:t>
            </a:r>
            <a:r>
              <a:rPr lang="en-GB" sz="2300" dirty="0">
                <a:solidFill>
                  <a:schemeClr val="tx1">
                    <a:lumMod val="65000"/>
                    <a:lumOff val="35000"/>
                  </a:schemeClr>
                </a:solidFill>
                <a:latin typeface="Roboto" panose="02000000000000000000" pitchFamily="2" charset="0"/>
              </a:rPr>
              <a:t> op de </a:t>
            </a:r>
            <a:r>
              <a:rPr lang="en-GB" sz="2300" dirty="0" err="1">
                <a:solidFill>
                  <a:schemeClr val="tx1">
                    <a:lumMod val="65000"/>
                    <a:lumOff val="35000"/>
                  </a:schemeClr>
                </a:solidFill>
                <a:latin typeface="Roboto" panose="02000000000000000000" pitchFamily="2" charset="0"/>
              </a:rPr>
              <a:t>enquête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en</a:t>
            </a:r>
            <a:r>
              <a:rPr lang="en-GB" sz="2300" dirty="0">
                <a:solidFill>
                  <a:schemeClr val="tx1">
                    <a:lumMod val="65000"/>
                    <a:lumOff val="35000"/>
                  </a:schemeClr>
                </a:solidFill>
                <a:latin typeface="Roboto" panose="02000000000000000000" pitchFamily="2" charset="0"/>
              </a:rPr>
              <a:t> de </a:t>
            </a:r>
            <a:r>
              <a:rPr lang="en-GB" sz="2300" dirty="0" err="1">
                <a:solidFill>
                  <a:schemeClr val="tx1">
                    <a:lumMod val="65000"/>
                    <a:lumOff val="35000"/>
                  </a:schemeClr>
                </a:solidFill>
                <a:latin typeface="Roboto" panose="02000000000000000000" pitchFamily="2" charset="0"/>
              </a:rPr>
              <a:t>statistische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significantie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ervan</a:t>
            </a:r>
            <a:r>
              <a:rPr lang="en-GB" sz="2300" dirty="0">
                <a:solidFill>
                  <a:schemeClr val="tx1">
                    <a:lumMod val="65000"/>
                    <a:lumOff val="35000"/>
                  </a:schemeClr>
                </a:solidFill>
                <a:latin typeface="Roboto" panose="02000000000000000000" pitchFamily="2" charset="0"/>
              </a:rPr>
              <a:t> is </a:t>
            </a:r>
            <a:r>
              <a:rPr lang="en-GB" sz="2300" dirty="0" err="1">
                <a:solidFill>
                  <a:schemeClr val="tx1">
                    <a:lumMod val="65000"/>
                    <a:lumOff val="35000"/>
                  </a:schemeClr>
                </a:solidFill>
                <a:latin typeface="Roboto" panose="02000000000000000000" pitchFamily="2" charset="0"/>
              </a:rPr>
              <a:t>niet</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berekend</a:t>
            </a:r>
            <a:r>
              <a:rPr lang="en-GB" sz="2300" dirty="0">
                <a:solidFill>
                  <a:schemeClr val="tx1">
                    <a:lumMod val="65000"/>
                    <a:lumOff val="35000"/>
                  </a:schemeClr>
                </a:solidFill>
                <a:latin typeface="Roboto" panose="02000000000000000000" pitchFamily="2" charset="0"/>
              </a:rPr>
              <a:t> of </a:t>
            </a:r>
            <a:r>
              <a:rPr lang="en-GB" sz="2300" dirty="0" err="1">
                <a:solidFill>
                  <a:schemeClr val="tx1">
                    <a:lumMod val="65000"/>
                    <a:lumOff val="35000"/>
                  </a:schemeClr>
                </a:solidFill>
                <a:latin typeface="Roboto" panose="02000000000000000000" pitchFamily="2" charset="0"/>
              </a:rPr>
              <a:t>weergegeven</a:t>
            </a:r>
            <a:r>
              <a:rPr lang="en-GB" sz="2300" dirty="0">
                <a:solidFill>
                  <a:schemeClr val="tx1">
                    <a:lumMod val="65000"/>
                    <a:lumOff val="35000"/>
                  </a:schemeClr>
                </a:solidFill>
                <a:latin typeface="Roboto" panose="02000000000000000000" pitchFamily="2" charset="0"/>
              </a:rPr>
              <a:t>.</a:t>
            </a:r>
          </a:p>
          <a:p>
            <a:endParaRPr lang="en-GB" sz="2300" dirty="0">
              <a:solidFill>
                <a:schemeClr val="tx1">
                  <a:lumMod val="65000"/>
                  <a:lumOff val="35000"/>
                </a:schemeClr>
              </a:solidFill>
              <a:latin typeface="Roboto" panose="02000000000000000000" pitchFamily="2" charset="0"/>
            </a:endParaRPr>
          </a:p>
          <a:p>
            <a:r>
              <a:rPr lang="en-GB" sz="2300" dirty="0">
                <a:solidFill>
                  <a:schemeClr val="tx1">
                    <a:lumMod val="65000"/>
                    <a:lumOff val="35000"/>
                  </a:schemeClr>
                </a:solidFill>
                <a:latin typeface="Roboto" panose="02000000000000000000" pitchFamily="2" charset="0"/>
              </a:rPr>
              <a:t>Alle </a:t>
            </a:r>
            <a:r>
              <a:rPr lang="en-GB" sz="2300" dirty="0" err="1">
                <a:solidFill>
                  <a:schemeClr val="tx1">
                    <a:lumMod val="65000"/>
                    <a:lumOff val="35000"/>
                  </a:schemeClr>
                </a:solidFill>
                <a:latin typeface="Roboto" panose="02000000000000000000" pitchFamily="2" charset="0"/>
              </a:rPr>
              <a:t>bevindingen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helpen</a:t>
            </a:r>
            <a:r>
              <a:rPr lang="en-GB" sz="2300" dirty="0">
                <a:solidFill>
                  <a:schemeClr val="tx1">
                    <a:lumMod val="65000"/>
                    <a:lumOff val="35000"/>
                  </a:schemeClr>
                </a:solidFill>
                <a:latin typeface="Roboto" panose="02000000000000000000" pitchFamily="2" charset="0"/>
              </a:rPr>
              <a:t> om </a:t>
            </a:r>
            <a:r>
              <a:rPr lang="en-GB" sz="2300" dirty="0" err="1">
                <a:solidFill>
                  <a:schemeClr val="tx1">
                    <a:lumMod val="65000"/>
                    <a:lumOff val="35000"/>
                  </a:schemeClr>
                </a:solidFill>
                <a:latin typeface="Roboto" panose="02000000000000000000" pitchFamily="2" charset="0"/>
              </a:rPr>
              <a:t>essentiële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informatie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te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verschaffen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voor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klinische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besluitvorming</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waardoor</a:t>
            </a:r>
            <a:r>
              <a:rPr lang="en-GB" sz="2300" dirty="0">
                <a:solidFill>
                  <a:schemeClr val="tx1">
                    <a:lumMod val="65000"/>
                    <a:lumOff val="35000"/>
                  </a:schemeClr>
                </a:solidFill>
                <a:latin typeface="Roboto" panose="02000000000000000000" pitchFamily="2" charset="0"/>
              </a:rPr>
              <a:t> ze </a:t>
            </a:r>
            <a:r>
              <a:rPr lang="en-GB" sz="2300" dirty="0" err="1">
                <a:solidFill>
                  <a:schemeClr val="tx1">
                    <a:lumMod val="65000"/>
                    <a:lumOff val="35000"/>
                  </a:schemeClr>
                </a:solidFill>
                <a:latin typeface="Roboto" panose="02000000000000000000" pitchFamily="2" charset="0"/>
              </a:rPr>
              <a:t>klinisch</a:t>
            </a:r>
            <a:r>
              <a:rPr lang="en-GB" sz="2300" dirty="0">
                <a:solidFill>
                  <a:schemeClr val="tx1">
                    <a:lumMod val="65000"/>
                    <a:lumOff val="35000"/>
                  </a:schemeClr>
                </a:solidFill>
                <a:latin typeface="Roboto" panose="02000000000000000000" pitchFamily="2" charset="0"/>
              </a:rPr>
              <a:t> relevant </a:t>
            </a:r>
            <a:r>
              <a:rPr lang="en-GB" sz="2300" dirty="0" err="1">
                <a:solidFill>
                  <a:schemeClr val="tx1">
                    <a:lumMod val="65000"/>
                    <a:lumOff val="35000"/>
                  </a:schemeClr>
                </a:solidFill>
                <a:latin typeface="Roboto" panose="02000000000000000000" pitchFamily="2" charset="0"/>
              </a:rPr>
              <a:t>zijn</a:t>
            </a:r>
            <a:r>
              <a:rPr lang="en-GB" sz="2300" dirty="0">
                <a:solidFill>
                  <a:schemeClr val="tx1">
                    <a:lumMod val="65000"/>
                    <a:lumOff val="35000"/>
                  </a:schemeClr>
                </a:solidFill>
                <a:latin typeface="Roboto" panose="02000000000000000000" pitchFamily="2" charset="0"/>
              </a:rPr>
              <a:t>.</a:t>
            </a:r>
          </a:p>
          <a:p>
            <a:endParaRPr lang="en-GB" sz="2300" dirty="0">
              <a:solidFill>
                <a:schemeClr val="tx1">
                  <a:lumMod val="65000"/>
                  <a:lumOff val="35000"/>
                </a:schemeClr>
              </a:solidFill>
              <a:latin typeface="Roboto" panose="02000000000000000000" pitchFamily="2" charset="0"/>
            </a:endParaRPr>
          </a:p>
          <a:p>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29845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4" name="Rectangle 3">
            <a:extLst>
              <a:ext uri="{FF2B5EF4-FFF2-40B4-BE49-F238E27FC236}">
                <a16:creationId xmlns:a16="http://schemas.microsoft.com/office/drawing/2014/main" id="{31CF265C-5702-9E41-B739-2041CD7F35AF}"/>
              </a:ext>
            </a:extLst>
          </p:cNvPr>
          <p:cNvSpPr/>
          <p:nvPr/>
        </p:nvSpPr>
        <p:spPr>
          <a:xfrm>
            <a:off x="832335" y="857143"/>
            <a:ext cx="6956998" cy="1508105"/>
          </a:xfrm>
          <a:prstGeom prst="rect">
            <a:avLst/>
          </a:prstGeom>
        </p:spPr>
        <p:txBody>
          <a:bodyPr wrap="square">
            <a:spAutoFit/>
          </a:bodyPr>
          <a:lstStyle/>
          <a:p>
            <a:r>
              <a:rPr lang="en-GB" sz="5400" dirty="0">
                <a:solidFill>
                  <a:schemeClr val="accent1">
                    <a:lumMod val="50000"/>
                  </a:schemeClr>
                </a:solidFill>
                <a:latin typeface="Roboto" panose="02000000000000000000" pitchFamily="2" charset="0"/>
              </a:rPr>
              <a:t>EUPROMS-</a:t>
            </a:r>
            <a:r>
              <a:rPr lang="en-GB" sz="5400" dirty="0" err="1">
                <a:solidFill>
                  <a:schemeClr val="accent1">
                    <a:lumMod val="50000"/>
                  </a:schemeClr>
                </a:solidFill>
                <a:latin typeface="Roboto" panose="02000000000000000000" pitchFamily="2" charset="0"/>
              </a:rPr>
              <a:t>resultaten</a:t>
            </a:r>
            <a:r>
              <a:rPr lang="en-GB" sz="5400" dirty="0">
                <a:solidFill>
                  <a:schemeClr val="accent1">
                    <a:lumMod val="50000"/>
                  </a:schemeClr>
                </a:solidFill>
                <a:latin typeface="Roboto" panose="02000000000000000000" pitchFamily="2" charset="0"/>
              </a:rPr>
              <a:t> </a:t>
            </a:r>
          </a:p>
          <a:p>
            <a:pPr>
              <a:spcBef>
                <a:spcPts val="1200"/>
              </a:spcBef>
            </a:pPr>
            <a:r>
              <a:rPr lang="en-GB" sz="2800" dirty="0" err="1">
                <a:latin typeface="Roboto" panose="02000000000000000000" pitchFamily="2" charset="0"/>
              </a:rPr>
              <a:t>Algemene</a:t>
            </a:r>
            <a:r>
              <a:rPr lang="en-GB" sz="2800" dirty="0">
                <a:latin typeface="Roboto" panose="02000000000000000000" pitchFamily="2" charset="0"/>
              </a:rPr>
              <a:t> </a:t>
            </a:r>
            <a:r>
              <a:rPr lang="en-GB" sz="2800" dirty="0" err="1">
                <a:latin typeface="Roboto" panose="02000000000000000000" pitchFamily="2" charset="0"/>
              </a:rPr>
              <a:t>levenskwaliteit</a:t>
            </a:r>
            <a:endParaRPr lang="en-GB" sz="2800" dirty="0">
              <a:latin typeface="Roboto" panose="02000000000000000000" pitchFamily="2" charset="0"/>
            </a:endParaRPr>
          </a:p>
        </p:txBody>
      </p:sp>
    </p:spTree>
    <p:extLst>
      <p:ext uri="{BB962C8B-B14F-4D97-AF65-F5344CB8AC3E}">
        <p14:creationId xmlns:p14="http://schemas.microsoft.com/office/powerpoint/2010/main" val="2740666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A703E820-AC23-6BD9-5B3B-E63FB5BC488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9660" y="1372557"/>
            <a:ext cx="10346373" cy="3317975"/>
          </a:xfrm>
          <a:prstGeom prst="rect">
            <a:avLst/>
          </a:prstGeom>
        </p:spPr>
      </p:pic>
    </p:spTree>
    <p:extLst>
      <p:ext uri="{BB962C8B-B14F-4D97-AF65-F5344CB8AC3E}">
        <p14:creationId xmlns:p14="http://schemas.microsoft.com/office/powerpoint/2010/main" val="1016995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E6947324-8548-747A-846F-C0B69A5839E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7974" y="758656"/>
            <a:ext cx="10077093" cy="5108043"/>
          </a:xfrm>
          <a:prstGeom prst="rect">
            <a:avLst/>
          </a:prstGeom>
        </p:spPr>
      </p:pic>
    </p:spTree>
    <p:extLst>
      <p:ext uri="{BB962C8B-B14F-4D97-AF65-F5344CB8AC3E}">
        <p14:creationId xmlns:p14="http://schemas.microsoft.com/office/powerpoint/2010/main" val="447783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832341" y="355602"/>
            <a:ext cx="10858152" cy="1724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a:t>
            </a:r>
            <a:r>
              <a:rPr lang="en-GB" sz="5400" dirty="0" err="1">
                <a:solidFill>
                  <a:schemeClr val="accent1">
                    <a:lumMod val="50000"/>
                  </a:schemeClr>
                </a:solidFill>
                <a:latin typeface="Roboto" panose="02000000000000000000" pitchFamily="2" charset="0"/>
              </a:rPr>
              <a:t>resultaten</a:t>
            </a:r>
            <a:endParaRPr lang="en-GB" sz="5400" dirty="0">
              <a:solidFill>
                <a:schemeClr val="accent1">
                  <a:lumMod val="50000"/>
                </a:schemeClr>
              </a:solidFill>
              <a:latin typeface="Roboto" panose="02000000000000000000" pitchFamily="2" charset="0"/>
            </a:endParaRPr>
          </a:p>
          <a:p>
            <a:pPr>
              <a:spcBef>
                <a:spcPts val="1200"/>
              </a:spcBef>
            </a:pPr>
            <a:r>
              <a:rPr lang="en-GB" sz="2800" dirty="0">
                <a:latin typeface="Roboto" panose="02000000000000000000" pitchFamily="2" charset="0"/>
              </a:rPr>
              <a:t>EUPROMS-</a:t>
            </a:r>
            <a:r>
              <a:rPr lang="en-GB" sz="2800" dirty="0" err="1">
                <a:latin typeface="Roboto" panose="02000000000000000000" pitchFamily="2" charset="0"/>
              </a:rPr>
              <a:t>resultaten</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366451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27214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latin typeface="Roboto" panose="02000000000000000000" pitchFamily="2" charset="0"/>
                <a:ea typeface="Roboto" panose="02000000000000000000" pitchFamily="2" charset="0"/>
              </a:rPr>
            </a:br>
            <a:r>
              <a:rPr lang="en-GB" sz="5400" dirty="0">
                <a:solidFill>
                  <a:schemeClr val="accent1">
                    <a:lumMod val="50000"/>
                  </a:schemeClr>
                </a:solidFill>
                <a:latin typeface="Roboto" panose="02000000000000000000" pitchFamily="2" charset="0"/>
                <a:ea typeface="Roboto" panose="02000000000000000000" pitchFamily="2" charset="0"/>
              </a:rPr>
              <a:t>De EUPROMS-</a:t>
            </a:r>
            <a:r>
              <a:rPr lang="en-GB" sz="5400" dirty="0" err="1">
                <a:solidFill>
                  <a:schemeClr val="accent1">
                    <a:lumMod val="50000"/>
                  </a:schemeClr>
                </a:solidFill>
                <a:latin typeface="Roboto" panose="02000000000000000000" pitchFamily="2" charset="0"/>
                <a:ea typeface="Roboto" panose="02000000000000000000" pitchFamily="2" charset="0"/>
              </a:rPr>
              <a:t>studie</a:t>
            </a:r>
            <a:endParaRPr lang="en-GB" sz="5400" dirty="0">
              <a:solidFill>
                <a:schemeClr val="accent1">
                  <a:lumMod val="50000"/>
                </a:schemeClr>
              </a:solidFill>
              <a:latin typeface="Roboto" panose="02000000000000000000" pitchFamily="2" charset="0"/>
              <a:ea typeface="Roboto" panose="02000000000000000000" pitchFamily="2" charset="0"/>
            </a:endParaRPr>
          </a:p>
          <a:p>
            <a:pPr>
              <a:spcBef>
                <a:spcPts val="1200"/>
              </a:spcBef>
            </a:pPr>
            <a:r>
              <a:rPr lang="en-GB" sz="2800" dirty="0" err="1">
                <a:latin typeface="Roboto" panose="02000000000000000000" pitchFamily="2" charset="0"/>
                <a:ea typeface="Roboto" panose="02000000000000000000" pitchFamily="2" charset="0"/>
              </a:rPr>
              <a:t>Studie</a:t>
            </a:r>
            <a:r>
              <a:rPr lang="en-GB" sz="2800" dirty="0">
                <a:latin typeface="Roboto" panose="02000000000000000000" pitchFamily="2" charset="0"/>
                <a:ea typeface="Roboto" panose="02000000000000000000" pitchFamily="2" charset="0"/>
              </a:rPr>
              <a:t> van door de </a:t>
            </a:r>
            <a:r>
              <a:rPr lang="en-GB" sz="2800" dirty="0" err="1">
                <a:latin typeface="Roboto" panose="02000000000000000000" pitchFamily="2" charset="0"/>
                <a:ea typeface="Roboto" panose="02000000000000000000" pitchFamily="2" charset="0"/>
              </a:rPr>
              <a:t>patiënten</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gemelde</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resultaten</a:t>
            </a:r>
            <a:r>
              <a:rPr lang="en-GB" sz="2800" dirty="0">
                <a:latin typeface="Roboto" panose="02000000000000000000" pitchFamily="2" charset="0"/>
                <a:ea typeface="Roboto" panose="02000000000000000000" pitchFamily="2" charset="0"/>
              </a:rPr>
              <a:t> van Europa </a:t>
            </a:r>
            <a:r>
              <a:rPr lang="en-GB" sz="2800" dirty="0" err="1">
                <a:latin typeface="Roboto" panose="02000000000000000000" pitchFamily="2" charset="0"/>
                <a:ea typeface="Roboto" panose="02000000000000000000" pitchFamily="2" charset="0"/>
              </a:rPr>
              <a:t>Uomo</a:t>
            </a:r>
            <a:r>
              <a:rPr lang="en-GB" sz="2800" dirty="0">
                <a:latin typeface="Roboto" panose="02000000000000000000" pitchFamily="2" charset="0"/>
                <a:ea typeface="Roboto" panose="02000000000000000000" pitchFamily="2" charset="0"/>
              </a:rPr>
              <a:t> </a:t>
            </a:r>
          </a:p>
          <a:p>
            <a:endParaRPr lang="en-GB" sz="2400" dirty="0">
              <a:latin typeface="Roboto" panose="02000000000000000000" pitchFamily="2" charset="0"/>
              <a:ea typeface="Roboto" panose="02000000000000000000" pitchFamily="2" charset="0"/>
            </a:endParaRPr>
          </a:p>
          <a:p>
            <a:r>
              <a:rPr lang="en-GB" sz="2300" dirty="0">
                <a:latin typeface="Roboto" panose="02000000000000000000" pitchFamily="2" charset="0"/>
                <a:ea typeface="Roboto" panose="02000000000000000000" pitchFamily="2" charset="0"/>
              </a:rPr>
              <a:t>De </a:t>
            </a:r>
            <a:r>
              <a:rPr lang="en-GB" sz="2300" dirty="0" err="1">
                <a:latin typeface="Roboto" panose="02000000000000000000" pitchFamily="2" charset="0"/>
                <a:ea typeface="Roboto" panose="02000000000000000000" pitchFamily="2" charset="0"/>
              </a:rPr>
              <a:t>allereerste</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enquête</a:t>
            </a:r>
            <a:r>
              <a:rPr lang="en-GB" sz="2300" dirty="0">
                <a:latin typeface="Roboto" panose="02000000000000000000" pitchFamily="2" charset="0"/>
                <a:ea typeface="Roboto" panose="02000000000000000000" pitchFamily="2" charset="0"/>
              </a:rPr>
              <a:t> over de </a:t>
            </a:r>
            <a:r>
              <a:rPr lang="en-GB" sz="2300" dirty="0" err="1">
                <a:latin typeface="Roboto" panose="02000000000000000000" pitchFamily="2" charset="0"/>
                <a:ea typeface="Roboto" panose="02000000000000000000" pitchFamily="2" charset="0"/>
              </a:rPr>
              <a:t>levenskwaliteit</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bij</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prostaatkanker</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uitgevoerd</a:t>
            </a:r>
            <a:r>
              <a:rPr lang="en-GB" sz="2300" dirty="0">
                <a:latin typeface="Roboto" panose="02000000000000000000" pitchFamily="2" charset="0"/>
                <a:ea typeface="Roboto" panose="02000000000000000000" pitchFamily="2" charset="0"/>
              </a:rPr>
              <a:t> door </a:t>
            </a:r>
            <a:r>
              <a:rPr lang="en-GB" sz="2300" dirty="0" err="1">
                <a:latin typeface="Roboto" panose="02000000000000000000" pitchFamily="2" charset="0"/>
                <a:ea typeface="Roboto" panose="02000000000000000000" pitchFamily="2" charset="0"/>
              </a:rPr>
              <a:t>patiënten</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voor</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patiënten</a:t>
            </a:r>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198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04ADEC1F-A86E-9F91-3492-B0E5E091065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01298" y="985029"/>
            <a:ext cx="9506398" cy="4687638"/>
          </a:xfrm>
          <a:prstGeom prst="rect">
            <a:avLst/>
          </a:prstGeom>
        </p:spPr>
      </p:pic>
    </p:spTree>
    <p:extLst>
      <p:ext uri="{BB962C8B-B14F-4D97-AF65-F5344CB8AC3E}">
        <p14:creationId xmlns:p14="http://schemas.microsoft.com/office/powerpoint/2010/main" val="2798432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F4348CFB-606F-01CE-0D00-FF0B965AFA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05466" y="1030858"/>
            <a:ext cx="9906001" cy="4628493"/>
          </a:xfrm>
          <a:prstGeom prst="rect">
            <a:avLst/>
          </a:prstGeom>
        </p:spPr>
      </p:pic>
    </p:spTree>
    <p:extLst>
      <p:ext uri="{BB962C8B-B14F-4D97-AF65-F5344CB8AC3E}">
        <p14:creationId xmlns:p14="http://schemas.microsoft.com/office/powerpoint/2010/main" val="3468299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A448FC22-71A8-4A0A-CA7F-570E2197FE4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19679" y="933002"/>
            <a:ext cx="9822454" cy="4809615"/>
          </a:xfrm>
          <a:prstGeom prst="rect">
            <a:avLst/>
          </a:prstGeom>
        </p:spPr>
      </p:pic>
    </p:spTree>
    <p:extLst>
      <p:ext uri="{BB962C8B-B14F-4D97-AF65-F5344CB8AC3E}">
        <p14:creationId xmlns:p14="http://schemas.microsoft.com/office/powerpoint/2010/main" val="983718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732363" y="367016"/>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a:t>
            </a:r>
            <a:r>
              <a:rPr lang="en-GB" sz="5400" dirty="0" err="1">
                <a:solidFill>
                  <a:schemeClr val="accent1">
                    <a:lumMod val="50000"/>
                  </a:schemeClr>
                </a:solidFill>
                <a:latin typeface="Roboto" panose="02000000000000000000" pitchFamily="2" charset="0"/>
              </a:rPr>
              <a:t>resultaten</a:t>
            </a:r>
            <a:endParaRPr lang="en-GB" sz="5400" dirty="0">
              <a:solidFill>
                <a:schemeClr val="accent1">
                  <a:lumMod val="50000"/>
                </a:schemeClr>
              </a:solidFill>
              <a:latin typeface="Roboto" panose="02000000000000000000" pitchFamily="2" charset="0"/>
            </a:endParaRPr>
          </a:p>
          <a:p>
            <a:pPr>
              <a:spcBef>
                <a:spcPts val="1200"/>
              </a:spcBef>
            </a:pPr>
            <a:r>
              <a:rPr lang="en-GB" sz="2800" dirty="0" err="1">
                <a:latin typeface="Roboto" panose="02000000000000000000" pitchFamily="2" charset="0"/>
              </a:rPr>
              <a:t>Geestelijke</a:t>
            </a:r>
            <a:r>
              <a:rPr lang="en-GB" sz="2800" dirty="0">
                <a:latin typeface="Roboto" panose="02000000000000000000" pitchFamily="2" charset="0"/>
              </a:rPr>
              <a:t> </a:t>
            </a:r>
            <a:r>
              <a:rPr lang="en-GB" sz="2800" dirty="0" err="1">
                <a:latin typeface="Roboto" panose="02000000000000000000" pitchFamily="2" charset="0"/>
              </a:rPr>
              <a:t>gezondheid</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1461296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5A3E08F9-1B6F-1EAC-0B58-7329F10092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54670" y="695960"/>
            <a:ext cx="8890000" cy="5334000"/>
          </a:xfrm>
          <a:prstGeom prst="rect">
            <a:avLst/>
          </a:prstGeom>
        </p:spPr>
      </p:pic>
    </p:spTree>
    <p:extLst>
      <p:ext uri="{BB962C8B-B14F-4D97-AF65-F5344CB8AC3E}">
        <p14:creationId xmlns:p14="http://schemas.microsoft.com/office/powerpoint/2010/main" val="3548446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7CA789FB-B213-3D53-A9B2-3279129DE1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04400" y="452865"/>
            <a:ext cx="7366000" cy="5600700"/>
          </a:xfrm>
          <a:prstGeom prst="rect">
            <a:avLst/>
          </a:prstGeom>
        </p:spPr>
      </p:pic>
    </p:spTree>
    <p:extLst>
      <p:ext uri="{BB962C8B-B14F-4D97-AF65-F5344CB8AC3E}">
        <p14:creationId xmlns:p14="http://schemas.microsoft.com/office/powerpoint/2010/main" val="4272266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ECC4F432-6C55-9B88-0BFA-E7A86CEB47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88532" y="724950"/>
            <a:ext cx="9550399" cy="5120989"/>
          </a:xfrm>
          <a:prstGeom prst="rect">
            <a:avLst/>
          </a:prstGeom>
        </p:spPr>
      </p:pic>
    </p:spTree>
    <p:extLst>
      <p:ext uri="{BB962C8B-B14F-4D97-AF65-F5344CB8AC3E}">
        <p14:creationId xmlns:p14="http://schemas.microsoft.com/office/powerpoint/2010/main" val="603993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4" name="Title 22">
            <a:extLst>
              <a:ext uri="{FF2B5EF4-FFF2-40B4-BE49-F238E27FC236}">
                <a16:creationId xmlns:a16="http://schemas.microsoft.com/office/drawing/2014/main" id="{0B9771F2-2202-B7E4-0691-A721F5ED3BAB}"/>
              </a:ext>
            </a:extLst>
          </p:cNvPr>
          <p:cNvSpPr txBox="1">
            <a:spLocks/>
          </p:cNvSpPr>
          <p:nvPr/>
        </p:nvSpPr>
        <p:spPr>
          <a:xfrm>
            <a:off x="793132" y="451684"/>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a:t>
            </a:r>
            <a:r>
              <a:rPr lang="en-GB" sz="5400" dirty="0" err="1">
                <a:solidFill>
                  <a:schemeClr val="accent1">
                    <a:lumMod val="50000"/>
                  </a:schemeClr>
                </a:solidFill>
                <a:latin typeface="Roboto" panose="02000000000000000000" pitchFamily="2" charset="0"/>
              </a:rPr>
              <a:t>resultaten</a:t>
            </a:r>
            <a:endParaRPr lang="en-GB" sz="5400" dirty="0">
              <a:solidFill>
                <a:schemeClr val="accent1">
                  <a:lumMod val="50000"/>
                </a:schemeClr>
              </a:solidFill>
              <a:latin typeface="Roboto" panose="02000000000000000000" pitchFamily="2" charset="0"/>
            </a:endParaRPr>
          </a:p>
          <a:p>
            <a:pPr>
              <a:spcBef>
                <a:spcPts val="1200"/>
              </a:spcBef>
            </a:pPr>
            <a:r>
              <a:rPr lang="en-GB" sz="2800" dirty="0" err="1">
                <a:latin typeface="Roboto" panose="02000000000000000000" pitchFamily="2" charset="0"/>
              </a:rPr>
              <a:t>Seksueel</a:t>
            </a:r>
            <a:r>
              <a:rPr lang="en-GB" sz="2800" dirty="0">
                <a:latin typeface="Roboto" panose="02000000000000000000" pitchFamily="2" charset="0"/>
              </a:rPr>
              <a:t> </a:t>
            </a:r>
            <a:r>
              <a:rPr lang="en-GB" sz="2800" dirty="0" err="1">
                <a:latin typeface="Roboto" panose="02000000000000000000" pitchFamily="2" charset="0"/>
              </a:rPr>
              <a:t>functioneren</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220405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6D06F59D-70D6-AA80-F967-C896684B6B5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57378" y="415145"/>
            <a:ext cx="8606009" cy="5638420"/>
          </a:xfrm>
          <a:prstGeom prst="rect">
            <a:avLst/>
          </a:prstGeom>
        </p:spPr>
      </p:pic>
    </p:spTree>
    <p:extLst>
      <p:ext uri="{BB962C8B-B14F-4D97-AF65-F5344CB8AC3E}">
        <p14:creationId xmlns:p14="http://schemas.microsoft.com/office/powerpoint/2010/main" val="1419523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5" name="Picture 4">
            <a:extLst>
              <a:ext uri="{FF2B5EF4-FFF2-40B4-BE49-F238E27FC236}">
                <a16:creationId xmlns:a16="http://schemas.microsoft.com/office/drawing/2014/main" id="{C9F2CF6B-2303-B6AC-396B-A5F3EB508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78000" y="1122346"/>
            <a:ext cx="8001000" cy="4786805"/>
          </a:xfrm>
          <a:prstGeom prst="rect">
            <a:avLst/>
          </a:prstGeom>
        </p:spPr>
      </p:pic>
      <p:pic>
        <p:nvPicPr>
          <p:cNvPr id="9" name="Picture 8" descr="Blu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11822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Over </a:t>
            </a:r>
            <a:r>
              <a:rPr lang="en-US" sz="4600" dirty="0" err="1">
                <a:solidFill>
                  <a:srgbClr val="757070"/>
                </a:solidFill>
                <a:latin typeface="Roboto" panose="02000000000000000000" pitchFamily="2" charset="0"/>
                <a:ea typeface="Roboto" panose="02000000000000000000" pitchFamily="2" charset="0"/>
                <a:cs typeface="Apercu Regular"/>
              </a:rPr>
              <a:t>deze</a:t>
            </a:r>
            <a:r>
              <a:rPr lang="en-US" sz="4600" dirty="0">
                <a:solidFill>
                  <a:srgbClr val="757070"/>
                </a:solidFill>
                <a:latin typeface="Roboto" panose="02000000000000000000" pitchFamily="2" charset="0"/>
                <a:ea typeface="Roboto" panose="02000000000000000000" pitchFamily="2" charset="0"/>
                <a:cs typeface="Apercu Regular"/>
              </a:rPr>
              <a:t> </a:t>
            </a:r>
            <a:r>
              <a:rPr lang="en-US" sz="4600" dirty="0" err="1">
                <a:solidFill>
                  <a:srgbClr val="757070"/>
                </a:solidFill>
                <a:latin typeface="Roboto" panose="02000000000000000000" pitchFamily="2" charset="0"/>
                <a:ea typeface="Roboto" panose="02000000000000000000" pitchFamily="2" charset="0"/>
                <a:cs typeface="Apercu Regular"/>
              </a:rPr>
              <a:t>presentatie</a:t>
            </a:r>
            <a:endParaRPr lang="en-US" sz="4600" dirty="0">
              <a:solidFill>
                <a:srgbClr val="757070"/>
              </a:solidFill>
              <a:latin typeface="Roboto" panose="02000000000000000000" pitchFamily="2" charset="0"/>
              <a:ea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3631763"/>
          </a:xfrm>
          <a:prstGeom prst="rect">
            <a:avLst/>
          </a:prstGeom>
          <a:noFill/>
        </p:spPr>
        <p:txBody>
          <a:bodyPr wrap="square" rtlCol="0">
            <a:spAutoFit/>
          </a:bodyPr>
          <a:lstStyle/>
          <a:p>
            <a:r>
              <a:rPr lang="en-GB" sz="2300" dirty="0" err="1">
                <a:solidFill>
                  <a:schemeClr val="tx1">
                    <a:lumMod val="65000"/>
                    <a:lumOff val="35000"/>
                  </a:schemeClr>
                </a:solidFill>
                <a:latin typeface="Roboto" panose="02000000000000000000" pitchFamily="2" charset="0"/>
                <a:ea typeface="Roboto" panose="02000000000000000000" pitchFamily="2" charset="0"/>
              </a:rPr>
              <a:t>Deze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presentatie</a:t>
            </a:r>
            <a:r>
              <a:rPr lang="en-GB" sz="2300" dirty="0">
                <a:solidFill>
                  <a:schemeClr val="tx1">
                    <a:lumMod val="65000"/>
                    <a:lumOff val="35000"/>
                  </a:schemeClr>
                </a:solidFill>
                <a:latin typeface="Roboto" panose="02000000000000000000" pitchFamily="2" charset="0"/>
                <a:ea typeface="Roboto" panose="02000000000000000000" pitchFamily="2" charset="0"/>
              </a:rPr>
              <a:t> is </a:t>
            </a:r>
            <a:r>
              <a:rPr lang="en-GB" sz="2300" dirty="0" err="1">
                <a:solidFill>
                  <a:schemeClr val="tx1">
                    <a:lumMod val="65000"/>
                    <a:lumOff val="35000"/>
                  </a:schemeClr>
                </a:solidFill>
                <a:latin typeface="Roboto" panose="02000000000000000000" pitchFamily="2" charset="0"/>
                <a:ea typeface="Roboto" panose="02000000000000000000" pitchFamily="2" charset="0"/>
              </a:rPr>
              <a:t>bedoeld</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voor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patiëntengroepen</a:t>
            </a:r>
            <a:r>
              <a:rPr lang="en-GB" sz="2300" dirty="0">
                <a:solidFill>
                  <a:schemeClr val="tx1">
                    <a:lumMod val="65000"/>
                    <a:lumOff val="35000"/>
                  </a:schemeClr>
                </a:solidFill>
                <a:latin typeface="Roboto" panose="02000000000000000000" pitchFamily="2" charset="0"/>
                <a:ea typeface="Roboto" panose="02000000000000000000" pitchFamily="2" charset="0"/>
              </a:rPr>
              <a:t> met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prostaatkanker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voor</a:t>
            </a:r>
            <a:r>
              <a:rPr lang="en-GB" sz="2300" dirty="0">
                <a:solidFill>
                  <a:schemeClr val="tx1">
                    <a:lumMod val="65000"/>
                    <a:lumOff val="35000"/>
                  </a:schemeClr>
                </a:solidFill>
                <a:latin typeface="Roboto" panose="02000000000000000000" pitchFamily="2" charset="0"/>
                <a:ea typeface="Roboto" panose="02000000000000000000" pitchFamily="2" charset="0"/>
              </a:rPr>
              <a:t> het brede </a:t>
            </a:r>
            <a:r>
              <a:rPr lang="en-GB" sz="2300" dirty="0" err="1">
                <a:solidFill>
                  <a:schemeClr val="tx1">
                    <a:lumMod val="65000"/>
                    <a:lumOff val="35000"/>
                  </a:schemeClr>
                </a:solidFill>
                <a:latin typeface="Roboto" panose="02000000000000000000" pitchFamily="2" charset="0"/>
                <a:ea typeface="Roboto" panose="02000000000000000000" pitchFamily="2" charset="0"/>
              </a:rPr>
              <a:t>publiek</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U mag de </a:t>
            </a:r>
            <a:r>
              <a:rPr lang="en-GB" sz="2300" dirty="0" err="1">
                <a:solidFill>
                  <a:schemeClr val="tx1">
                    <a:lumMod val="65000"/>
                    <a:lumOff val="35000"/>
                  </a:schemeClr>
                </a:solidFill>
                <a:latin typeface="Roboto" panose="02000000000000000000" pitchFamily="2" charset="0"/>
                <a:ea typeface="Roboto" panose="02000000000000000000" pitchFamily="2" charset="0"/>
              </a:rPr>
              <a:t>resultaten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zonder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toestemming</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publiceren</a:t>
            </a:r>
            <a:r>
              <a:rPr lang="en-GB" sz="2300" dirty="0">
                <a:solidFill>
                  <a:schemeClr val="tx1">
                    <a:lumMod val="65000"/>
                    <a:lumOff val="35000"/>
                  </a:schemeClr>
                </a:solidFill>
                <a:latin typeface="Roboto" panose="02000000000000000000" pitchFamily="2" charset="0"/>
                <a:ea typeface="Roboto" panose="02000000000000000000" pitchFamily="2" charset="0"/>
              </a:rPr>
              <a:t>, maar u </a:t>
            </a:r>
            <a:r>
              <a:rPr lang="en-GB" sz="2300" dirty="0" err="1">
                <a:solidFill>
                  <a:schemeClr val="tx1">
                    <a:lumMod val="65000"/>
                    <a:lumOff val="35000"/>
                  </a:schemeClr>
                </a:solidFill>
                <a:latin typeface="Roboto" panose="02000000000000000000" pitchFamily="2" charset="0"/>
                <a:ea typeface="Roboto" panose="02000000000000000000" pitchFamily="2" charset="0"/>
              </a:rPr>
              <a:t>moet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altijd</a:t>
            </a:r>
            <a:r>
              <a:rPr lang="en-GB" sz="2300" dirty="0">
                <a:solidFill>
                  <a:schemeClr val="tx1">
                    <a:lumMod val="65000"/>
                    <a:lumOff val="35000"/>
                  </a:schemeClr>
                </a:solidFill>
                <a:latin typeface="Roboto" panose="02000000000000000000" pitchFamily="2" charset="0"/>
                <a:ea typeface="Roboto" panose="02000000000000000000" pitchFamily="2" charset="0"/>
              </a:rPr>
              <a:t> 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en</a:t>
            </a:r>
            <a:r>
              <a:rPr lang="en-GB" sz="2300" dirty="0">
                <a:solidFill>
                  <a:schemeClr val="tx1">
                    <a:lumMod val="65000"/>
                    <a:lumOff val="35000"/>
                  </a:schemeClr>
                </a:solidFill>
                <a:latin typeface="Roboto" panose="02000000000000000000" pitchFamily="2" charset="0"/>
                <a:ea typeface="Roboto" panose="02000000000000000000" pitchFamily="2" charset="0"/>
              </a:rPr>
              <a:t> de EUPROMS-</a:t>
            </a:r>
            <a:r>
              <a:rPr lang="en-GB" sz="2300" dirty="0" err="1">
                <a:solidFill>
                  <a:schemeClr val="tx1">
                    <a:lumMod val="65000"/>
                    <a:lumOff val="35000"/>
                  </a:schemeClr>
                </a:solidFill>
                <a:latin typeface="Roboto" panose="02000000000000000000" pitchFamily="2" charset="0"/>
                <a:ea typeface="Roboto" panose="02000000000000000000" pitchFamily="2" charset="0"/>
              </a:rPr>
              <a:t>studie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vermelden</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Als u </a:t>
            </a:r>
            <a:r>
              <a:rPr lang="en-GB" sz="2300" dirty="0" err="1">
                <a:solidFill>
                  <a:schemeClr val="tx1">
                    <a:lumMod val="65000"/>
                    <a:lumOff val="35000"/>
                  </a:schemeClr>
                </a:solidFill>
                <a:latin typeface="Roboto" panose="02000000000000000000" pitchFamily="2" charset="0"/>
                <a:ea typeface="Roboto" panose="02000000000000000000" pitchFamily="2" charset="0"/>
              </a:rPr>
              <a:t>een</a:t>
            </a:r>
            <a:r>
              <a:rPr lang="en-GB" sz="2300" dirty="0">
                <a:solidFill>
                  <a:schemeClr val="tx1">
                    <a:lumMod val="65000"/>
                    <a:lumOff val="35000"/>
                  </a:schemeClr>
                </a:solidFill>
                <a:latin typeface="Roboto" panose="02000000000000000000" pitchFamily="2" charset="0"/>
                <a:ea typeface="Roboto" panose="02000000000000000000" pitchFamily="2" charset="0"/>
              </a:rPr>
              <a:t> van de </a:t>
            </a:r>
            <a:r>
              <a:rPr lang="en-GB" sz="2300" dirty="0" err="1">
                <a:solidFill>
                  <a:schemeClr val="tx1">
                    <a:lumMod val="65000"/>
                    <a:lumOff val="35000"/>
                  </a:schemeClr>
                </a:solidFill>
                <a:latin typeface="Roboto" panose="02000000000000000000" pitchFamily="2" charset="0"/>
                <a:ea typeface="Roboto" panose="02000000000000000000" pitchFamily="2" charset="0"/>
              </a:rPr>
              <a:t>grafieken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reproduceert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moet</a:t>
            </a:r>
            <a:r>
              <a:rPr lang="en-GB" sz="2300" dirty="0">
                <a:solidFill>
                  <a:schemeClr val="tx1">
                    <a:lumMod val="65000"/>
                    <a:lumOff val="35000"/>
                  </a:schemeClr>
                </a:solidFill>
                <a:latin typeface="Roboto" panose="02000000000000000000" pitchFamily="2" charset="0"/>
                <a:ea typeface="Roboto" panose="02000000000000000000" pitchFamily="2" charset="0"/>
              </a:rPr>
              <a:t> u de EUPROMS-</a:t>
            </a:r>
            <a:r>
              <a:rPr lang="en-GB" sz="2300" dirty="0" err="1">
                <a:solidFill>
                  <a:schemeClr val="tx1">
                    <a:lumMod val="65000"/>
                    <a:lumOff val="35000"/>
                  </a:schemeClr>
                </a:solidFill>
                <a:latin typeface="Roboto" panose="02000000000000000000" pitchFamily="2" charset="0"/>
                <a:ea typeface="Roboto" panose="02000000000000000000" pitchFamily="2" charset="0"/>
              </a:rPr>
              <a:t>studie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erbij</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vermelden</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30171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8DE9ADBA-93F9-C5FD-5821-357A790792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82976" y="880534"/>
            <a:ext cx="8712738" cy="4491567"/>
          </a:xfrm>
          <a:prstGeom prst="rect">
            <a:avLst/>
          </a:prstGeom>
        </p:spPr>
      </p:pic>
    </p:spTree>
    <p:extLst>
      <p:ext uri="{BB962C8B-B14F-4D97-AF65-F5344CB8AC3E}">
        <p14:creationId xmlns:p14="http://schemas.microsoft.com/office/powerpoint/2010/main" val="2468685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7C28EF2B-5E7F-EFBD-6B8C-1567F3AA30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68925" y="668765"/>
            <a:ext cx="7238680" cy="5366608"/>
          </a:xfrm>
          <a:prstGeom prst="rect">
            <a:avLst/>
          </a:prstGeom>
        </p:spPr>
      </p:pic>
    </p:spTree>
    <p:extLst>
      <p:ext uri="{BB962C8B-B14F-4D97-AF65-F5344CB8AC3E}">
        <p14:creationId xmlns:p14="http://schemas.microsoft.com/office/powerpoint/2010/main" val="2523137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A8BF1B5C-35FA-A602-4A0F-6E5853C328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18124" y="2059516"/>
            <a:ext cx="8948137" cy="2190751"/>
          </a:xfrm>
          <a:prstGeom prst="rect">
            <a:avLst/>
          </a:prstGeom>
        </p:spPr>
      </p:pic>
    </p:spTree>
    <p:extLst>
      <p:ext uri="{BB962C8B-B14F-4D97-AF65-F5344CB8AC3E}">
        <p14:creationId xmlns:p14="http://schemas.microsoft.com/office/powerpoint/2010/main" val="3680261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766229" y="383951"/>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a:t>
            </a:r>
            <a:r>
              <a:rPr lang="en-GB" sz="5400" dirty="0" err="1">
                <a:solidFill>
                  <a:schemeClr val="accent1">
                    <a:lumMod val="50000"/>
                  </a:schemeClr>
                </a:solidFill>
                <a:latin typeface="Roboto" panose="02000000000000000000" pitchFamily="2" charset="0"/>
              </a:rPr>
              <a:t>resultaten</a:t>
            </a:r>
            <a:endParaRPr lang="en-GB" sz="5400" dirty="0">
              <a:solidFill>
                <a:schemeClr val="accent1">
                  <a:lumMod val="50000"/>
                </a:schemeClr>
              </a:solidFill>
              <a:latin typeface="Roboto" panose="02000000000000000000" pitchFamily="2" charset="0"/>
            </a:endParaRPr>
          </a:p>
          <a:p>
            <a:pPr>
              <a:spcBef>
                <a:spcPts val="1200"/>
              </a:spcBef>
            </a:pPr>
            <a:r>
              <a:rPr lang="en-GB" sz="2800" dirty="0" err="1">
                <a:latin typeface="Roboto" panose="02000000000000000000" pitchFamily="2" charset="0"/>
              </a:rPr>
              <a:t>Urinaire</a:t>
            </a:r>
            <a:r>
              <a:rPr lang="en-GB" sz="2800" dirty="0">
                <a:latin typeface="Roboto" panose="02000000000000000000" pitchFamily="2" charset="0"/>
              </a:rPr>
              <a:t> </a:t>
            </a:r>
            <a:r>
              <a:rPr lang="en-GB" sz="2800" dirty="0" err="1">
                <a:latin typeface="Roboto" panose="02000000000000000000" pitchFamily="2" charset="0"/>
              </a:rPr>
              <a:t>incontinentie</a:t>
            </a:r>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98113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a:extLst>
              <a:ext uri="{FF2B5EF4-FFF2-40B4-BE49-F238E27FC236}">
                <a16:creationId xmlns:a16="http://schemas.microsoft.com/office/drawing/2014/main" id="{E9EDF3DD-6E05-C496-DCFB-B50FE087A1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54477" y="822697"/>
            <a:ext cx="8283045" cy="5212606"/>
          </a:xfrm>
          <a:prstGeom prst="rect">
            <a:avLst/>
          </a:prstGeom>
        </p:spPr>
      </p:pic>
    </p:spTree>
    <p:extLst>
      <p:ext uri="{BB962C8B-B14F-4D97-AF65-F5344CB8AC3E}">
        <p14:creationId xmlns:p14="http://schemas.microsoft.com/office/powerpoint/2010/main" val="202938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B0856F30-DB4D-B58F-464F-B2FD58C0B12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13927" y="999942"/>
            <a:ext cx="8060478" cy="4461058"/>
          </a:xfrm>
          <a:prstGeom prst="rect">
            <a:avLst/>
          </a:prstGeom>
        </p:spPr>
      </p:pic>
    </p:spTree>
    <p:extLst>
      <p:ext uri="{BB962C8B-B14F-4D97-AF65-F5344CB8AC3E}">
        <p14:creationId xmlns:p14="http://schemas.microsoft.com/office/powerpoint/2010/main" val="492344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A73687BB-B913-5DCF-AD2D-555F8B6280E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32474" y="1062617"/>
            <a:ext cx="8268083" cy="4732764"/>
          </a:xfrm>
          <a:prstGeom prst="rect">
            <a:avLst/>
          </a:prstGeom>
        </p:spPr>
      </p:pic>
    </p:spTree>
    <p:extLst>
      <p:ext uri="{BB962C8B-B14F-4D97-AF65-F5344CB8AC3E}">
        <p14:creationId xmlns:p14="http://schemas.microsoft.com/office/powerpoint/2010/main" val="3450105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026FFFD0-6300-C93D-B91E-E0D39CE954D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1252" y="1246996"/>
            <a:ext cx="7725076" cy="3955772"/>
          </a:xfrm>
          <a:prstGeom prst="rect">
            <a:avLst/>
          </a:prstGeom>
        </p:spPr>
      </p:pic>
    </p:spTree>
    <p:extLst>
      <p:ext uri="{BB962C8B-B14F-4D97-AF65-F5344CB8AC3E}">
        <p14:creationId xmlns:p14="http://schemas.microsoft.com/office/powerpoint/2010/main" val="1026277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a:extLst>
              <a:ext uri="{FF2B5EF4-FFF2-40B4-BE49-F238E27FC236}">
                <a16:creationId xmlns:a16="http://schemas.microsoft.com/office/drawing/2014/main" id="{883BDA68-E661-FC97-ACF9-C6DF1622AE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42498" y="734980"/>
            <a:ext cx="6855065" cy="5318585"/>
          </a:xfrm>
          <a:prstGeom prst="rect">
            <a:avLst/>
          </a:prstGeom>
        </p:spPr>
      </p:pic>
    </p:spTree>
    <p:extLst>
      <p:ext uri="{BB962C8B-B14F-4D97-AF65-F5344CB8AC3E}">
        <p14:creationId xmlns:p14="http://schemas.microsoft.com/office/powerpoint/2010/main" val="3660636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a:t>
            </a:r>
            <a:r>
              <a:rPr lang="en-GB" sz="5400" dirty="0" err="1">
                <a:solidFill>
                  <a:schemeClr val="accent1">
                    <a:lumMod val="50000"/>
                  </a:schemeClr>
                </a:solidFill>
                <a:latin typeface="Roboto" panose="02000000000000000000" pitchFamily="2" charset="0"/>
              </a:rPr>
              <a:t>onderzoek</a:t>
            </a:r>
            <a:endParaRPr lang="en-GB" sz="5400" dirty="0">
              <a:solidFill>
                <a:schemeClr val="accent1">
                  <a:lumMod val="50000"/>
                </a:schemeClr>
              </a:solidFill>
              <a:latin typeface="Roboto" panose="02000000000000000000" pitchFamily="2" charset="0"/>
            </a:endParaRPr>
          </a:p>
          <a:p>
            <a:endParaRPr lang="en-GB" dirty="0">
              <a:latin typeface="Roboto" panose="02000000000000000000" pitchFamily="2" charset="0"/>
            </a:endParaRPr>
          </a:p>
          <a:p>
            <a:r>
              <a:rPr lang="en-GB" sz="2800" dirty="0" err="1">
                <a:latin typeface="Roboto" panose="02000000000000000000" pitchFamily="2" charset="0"/>
              </a:rPr>
              <a:t>Boodschappen</a:t>
            </a:r>
            <a:r>
              <a:rPr lang="en-GB" sz="2800" dirty="0">
                <a:latin typeface="Roboto" panose="02000000000000000000" pitchFamily="2" charset="0"/>
              </a:rPr>
              <a:t> om </a:t>
            </a:r>
            <a:r>
              <a:rPr lang="en-GB" sz="2800" dirty="0" err="1">
                <a:latin typeface="Roboto" panose="02000000000000000000" pitchFamily="2" charset="0"/>
              </a:rPr>
              <a:t>te</a:t>
            </a:r>
            <a:r>
              <a:rPr lang="en-GB" sz="2800" dirty="0">
                <a:latin typeface="Roboto" panose="02000000000000000000" pitchFamily="2" charset="0"/>
              </a:rPr>
              <a:t> </a:t>
            </a:r>
            <a:r>
              <a:rPr lang="en-GB" sz="2800" dirty="0" err="1">
                <a:latin typeface="Roboto" panose="02000000000000000000" pitchFamily="2" charset="0"/>
              </a:rPr>
              <a:t>onthouden</a:t>
            </a:r>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3969495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4371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br>
              <a:rPr lang="en-GB" dirty="0">
                <a:latin typeface="Roboto" panose="02000000000000000000" pitchFamily="2" charset="0"/>
                <a:ea typeface="Roboto" panose="02000000000000000000" pitchFamily="2" charset="0"/>
              </a:rPr>
            </a:br>
            <a:r>
              <a:rPr lang="en-GB" sz="5400" dirty="0">
                <a:solidFill>
                  <a:schemeClr val="accent1">
                    <a:lumMod val="50000"/>
                  </a:schemeClr>
                </a:solidFill>
                <a:latin typeface="Roboto" panose="02000000000000000000" pitchFamily="2" charset="0"/>
                <a:ea typeface="Roboto" panose="02000000000000000000" pitchFamily="2" charset="0"/>
              </a:rPr>
              <a:t>Over EUPROMS</a:t>
            </a:r>
            <a:endParaRPr lang="en-GB" sz="2800"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78427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8" y="187036"/>
            <a:ext cx="9348021" cy="800219"/>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Boodschappen</a:t>
            </a:r>
            <a:r>
              <a:rPr lang="en-US" sz="4600" dirty="0">
                <a:solidFill>
                  <a:srgbClr val="757070"/>
                </a:solidFill>
                <a:latin typeface="Roboto" panose="02000000000000000000" pitchFamily="2" charset="0"/>
                <a:cs typeface="Apercu Regular"/>
              </a:rPr>
              <a:t> om </a:t>
            </a:r>
            <a:r>
              <a:rPr lang="en-US" sz="4600" dirty="0" err="1">
                <a:solidFill>
                  <a:srgbClr val="757070"/>
                </a:solidFill>
                <a:latin typeface="Roboto" panose="02000000000000000000" pitchFamily="2" charset="0"/>
                <a:cs typeface="Apercu Regular"/>
              </a:rPr>
              <a:t>te</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onthouden</a:t>
            </a:r>
            <a:endParaRPr lang="en-US" sz="4600" dirty="0">
              <a:solidFill>
                <a:srgbClr val="757070"/>
              </a:solidFill>
              <a:latin typeface="Roboto" panose="02000000000000000000" pitchFamily="2" charset="0"/>
              <a:cs typeface="Apercu Regular"/>
            </a:endParaRPr>
          </a:p>
        </p:txBody>
      </p:sp>
      <p:pic>
        <p:nvPicPr>
          <p:cNvPr id="6" name="Picture 5">
            <a:extLst>
              <a:ext uri="{FF2B5EF4-FFF2-40B4-BE49-F238E27FC236}">
                <a16:creationId xmlns:a16="http://schemas.microsoft.com/office/drawing/2014/main" id="{C73A13A0-5E64-3CCA-2B8D-CD7D0D191F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30876" y="1533460"/>
            <a:ext cx="8296395" cy="4520105"/>
          </a:xfrm>
          <a:prstGeom prst="rect">
            <a:avLst/>
          </a:prstGeom>
        </p:spPr>
      </p:pic>
    </p:spTree>
    <p:extLst>
      <p:ext uri="{BB962C8B-B14F-4D97-AF65-F5344CB8AC3E}">
        <p14:creationId xmlns:p14="http://schemas.microsoft.com/office/powerpoint/2010/main" val="3880926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 name="Tekstvak 1">
            <a:extLst>
              <a:ext uri="{FF2B5EF4-FFF2-40B4-BE49-F238E27FC236}">
                <a16:creationId xmlns:a16="http://schemas.microsoft.com/office/drawing/2014/main" id="{CD9B0EBC-DC6E-4392-94B1-8673FA9F433F}"/>
              </a:ext>
            </a:extLst>
          </p:cNvPr>
          <p:cNvSpPr txBox="1"/>
          <p:nvPr/>
        </p:nvSpPr>
        <p:spPr>
          <a:xfrm>
            <a:off x="892418" y="187036"/>
            <a:ext cx="8759581" cy="800219"/>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Boodschappen</a:t>
            </a:r>
            <a:r>
              <a:rPr lang="en-US" sz="4600" dirty="0">
                <a:solidFill>
                  <a:srgbClr val="757070"/>
                </a:solidFill>
                <a:latin typeface="Roboto" panose="02000000000000000000" pitchFamily="2" charset="0"/>
                <a:cs typeface="Apercu Regular"/>
              </a:rPr>
              <a:t> om </a:t>
            </a:r>
            <a:r>
              <a:rPr lang="en-US" sz="4600" dirty="0" err="1">
                <a:solidFill>
                  <a:srgbClr val="757070"/>
                </a:solidFill>
                <a:latin typeface="Roboto" panose="02000000000000000000" pitchFamily="2" charset="0"/>
                <a:cs typeface="Apercu Regular"/>
              </a:rPr>
              <a:t>te</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onthouden</a:t>
            </a:r>
            <a:endParaRPr lang="en-US" sz="4600" dirty="0">
              <a:solidFill>
                <a:srgbClr val="757070"/>
              </a:solidFill>
              <a:latin typeface="Roboto" panose="02000000000000000000" pitchFamily="2" charset="0"/>
              <a:cs typeface="Apercu Regular"/>
            </a:endParaRPr>
          </a:p>
        </p:txBody>
      </p:sp>
      <p:pic>
        <p:nvPicPr>
          <p:cNvPr id="6" name="Picture 5">
            <a:extLst>
              <a:ext uri="{FF2B5EF4-FFF2-40B4-BE49-F238E27FC236}">
                <a16:creationId xmlns:a16="http://schemas.microsoft.com/office/drawing/2014/main" id="{2AEB033C-5793-F25D-1D6E-6795E4FD32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62083" y="1480860"/>
            <a:ext cx="8414726" cy="4657116"/>
          </a:xfrm>
          <a:prstGeom prst="rect">
            <a:avLst/>
          </a:prstGeom>
        </p:spPr>
      </p:pic>
      <p:pic>
        <p:nvPicPr>
          <p:cNvPr id="9" name="Picture 8" descr="Blu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Tree>
    <p:extLst>
      <p:ext uri="{BB962C8B-B14F-4D97-AF65-F5344CB8AC3E}">
        <p14:creationId xmlns:p14="http://schemas.microsoft.com/office/powerpoint/2010/main" val="1765143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8" y="187036"/>
            <a:ext cx="8759581" cy="800219"/>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Boodschappen</a:t>
            </a:r>
            <a:r>
              <a:rPr lang="en-US" sz="4600" dirty="0">
                <a:solidFill>
                  <a:srgbClr val="757070"/>
                </a:solidFill>
                <a:latin typeface="Roboto" panose="02000000000000000000" pitchFamily="2" charset="0"/>
                <a:cs typeface="Apercu Regular"/>
              </a:rPr>
              <a:t> om </a:t>
            </a:r>
            <a:r>
              <a:rPr lang="en-US" sz="4600" dirty="0" err="1">
                <a:solidFill>
                  <a:srgbClr val="757070"/>
                </a:solidFill>
                <a:latin typeface="Roboto" panose="02000000000000000000" pitchFamily="2" charset="0"/>
                <a:cs typeface="Apercu Regular"/>
              </a:rPr>
              <a:t>te</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onthouden</a:t>
            </a:r>
            <a:endParaRPr lang="en-US" sz="4600" dirty="0">
              <a:solidFill>
                <a:srgbClr val="757070"/>
              </a:solidFill>
              <a:latin typeface="Roboto" panose="02000000000000000000" pitchFamily="2" charset="0"/>
              <a:cs typeface="Apercu Regular"/>
            </a:endParaRPr>
          </a:p>
        </p:txBody>
      </p:sp>
      <p:sp>
        <p:nvSpPr>
          <p:cNvPr id="13" name="Tekstvak 10">
            <a:extLst>
              <a:ext uri="{FF2B5EF4-FFF2-40B4-BE49-F238E27FC236}">
                <a16:creationId xmlns:a16="http://schemas.microsoft.com/office/drawing/2014/main" id="{80851AD0-239D-2248-81CB-0118317E5A3E}"/>
              </a:ext>
            </a:extLst>
          </p:cNvPr>
          <p:cNvSpPr txBox="1"/>
          <p:nvPr/>
        </p:nvSpPr>
        <p:spPr>
          <a:xfrm>
            <a:off x="892419" y="1512278"/>
            <a:ext cx="11961933" cy="815608"/>
          </a:xfrm>
          <a:prstGeom prst="rect">
            <a:avLst/>
          </a:prstGeom>
          <a:noFill/>
        </p:spPr>
        <p:txBody>
          <a:bodyPr wrap="square" rtlCol="0">
            <a:spAutoFit/>
          </a:bodyPr>
          <a:lstStyle/>
          <a:p>
            <a:r>
              <a:rPr lang="en-GB" sz="2300" b="1" dirty="0">
                <a:solidFill>
                  <a:schemeClr val="accent1">
                    <a:lumMod val="50000"/>
                  </a:schemeClr>
                </a:solidFill>
                <a:latin typeface="Roboto" panose="02000000000000000000" pitchFamily="2" charset="0"/>
                <a:ea typeface="Roboto" panose="02000000000000000000" pitchFamily="2" charset="0"/>
              </a:rPr>
              <a:t>3. We </a:t>
            </a:r>
            <a:r>
              <a:rPr lang="en-GB" sz="2300" b="1" dirty="0" err="1">
                <a:solidFill>
                  <a:schemeClr val="accent1">
                    <a:lumMod val="50000"/>
                  </a:schemeClr>
                </a:solidFill>
                <a:latin typeface="Roboto" panose="02000000000000000000" pitchFamily="2" charset="0"/>
                <a:ea typeface="Roboto" panose="02000000000000000000" pitchFamily="2" charset="0"/>
              </a:rPr>
              <a:t>hebben</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kankercentra</a:t>
            </a:r>
            <a:r>
              <a:rPr lang="en-GB" sz="2300" b="1" dirty="0">
                <a:solidFill>
                  <a:schemeClr val="accent1">
                    <a:lumMod val="50000"/>
                  </a:schemeClr>
                </a:solidFill>
                <a:latin typeface="Roboto" panose="02000000000000000000" pitchFamily="2" charset="0"/>
                <a:ea typeface="Roboto" panose="02000000000000000000" pitchFamily="2" charset="0"/>
              </a:rPr>
              <a:t> met </a:t>
            </a:r>
            <a:r>
              <a:rPr lang="en-GB" sz="2300" b="1" dirty="0" err="1">
                <a:solidFill>
                  <a:schemeClr val="accent1">
                    <a:lumMod val="50000"/>
                  </a:schemeClr>
                </a:solidFill>
                <a:latin typeface="Roboto" panose="02000000000000000000" pitchFamily="2" charset="0"/>
                <a:ea typeface="Roboto" panose="02000000000000000000" pitchFamily="2" charset="0"/>
              </a:rPr>
              <a:t>multidisciplinaire</a:t>
            </a:r>
            <a:r>
              <a:rPr lang="en-GB" sz="2300" b="1" dirty="0">
                <a:solidFill>
                  <a:schemeClr val="accent1">
                    <a:lumMod val="50000"/>
                  </a:schemeClr>
                </a:solidFill>
                <a:latin typeface="Roboto" panose="02000000000000000000" pitchFamily="2" charset="0"/>
                <a:ea typeface="Roboto" panose="02000000000000000000" pitchFamily="2" charset="0"/>
              </a:rPr>
              <a:t> teams </a:t>
            </a:r>
            <a:r>
              <a:rPr lang="en-GB" sz="2300" b="1" dirty="0" err="1">
                <a:solidFill>
                  <a:schemeClr val="accent1">
                    <a:lumMod val="50000"/>
                  </a:schemeClr>
                </a:solidFill>
                <a:latin typeface="Roboto" panose="02000000000000000000" pitchFamily="2" charset="0"/>
                <a:ea typeface="Roboto" panose="02000000000000000000" pitchFamily="2" charset="0"/>
              </a:rPr>
              <a:t>nodig</a:t>
            </a:r>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pic>
        <p:nvPicPr>
          <p:cNvPr id="5" name="Picture 4" descr="A group of people posing for the camera&#10;&#10;Description automatically generated">
            <a:extLst>
              <a:ext uri="{FF2B5EF4-FFF2-40B4-BE49-F238E27FC236}">
                <a16:creationId xmlns:a16="http://schemas.microsoft.com/office/drawing/2014/main" id="{ECBACA75-67DA-7E4E-97AB-BFB777C11B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862" y="2104748"/>
            <a:ext cx="6172200" cy="4114800"/>
          </a:xfrm>
          <a:prstGeom prst="rect">
            <a:avLst/>
          </a:prstGeom>
        </p:spPr>
      </p:pic>
    </p:spTree>
    <p:extLst>
      <p:ext uri="{BB962C8B-B14F-4D97-AF65-F5344CB8AC3E}">
        <p14:creationId xmlns:p14="http://schemas.microsoft.com/office/powerpoint/2010/main" val="323715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Over EUPROMS 1</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001095"/>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ea typeface="Roboto" panose="02000000000000000000" pitchFamily="2" charset="0"/>
              </a:rPr>
              <a:t>EUPROMS </a:t>
            </a:r>
            <a:r>
              <a:rPr lang="en-GB" sz="2300" dirty="0" err="1">
                <a:solidFill>
                  <a:schemeClr val="tx1">
                    <a:lumMod val="65000"/>
                    <a:lumOff val="35000"/>
                  </a:schemeClr>
                </a:solidFill>
                <a:latin typeface="Roboto" panose="02000000000000000000" pitchFamily="2" charset="0"/>
                <a:ea typeface="Roboto" panose="02000000000000000000" pitchFamily="2" charset="0"/>
              </a:rPr>
              <a:t>staat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voor</a:t>
            </a:r>
            <a:r>
              <a:rPr lang="en-GB" sz="2300" dirty="0">
                <a:solidFill>
                  <a:schemeClr val="tx1">
                    <a:lumMod val="65000"/>
                    <a:lumOff val="35000"/>
                  </a:schemeClr>
                </a:solidFill>
                <a:latin typeface="Roboto" panose="02000000000000000000" pitchFamily="2" charset="0"/>
                <a:ea typeface="Roboto" panose="02000000000000000000" pitchFamily="2" charset="0"/>
              </a:rPr>
              <a:t> 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Patient Reported Outcome Study </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Het is de </a:t>
            </a:r>
            <a:r>
              <a:rPr lang="en-GB" sz="2300" dirty="0" err="1">
                <a:solidFill>
                  <a:schemeClr val="tx1">
                    <a:lumMod val="65000"/>
                    <a:lumOff val="35000"/>
                  </a:schemeClr>
                </a:solidFill>
                <a:latin typeface="Roboto" panose="02000000000000000000" pitchFamily="2" charset="0"/>
                <a:ea typeface="Roboto" panose="02000000000000000000" pitchFamily="2" charset="0"/>
              </a:rPr>
              <a:t>eerste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grote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studie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naar</a:t>
            </a:r>
            <a:r>
              <a:rPr lang="en-GB" sz="2300" dirty="0">
                <a:solidFill>
                  <a:schemeClr val="tx1">
                    <a:lumMod val="65000"/>
                    <a:lumOff val="35000"/>
                  </a:schemeClr>
                </a:solidFill>
                <a:latin typeface="Roboto" panose="02000000000000000000" pitchFamily="2" charset="0"/>
                <a:ea typeface="Roboto" panose="02000000000000000000" pitchFamily="2" charset="0"/>
              </a:rPr>
              <a:t> de </a:t>
            </a:r>
            <a:r>
              <a:rPr lang="en-GB" sz="2300" dirty="0" err="1">
                <a:solidFill>
                  <a:schemeClr val="tx1">
                    <a:lumMod val="65000"/>
                    <a:lumOff val="35000"/>
                  </a:schemeClr>
                </a:solidFill>
                <a:latin typeface="Roboto" panose="02000000000000000000" pitchFamily="2" charset="0"/>
                <a:ea typeface="Roboto" panose="02000000000000000000" pitchFamily="2" charset="0"/>
              </a:rPr>
              <a:t>levenskwaliteit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na</a:t>
            </a:r>
            <a:r>
              <a:rPr lang="en-GB" sz="2300" dirty="0">
                <a:solidFill>
                  <a:schemeClr val="tx1">
                    <a:lumMod val="65000"/>
                    <a:lumOff val="35000"/>
                  </a:schemeClr>
                </a:solidFill>
                <a:latin typeface="Roboto" panose="02000000000000000000" pitchFamily="2" charset="0"/>
                <a:ea typeface="Roboto" panose="02000000000000000000" pitchFamily="2" charset="0"/>
              </a:rPr>
              <a:t> de </a:t>
            </a:r>
            <a:r>
              <a:rPr lang="en-GB" sz="2300" dirty="0" err="1">
                <a:solidFill>
                  <a:schemeClr val="tx1">
                    <a:lumMod val="65000"/>
                    <a:lumOff val="35000"/>
                  </a:schemeClr>
                </a:solidFill>
                <a:latin typeface="Roboto" panose="02000000000000000000" pitchFamily="2" charset="0"/>
                <a:ea typeface="Roboto" panose="02000000000000000000" pitchFamily="2" charset="0"/>
              </a:rPr>
              <a:t>behandeling</a:t>
            </a:r>
            <a:r>
              <a:rPr lang="en-GB" sz="2300" dirty="0">
                <a:solidFill>
                  <a:schemeClr val="tx1">
                    <a:lumMod val="65000"/>
                    <a:lumOff val="35000"/>
                  </a:schemeClr>
                </a:solidFill>
                <a:latin typeface="Roboto" panose="02000000000000000000" pitchFamily="2" charset="0"/>
                <a:ea typeface="Roboto" panose="02000000000000000000" pitchFamily="2" charset="0"/>
              </a:rPr>
              <a:t> van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prostaatkanker</a:t>
            </a:r>
            <a:r>
              <a:rPr lang="en-GB" sz="2300" dirty="0">
                <a:solidFill>
                  <a:schemeClr val="tx1">
                    <a:lumMod val="65000"/>
                    <a:lumOff val="35000"/>
                  </a:schemeClr>
                </a:solidFill>
                <a:latin typeface="Roboto" panose="02000000000000000000" pitchFamily="2" charset="0"/>
                <a:ea typeface="Roboto" panose="02000000000000000000" pitchFamily="2" charset="0"/>
              </a:rPr>
              <a:t> die door </a:t>
            </a:r>
            <a:r>
              <a:rPr lang="en-GB" sz="2300" dirty="0" err="1">
                <a:solidFill>
                  <a:schemeClr val="tx1">
                    <a:lumMod val="65000"/>
                    <a:lumOff val="35000"/>
                  </a:schemeClr>
                </a:solidFill>
                <a:latin typeface="Roboto" panose="02000000000000000000" pitchFamily="2" charset="0"/>
                <a:ea typeface="Roboto" panose="02000000000000000000" pitchFamily="2" charset="0"/>
              </a:rPr>
              <a:t>patiënten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zelf</a:t>
            </a:r>
            <a:r>
              <a:rPr lang="en-GB" sz="2300" dirty="0">
                <a:solidFill>
                  <a:schemeClr val="tx1">
                    <a:lumMod val="65000"/>
                    <a:lumOff val="35000"/>
                  </a:schemeClr>
                </a:solidFill>
                <a:latin typeface="Roboto" panose="02000000000000000000" pitchFamily="2" charset="0"/>
                <a:ea typeface="Roboto" panose="02000000000000000000" pitchFamily="2" charset="0"/>
              </a:rPr>
              <a:t> is </a:t>
            </a:r>
            <a:r>
              <a:rPr lang="en-GB" sz="2300" dirty="0" err="1">
                <a:solidFill>
                  <a:schemeClr val="tx1">
                    <a:lumMod val="65000"/>
                    <a:lumOff val="35000"/>
                  </a:schemeClr>
                </a:solidFill>
                <a:latin typeface="Roboto" panose="02000000000000000000" pitchFamily="2" charset="0"/>
                <a:ea typeface="Roboto" panose="02000000000000000000" pitchFamily="2" charset="0"/>
              </a:rPr>
              <a:t>uitgevoerd</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De </a:t>
            </a:r>
            <a:r>
              <a:rPr lang="en-GB" sz="2300" dirty="0" err="1">
                <a:solidFill>
                  <a:schemeClr val="tx1">
                    <a:lumMod val="65000"/>
                    <a:lumOff val="35000"/>
                  </a:schemeClr>
                </a:solidFill>
                <a:latin typeface="Roboto" panose="02000000000000000000" pitchFamily="2" charset="0"/>
                <a:ea typeface="Roboto" panose="02000000000000000000" pitchFamily="2" charset="0"/>
              </a:rPr>
              <a:t>studie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biedt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nieuw</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perspectief</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omdat</a:t>
            </a:r>
            <a:r>
              <a:rPr lang="en-GB" sz="2300" dirty="0">
                <a:solidFill>
                  <a:schemeClr val="tx1">
                    <a:lumMod val="65000"/>
                    <a:lumOff val="35000"/>
                  </a:schemeClr>
                </a:solidFill>
                <a:latin typeface="Roboto" panose="02000000000000000000" pitchFamily="2" charset="0"/>
                <a:ea typeface="Roboto" panose="02000000000000000000" pitchFamily="2" charset="0"/>
              </a:rPr>
              <a:t> de </a:t>
            </a:r>
            <a:r>
              <a:rPr lang="en-GB" sz="2300" dirty="0" err="1">
                <a:solidFill>
                  <a:schemeClr val="tx1">
                    <a:lumMod val="65000"/>
                    <a:lumOff val="35000"/>
                  </a:schemeClr>
                </a:solidFill>
                <a:latin typeface="Roboto" panose="02000000000000000000" pitchFamily="2" charset="0"/>
                <a:ea typeface="Roboto" panose="02000000000000000000" pitchFamily="2" charset="0"/>
              </a:rPr>
              <a:t>meeste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andere</a:t>
            </a:r>
            <a:r>
              <a:rPr lang="en-GB" sz="2300" dirty="0">
                <a:solidFill>
                  <a:schemeClr val="tx1">
                    <a:lumMod val="65000"/>
                    <a:lumOff val="35000"/>
                  </a:schemeClr>
                </a:solidFill>
                <a:latin typeface="Roboto" panose="02000000000000000000" pitchFamily="2" charset="0"/>
                <a:ea typeface="Roboto" panose="02000000000000000000" pitchFamily="2" charset="0"/>
              </a:rPr>
              <a:t> studies </a:t>
            </a:r>
            <a:r>
              <a:rPr lang="en-GB" sz="2300" dirty="0" err="1">
                <a:solidFill>
                  <a:schemeClr val="tx1">
                    <a:lumMod val="65000"/>
                    <a:lumOff val="35000"/>
                  </a:schemeClr>
                </a:solidFill>
                <a:latin typeface="Roboto" panose="02000000000000000000" pitchFamily="2" charset="0"/>
                <a:ea typeface="Roboto" panose="02000000000000000000" pitchFamily="2" charset="0"/>
              </a:rPr>
              <a:t>naar</a:t>
            </a:r>
            <a:r>
              <a:rPr lang="en-GB" sz="2300" dirty="0">
                <a:solidFill>
                  <a:schemeClr val="tx1">
                    <a:lumMod val="65000"/>
                    <a:lumOff val="35000"/>
                  </a:schemeClr>
                </a:solidFill>
                <a:latin typeface="Roboto" panose="02000000000000000000" pitchFamily="2" charset="0"/>
                <a:ea typeface="Roboto" panose="02000000000000000000" pitchFamily="2" charset="0"/>
              </a:rPr>
              <a:t> de </a:t>
            </a:r>
            <a:r>
              <a:rPr lang="en-GB" sz="2300" dirty="0" err="1">
                <a:solidFill>
                  <a:schemeClr val="tx1">
                    <a:lumMod val="65000"/>
                    <a:lumOff val="35000"/>
                  </a:schemeClr>
                </a:solidFill>
                <a:latin typeface="Roboto" panose="02000000000000000000" pitchFamily="2" charset="0"/>
                <a:ea typeface="Roboto" panose="02000000000000000000" pitchFamily="2" charset="0"/>
              </a:rPr>
              <a:t>levenskwaliteit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worden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uitgevoerd</a:t>
            </a:r>
            <a:r>
              <a:rPr lang="en-GB" sz="2300" dirty="0">
                <a:solidFill>
                  <a:schemeClr val="tx1">
                    <a:lumMod val="65000"/>
                    <a:lumOff val="35000"/>
                  </a:schemeClr>
                </a:solidFill>
                <a:latin typeface="Roboto" panose="02000000000000000000" pitchFamily="2" charset="0"/>
                <a:ea typeface="Roboto" panose="02000000000000000000" pitchFamily="2" charset="0"/>
              </a:rPr>
              <a:t> door </a:t>
            </a:r>
            <a:r>
              <a:rPr lang="en-GB" sz="2300" dirty="0" err="1">
                <a:solidFill>
                  <a:schemeClr val="tx1">
                    <a:lumMod val="65000"/>
                    <a:lumOff val="35000"/>
                  </a:schemeClr>
                </a:solidFill>
                <a:latin typeface="Roboto" panose="02000000000000000000" pitchFamily="2" charset="0"/>
                <a:ea typeface="Roboto" panose="02000000000000000000" pitchFamily="2" charset="0"/>
              </a:rPr>
              <a:t>en</a:t>
            </a:r>
            <a:r>
              <a:rPr lang="en-GB" sz="2300" dirty="0">
                <a:solidFill>
                  <a:schemeClr val="tx1">
                    <a:lumMod val="65000"/>
                    <a:lumOff val="35000"/>
                  </a:schemeClr>
                </a:solidFill>
                <a:latin typeface="Roboto" panose="02000000000000000000" pitchFamily="2" charset="0"/>
                <a:ea typeface="Roboto" panose="02000000000000000000" pitchFamily="2" charset="0"/>
              </a:rPr>
              <a:t> met </a:t>
            </a:r>
            <a:r>
              <a:rPr lang="en-GB" sz="2300" dirty="0" err="1">
                <a:solidFill>
                  <a:schemeClr val="tx1">
                    <a:lumMod val="65000"/>
                    <a:lumOff val="35000"/>
                  </a:schemeClr>
                </a:solidFill>
                <a:latin typeface="Roboto" panose="02000000000000000000" pitchFamily="2" charset="0"/>
                <a:ea typeface="Roboto" panose="02000000000000000000" pitchFamily="2" charset="0"/>
              </a:rPr>
              <a:t>artsen</a:t>
            </a:r>
            <a:r>
              <a:rPr lang="en-GB" sz="2300" dirty="0">
                <a:solidFill>
                  <a:schemeClr val="tx1">
                    <a:lumMod val="65000"/>
                    <a:lumOff val="35000"/>
                  </a:schemeClr>
                </a:solidFill>
                <a:latin typeface="Roboto" panose="02000000000000000000" pitchFamily="2" charset="0"/>
                <a:ea typeface="Roboto" panose="02000000000000000000" pitchFamily="2" charset="0"/>
              </a:rPr>
              <a:t> in </a:t>
            </a:r>
            <a:r>
              <a:rPr lang="en-GB" sz="2300" dirty="0" err="1">
                <a:solidFill>
                  <a:schemeClr val="tx1">
                    <a:lumMod val="65000"/>
                    <a:lumOff val="35000"/>
                  </a:schemeClr>
                </a:solidFill>
                <a:latin typeface="Roboto" panose="02000000000000000000" pitchFamily="2" charset="0"/>
                <a:ea typeface="Roboto" panose="02000000000000000000" pitchFamily="2" charset="0"/>
              </a:rPr>
              <a:t>een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klinische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omgeving</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5010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Over EUPROMS 2</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416868"/>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ea typeface="Roboto" panose="02000000000000000000" pitchFamily="2" charset="0"/>
              </a:rPr>
              <a:t>De </a:t>
            </a:r>
            <a:r>
              <a:rPr lang="en-GB" sz="2300" dirty="0" err="1">
                <a:solidFill>
                  <a:schemeClr val="tx1">
                    <a:lumMod val="65000"/>
                    <a:lumOff val="35000"/>
                  </a:schemeClr>
                </a:solidFill>
                <a:latin typeface="Roboto" panose="02000000000000000000" pitchFamily="2" charset="0"/>
                <a:ea typeface="Roboto" panose="02000000000000000000" pitchFamily="2" charset="0"/>
              </a:rPr>
              <a:t>bevindingen</a:t>
            </a:r>
            <a:r>
              <a:rPr lang="en-GB" sz="2300" dirty="0">
                <a:solidFill>
                  <a:schemeClr val="tx1">
                    <a:lumMod val="65000"/>
                    <a:lumOff val="35000"/>
                  </a:schemeClr>
                </a:solidFill>
                <a:latin typeface="Roboto" panose="02000000000000000000" pitchFamily="2" charset="0"/>
                <a:ea typeface="Roboto" panose="02000000000000000000" pitchFamily="2" charset="0"/>
              </a:rPr>
              <a:t> van EUPROMS </a:t>
            </a:r>
            <a:r>
              <a:rPr lang="en-GB" sz="2300" dirty="0" err="1">
                <a:solidFill>
                  <a:schemeClr val="tx1">
                    <a:lumMod val="65000"/>
                    <a:lumOff val="35000"/>
                  </a:schemeClr>
                </a:solidFill>
                <a:latin typeface="Roboto" panose="02000000000000000000" pitchFamily="2" charset="0"/>
                <a:ea typeface="Roboto" panose="02000000000000000000" pitchFamily="2" charset="0"/>
              </a:rPr>
              <a:t>zijn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gebaseerd</a:t>
            </a:r>
            <a:r>
              <a:rPr lang="en-GB" sz="2300" dirty="0">
                <a:solidFill>
                  <a:schemeClr val="tx1">
                    <a:lumMod val="65000"/>
                    <a:lumOff val="35000"/>
                  </a:schemeClr>
                </a:solidFill>
                <a:latin typeface="Roboto" panose="02000000000000000000" pitchFamily="2" charset="0"/>
                <a:ea typeface="Roboto" panose="02000000000000000000" pitchFamily="2" charset="0"/>
              </a:rPr>
              <a:t> op </a:t>
            </a:r>
            <a:r>
              <a:rPr lang="en-GB" sz="2300" dirty="0" err="1">
                <a:solidFill>
                  <a:schemeClr val="tx1">
                    <a:lumMod val="65000"/>
                    <a:lumOff val="35000"/>
                  </a:schemeClr>
                </a:solidFill>
                <a:latin typeface="Roboto" panose="02000000000000000000" pitchFamily="2" charset="0"/>
                <a:ea typeface="Roboto" panose="02000000000000000000" pitchFamily="2" charset="0"/>
              </a:rPr>
              <a:t>antwoorden</a:t>
            </a:r>
            <a:r>
              <a:rPr lang="en-GB" sz="2300" dirty="0">
                <a:solidFill>
                  <a:schemeClr val="tx1">
                    <a:lumMod val="65000"/>
                    <a:lumOff val="35000"/>
                  </a:schemeClr>
                </a:solidFill>
                <a:latin typeface="Roboto" panose="02000000000000000000" pitchFamily="2" charset="0"/>
                <a:ea typeface="Roboto" panose="02000000000000000000" pitchFamily="2" charset="0"/>
              </a:rPr>
              <a:t> op twee </a:t>
            </a:r>
            <a:r>
              <a:rPr lang="en-GB" sz="2300" dirty="0" err="1">
                <a:solidFill>
                  <a:schemeClr val="tx1">
                    <a:lumMod val="65000"/>
                    <a:lumOff val="35000"/>
                  </a:schemeClr>
                </a:solidFill>
                <a:latin typeface="Roboto" panose="02000000000000000000" pitchFamily="2" charset="0"/>
                <a:ea typeface="Roboto" panose="02000000000000000000" pitchFamily="2" charset="0"/>
              </a:rPr>
              <a:t>onlinevragenlijsten</a:t>
            </a:r>
            <a:r>
              <a:rPr lang="en-GB" sz="2300" dirty="0">
                <a:solidFill>
                  <a:schemeClr val="tx1">
                    <a:lumMod val="65000"/>
                    <a:lumOff val="35000"/>
                  </a:schemeClr>
                </a:solidFill>
                <a:latin typeface="Roboto" panose="02000000000000000000" pitchFamily="2" charset="0"/>
                <a:ea typeface="Roboto" panose="02000000000000000000" pitchFamily="2" charset="0"/>
              </a:rPr>
              <a:t> met </a:t>
            </a:r>
            <a:r>
              <a:rPr lang="en-GB" sz="2300" dirty="0" err="1">
                <a:solidFill>
                  <a:schemeClr val="tx1">
                    <a:lumMod val="65000"/>
                    <a:lumOff val="35000"/>
                  </a:schemeClr>
                </a:solidFill>
                <a:latin typeface="Roboto" panose="02000000000000000000" pitchFamily="2" charset="0"/>
                <a:ea typeface="Roboto" panose="02000000000000000000" pitchFamily="2" charset="0"/>
              </a:rPr>
              <a:t>vergelijkbare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vragen</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1.0</a:t>
            </a:r>
          </a:p>
          <a:p>
            <a:r>
              <a:rPr lang="en-GB" sz="2300" dirty="0" err="1">
                <a:solidFill>
                  <a:schemeClr val="tx1">
                    <a:lumMod val="65000"/>
                    <a:lumOff val="35000"/>
                  </a:schemeClr>
                </a:solidFill>
                <a:latin typeface="Roboto" panose="02000000000000000000" pitchFamily="2" charset="0"/>
                <a:ea typeface="Roboto" panose="02000000000000000000" pitchFamily="2" charset="0"/>
              </a:rPr>
              <a:t>Gestart</a:t>
            </a:r>
            <a:r>
              <a:rPr lang="en-GB" sz="2300" dirty="0">
                <a:solidFill>
                  <a:schemeClr val="tx1">
                    <a:lumMod val="65000"/>
                    <a:lumOff val="35000"/>
                  </a:schemeClr>
                </a:solidFill>
                <a:latin typeface="Roboto" panose="02000000000000000000" pitchFamily="2" charset="0"/>
                <a:ea typeface="Roboto" panose="02000000000000000000" pitchFamily="2" charset="0"/>
              </a:rPr>
              <a:t> in </a:t>
            </a:r>
            <a:r>
              <a:rPr lang="en-GB" sz="2300" dirty="0" err="1">
                <a:solidFill>
                  <a:schemeClr val="tx1">
                    <a:lumMod val="65000"/>
                    <a:lumOff val="35000"/>
                  </a:schemeClr>
                </a:solidFill>
                <a:latin typeface="Roboto" panose="02000000000000000000" pitchFamily="2" charset="0"/>
                <a:ea typeface="Roboto" panose="02000000000000000000" pitchFamily="2" charset="0"/>
              </a:rPr>
              <a:t>augustus</a:t>
            </a:r>
            <a:r>
              <a:rPr lang="en-GB" sz="2300" dirty="0">
                <a:solidFill>
                  <a:schemeClr val="tx1">
                    <a:lumMod val="65000"/>
                    <a:lumOff val="35000"/>
                  </a:schemeClr>
                </a:solidFill>
                <a:latin typeface="Roboto" panose="02000000000000000000" pitchFamily="2" charset="0"/>
                <a:ea typeface="Roboto" panose="02000000000000000000" pitchFamily="2" charset="0"/>
              </a:rPr>
              <a:t> 2019, </a:t>
            </a:r>
            <a:r>
              <a:rPr lang="en-GB" sz="2300" dirty="0" err="1">
                <a:solidFill>
                  <a:schemeClr val="tx1">
                    <a:lumMod val="65000"/>
                    <a:lumOff val="35000"/>
                  </a:schemeClr>
                </a:solidFill>
                <a:latin typeface="Roboto" panose="02000000000000000000" pitchFamily="2" charset="0"/>
                <a:ea typeface="Roboto" panose="02000000000000000000" pitchFamily="2" charset="0"/>
              </a:rPr>
              <a:t>eerste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verslag</a:t>
            </a:r>
            <a:r>
              <a:rPr lang="en-GB" sz="2300" dirty="0">
                <a:solidFill>
                  <a:schemeClr val="tx1">
                    <a:lumMod val="65000"/>
                    <a:lumOff val="35000"/>
                  </a:schemeClr>
                </a:solidFill>
                <a:latin typeface="Roboto" panose="02000000000000000000" pitchFamily="2" charset="0"/>
                <a:ea typeface="Roboto" panose="02000000000000000000" pitchFamily="2" charset="0"/>
              </a:rPr>
              <a:t> in </a:t>
            </a:r>
            <a:r>
              <a:rPr lang="en-GB" sz="2300" dirty="0" err="1">
                <a:solidFill>
                  <a:schemeClr val="tx1">
                    <a:lumMod val="65000"/>
                    <a:lumOff val="35000"/>
                  </a:schemeClr>
                </a:solidFill>
                <a:latin typeface="Roboto" panose="02000000000000000000" pitchFamily="2" charset="0"/>
                <a:ea typeface="Roboto" panose="02000000000000000000" pitchFamily="2" charset="0"/>
              </a:rPr>
              <a:t>januari</a:t>
            </a:r>
            <a:r>
              <a:rPr lang="en-GB" sz="2300" dirty="0">
                <a:solidFill>
                  <a:schemeClr val="tx1">
                    <a:lumMod val="65000"/>
                    <a:lumOff val="35000"/>
                  </a:schemeClr>
                </a:solidFill>
                <a:latin typeface="Roboto" panose="02000000000000000000" pitchFamily="2" charset="0"/>
                <a:ea typeface="Roboto" panose="02000000000000000000" pitchFamily="2" charset="0"/>
              </a:rPr>
              <a:t> 2020</a:t>
            </a:r>
          </a:p>
          <a:p>
            <a:r>
              <a:rPr lang="en-GB" sz="2300" dirty="0">
                <a:solidFill>
                  <a:schemeClr val="tx1">
                    <a:lumMod val="65000"/>
                    <a:lumOff val="35000"/>
                  </a:schemeClr>
                </a:solidFill>
                <a:latin typeface="Roboto" panose="02000000000000000000" pitchFamily="2" charset="0"/>
                <a:ea typeface="Roboto" panose="02000000000000000000" pitchFamily="2" charset="0"/>
              </a:rPr>
              <a:t>3.000 </a:t>
            </a:r>
            <a:r>
              <a:rPr lang="en-GB" sz="2300" dirty="0" err="1">
                <a:solidFill>
                  <a:schemeClr val="tx1">
                    <a:lumMod val="65000"/>
                    <a:lumOff val="35000"/>
                  </a:schemeClr>
                </a:solidFill>
                <a:latin typeface="Roboto" panose="02000000000000000000" pitchFamily="2" charset="0"/>
                <a:ea typeface="Roboto" panose="02000000000000000000" pitchFamily="2" charset="0"/>
              </a:rPr>
              <a:t>antwoorden</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2.0</a:t>
            </a:r>
          </a:p>
          <a:p>
            <a:r>
              <a:rPr lang="en-GB" sz="2300" dirty="0" err="1">
                <a:solidFill>
                  <a:schemeClr val="tx1">
                    <a:lumMod val="65000"/>
                    <a:lumOff val="35000"/>
                  </a:schemeClr>
                </a:solidFill>
                <a:latin typeface="Roboto" panose="02000000000000000000" pitchFamily="2" charset="0"/>
                <a:ea typeface="Roboto" panose="02000000000000000000" pitchFamily="2" charset="0"/>
              </a:rPr>
              <a:t>Gestart</a:t>
            </a:r>
            <a:r>
              <a:rPr lang="en-GB" sz="2300" dirty="0">
                <a:solidFill>
                  <a:schemeClr val="tx1">
                    <a:lumMod val="65000"/>
                    <a:lumOff val="35000"/>
                  </a:schemeClr>
                </a:solidFill>
                <a:latin typeface="Roboto" panose="02000000000000000000" pitchFamily="2" charset="0"/>
                <a:ea typeface="Roboto" panose="02000000000000000000" pitchFamily="2" charset="0"/>
              </a:rPr>
              <a:t> in </a:t>
            </a:r>
            <a:r>
              <a:rPr lang="en-GB" sz="2300" dirty="0" err="1">
                <a:solidFill>
                  <a:schemeClr val="tx1">
                    <a:lumMod val="65000"/>
                    <a:lumOff val="35000"/>
                  </a:schemeClr>
                </a:solidFill>
                <a:latin typeface="Roboto" panose="02000000000000000000" pitchFamily="2" charset="0"/>
                <a:ea typeface="Roboto" panose="02000000000000000000" pitchFamily="2" charset="0"/>
              </a:rPr>
              <a:t>oktober</a:t>
            </a:r>
            <a:r>
              <a:rPr lang="en-GB" sz="2300" dirty="0">
                <a:solidFill>
                  <a:schemeClr val="tx1">
                    <a:lumMod val="65000"/>
                    <a:lumOff val="35000"/>
                  </a:schemeClr>
                </a:solidFill>
                <a:latin typeface="Roboto" panose="02000000000000000000" pitchFamily="2" charset="0"/>
                <a:ea typeface="Roboto" panose="02000000000000000000" pitchFamily="2" charset="0"/>
              </a:rPr>
              <a:t> 2021, </a:t>
            </a:r>
            <a:r>
              <a:rPr lang="en-GB" sz="2300" dirty="0" err="1">
                <a:solidFill>
                  <a:schemeClr val="tx1">
                    <a:lumMod val="65000"/>
                    <a:lumOff val="35000"/>
                  </a:schemeClr>
                </a:solidFill>
                <a:latin typeface="Roboto" panose="02000000000000000000" pitchFamily="2" charset="0"/>
                <a:ea typeface="Roboto" panose="02000000000000000000" pitchFamily="2" charset="0"/>
              </a:rPr>
              <a:t>eerste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verslag</a:t>
            </a:r>
            <a:r>
              <a:rPr lang="en-GB" sz="2300" dirty="0">
                <a:solidFill>
                  <a:schemeClr val="tx1">
                    <a:lumMod val="65000"/>
                    <a:lumOff val="35000"/>
                  </a:schemeClr>
                </a:solidFill>
                <a:latin typeface="Roboto" panose="02000000000000000000" pitchFamily="2" charset="0"/>
                <a:ea typeface="Roboto" panose="02000000000000000000" pitchFamily="2" charset="0"/>
              </a:rPr>
              <a:t> in </a:t>
            </a:r>
            <a:r>
              <a:rPr lang="en-GB" sz="2300" dirty="0" err="1">
                <a:solidFill>
                  <a:schemeClr val="tx1">
                    <a:lumMod val="65000"/>
                    <a:lumOff val="35000"/>
                  </a:schemeClr>
                </a:solidFill>
                <a:latin typeface="Roboto" panose="02000000000000000000" pitchFamily="2" charset="0"/>
                <a:ea typeface="Roboto" panose="02000000000000000000" pitchFamily="2" charset="0"/>
              </a:rPr>
              <a:t>juli</a:t>
            </a:r>
            <a:r>
              <a:rPr lang="en-GB" sz="2300" dirty="0">
                <a:solidFill>
                  <a:schemeClr val="tx1">
                    <a:lumMod val="65000"/>
                    <a:lumOff val="35000"/>
                  </a:schemeClr>
                </a:solidFill>
                <a:latin typeface="Roboto" panose="02000000000000000000" pitchFamily="2" charset="0"/>
                <a:ea typeface="Roboto" panose="02000000000000000000" pitchFamily="2" charset="0"/>
              </a:rPr>
              <a:t> 2022</a:t>
            </a:r>
          </a:p>
          <a:p>
            <a:r>
              <a:rPr lang="en-GB" sz="2300" dirty="0">
                <a:solidFill>
                  <a:schemeClr val="tx1">
                    <a:lumMod val="65000"/>
                    <a:lumOff val="35000"/>
                  </a:schemeClr>
                </a:solidFill>
                <a:latin typeface="Roboto" panose="02000000000000000000" pitchFamily="2" charset="0"/>
                <a:ea typeface="Roboto" panose="02000000000000000000" pitchFamily="2" charset="0"/>
              </a:rPr>
              <a:t>3.571 </a:t>
            </a:r>
            <a:r>
              <a:rPr lang="en-GB" sz="2300" dirty="0" err="1">
                <a:solidFill>
                  <a:schemeClr val="tx1">
                    <a:lumMod val="65000"/>
                    <a:lumOff val="35000"/>
                  </a:schemeClr>
                </a:solidFill>
                <a:latin typeface="Roboto" panose="02000000000000000000" pitchFamily="2" charset="0"/>
                <a:ea typeface="Roboto" panose="02000000000000000000" pitchFamily="2" charset="0"/>
              </a:rPr>
              <a:t>antwoorden</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2687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00219"/>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Over EUPROMS 3</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724370"/>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ea typeface="Roboto" panose="02000000000000000000" pitchFamily="2" charset="0"/>
              </a:rPr>
              <a:t>De </a:t>
            </a:r>
            <a:r>
              <a:rPr lang="en-GB" sz="2300" dirty="0" err="1">
                <a:solidFill>
                  <a:schemeClr val="tx1">
                    <a:lumMod val="65000"/>
                    <a:lumOff val="35000"/>
                  </a:schemeClr>
                </a:solidFill>
                <a:latin typeface="Roboto" panose="02000000000000000000" pitchFamily="2" charset="0"/>
                <a:ea typeface="Roboto" panose="02000000000000000000" pitchFamily="2" charset="0"/>
              </a:rPr>
              <a:t>bevindingen</a:t>
            </a:r>
            <a:r>
              <a:rPr lang="en-GB" sz="2300" dirty="0">
                <a:solidFill>
                  <a:schemeClr val="tx1">
                    <a:lumMod val="65000"/>
                    <a:lumOff val="35000"/>
                  </a:schemeClr>
                </a:solidFill>
                <a:latin typeface="Roboto" panose="02000000000000000000" pitchFamily="2" charset="0"/>
                <a:ea typeface="Roboto" panose="02000000000000000000" pitchFamily="2" charset="0"/>
              </a:rPr>
              <a:t> van de </a:t>
            </a:r>
            <a:r>
              <a:rPr lang="en-GB" sz="2300" dirty="0" err="1">
                <a:solidFill>
                  <a:schemeClr val="tx1">
                    <a:lumMod val="65000"/>
                    <a:lumOff val="35000"/>
                  </a:schemeClr>
                </a:solidFill>
                <a:latin typeface="Roboto" panose="02000000000000000000" pitchFamily="2" charset="0"/>
                <a:ea typeface="Roboto" panose="02000000000000000000" pitchFamily="2" charset="0"/>
              </a:rPr>
              <a:t>enquête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geven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momentopname</a:t>
            </a:r>
            <a:r>
              <a:rPr lang="en-GB" sz="2300" dirty="0">
                <a:solidFill>
                  <a:schemeClr val="tx1">
                    <a:lumMod val="65000"/>
                    <a:lumOff val="35000"/>
                  </a:schemeClr>
                </a:solidFill>
                <a:latin typeface="Roboto" panose="02000000000000000000" pitchFamily="2" charset="0"/>
                <a:ea typeface="Roboto" panose="02000000000000000000" pitchFamily="2" charset="0"/>
              </a:rPr>
              <a:t>’ van de </a:t>
            </a:r>
            <a:r>
              <a:rPr lang="en-GB" sz="2300" dirty="0" err="1">
                <a:solidFill>
                  <a:schemeClr val="tx1">
                    <a:lumMod val="65000"/>
                    <a:lumOff val="35000"/>
                  </a:schemeClr>
                </a:solidFill>
                <a:latin typeface="Roboto" panose="02000000000000000000" pitchFamily="2" charset="0"/>
                <a:ea typeface="Roboto" panose="02000000000000000000" pitchFamily="2" charset="0"/>
              </a:rPr>
              <a:t>levenskwaliteitsproblemen</a:t>
            </a:r>
            <a:r>
              <a:rPr lang="en-GB" sz="2300" dirty="0">
                <a:solidFill>
                  <a:schemeClr val="tx1">
                    <a:lumMod val="65000"/>
                    <a:lumOff val="35000"/>
                  </a:schemeClr>
                </a:solidFill>
                <a:latin typeface="Roboto" panose="02000000000000000000" pitchFamily="2" charset="0"/>
                <a:ea typeface="Roboto" panose="02000000000000000000" pitchFamily="2" charset="0"/>
              </a:rPr>
              <a:t> die </a:t>
            </a:r>
            <a:r>
              <a:rPr lang="en-GB" sz="2300" dirty="0" err="1">
                <a:solidFill>
                  <a:schemeClr val="tx1">
                    <a:lumMod val="65000"/>
                    <a:lumOff val="35000"/>
                  </a:schemeClr>
                </a:solidFill>
                <a:latin typeface="Roboto" panose="02000000000000000000" pitchFamily="2" charset="0"/>
                <a:ea typeface="Roboto" panose="02000000000000000000" pitchFamily="2" charset="0"/>
              </a:rPr>
              <a:t>mannen</a:t>
            </a:r>
            <a:r>
              <a:rPr lang="en-GB" sz="2300" dirty="0">
                <a:solidFill>
                  <a:schemeClr val="tx1">
                    <a:lumMod val="65000"/>
                    <a:lumOff val="35000"/>
                  </a:schemeClr>
                </a:solidFill>
                <a:latin typeface="Roboto" panose="02000000000000000000" pitchFamily="2" charset="0"/>
                <a:ea typeface="Roboto" panose="02000000000000000000" pitchFamily="2" charset="0"/>
              </a:rPr>
              <a:t> met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prostaatkanker</a:t>
            </a:r>
            <a:r>
              <a:rPr lang="en-GB" sz="2300" dirty="0">
                <a:solidFill>
                  <a:schemeClr val="tx1">
                    <a:lumMod val="65000"/>
                    <a:lumOff val="35000"/>
                  </a:schemeClr>
                </a:solidFill>
                <a:latin typeface="Roboto" panose="02000000000000000000" pitchFamily="2" charset="0"/>
                <a:ea typeface="Roboto" panose="02000000000000000000" pitchFamily="2" charset="0"/>
              </a:rPr>
              <a:t> in heel Europa op </a:t>
            </a:r>
            <a:r>
              <a:rPr lang="en-GB" sz="2300" dirty="0" err="1">
                <a:solidFill>
                  <a:schemeClr val="tx1">
                    <a:lumMod val="65000"/>
                    <a:lumOff val="35000"/>
                  </a:schemeClr>
                </a:solidFill>
                <a:latin typeface="Roboto" panose="02000000000000000000" pitchFamily="2" charset="0"/>
                <a:ea typeface="Roboto" panose="02000000000000000000" pitchFamily="2" charset="0"/>
              </a:rPr>
              <a:t>een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bepaald</a:t>
            </a:r>
            <a:r>
              <a:rPr lang="en-GB" sz="2300" dirty="0">
                <a:solidFill>
                  <a:schemeClr val="tx1">
                    <a:lumMod val="65000"/>
                    <a:lumOff val="35000"/>
                  </a:schemeClr>
                </a:solidFill>
                <a:latin typeface="Roboto" panose="02000000000000000000" pitchFamily="2" charset="0"/>
                <a:ea typeface="Roboto" panose="02000000000000000000" pitchFamily="2" charset="0"/>
              </a:rPr>
              <a:t> moment </a:t>
            </a:r>
            <a:r>
              <a:rPr lang="en-GB" sz="2300" dirty="0" err="1">
                <a:solidFill>
                  <a:schemeClr val="tx1">
                    <a:lumMod val="65000"/>
                    <a:lumOff val="35000"/>
                  </a:schemeClr>
                </a:solidFill>
                <a:latin typeface="Roboto" panose="02000000000000000000" pitchFamily="2" charset="0"/>
                <a:ea typeface="Roboto" panose="02000000000000000000" pitchFamily="2" charset="0"/>
              </a:rPr>
              <a:t>ervaren</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Zij </a:t>
            </a:r>
            <a:r>
              <a:rPr lang="en-GB" sz="2300" dirty="0" err="1">
                <a:solidFill>
                  <a:schemeClr val="tx1">
                    <a:lumMod val="65000"/>
                    <a:lumOff val="35000"/>
                  </a:schemeClr>
                </a:solidFill>
                <a:latin typeface="Roboto" panose="02000000000000000000" pitchFamily="2" charset="0"/>
                <a:ea typeface="Roboto" panose="02000000000000000000" pitchFamily="2" charset="0"/>
              </a:rPr>
              <a:t>geven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informatie</a:t>
            </a:r>
            <a:r>
              <a:rPr lang="en-GB" sz="2300" dirty="0">
                <a:solidFill>
                  <a:schemeClr val="tx1">
                    <a:lumMod val="65000"/>
                    <a:lumOff val="35000"/>
                  </a:schemeClr>
                </a:solidFill>
                <a:latin typeface="Roboto" panose="02000000000000000000" pitchFamily="2" charset="0"/>
                <a:ea typeface="Roboto" panose="02000000000000000000" pitchFamily="2" charset="0"/>
              </a:rPr>
              <a:t> die </a:t>
            </a:r>
            <a:r>
              <a:rPr lang="en-GB" sz="2300" dirty="0" err="1">
                <a:solidFill>
                  <a:schemeClr val="tx1">
                    <a:lumMod val="65000"/>
                    <a:lumOff val="35000"/>
                  </a:schemeClr>
                </a:solidFill>
                <a:latin typeface="Roboto" panose="02000000000000000000" pitchFamily="2" charset="0"/>
                <a:ea typeface="Roboto" panose="02000000000000000000" pitchFamily="2" charset="0"/>
              </a:rPr>
              <a:t>patiënten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hun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artsen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kan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helpen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bij</a:t>
            </a:r>
            <a:r>
              <a:rPr lang="en-GB" sz="2300" dirty="0">
                <a:solidFill>
                  <a:schemeClr val="tx1">
                    <a:lumMod val="65000"/>
                    <a:lumOff val="35000"/>
                  </a:schemeClr>
                </a:solidFill>
                <a:latin typeface="Roboto" panose="02000000000000000000" pitchFamily="2" charset="0"/>
                <a:ea typeface="Roboto" panose="02000000000000000000" pitchFamily="2" charset="0"/>
              </a:rPr>
              <a:t> het </a:t>
            </a:r>
            <a:r>
              <a:rPr lang="en-GB" sz="2300" dirty="0" err="1">
                <a:solidFill>
                  <a:schemeClr val="tx1">
                    <a:lumMod val="65000"/>
                    <a:lumOff val="35000"/>
                  </a:schemeClr>
                </a:solidFill>
                <a:latin typeface="Roboto" panose="02000000000000000000" pitchFamily="2" charset="0"/>
                <a:ea typeface="Roboto" panose="02000000000000000000" pitchFamily="2" charset="0"/>
              </a:rPr>
              <a:t>nemen</a:t>
            </a:r>
            <a:r>
              <a:rPr lang="en-GB" sz="2300" dirty="0">
                <a:solidFill>
                  <a:schemeClr val="tx1">
                    <a:lumMod val="65000"/>
                    <a:lumOff val="35000"/>
                  </a:schemeClr>
                </a:solidFill>
                <a:latin typeface="Roboto" panose="02000000000000000000" pitchFamily="2" charset="0"/>
                <a:ea typeface="Roboto" panose="02000000000000000000" pitchFamily="2" charset="0"/>
              </a:rPr>
              <a:t> van </a:t>
            </a:r>
            <a:r>
              <a:rPr lang="en-GB" sz="2300" dirty="0" err="1">
                <a:solidFill>
                  <a:schemeClr val="tx1">
                    <a:lumMod val="65000"/>
                    <a:lumOff val="35000"/>
                  </a:schemeClr>
                </a:solidFill>
                <a:latin typeface="Roboto" panose="02000000000000000000" pitchFamily="2" charset="0"/>
                <a:ea typeface="Roboto" panose="02000000000000000000" pitchFamily="2" charset="0"/>
              </a:rPr>
              <a:t>beslissingen</a:t>
            </a:r>
            <a:r>
              <a:rPr lang="en-GB" sz="2300" dirty="0">
                <a:solidFill>
                  <a:schemeClr val="tx1">
                    <a:lumMod val="65000"/>
                    <a:lumOff val="35000"/>
                  </a:schemeClr>
                </a:solidFill>
                <a:latin typeface="Roboto" panose="02000000000000000000" pitchFamily="2" charset="0"/>
                <a:ea typeface="Roboto" panose="02000000000000000000" pitchFamily="2" charset="0"/>
              </a:rPr>
              <a:t> over </a:t>
            </a:r>
            <a:r>
              <a:rPr lang="en-GB" sz="2300" dirty="0" err="1">
                <a:solidFill>
                  <a:schemeClr val="tx1">
                    <a:lumMod val="65000"/>
                    <a:lumOff val="35000"/>
                  </a:schemeClr>
                </a:solidFill>
                <a:latin typeface="Roboto" panose="02000000000000000000" pitchFamily="2" charset="0"/>
                <a:ea typeface="Roboto" panose="02000000000000000000" pitchFamily="2" charset="0"/>
              </a:rPr>
              <a:t>behandelingen</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Zij </a:t>
            </a:r>
            <a:r>
              <a:rPr lang="en-GB" sz="2300" dirty="0" err="1">
                <a:solidFill>
                  <a:schemeClr val="tx1">
                    <a:lumMod val="65000"/>
                    <a:lumOff val="35000"/>
                  </a:schemeClr>
                </a:solidFill>
                <a:latin typeface="Roboto" panose="02000000000000000000" pitchFamily="2" charset="0"/>
                <a:ea typeface="Roboto" panose="02000000000000000000" pitchFamily="2" charset="0"/>
              </a:rPr>
              <a:t>kunnen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helpen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bij</a:t>
            </a:r>
            <a:r>
              <a:rPr lang="en-GB" sz="2300" dirty="0">
                <a:solidFill>
                  <a:schemeClr val="tx1">
                    <a:lumMod val="65000"/>
                    <a:lumOff val="35000"/>
                  </a:schemeClr>
                </a:solidFill>
                <a:latin typeface="Roboto" panose="02000000000000000000" pitchFamily="2" charset="0"/>
                <a:ea typeface="Roboto" panose="02000000000000000000" pitchFamily="2" charset="0"/>
              </a:rPr>
              <a:t> het </a:t>
            </a:r>
            <a:r>
              <a:rPr lang="en-GB" sz="2300" dirty="0" err="1">
                <a:solidFill>
                  <a:schemeClr val="tx1">
                    <a:lumMod val="65000"/>
                    <a:lumOff val="35000"/>
                  </a:schemeClr>
                </a:solidFill>
                <a:latin typeface="Roboto" panose="02000000000000000000" pitchFamily="2" charset="0"/>
                <a:ea typeface="Roboto" panose="02000000000000000000" pitchFamily="2" charset="0"/>
              </a:rPr>
              <a:t>voeren</a:t>
            </a:r>
            <a:r>
              <a:rPr lang="en-GB" sz="2300" dirty="0">
                <a:solidFill>
                  <a:schemeClr val="tx1">
                    <a:lumMod val="65000"/>
                    <a:lumOff val="35000"/>
                  </a:schemeClr>
                </a:solidFill>
                <a:latin typeface="Roboto" panose="02000000000000000000" pitchFamily="2" charset="0"/>
                <a:ea typeface="Roboto" panose="02000000000000000000" pitchFamily="2" charset="0"/>
              </a:rPr>
              <a:t> van </a:t>
            </a:r>
            <a:r>
              <a:rPr lang="en-GB" sz="2300" dirty="0" err="1">
                <a:solidFill>
                  <a:schemeClr val="tx1">
                    <a:lumMod val="65000"/>
                    <a:lumOff val="35000"/>
                  </a:schemeClr>
                </a:solidFill>
                <a:latin typeface="Roboto" panose="02000000000000000000" pitchFamily="2" charset="0"/>
                <a:ea typeface="Roboto" panose="02000000000000000000" pitchFamily="2" charset="0"/>
              </a:rPr>
              <a:t>een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campagne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voor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vroegtijdige</a:t>
            </a:r>
            <a:r>
              <a:rPr lang="en-GB" sz="2300" dirty="0">
                <a:solidFill>
                  <a:schemeClr val="tx1">
                    <a:lumMod val="65000"/>
                    <a:lumOff val="35000"/>
                  </a:schemeClr>
                </a:solidFill>
                <a:latin typeface="Roboto" panose="02000000000000000000" pitchFamily="2" charset="0"/>
                <a:ea typeface="Roboto" panose="02000000000000000000" pitchFamily="2" charset="0"/>
              </a:rPr>
              <a:t> diagnose van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prostaatkanker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bij</a:t>
            </a:r>
            <a:r>
              <a:rPr lang="en-GB" sz="2300" dirty="0">
                <a:solidFill>
                  <a:schemeClr val="tx1">
                    <a:lumMod val="65000"/>
                    <a:lumOff val="35000"/>
                  </a:schemeClr>
                </a:solidFill>
                <a:latin typeface="Roboto" panose="02000000000000000000" pitchFamily="2" charset="0"/>
                <a:ea typeface="Roboto" panose="02000000000000000000" pitchFamily="2" charset="0"/>
              </a:rPr>
              <a:t> het </a:t>
            </a:r>
            <a:r>
              <a:rPr lang="en-GB" sz="2300" dirty="0" err="1">
                <a:solidFill>
                  <a:schemeClr val="tx1">
                    <a:lumMod val="65000"/>
                    <a:lumOff val="35000"/>
                  </a:schemeClr>
                </a:solidFill>
                <a:latin typeface="Roboto" panose="02000000000000000000" pitchFamily="2" charset="0"/>
                <a:ea typeface="Roboto" panose="02000000000000000000" pitchFamily="2" charset="0"/>
              </a:rPr>
              <a:t>promoten</a:t>
            </a:r>
            <a:r>
              <a:rPr lang="en-GB" sz="2300" dirty="0">
                <a:solidFill>
                  <a:schemeClr val="tx1">
                    <a:lumMod val="65000"/>
                    <a:lumOff val="35000"/>
                  </a:schemeClr>
                </a:solidFill>
                <a:latin typeface="Roboto" panose="02000000000000000000" pitchFamily="2" charset="0"/>
                <a:ea typeface="Roboto" panose="02000000000000000000" pitchFamily="2" charset="0"/>
              </a:rPr>
              <a:t> van </a:t>
            </a:r>
            <a:r>
              <a:rPr lang="en-GB" sz="2300" dirty="0" err="1">
                <a:solidFill>
                  <a:schemeClr val="tx1">
                    <a:lumMod val="65000"/>
                    <a:lumOff val="35000"/>
                  </a:schemeClr>
                </a:solidFill>
                <a:latin typeface="Roboto" panose="02000000000000000000" pitchFamily="2" charset="0"/>
                <a:ea typeface="Roboto" panose="02000000000000000000" pitchFamily="2" charset="0"/>
              </a:rPr>
              <a:t>benaderingen</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zoals</a:t>
            </a:r>
            <a:r>
              <a:rPr lang="en-GB" sz="2300" dirty="0">
                <a:solidFill>
                  <a:schemeClr val="tx1">
                    <a:lumMod val="65000"/>
                    <a:lumOff val="35000"/>
                  </a:schemeClr>
                </a:solidFill>
                <a:latin typeface="Roboto" panose="02000000000000000000" pitchFamily="2" charset="0"/>
                <a:ea typeface="Roboto" panose="02000000000000000000" pitchFamily="2" charset="0"/>
              </a:rPr>
              <a:t> active surveillance</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424503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1508105"/>
          </a:xfrm>
          <a:prstGeom prst="rect">
            <a:avLst/>
          </a:prstGeom>
          <a:noFill/>
        </p:spPr>
        <p:txBody>
          <a:bodyPr wrap="square" rtlCol="0">
            <a:spAutoFit/>
          </a:bodyPr>
          <a:lstStyle/>
          <a:p>
            <a:r>
              <a:rPr lang="en-US" sz="4600" dirty="0">
                <a:solidFill>
                  <a:srgbClr val="757070"/>
                </a:solidFill>
                <a:latin typeface="Roboto" panose="02000000000000000000" pitchFamily="2" charset="0"/>
                <a:ea typeface="Roboto" panose="02000000000000000000" pitchFamily="2" charset="0"/>
                <a:cs typeface="Apercu Regular"/>
              </a:rPr>
              <a:t>Over EUPROMS 4</a:t>
            </a:r>
          </a:p>
          <a:p>
            <a:endParaRPr lang="en-US" sz="4600" dirty="0">
              <a:solidFill>
                <a:srgbClr val="757070"/>
              </a:solidFill>
              <a:latin typeface="Roboto" panose="02000000000000000000" pitchFamily="2" charset="0"/>
              <a:ea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416868"/>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rPr>
              <a:t>Europa </a:t>
            </a:r>
            <a:r>
              <a:rPr lang="en-GB" sz="2300" dirty="0" err="1">
                <a:solidFill>
                  <a:schemeClr val="tx1">
                    <a:lumMod val="65000"/>
                    <a:lumOff val="35000"/>
                  </a:schemeClr>
                </a:solidFill>
                <a:latin typeface="Roboto" panose="02000000000000000000" pitchFamily="2" charset="0"/>
              </a:rPr>
              <a:t>Uomo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heeft</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verslag</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uitgebracht</a:t>
            </a:r>
            <a:r>
              <a:rPr lang="en-GB" sz="2300" dirty="0">
                <a:solidFill>
                  <a:schemeClr val="tx1">
                    <a:lumMod val="65000"/>
                    <a:lumOff val="35000"/>
                  </a:schemeClr>
                </a:solidFill>
                <a:latin typeface="Roboto" panose="02000000000000000000" pitchFamily="2" charset="0"/>
              </a:rPr>
              <a:t> over de </a:t>
            </a:r>
            <a:r>
              <a:rPr lang="en-GB" sz="2300" dirty="0" err="1">
                <a:solidFill>
                  <a:schemeClr val="tx1">
                    <a:lumMod val="65000"/>
                    <a:lumOff val="35000"/>
                  </a:schemeClr>
                </a:solidFill>
                <a:latin typeface="Roboto" panose="02000000000000000000" pitchFamily="2" charset="0"/>
              </a:rPr>
              <a:t>bevindingen</a:t>
            </a:r>
            <a:r>
              <a:rPr lang="en-GB" sz="2300" dirty="0">
                <a:solidFill>
                  <a:schemeClr val="tx1">
                    <a:lumMod val="65000"/>
                    <a:lumOff val="35000"/>
                  </a:schemeClr>
                </a:solidFill>
                <a:latin typeface="Roboto" panose="02000000000000000000" pitchFamily="2" charset="0"/>
              </a:rPr>
              <a:t> van EUPROMS op </a:t>
            </a:r>
            <a:r>
              <a:rPr lang="en-GB" sz="2300" dirty="0" err="1">
                <a:solidFill>
                  <a:schemeClr val="tx1">
                    <a:lumMod val="65000"/>
                    <a:lumOff val="35000"/>
                  </a:schemeClr>
                </a:solidFill>
                <a:latin typeface="Roboto" panose="02000000000000000000" pitchFamily="2" charset="0"/>
              </a:rPr>
              <a:t>een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aantal</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belangrijke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medische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conferenties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waaronder</a:t>
            </a:r>
            <a:r>
              <a:rPr lang="en-GB" sz="2300" dirty="0">
                <a:solidFill>
                  <a:schemeClr val="tx1">
                    <a:lumMod val="65000"/>
                    <a:lumOff val="35000"/>
                  </a:schemeClr>
                </a:solidFill>
                <a:latin typeface="Roboto" panose="02000000000000000000" pitchFamily="2" charset="0"/>
              </a:rPr>
              <a:t>:</a:t>
            </a:r>
          </a:p>
          <a:p>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het </a:t>
            </a:r>
            <a:r>
              <a:rPr lang="en-GB" sz="2300" dirty="0" err="1">
                <a:solidFill>
                  <a:schemeClr val="tx1">
                    <a:lumMod val="65000"/>
                    <a:lumOff val="35000"/>
                  </a:schemeClr>
                </a:solidFill>
                <a:latin typeface="Roboto" panose="02000000000000000000" pitchFamily="2" charset="0"/>
              </a:rPr>
              <a:t>congres</a:t>
            </a:r>
            <a:r>
              <a:rPr lang="en-GB" sz="2300" dirty="0">
                <a:solidFill>
                  <a:schemeClr val="tx1">
                    <a:lumMod val="65000"/>
                    <a:lumOff val="35000"/>
                  </a:schemeClr>
                </a:solidFill>
                <a:latin typeface="Roboto" panose="02000000000000000000" pitchFamily="2" charset="0"/>
              </a:rPr>
              <a:t> van de European Association of Urologists (EAU)</a:t>
            </a: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de </a:t>
            </a:r>
            <a:r>
              <a:rPr lang="en-GB" sz="2300" dirty="0" err="1">
                <a:solidFill>
                  <a:schemeClr val="tx1">
                    <a:lumMod val="65000"/>
                    <a:lumOff val="35000"/>
                  </a:schemeClr>
                </a:solidFill>
                <a:latin typeface="Roboto" panose="02000000000000000000" pitchFamily="2" charset="0"/>
              </a:rPr>
              <a:t>jaarlijkse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bijeenkomst</a:t>
            </a:r>
            <a:r>
              <a:rPr lang="en-GB" sz="2300" dirty="0">
                <a:solidFill>
                  <a:schemeClr val="tx1">
                    <a:lumMod val="65000"/>
                    <a:lumOff val="35000"/>
                  </a:schemeClr>
                </a:solidFill>
                <a:latin typeface="Roboto" panose="02000000000000000000" pitchFamily="2" charset="0"/>
              </a:rPr>
              <a:t> van de EAU-</a:t>
            </a:r>
            <a:r>
              <a:rPr lang="en-GB" sz="2300" dirty="0" err="1">
                <a:solidFill>
                  <a:schemeClr val="tx1">
                    <a:lumMod val="65000"/>
                    <a:lumOff val="35000"/>
                  </a:schemeClr>
                </a:solidFill>
                <a:latin typeface="Roboto" panose="02000000000000000000" pitchFamily="2" charset="0"/>
              </a:rPr>
              <a:t>afdeling</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voor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oncologische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urologie</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het </a:t>
            </a:r>
            <a:r>
              <a:rPr lang="en-GB" sz="2300" dirty="0" err="1">
                <a:solidFill>
                  <a:schemeClr val="tx1">
                    <a:lumMod val="65000"/>
                    <a:lumOff val="35000"/>
                  </a:schemeClr>
                </a:solidFill>
                <a:latin typeface="Roboto" panose="02000000000000000000" pitchFamily="2" charset="0"/>
              </a:rPr>
              <a:t>congres</a:t>
            </a:r>
            <a:r>
              <a:rPr lang="en-GB" sz="2300" dirty="0">
                <a:solidFill>
                  <a:schemeClr val="tx1">
                    <a:lumMod val="65000"/>
                    <a:lumOff val="35000"/>
                  </a:schemeClr>
                </a:solidFill>
                <a:latin typeface="Roboto" panose="02000000000000000000" pitchFamily="2" charset="0"/>
              </a:rPr>
              <a:t> van de European Society for Medical Oncology (ESMO)</a:t>
            </a: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het European Multidisciplinary Congress on Urological Cancers (EMUC)</a:t>
            </a: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het webinar van de European Organisation for Research and Treatment of Cancer (EORTC) </a:t>
            </a:r>
          </a:p>
          <a:p>
            <a:endParaRPr lang="en-GB" sz="2300" dirty="0">
              <a:solidFill>
                <a:schemeClr val="tx1">
                  <a:lumMod val="65000"/>
                  <a:lumOff val="35000"/>
                </a:schemeClr>
              </a:solidFill>
              <a:latin typeface="Roboto" panose="02000000000000000000" pitchFamily="2" charset="0"/>
            </a:endParaRPr>
          </a:p>
          <a:p>
            <a:r>
              <a:rPr lang="en-GB" sz="2300" dirty="0">
                <a:solidFill>
                  <a:schemeClr val="tx1">
                    <a:lumMod val="65000"/>
                    <a:lumOff val="35000"/>
                  </a:schemeClr>
                </a:solidFill>
                <a:latin typeface="Roboto" panose="02000000000000000000" pitchFamily="2" charset="0"/>
              </a:rPr>
              <a:t>De </a:t>
            </a:r>
            <a:r>
              <a:rPr lang="en-GB" sz="2300" dirty="0" err="1">
                <a:solidFill>
                  <a:schemeClr val="tx1">
                    <a:lumMod val="65000"/>
                    <a:lumOff val="35000"/>
                  </a:schemeClr>
                </a:solidFill>
                <a:latin typeface="Roboto" panose="02000000000000000000" pitchFamily="2" charset="0"/>
              </a:rPr>
              <a:t>bevindingen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zijn</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gepubliceerd</a:t>
            </a:r>
            <a:r>
              <a:rPr lang="en-GB" sz="2300" dirty="0">
                <a:solidFill>
                  <a:schemeClr val="tx1">
                    <a:lumMod val="65000"/>
                    <a:lumOff val="35000"/>
                  </a:schemeClr>
                </a:solidFill>
                <a:latin typeface="Roboto" panose="02000000000000000000" pitchFamily="2" charset="0"/>
              </a:rPr>
              <a:t> in diverse </a:t>
            </a:r>
            <a:r>
              <a:rPr lang="en-GB" sz="2300" dirty="0" err="1">
                <a:solidFill>
                  <a:schemeClr val="tx1">
                    <a:lumMod val="65000"/>
                    <a:lumOff val="35000"/>
                  </a:schemeClr>
                </a:solidFill>
                <a:latin typeface="Roboto" panose="02000000000000000000" pitchFamily="2" charset="0"/>
              </a:rPr>
              <a:t>publicaties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waaronder</a:t>
            </a:r>
            <a:r>
              <a:rPr lang="en-GB" sz="2300" dirty="0">
                <a:solidFill>
                  <a:schemeClr val="tx1">
                    <a:lumMod val="65000"/>
                    <a:lumOff val="35000"/>
                  </a:schemeClr>
                </a:solidFill>
                <a:latin typeface="Roboto" panose="02000000000000000000" pitchFamily="2" charset="0"/>
              </a:rPr>
              <a:t> het </a:t>
            </a:r>
            <a:r>
              <a:rPr lang="en-GB" sz="2300" dirty="0" err="1">
                <a:solidFill>
                  <a:schemeClr val="tx1">
                    <a:lumMod val="65000"/>
                    <a:lumOff val="35000"/>
                  </a:schemeClr>
                </a:solidFill>
                <a:latin typeface="Roboto" panose="02000000000000000000" pitchFamily="2" charset="0"/>
              </a:rPr>
              <a:t>tijdschrift</a:t>
            </a:r>
            <a:r>
              <a:rPr lang="en-GB" sz="2300" dirty="0">
                <a:solidFill>
                  <a:schemeClr val="tx1">
                    <a:lumMod val="65000"/>
                    <a:lumOff val="35000"/>
                  </a:schemeClr>
                </a:solidFill>
                <a:latin typeface="Roboto" panose="02000000000000000000" pitchFamily="2" charset="0"/>
              </a:rPr>
              <a:t> European Urology Focus</a:t>
            </a:r>
          </a:p>
          <a:p>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Tree>
    <p:extLst>
      <p:ext uri="{BB962C8B-B14F-4D97-AF65-F5344CB8AC3E}">
        <p14:creationId xmlns:p14="http://schemas.microsoft.com/office/powerpoint/2010/main" val="412739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686778" y="215923"/>
            <a:ext cx="11296790" cy="4371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br>
              <a:rPr lang="en-GB" dirty="0"/>
            </a:br>
            <a:br>
              <a:rPr lang="en-GB" sz="2400" dirty="0">
                <a:latin typeface="Roboto" panose="02000000000000000000" pitchFamily="2" charset="0"/>
                <a:ea typeface="Roboto" panose="02000000000000000000" pitchFamily="2" charset="0"/>
              </a:rPr>
            </a:br>
            <a:r>
              <a:rPr lang="en-GB" sz="5400" dirty="0">
                <a:solidFill>
                  <a:schemeClr val="accent1">
                    <a:lumMod val="50000"/>
                  </a:schemeClr>
                </a:solidFill>
                <a:latin typeface="Roboto" panose="02000000000000000000" pitchFamily="2" charset="0"/>
                <a:ea typeface="Roboto" panose="02000000000000000000" pitchFamily="2" charset="0"/>
              </a:rPr>
              <a:t>Hoe EUPROMS </a:t>
            </a:r>
            <a:r>
              <a:rPr lang="en-GB" sz="5400" dirty="0" err="1">
                <a:solidFill>
                  <a:schemeClr val="accent1">
                    <a:lumMod val="50000"/>
                  </a:schemeClr>
                </a:solidFill>
                <a:latin typeface="Roboto" panose="02000000000000000000" pitchFamily="2" charset="0"/>
                <a:ea typeface="Roboto" panose="02000000000000000000" pitchFamily="2" charset="0"/>
              </a:rPr>
              <a:t>werd</a:t>
            </a:r>
            <a:r>
              <a:rPr lang="en-GB" sz="5400" dirty="0">
                <a:solidFill>
                  <a:schemeClr val="accent1">
                    <a:lumMod val="50000"/>
                  </a:schemeClr>
                </a:solidFill>
                <a:latin typeface="Roboto" panose="02000000000000000000" pitchFamily="2" charset="0"/>
                <a:ea typeface="Roboto" panose="02000000000000000000" pitchFamily="2" charset="0"/>
              </a:rPr>
              <a:t> </a:t>
            </a:r>
            <a:r>
              <a:rPr lang="en-GB" sz="5400" dirty="0" err="1">
                <a:solidFill>
                  <a:schemeClr val="accent1">
                    <a:lumMod val="50000"/>
                  </a:schemeClr>
                </a:solidFill>
                <a:latin typeface="Roboto" panose="02000000000000000000" pitchFamily="2" charset="0"/>
                <a:ea typeface="Roboto" panose="02000000000000000000" pitchFamily="2" charset="0"/>
              </a:rPr>
              <a:t>uitgevoerd</a:t>
            </a:r>
            <a:endParaRPr lang="en-GB" sz="2800" dirty="0">
              <a:latin typeface="Roboto" panose="02000000000000000000" pitchFamily="2" charset="0"/>
              <a:ea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Tree>
    <p:extLst>
      <p:ext uri="{BB962C8B-B14F-4D97-AF65-F5344CB8AC3E}">
        <p14:creationId xmlns:p14="http://schemas.microsoft.com/office/powerpoint/2010/main" val="226040455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EAU patient view Barcelona 2019 André Deschamps</Template>
  <TotalTime>5266</TotalTime>
  <Words>2537</Words>
  <Application>Microsoft Macintosh PowerPoint</Application>
  <PresentationFormat>Widescreen</PresentationFormat>
  <Paragraphs>217</Paragraphs>
  <Slides>42</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Roboto</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andre deschamps</dc:creator>
  <cp:lastModifiedBy>Simon Crompton</cp:lastModifiedBy>
  <cp:revision>218</cp:revision>
  <dcterms:created xsi:type="dcterms:W3CDTF">2019-05-14T09:26:05Z</dcterms:created>
  <dcterms:modified xsi:type="dcterms:W3CDTF">2023-07-11T14:31:23Z</dcterms:modified>
</cp:coreProperties>
</file>