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4.xml" ContentType="application/inkml+xml"/>
  <Override PartName="/ppt/ink/ink15.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6.xml" ContentType="application/inkml+xml"/>
  <Override PartName="/ppt/ink/ink17.xml" ContentType="application/inkml+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27" r:id="rId3"/>
    <p:sldId id="312" r:id="rId4"/>
    <p:sldId id="314" r:id="rId5"/>
    <p:sldId id="328" r:id="rId6"/>
    <p:sldId id="316" r:id="rId7"/>
    <p:sldId id="318" r:id="rId8"/>
    <p:sldId id="317" r:id="rId9"/>
    <p:sldId id="299" r:id="rId10"/>
    <p:sldId id="319" r:id="rId11"/>
    <p:sldId id="300" r:id="rId12"/>
    <p:sldId id="323" r:id="rId13"/>
    <p:sldId id="260" r:id="rId14"/>
    <p:sldId id="302" r:id="rId15"/>
    <p:sldId id="321" r:id="rId16"/>
    <p:sldId id="309" r:id="rId17"/>
    <p:sldId id="320" r:id="rId18"/>
    <p:sldId id="262" r:id="rId19"/>
    <p:sldId id="322" r:id="rId20"/>
    <p:sldId id="272" r:id="rId21"/>
    <p:sldId id="273" r:id="rId22"/>
    <p:sldId id="274" r:id="rId23"/>
    <p:sldId id="303" r:id="rId24"/>
    <p:sldId id="277" r:id="rId25"/>
    <p:sldId id="276" r:id="rId26"/>
    <p:sldId id="278" r:id="rId27"/>
    <p:sldId id="304" r:id="rId28"/>
    <p:sldId id="279" r:id="rId29"/>
    <p:sldId id="280" r:id="rId30"/>
    <p:sldId id="281" r:id="rId31"/>
    <p:sldId id="282" r:id="rId32"/>
    <p:sldId id="284" r:id="rId33"/>
    <p:sldId id="305" r:id="rId34"/>
    <p:sldId id="285" r:id="rId35"/>
    <p:sldId id="286" r:id="rId36"/>
    <p:sldId id="287" r:id="rId37"/>
    <p:sldId id="288" r:id="rId38"/>
    <p:sldId id="289" r:id="rId39"/>
    <p:sldId id="310" r:id="rId40"/>
    <p:sldId id="324" r:id="rId41"/>
    <p:sldId id="325" r:id="rId42"/>
    <p:sldId id="32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deschamps" initials="ad" lastIdx="8" clrIdx="0">
    <p:extLst>
      <p:ext uri="{19B8F6BF-5375-455C-9EA6-DF929625EA0E}">
        <p15:presenceInfo xmlns:p15="http://schemas.microsoft.com/office/powerpoint/2012/main" userId="29108d73b4981f04" providerId="Windows Live"/>
      </p:ext>
    </p:extLst>
  </p:cmAuthor>
  <p:cmAuthor id="2" name="Simon Crompton" initials="SC" lastIdx="1" clrIdx="1">
    <p:extLst>
      <p:ext uri="{19B8F6BF-5375-455C-9EA6-DF929625EA0E}">
        <p15:presenceInfo xmlns:p15="http://schemas.microsoft.com/office/powerpoint/2012/main" userId="bc91a5c6fdef5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88B0"/>
    <a:srgbClr val="1C335D"/>
    <a:srgbClr val="43A8E1"/>
    <a:srgbClr val="FAA435"/>
    <a:srgbClr val="76859C"/>
    <a:srgbClr val="FBDBA1"/>
    <a:srgbClr val="F9CD75"/>
    <a:srgbClr val="F6B633"/>
    <a:srgbClr val="FFFF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1" autoAdjust="0"/>
    <p:restoredTop sz="75849" autoAdjust="0"/>
  </p:normalViewPr>
  <p:slideViewPr>
    <p:cSldViewPr snapToGrid="0">
      <p:cViewPr>
        <p:scale>
          <a:sx n="84" d="100"/>
          <a:sy n="84" d="100"/>
        </p:scale>
        <p:origin x="-176" y="6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r>
              <a:rPr lang="nl-BE"/>
              <a:t>Number of treatments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oboto" panose="020000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solidFill>
            <a:schemeClr val="bg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30T05:57:11.432"/>
    </inkml:context>
    <inkml:brush xml:id="br0">
      <inkml:brushProperty name="width" value="0.2" units="cm"/>
      <inkml:brushProperty name="height" value="0.2" units="cm"/>
      <inkml:brushProperty name="color" value="#FFFFFF"/>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07:58:52.811"/>
    </inkml:context>
    <inkml:brush xml:id="br0">
      <inkml:brushProperty name="width" value="0.05" units="cm"/>
      <inkml:brushProperty name="height" value="0.05" units="cm"/>
      <inkml:brushProperty name="color" value="#FFFFFF"/>
    </inkml:brush>
  </inkml:definitions>
  <inkml:trace contextRef="#ctx0" brushRef="#br0">219 137 24575,'2'-15'0,"3"1"0,1 3 0,4 1 0,-2 0 0,-2 3 0,-2-2 0,-2 3 0,1-1 0,4 2 0,3 2 0,-1-4 0,0 5 0,-2-4 0,-3 3 0,5-1 0,-4 0 0,5-2 0,-9 2 0,-5 0 0,-10 5 0,-7 6 0,-5 5 0,-2 3 0,0 2 0,-1 1 0,3 1 0,1 0 0,5 0 0,3-4 0,3-1 0,6-2 0,-4-1 0,9-2 0,-6-1 0,5-1 0,0 2 0,1-2 0,0 2 0,-1-2 0,1 0 0,-6 0 0,7 1 0,-4 2 0,6-2 0,-3 2 0,-1-1 0,0-2 0,1 3 0,3 0 0,0-2 0,0-4 0,9-12 0,4-6 0,8-10 0,2 0 0,2 0 0,2 0 0,2 2 0,-2 2 0,-4 2 0,-3 5 0,-6 2 0,-2 3 0,0-3 0,-1 2 0,-1 1 0,-3 2 0,-7 2 0,0 1 0,-3 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07:58:54.398"/>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08:02:53.941"/>
    </inkml:context>
    <inkml:brush xml:id="br0">
      <inkml:brushProperty name="width" value="0.05" units="cm"/>
      <inkml:brushProperty name="height" value="0.05" units="cm"/>
      <inkml:brushProperty name="color" value="#76859C"/>
    </inkml:brush>
  </inkml:definitions>
  <inkml:trace contextRef="#ctx0" brushRef="#br0">373 355 24575,'-14'0'0,"3"0"0,-1 0 0,1 2 0,-4 2 0,-3 6 0,-1 5 0,1 1 0,-1-1 0,-1-1 0,-3-2 0,-3 5 0,-3 1 0,4-3 0,5-5 0,7-7 0,7-6 0,8-4 0,8-3 0,8-4 0,6 0 0,1-1 0,0-2 0,0 0 0,-4 0 0,-1 2 0,-1 2 0,-1 1 0,1-2 0,-1 0 0,-1-4 0,0-4 0,-5 7 0,4-5 0,-6 7 0,0-3 0,0 1 0,0 2 0,-2 1 0,1 0 0,-2 0 0,-3 0 0,0 1 0,2-1 0,-4 3 0,4-3 0,-6 1 0,0-2 0,0 3 0,0 0 0,0 3 0,-3 3 0,-2 1 0,-6 2 0,-11 1 0,7 0 0,-9 3 0,5 7 0,5 0 0,-6 9 0,9-4 0,-3 5 0,0-2 0,-2 0 0,-1-2 0,-1-2 0,1 0 0,3-1 0,-3-2 0,10-2 0,-5 0 0,8-2 0,1 2 0,0-1 0,3 0 0,0-2 0,0 1 0,-2 0 0,-3 4 0,2-4 0,-1 5 0,3-5 0,-2 2 0,-1 1 0,0-1 0,0 0 0,1-2 0,-4 1 0,0-1 0,3 0 0,-6 1 0,8-2 0,-10 2 0,8-2 0,-6 3 0,4-2 0,-1 0 0,1-3 0,-1-1 0,3 0 0,-2 1 0,1-1 0,5-1 0,4-3 0,6-2 0,4-1 0,0-3 0,-1-1 0,3 0 0,5-5 0,-10 5 0,7-2 0,-10 3 0,4-3 0,3 0 0,-2-2 0,1 1 0,0 4 0,-2 0 0,-1 2 0,-1-5 0,-1 6 0,-2-5 0,-3 3 0,3-4 0,-4 0 0,4 1 0,1 0 0,0-2 0,2-2 0,0-2 0,-2-1 0,2 1 0,-3-2 0,0-1 0,1-1 0,-1-3 0,5-3 0,-7 7 0,3-6 0,-8 10 0,0-1 0,0 3 0,-2 4 0,-4 4 0,-4 3 0,-7 1 0,6 0 0,-6 3 0,6 5 0,-2 3 0,2 6 0,0 0 0,0 0 0,-1 2 0,-3-2 0,-7 3 0,8-6 0,-10 3 0,7-6 0,-1 2 0,0-2 0,12-1 0,-1-3 0,7-1 0,0 0 0,0 1 0,0 3 0,0-2 0,0 2 0,0-3 0,0 0 0,0 0 0,0 0 0,0 3 0,0 1 0,0 2 0,0-3 0,0-1 0,0-2 0,0 0 0,0-1 0,0 1 0,0-1 0,0 1 0,-1 0 0,-3 0 0,-2 2 0,-1-1 0,2 2 0,-1-1 0,1-1 0,-2-1 0,1 3 0,5-9 0,4 1 0,8-10 0,2-3 0,4-2 0,-5 2 0,4-1 0,-8 5 0,4-3 0,0 1 0,1-2 0,2-1 0,1 0 0,0-2 0,-2-2 0,1 2 0,2-4 0,-7 4 0,6-5 0,-5 7 0,1-3 0,-1-6 0,-4 8 0,1-7 0,-5 9 0,1-2 0,-2 2 0,-2 1 0,3 0 0,1 1 0,0 0 0,-4 2 0,-5 4 0,-8 2 0,-7 4 0,-4 7 0,-5 7 0,4 7 0,1 4 0,0 6 0,9-13 0,-1 5 0,6-7 0,5-4 0,-5 6 0,4-10 0,-1 4 0,-2-3 0,2-1 0,1-1 0,0-3 0,2 0 0,0 1 0,0-1 0,0 4 0,-1-3 0,-3 5 0,1-3 0,-3 3 0,-2 1 0,1-2 0,-2 0 0,3-4 0,-3 0 0,7-1 0,-5 1 0,9-7 0,1-2 0,5-4 0,6-1 0,2-1 0,1 0 0,-1-1 0,-1-2 0,-4-4 0,0 6 0,-2-5 0,2 9 0,4-4 0,2-5 0,6 1 0,3-3 0,4 0 0,4 1 0,3-1 0,0 0 0,-1 0 0,-3 3 0,-7 1 0,-5 1 0,-7 0 0,-6-4 0,-1 1 0,-3 3 0,0 0 0,0 1 0,0 1 0,0-2 0,0 2 0,-2 4 0,-9 1 0,2 3 0,-12 0 0,0 2 0,-9 7 0,-4 11 0,1 8 0,1 6 0,3-1 0,4-8 0,6-6 0,12-8 0,8-8 0,4-3 0,-1 0 0,-10 2 0,-7 5 0,-12 7 0,8-3 0,-4 3 0,7-4 0,3-5 0,-2 6 0,8-9 0,-2 4 0,3-9 0,3-1 0,5-2 0,7-2 0,4-2 0,6-2 0,0-3 0,0 1 0,0-1 0,-3 0 0,1 1 0,-1 1 0,-2 3 0,0-3 0,-5 7 0,0-7 0,-4 6 0,0-3 0,-1 2 0,0-2 0,0 0 0,1-3 0,-1-1 0,2-1 0,-5 4 0,4-1 0,-3 2 0,0-2 0,-1-2 0,0 0 0,1 2 0,1 0 0,1-1 0,-2-1 0,-1 0 0,-1 1 0,-2 8 0,0 7 0,-3 11 0,-3 6 0,-2 3 0,-5 3 0,-1 0 0,-1 3 0,-1-3 0,0 0 0,-1-1 0,0-1 0,0-1 0,-1 4 0,7-13 0,-3 9 0,7-12 0,-6 1 0,8-2 0,-6 0 0,7-2 0,0 2 0,-5-1 0,7 0 0,-4-1 0,3-3 0,-1 2 0,1-4 0,0-2 0,3-3 0,0-6 0,4-3 0,5-4 0,4-2 0,1 0 0,1 0 0,-3 1 0,0 0 0,-1 1 0,-2 1 0,4-2 0,-9 4 0,3-3 0,-4 8 0,2-5 0,5 1 0,3-1 0,-1-2 0,-1 2 0,0 0 0,0 2 0,-2-1 0,1 4 0,-3-1 0,-3-1 0,3 3 0,-4-3 0,4 2 0,2 0 0,0 2 0,1 0 0,-3 1 0,0 1 0,-2 1 0,-4 2 0,-4 1 0,-10 3 0,-7 3 0,-5 5 0,-3 0 0,3 0 0,2-1 0,5 0 0,2 7 0,5-6 0,-2 5 0,5-4 0,-1 2 0,3 1 0,2 1 0,-6 3 0,8-4 0,-4 2 0,6-10 0,0 2 0,0-2 0,0 1 0,0-1 0,0-1 0,0 1 0,0 0 0,0 3 0,0-2 0,0 2 0,0-3 0,0-1 0,0 1 0,0-3 0,0-1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08:02:58.687"/>
    </inkml:context>
    <inkml:brush xml:id="br0">
      <inkml:brushProperty name="width" value="0.05" units="cm"/>
      <inkml:brushProperty name="height" value="0.05" units="cm"/>
      <inkml:brushProperty name="color" value="#76859C"/>
    </inkml:brush>
  </inkml:definitions>
  <inkml:trace contextRef="#ctx0" brushRef="#br0">110 164 24575,'0'-6'0,"0"-1"0,3-3 0,7-4 0,-2 6 0,5-7 0,-7 10 0,1-5 0,0 4 0,1-3 0,0 0 0,2-1 0,-3-3 0,1 6 0,-1-4 0,-3 4 0,-4 0 0,-6 0 0,-5 4 0,-7 3 0,-5 5 0,-4 7 0,-1 7 0,3 8 0,3-1 0,4-4 0,5-1 0,6-9 0,-3 7 0,8-10 0,-4 7 0,6-9 0,0 3 0,0-2 0,0 0 0,0 1 0,0-2 0,0 0 0,0 0 0,0-3 0,0-1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08:17:35.963"/>
    </inkml:context>
    <inkml:brush xml:id="br0">
      <inkml:brushProperty name="width" value="0.05" units="cm"/>
      <inkml:brushProperty name="height" value="0.05" units="cm"/>
      <inkml:brushProperty name="color" value="#FFFFFF"/>
    </inkml:brush>
  </inkml:definitions>
  <inkml:trace contextRef="#ctx0" brushRef="#br0">111 468 24575,'0'-9'0,"0"-3"0,0-5 0,0-3 0,0-2 0,0-1 0,0 0 0,0 1 0,0-8 0,0 13 0,0-15 0,0 20 0,0-14 0,0 8 0,0-6 0,-3 0 0,-1 0 0,0 1 0,-2 2 0,2 1 0,1 2 0,0 4 0,-1 4 0,-2 5 0,-1 4 0,-3 1 0,3 3 0,0 10 0,-3 16 0,-2 13 0,1 12 0,4 0 0,4 0 0,3 0 0,0-2 0,0-2 0,0-5 0,0-5 0,0-7 0,0-9 0,0-7 0,0-7 0,0-1 0,0-2 0,0 0 0,0-1 0,0 2 0,0-1 0,0-9 0,0-11 0,0-20 0,0-19 0,0-11 0,0-5 0,0 4 0,0 7 0,0 11 0,0 13 0,3 14 0,2 11 0,3 6 0,2 2 0,0 3 0,0 3 0,-4 8 0,0 4 0,-2 3 0,0 9 0,-2-12 0,-2 11 0,0-10 0,0 7 0,0 0 0,0-1 0,0 0 0,0-3 0,0 8 0,0-13 0,0 6 0,0-13 0,0 4 0,0-1 0,0-3 0,0 0 0,0 2 0,0 5 0,3 7 0,1 3 0,0 8 0,2-15 0,-2 5 0,0-18 0,-1 3 0,-3-3 0,0-2 0,0-2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08:17:36.648"/>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1:15:14.671"/>
    </inkml:context>
    <inkml:brush xml:id="br0">
      <inkml:brushProperty name="width" value="0.05" units="cm"/>
      <inkml:brushProperty name="height" value="0.05" units="cm"/>
      <inkml:brushProperty name="color" value="#76859C"/>
    </inkml:brush>
  </inkml:definitions>
  <inkml:trace contextRef="#ctx0" brushRef="#br0">96 669 24575,'0'-15'0,"0"-8"0,-3-9 0,-3-5 0,-3 0 0,-1 4 0,0 4 0,-2 4 0,4 4 0,1 3 0,-2-1 0,7 7 0,-7-4 0,5 6 0,0-3 0,1 1 0,3 0 0,0 2 0,0-1 0,0 0 0,0-5 0,0 5 0,0-5 0,0 5 0,0-3 0,0 1 0,0-1 0,0 1 0,0 0 0,0 0 0,0 3 0,0-1 0,0 1 0,0-1 0,0 0 0,0 1 0,0 0 0,0-1 0,0-1 0,0 1 0,0 0 0,0 2 0,0 0 0,0 7 0,0 7 0,0 14 0,0 17 0,0 10 0,0 5 0,0-2 0,0-6 0,0-2 0,0-5 0,0-3 0,0-1 0,0-5 0,0-3 0,2-4 0,1-2 0,2 0 0,2 1 0,0 2 0,2 5 0,-2-10 0,1 5 0,-1-11 0,0 3 0,-3-1 0,1-1 0,-1-2 0,0-1 0,2-4 0,-2-1 0,3-2 0,3-1 0,0-3 0,1-4 0,-4-3 0,-4-7 0,-3 5 0,0-4 0,0 6 0,0 0 0,0 1 0,0 2 0,0 0 0,0-2 0,0 0 0,0-3 0,0 1 0,0 0 0,0 0 0,0 1 0,0 1 0,-2-1 0,-2 0 0,0-2 0,-1 1 0,1 1 0,0-1 0,1 0 0,2 0 0,1-2 0,0 1 0,-6-1 0,4 3 0,-4 0 0,6 3 0,0-3 0,0 2 0,0-1 0,0-1 0,0-1 0,0-6 0,0 6 0,0-5 0,0 9 0,0-3 0,0 0 0,0-1 0,0 1 0,0 0 0,0 3 0,-3 2 0,-1-1 0,0-1 0,1-2 0,3-2 0,0 2 0,0 3 0,0-1 0,0 1 0,0-1 0,0 0 0,0 0 0,0 0 0,0 5 0,0 7 0,0 11 0,0 7 0,0 5 0,0 0 0,0 0 0,-7 1 0,-1 4 0,0 0 0,1 1 0,7-2 0,0-4 0,0 0 0,0-4 0,0-4 0,0-4 0,0-3 0,0-1 0,0 2 0,0-1 0,0 1 0,0-7 0,0-3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1:15:18.099"/>
    </inkml:context>
    <inkml:brush xml:id="br0">
      <inkml:brushProperty name="width" value="0.05" units="cm"/>
      <inkml:brushProperty name="height" value="0.05" units="cm"/>
      <inkml:brushProperty name="color" value="#76859C"/>
    </inkml:brush>
  </inkml:definitions>
  <inkml:trace contextRef="#ctx0" brushRef="#br0">0 517 24575,'0'-15'0,"0"0"0,0-6 0,0 8 0,0-10 0,0 15 0,0-12 0,0 4 0,0-3 0,0 2 0,0 7 0,0 1 0,0 2 0,0 1 0,0-1 0,0 0 0,0 3 0,0 21 0,0-8 0,3 23 0,1-14 0,0 6 0,1-1 0,-1-5 0,-1-5 0,3-5 0,-1-4 0,1-3 0,1-4 0,1-8 0,-1-8 0,0-12 0,-1-8 0,-2-2 0,-1 1 0,-3 5 0,0 5 0,0 6 0,0 6 0,0 5 0,0 4 0,0 1 0,0-1 0,0 1 0,0-2 0,0-1 0,0 2 0,0-1 0,0 1 0,0-1 0,0 0 0,0 1 0,0 2 0,0-1 0,0 1 0,0-1 0,0-1 0,0 2 0,0 3 0,0 14 0,0 3 0,-3 9 0,-1-3 0,1 5 0,-3 1 0,2 7 0,0 5 0,-2 4 0,1 4 0,1-3 0,1-6 0,3-6 0,0-7 0,0-5 0,0-1 0,0 0 0,0 3 0,0-2 0,0-7 0,0-5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30T05:57:24.767"/>
    </inkml:context>
    <inkml:brush xml:id="br0">
      <inkml:brushProperty name="width" value="0.2" units="cm"/>
      <inkml:brushProperty name="height" value="0.2" units="cm"/>
      <inkml:brushProperty name="color" value="#FFFFFF"/>
    </inkml:brush>
  </inkml:definitions>
  <inkml:trace contextRef="#ctx0" brushRef="#br0">0 1 24575,'27'0'0,"0"0"0,0 0 0,-2 0 0,-3 0 0,-1 0 0,-5 0 0,-6 0 0,-4 0 0,-3 0 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30T05:57:38.052"/>
    </inkml:context>
    <inkml:brush xml:id="br0">
      <inkml:brushProperty name="width" value="0.2" units="cm"/>
      <inkml:brushProperty name="height" value="0.2" units="cm"/>
      <inkml:brushProperty name="color" value="#FFFFFF"/>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6:11:57.107"/>
    </inkml:context>
    <inkml:brush xml:id="br0">
      <inkml:brushProperty name="width" value="0.05" units="cm"/>
      <inkml:brushProperty name="height" value="0.05" units="cm"/>
      <inkml:brushProperty name="color" value="#FFFFFF"/>
    </inkml:brush>
  </inkml:definitions>
  <inkml:trace contextRef="#ctx0" brushRef="#br0">87 1167 24575,'0'-10'0,"0"-1"0,0 1 0,0 3 0,0-4 0,0 3 0,0-1 0,0 1 0,0 1 0,0 1 0,0 1 0,0-1 0,3-2 0,-2 2 0,2-2 0,-3 2 0,0-1 0,0-1 0,2 1 0,0 0 0,1 1 0,3-2 0,-3 2 0,4-2 0,-5 5 0,1-2 0,0 2 0,1-1 0,-1-1 0,2 0 0,-2 0 0,3 1 0,-5 1 0,2-2 0,-1 1 0,-1-3 0,1 0 0,0-2 0,-2-1 0,2 0 0,0-1 0,-1-1 0,3 0 0,-2-1 0,1-1 0,1-3 0,0 0 0,0 0 0,0 1 0,0 3 0,-1 1 0,0 0 0,0 2 0,0-4 0,-1 7 0,1-4 0,-1 3 0,0 3 0,0-3 0,0 2 0,0 0 0,0 0 0,-2 1 0,0-1 0,0 0 0,0 0 0,0-3 0,0 3 0,0-4 0,0 4 0,0-3 0,0 2 0,0 2 0,0-1 0,0 1 0,0 0 0,0-1 0,0 2 0,0-1 0,0 0 0,0 0 0,0 0 0,0-1 0,0 1 0,0 0 0,0 1 0,0-1 0,0 0 0,0 1 0,0-1 0,0 0 0,0 0 0,0 0 0,0 0 0,0 0 0,0-1 0,0 2 0,1 0 0,1 1 0,0-2 0,-1 0 0,0-1 0,-1 0 0,0 0 0,0 0 0,0 2 0,0-1 0,0 0 0,0 1 0,0-1 0,0 0 0,0 1 0,0-1 0,0-2 0,0 2 0,2-2 0,0 4 0,0-2 0,0 1 0,-2 0 0,0-1 0,0 1 0,0 0 0,0 0 0,0 0 0,3 0 0,-3 0 0,5 0 0,-3 2 0,1 1 0,0 1 0,1 0 0,0 1 0,-2 1 0,1 3 0,-2 0 0,1 1 0,1-1 0,0-3 0,0 0 0,0-1 0,0 1 0,0 0 0,-1 2 0,2 1 0,-1 3 0,-1 3 0,0 1 0,-2 3 0,0-4 0,0 3 0,0-5 0,0 2 0,0 0 0,0-1 0,0 0 0,0 0 0,0 2 0,0 0 0,0 2 0,-2 1 0,0 0 0,-2-1 0,1 1 0,1 0 0,1-1 0,1 1 0,0-1 0,0-3 0,2-3 0,3-5 0,5-7 0,4-8 0,1-10 0,-1-6 0,-2-3 0,-4 1 0,0 3 0,-4 3 0,-1 4 0,-1 3 0,-2 4 0,0 1 0,0 2 0,0 2 0,0 1 0,0 0 0,0 0 0,0-1 0,0 0 0,0 1 0,0 1 0,0 0 0,0 0 0,0 0 0,-2 2 0,-1 1 0,-2 5 0,-3 9 0,-1 9 0,-1 8 0,-2 4 0,0 1 0,2-2 0,1-2 0,2-4 0,0-5 0,2-2 0,1-4 0,0-2 0,2-3 0,0-2 0,1 0 0,1-1 0,0 1 0,0-2 0,0 0 0,0 1 0,0 2 0,-2 3 0,0 7 0,0 4 0,-1 4 0,1-1 0,0-3 0,3-15 0,4-7 0,7-12 0,3-3 0,2 3 0,-1 3 0,-6 4 0,-2 3 0,-3 2 0,-3 2 0,0 1 0,-2 4 0,0 7 0,0-5 0,0 6 0,0-5 0,-2 4 0,-5 4 0,-3 2 0,-5 3 0,0 3 0,-1 2 0,0 2 0,1 3 0,1-3 0,3-2 0,1-4 0,2-3 0,5-9 0,1 0 0,2-6 0,0 0 0,-2 1 0,-2 1 0,-4 1 0,-1 1 0,0 0 0,1-1 0,0 0 0,1-1 0,-1 0 0,1-2 0,0 0 0,1-1 0,2 0 0,0 0 0,0-2 0,1-2 0,-1 2 0,0-1 0,0 2 0,0-1 0,-1-1 0,-1-1 0,0-1 0,-1 1 0,1 1 0,1 1 0,1 0 0,0 0 0,1 0 0,0 0 0,1-1 0,-1-1 0,-1-1 0,1 2 0,-1-1 0,1 1 0,-1 1 0,-1 0 0,1-2 0,-2 0 0,4-6 0,1-3 0,1-5 0,0 1 0,3-4 0,-1 7 0,6-4 0,-3 10 0,2-3 0,-3 2 0,3 0 0,-3 0 0,1-1 0,-2 2 0,1-1 0,0 2 0,0 0 0,0 0 0,1 0 0,0 0 0,0-1 0,-1 3 0,0-4 0,-2 2 0,0-1 0,-1-2 0,1 0 0,0 0 0,0 0 0,-2 1 0,1-1 0,1 0 0,-1 1 0,1-1 0,-1 0 0,0-1 0,1 1 0,0 0 0,0 1 0,-2 0 0,0-2 0,0 1 0,0-1 0,0 1 0,0 0 0,0 1 0,0 0 0,4 0 0,-4 1 0,3-1 0,-3 1 0,0 0 0,2 0 0,0-1 0,0 0 0,0-1 0,1-1 0,-3 3 0,4-1 0,-2 2 0,0-1 0,0 1 0,0 0 0,0-1 0,2 1 0,-1-2 0,-1-1 0,1 1 0,-1 1 0,0 0 0,0-3 0,-2 2 0,0-2 0,1 2 0,1 0 0,0 0 0,1-1 0,-1 1 0,0 0 0,1 0 0,-1 0 0,1-1 0,0 1 0,1 0 0,1-1 0,0-1 0,2 0 0,0-1 0,2 0 0,0-1 0,2-3 0,0-1 0,-2 1 0,2 2 0,-2 2 0,-1-2 0,-2 2 0,-1 0 0,-2 2 0,0 6 0,-1 5 0,-1 13 0,-1 15 0,-4 9 0,-7 7 0,-5-3 0,-3-4 0,2-4 0,6-9 0,3-7 0,3-6 0,2-5 0,3-5 0,2-5 0,5-5 0,5-4 0,5-1 0,4-3 0,2 2 0,-1 3 0,-1 3 0,-2 3 0,-2 0 0,0 0 0,-3 0 0,-2 0 0,-3 0 0,-3 0 0,-1 0 0,-2 0 0,-17 1 0,-3 5 0,-20 0 0,5 0 0,3-2 0,7-3 0,9-1 0,6 0 0,8 0 0,5 0 0,8 0 0,7 0 0,8 0 0,6 0 0,6 0 0,3 0 0,1 0 0,-3 0 0,-9 0 0,-5 3 0,-17-1 0,-1 5 0,-10-1 0,0 1 0,-1 0 0,-4 0 0,-8 0 0,-11 0 0,-10-1 0,-4-2 0,-2-2 0,3-2 0,6 0 0,5-2 0,9-3 0,4-3 0,6-2 0,4-3 0,2-3 0,2-3 0,8-5 0,6-1 0,9-4 0,4 1 0,-2 3 0,-2 2 0,-5 4 0,-2 2 0,-2 0 0,-1 4 0,-3 1 0,-2 1 0,-3 2 0,-2 2 0,-4 2 0,-9 2 0,-14 9 0,-12 8 0,-10 9 0,-1 7 0,6 0 0,8-4 0,9-6 0,7-3 0,4-4 0,4-1 0,2-1 0,1-2 0,0 1 0,0-1 0,-1 2 0,3-4 0,-2 3 0,1-6 0,1-1 0,0-5 0,9-8 0,12-9 0,10-6 0,5-1 0,-2 6 0,-7 7 0,-2 6 0,-9 5 0,0 2 0,-9 0 0,1 0 0,0 0 0,-1 0 0,-1-1 0,-1-5 0,-2-3 0,0-4 0,0-1 0,-7-1 0,-6-1 0,-7-1 0,1-2 0,5-2 0,5 0 0,3 0 0,2 1 0,0 1 0,3 0 0,0 0 0,1 0 0,0 2 0,0 0 0,1 4 0,2 1 0,2-1 0,0 2 0,1-2 0,-2-3 0,1 6 0,-2-7 0,-1 5 0,0-3 0,-2-2 0,0 5 0,0 5 0,0 9 0,0 11 0,-4 9 0,-2 5 0,-5 4 0,-1 2 0,1-3 0,2-1 0,1-2 0,3-4 0,0-1 0,2-3 0,-1 0 0,0 0 0,0 0 0,-1 2 0,2-1 0,-2 1 0,2-1 0,-1-1 0,0 1 0,1-1 0,0-1 0,-1-1 0,0-2 0,-1-1 0,0 0 0,2-1 0,-1-1 0,1-2 0,1-2 0,0-6 0,0-8 0,3-8 0,3-8 0,4-5 0,2 0 0,0-1 0,-2 4 0,-2 5 0,1-1 0,-4 10 0,0-3 0,-2 9 0,1-3 0,0 0 0,0 0 0,-1-1 0,1 1 0,0-2 0,2 0 0,-2 0 0,0 5 0,-4 12 0,-7 14 0,-9 13 0,-5 6 0,0 0 0,3-5 0,7-7 0,5-8 0,5-7 0,3-4 0,0-2 0,0-4 0,0 1 0,0 2 0,0 0 0,0 1 0,0 3 0,0-4 0,0 3 0,0 0 0,0-3 0,0 4 0,0-5 0,0 0 0,0-1 0,-2-1 0,0-9 0,0-11 0,1-13 0,1-12 0,0-8 0,1 0 0,2 6 0,4 11 0,2 11 0,0 11 0,-2 6 0,0 3 0,-2 1 0,-1-3 0,1 2 0,0-3 0,0 2 0,1-2 0,-3-2 0,-1-1 0,-1-2 0,-1 0 0,0 0 0,0-3 0,-2 8 0,-1 2 0,-6 14 0,-7 10 0,-2 8 0,-1 4 0,6-2 0,5-5 0,4-3 0,2-3 0,2-4 0,0 1 0,0-8 0,0 3 0,0-6 0,0 3 0,0 0 0,0 1 0,0 2 0,0 0 0,0 2 0,0 0 0,0 2 0,-1 0 0,-3 0 0,-1-1 0,-1-1 0,-1-2 0,0 0 0,0-3 0,0-1 0,2-5 0,1-4 0,2-11 0,1-11 0,2-9 0,4-3 0,4 3 0,4 7 0,1 3 0,-3-1 0,-1 1 0,-4-1 0,0 1 0,-3 0 0,0 2 0,0-1 0,-1 1 0,2 2 0,-2 0 0,2 2 0,-1 0 0,-1 0 0,2 2 0,-2-2 0,1 6 0,1-3 0,-1 5 0,0-2 0,-1 0 0,1 0 0,-1-1 0,0 0 0,1 0 0,0-1 0,0 0 0,0 0 0,0-1 0,1 0 0,-1 3 0,0-1 0,-1 4 0,0-3 0,-1 2 0,-1-1 0,0 1 0,0 0 0,0 0 0,0 0 0,0 0 0,0-3 0,0 3 0,0-3 0,0 3 0,0-1 0,0-1 0,2 1 0,0-1 0,0-2 0,-1-1 0,-1-1 0,4-2 0,-4 6 0,3-5 0,-1 4 0,0-4 0,0 0 0,1 1 0,-1-3 0,0 7 0,1-3 0,-1 5 0,0-1 0,3-3 0,-4 3 0,2-1 0,-1 3 0,0 3 0,0 6 0,-1 9 0,-1 9 0,0 6 0,0 2 0,0 0 0,0-1 0,0 0 0,0 0 0,2 1 0,2 1 0,4-2 0,1 1 0,0-3 0,-1-3 0,-3-1 0,0-2 0,0-2 0,0-1 0,0 0 0,-1 0 0,-1 1 0,-1-2 0,-1 1 0,2 0 0,0 0 0,1-1 0,-2-2 0,-1-4 0,1-4 0,0-1 0,-1-2 0,4 3 0,-3-5 0,3 1 0,-1-2 0,1 0 0,2 0 0,1-4 0,1-8 0,0-7 0,-3-6 0,-1-2 0,-3 2 0,-2 3 0,0 5 0,0 5 0,0 0 0,0 5 0,0-4 0,0 4 0,0-3 0,0 0 0,0-1 0,0-2 0,0-2 0,2-2 0,0 0 0,0 1 0,1 1 0,1-2 0,1 0 0,0 0 0,0 1 0,-2 2 0,0 4 0,-1 7 0,-2 11 0,-1 9 0,-1 8 0,-3 7 0,0 3 0,-1 7 0,3 6 0,2 6 0,5 5 0,7 0 0,9-4 0,6-14 0,2-13 0,0-13 0,-5-8 0,-3-6 0,-2-15 0,-5-14 0,-4-13 0,-5-7 0,-3 2 0,-5 8 0,-3 4 0,-5 5 0,-2 2 0,3-1 0,1-4 0,0-6 0,2-4 0,0-5 0,2-5 0,3-5 0,1-6 0,2-5 0,0-4 0,3-1 0,4 4 0,5 12 0,3 13 0,1 15 0,0 11 0,-2 7 0,0 4 0,-5 3 0,-4 4 0,-10 5 0,-6 10 0,-4 9 0,-1 5 0,5 0 0,5-7 0,3-7 0,3-8 0,0-7 0,0-5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6:12:17.060"/>
    </inkml:context>
    <inkml:brush xml:id="br0">
      <inkml:brushProperty name="width" value="0.05" units="cm"/>
      <inkml:brushProperty name="height" value="0.05" units="cm"/>
      <inkml:brushProperty name="color" value="#FFFFFF"/>
    </inkml:brush>
  </inkml:definitions>
  <inkml:trace contextRef="#ctx0" brushRef="#br0">215 160 24575,'-7'0'0,"0"0"0,0 0 0,2-2 0,-2 0 0,4 0 0,-3-1 0,3 1 0,-3 0 0,1 1 0,-2 1 0,2-2 0,1 0 0,2-1 0,0 0 0,0-1 0,-1 0 0,0-1 0,2 1 0,-3-2 0,3 1 0,-1-2 0,0 2 0,0 1 0,0 0 0,0 2 0,-1 0 0,2-1 0,-2 1 0,-1 0 0,0 1 0,1 0 0,-1 0 0,0-1 0,1-1 0,-1 0 0,2 0 0,-1-1 0,1 1 0,-1 0 0,0 1 0,0-2 0,-2 1 0,4-1 0,-2 0 0,2 2 0,-1 1 0,0 0 0,1-1 0,-1 0 0,0 0 0,-2 2 0,1-2 0,1 0 0,-2-1 0,1-1 0,-1 2 0,-1 1 0,2 1 0,1-2 0,0 0 0,0 0 0,0 1 0,-1-1 0,-1 0 0,2 2 0,1 2 0,4 3 0,2 4 0,3 0 0,1 1 0,-1 0 0,-1-1 0,2 1 0,-5-4 0,4 2 0,-5-5 0,1 2 0,1 0 0,-4-1 0,3 0 0,-2-2 0,0 1 0,1-1 0,-1 0 0,2-1 0,-1-1 0,-1 1 0,1 1 0,-1 0 0,1 0 0,1-2 0,1 0 0,0 0 0,0 0 0,0 0 0,-1 2 0,-2 0 0,-1 1 0,1 1 0,0-1 0,-1 1 0,0-1 0,-1 1 0,0-1 0,0 2 0,0-1 0,3 0 0,0 0 0,3-2 0,-1 1 0,0 1 0,2 1 0,-5-1 0,2 2 0,-1-2 0,-2 0 0,2 0 0,-1 0 0,0 3 0,0 0 0,-1 0 0,-1-1 0,0-2 0,0-1 0,0-2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6T06:12:27.471"/>
    </inkml:context>
    <inkml:brush xml:id="br0">
      <inkml:brushProperty name="width" value="0.05" units="cm"/>
      <inkml:brushProperty name="height" value="0.05" units="cm"/>
      <inkml:brushProperty name="color" value="#FFFFFF"/>
    </inkml:brush>
  </inkml:definitions>
  <inkml:trace contextRef="#ctx0" brushRef="#br0">148 140 24575,'-5'0'0,"-2"0"0,2 0 0,0 0 0,-1 0 0,2 0 0,-2 0 0,1 0 0,1 0 0,0 0 0,-1 0 0,0 0 0,1-1 0,-1-1 0,1-2 0,1 1 0,-1 0 0,3 0 0,-3-1 0,2 0 0,0 0 0,1 1 0,-1 1 0,0-1 0,1 1 0,-1-2 0,0 1 0,0-1 0,0 0 0,0 1-6784,1-1 6784,-1 2 0,-1 1 0,-1-2 0,1 2 0,-1-3 0,2 2 0,-1 0 6784,1 0-6784,1 0 0,-2 0 0,0 0 0,0 1 0,-1 1 0,2-4 0,0 0 0,2-2 0,0-1 0,0 2 0,0 0 0,0 0 0,0 1 0,0 0 0,0-1 0,0 1 0,0 2 0,0 7 0,0 1 0,0 4 0,0-2 0,0 1 0,1 1 0,3 3 0,1-2 0,4 1 0,-3-4 0,2 0 0,-4-2 0,1-1 0,-1 2 0,-2-5 0,2 2 0,-1-3 0,1 0 0,0 1 0,1 2 0,1-1 0,-1 1 0,0 0 0,-1 0 0,-1-2 0,1 1 0,-1-3 0,1 1 0,-1 1 0,1 0 0,-2 1 0,-1-1 0,1 0 0,0 1 0,0-1 0,0 2 0,-1-1 0,1 0 0,0 1 0,1-1 0,-1 1 0,2-2 0,-1 0 0,-1 0 0,2 0 0,-2 1 0,1 1 0,1-1 0,-2 0 0,-1 1 0,2 0 0,-2-1 0,4 1 0,-5-2 0,2-1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07:58:23.941"/>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07:58:30.399"/>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07:58:46.159"/>
    </inkml:context>
    <inkml:brush xml:id="br0">
      <inkml:brushProperty name="width" value="0.05" units="cm"/>
      <inkml:brushProperty name="height" value="0.05" units="cm"/>
      <inkml:brushProperty name="color" value="#FFFFFF"/>
    </inkml:brush>
  </inkml:definitions>
  <inkml:trace contextRef="#ctx0" brushRef="#br0">69 44 24575,'-7'0'0,"0"0"0,0 0 0,0 0 0,0-3 0,1-1 0,-4 0 0,2 2 0,1-5 0,4-1 0,6-1 0,4 2 0,5 7 0,2 0 0,-1 0 0,1 3 0,-2 1 0,-1 6 0,-2-5 0,-1 4 0,-5-3 0,3 1 0,-2 0 0,2-1 0,1-2 0,0 0 0,0-1 0,-3 0 0,5 1 0,-4-1 0,5 1 0,-4-4 0,0 0 0,1 0 0,0 3 0,1 1 0,2 0 0,-3-1 0,0-3 0,-4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1BCC5-DA61-B64A-A85F-3C250C3717DA}" type="datetimeFigureOut">
              <a:rPr lang="en-US" smtClean="0"/>
              <a:t>5/19/23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C2793-E073-7A4C-BFE8-8257B50E4418}" type="slidenum">
              <a:rPr lang="en-US" smtClean="0"/>
              <a:t>‹#›</a:t>
            </a:fld>
            <a:endParaRPr lang="en-US"/>
          </a:p>
        </p:txBody>
      </p:sp>
    </p:spTree>
    <p:extLst>
      <p:ext uri="{BB962C8B-B14F-4D97-AF65-F5344CB8AC3E}">
        <p14:creationId xmlns:p14="http://schemas.microsoft.com/office/powerpoint/2010/main" val="58985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a:t>
            </a:fld>
            <a:endParaRPr lang="en-US"/>
          </a:p>
        </p:txBody>
      </p:sp>
    </p:spTree>
    <p:extLst>
      <p:ext uri="{BB962C8B-B14F-4D97-AF65-F5344CB8AC3E}">
        <p14:creationId xmlns:p14="http://schemas.microsoft.com/office/powerpoint/2010/main" val="1436518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survey included questions to establish demographics and a range of questions to establish health, daily living activities and quality of life using three validated measures commonly used in health research:</a:t>
            </a:r>
          </a:p>
          <a:p>
            <a:pPr lvl="0"/>
            <a:r>
              <a:rPr lang="en-GB" sz="1200" kern="1200" dirty="0">
                <a:solidFill>
                  <a:schemeClr val="tx1"/>
                </a:solidFill>
                <a:effectLst/>
                <a:latin typeface="+mn-lt"/>
                <a:ea typeface="+mn-ea"/>
                <a:cs typeface="+mn-cs"/>
              </a:rPr>
              <a:t>EQ-5D-5L</a:t>
            </a:r>
          </a:p>
          <a:p>
            <a:pPr lvl="0"/>
            <a:r>
              <a:rPr lang="en-GB" sz="1200" kern="1200" dirty="0">
                <a:solidFill>
                  <a:schemeClr val="tx1"/>
                </a:solidFill>
                <a:effectLst/>
                <a:latin typeface="+mn-lt"/>
                <a:ea typeface="+mn-ea"/>
                <a:cs typeface="+mn-cs"/>
              </a:rPr>
              <a:t>EORTC-QLQ-C30 </a:t>
            </a:r>
          </a:p>
          <a:p>
            <a:pPr lvl="0"/>
            <a:r>
              <a:rPr lang="en-GB" sz="1200" kern="1200" dirty="0">
                <a:solidFill>
                  <a:schemeClr val="tx1"/>
                </a:solidFill>
                <a:effectLst/>
                <a:latin typeface="+mn-lt"/>
                <a:ea typeface="+mn-ea"/>
                <a:cs typeface="+mn-cs"/>
              </a:rPr>
              <a:t>EPIC-26.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10</a:t>
            </a:fld>
            <a:endParaRPr lang="en-US"/>
          </a:p>
        </p:txBody>
      </p:sp>
    </p:spTree>
    <p:extLst>
      <p:ext uri="{BB962C8B-B14F-4D97-AF65-F5344CB8AC3E}">
        <p14:creationId xmlns:p14="http://schemas.microsoft.com/office/powerpoint/2010/main" val="398524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The sample size was very large, which makes the results authoritative.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There was a wide response across 32 countries, mainly from Europe but also from North America and Australia.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11</a:t>
            </a:fld>
            <a:endParaRPr lang="en-US"/>
          </a:p>
        </p:txBody>
      </p:sp>
    </p:spTree>
    <p:extLst>
      <p:ext uri="{BB962C8B-B14F-4D97-AF65-F5344CB8AC3E}">
        <p14:creationId xmlns:p14="http://schemas.microsoft.com/office/powerpoint/2010/main" val="3500987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The average age at diagnosis was 64 and </a:t>
            </a:r>
            <a:r>
              <a:rPr lang="en-GB" sz="1200" b="0" u="none" dirty="0">
                <a:solidFill>
                  <a:schemeClr val="tx1">
                    <a:lumMod val="65000"/>
                    <a:lumOff val="35000"/>
                  </a:schemeClr>
                </a:solidFill>
                <a:highlight>
                  <a:srgbClr val="FFFF00"/>
                </a:highlight>
                <a:latin typeface="Roboto" panose="02000000000000000000" pitchFamily="2" charset="0"/>
              </a:rPr>
              <a:t>on average men were reporting five years after having treatment</a:t>
            </a:r>
            <a:r>
              <a:rPr lang="en-GB" sz="1200" b="0" u="none" dirty="0">
                <a:solidFill>
                  <a:schemeClr val="tx1">
                    <a:lumMod val="65000"/>
                    <a:lumOff val="35000"/>
                  </a:schemeClr>
                </a:solidFill>
                <a:latin typeface="Roboto" panose="02000000000000000000" pitchFamily="2" charset="0"/>
              </a:rPr>
              <a:t>. For some men treatment was 10 years ago, and for others it had just finished.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As you will see from the distribution graph of age at first diagnosis, more than 50% of respondents were diagnosed before they were 65. This counters the idea that prostate cancer is a disease of old 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12</a:t>
            </a:fld>
            <a:endParaRPr lang="en-US"/>
          </a:p>
        </p:txBody>
      </p:sp>
    </p:spTree>
    <p:extLst>
      <p:ext uri="{BB962C8B-B14F-4D97-AF65-F5344CB8AC3E}">
        <p14:creationId xmlns:p14="http://schemas.microsoft.com/office/powerpoint/2010/main" val="11248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Most respondents were living with a partner, which is important given the effects that treatment can have on sexual function.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There is a slight bias in respondent profile towards a higher level of education.</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13</a:t>
            </a:fld>
            <a:endParaRPr lang="en-US"/>
          </a:p>
        </p:txBody>
      </p:sp>
    </p:spTree>
    <p:extLst>
      <p:ext uri="{BB962C8B-B14F-4D97-AF65-F5344CB8AC3E}">
        <p14:creationId xmlns:p14="http://schemas.microsoft.com/office/powerpoint/2010/main" val="157319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Most patients had only received one treatment up to the start of the survey.</a:t>
            </a:r>
            <a:r>
              <a:rPr lang="en-GB" dirty="0">
                <a:effectLst/>
              </a:rPr>
              <a:t> </a:t>
            </a:r>
            <a:endParaRPr lang="en-US" dirty="0">
              <a:solidFill>
                <a:srgbClr val="FF0000"/>
              </a:solidFill>
              <a:highlight>
                <a:srgbClr val="FFFF00"/>
              </a:highlight>
            </a:endParaRPr>
          </a:p>
          <a:p>
            <a:endParaRPr lang="en-US" dirty="0">
              <a:solidFill>
                <a:srgbClr val="FF0000"/>
              </a:solidFill>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latin typeface="Roboto" panose="02000000000000000000" pitchFamily="2" charset="0"/>
              </a:rPr>
              <a:t>57% of respondents had received radical prostatectomy, so the overall results will be influenced by the effects on quality of life of that particular treatment. </a:t>
            </a:r>
            <a:endParaRPr lang="en-US" dirty="0">
              <a:solidFill>
                <a:srgbClr val="FF0000"/>
              </a:solidFill>
              <a:highlight>
                <a:srgbClr val="FFFF00"/>
              </a:highlight>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14</a:t>
            </a:fld>
            <a:endParaRPr lang="en-US"/>
          </a:p>
        </p:txBody>
      </p:sp>
    </p:spTree>
    <p:extLst>
      <p:ext uri="{BB962C8B-B14F-4D97-AF65-F5344CB8AC3E}">
        <p14:creationId xmlns:p14="http://schemas.microsoft.com/office/powerpoint/2010/main" val="1547555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15</a:t>
            </a:fld>
            <a:endParaRPr lang="en-US"/>
          </a:p>
        </p:txBody>
      </p:sp>
    </p:spTree>
    <p:extLst>
      <p:ext uri="{BB962C8B-B14F-4D97-AF65-F5344CB8AC3E}">
        <p14:creationId xmlns:p14="http://schemas.microsoft.com/office/powerpoint/2010/main" val="2031286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all the respondents rating their quality of life from one to seven, and the percentage in each category. You will see that respondents’ quality of life is generally good. However, as we will see in the next slide, some aspects of life are better than others.</a:t>
            </a:r>
          </a:p>
        </p:txBody>
      </p:sp>
      <p:sp>
        <p:nvSpPr>
          <p:cNvPr id="4" name="Slide Number Placeholder 3"/>
          <p:cNvSpPr>
            <a:spLocks noGrp="1"/>
          </p:cNvSpPr>
          <p:nvPr>
            <p:ph type="sldNum" sz="quarter" idx="5"/>
          </p:nvPr>
        </p:nvSpPr>
        <p:spPr/>
        <p:txBody>
          <a:bodyPr/>
          <a:lstStyle/>
          <a:p>
            <a:fld id="{EE2C2793-E073-7A4C-BFE8-8257B50E4418}" type="slidenum">
              <a:rPr lang="en-US" smtClean="0"/>
              <a:t>17</a:t>
            </a:fld>
            <a:endParaRPr lang="en-US"/>
          </a:p>
        </p:txBody>
      </p:sp>
    </p:spTree>
    <p:extLst>
      <p:ext uri="{BB962C8B-B14F-4D97-AF65-F5344CB8AC3E}">
        <p14:creationId xmlns:p14="http://schemas.microsoft.com/office/powerpoint/2010/main" val="303485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quality of life scores, so the lower the score the worse the quality of life. </a:t>
            </a:r>
          </a:p>
          <a:p>
            <a:r>
              <a:rPr lang="en-US" dirty="0"/>
              <a:t>These find that lack of sexual function, and to a lesser extent incontinence, affect men’s quality of life much more than other treatment after-effects. </a:t>
            </a:r>
          </a:p>
        </p:txBody>
      </p:sp>
      <p:sp>
        <p:nvSpPr>
          <p:cNvPr id="4" name="Slide Number Placeholder 3"/>
          <p:cNvSpPr>
            <a:spLocks noGrp="1"/>
          </p:cNvSpPr>
          <p:nvPr>
            <p:ph type="sldNum" sz="quarter" idx="5"/>
          </p:nvPr>
        </p:nvSpPr>
        <p:spPr/>
        <p:txBody>
          <a:bodyPr/>
          <a:lstStyle/>
          <a:p>
            <a:fld id="{EE2C2793-E073-7A4C-BFE8-8257B50E4418}" type="slidenum">
              <a:rPr lang="en-US" smtClean="0"/>
              <a:t>18</a:t>
            </a:fld>
            <a:endParaRPr lang="en-US"/>
          </a:p>
        </p:txBody>
      </p:sp>
    </p:spTree>
    <p:extLst>
      <p:ext uri="{BB962C8B-B14F-4D97-AF65-F5344CB8AC3E}">
        <p14:creationId xmlns:p14="http://schemas.microsoft.com/office/powerpoint/2010/main" val="85290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those general findings, now let’s look at some specific aspects of quality of life after prostate cancer treatment.</a:t>
            </a:r>
          </a:p>
          <a:p>
            <a:r>
              <a:rPr lang="en-US" dirty="0"/>
              <a:t>First, the discomfort, tiredness and insomnia men experience after treatment.</a:t>
            </a:r>
          </a:p>
        </p:txBody>
      </p:sp>
      <p:sp>
        <p:nvSpPr>
          <p:cNvPr id="4" name="Slide Number Placeholder 3"/>
          <p:cNvSpPr>
            <a:spLocks noGrp="1"/>
          </p:cNvSpPr>
          <p:nvPr>
            <p:ph type="sldNum" sz="quarter" idx="5"/>
          </p:nvPr>
        </p:nvSpPr>
        <p:spPr/>
        <p:txBody>
          <a:bodyPr/>
          <a:lstStyle/>
          <a:p>
            <a:fld id="{EE2C2793-E073-7A4C-BFE8-8257B50E4418}" type="slidenum">
              <a:rPr lang="en-US" smtClean="0"/>
              <a:t>19</a:t>
            </a:fld>
            <a:endParaRPr lang="en-US"/>
          </a:p>
        </p:txBody>
      </p:sp>
    </p:spTree>
    <p:extLst>
      <p:ext uri="{BB962C8B-B14F-4D97-AF65-F5344CB8AC3E}">
        <p14:creationId xmlns:p14="http://schemas.microsoft.com/office/powerpoint/2010/main" val="2597287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from this slide that </a:t>
            </a:r>
            <a:r>
              <a:rPr lang="en-GB" sz="1200" kern="1200" dirty="0">
                <a:solidFill>
                  <a:schemeClr val="tx1"/>
                </a:solidFill>
                <a:effectLst/>
                <a:latin typeface="+mn-lt"/>
                <a:ea typeface="+mn-ea"/>
                <a:cs typeface="+mn-cs"/>
              </a:rPr>
              <a:t>discomfort increases as men move through the treatment stages. Once you get to chemotherapy at the advanced stages, more than three times the pain and discomfort is reported compared to early-stage treatments.</a:t>
            </a:r>
            <a:r>
              <a:rPr lang="en-GB" dirty="0">
                <a:effectLst/>
              </a:rPr>
              <a: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20</a:t>
            </a:fld>
            <a:endParaRPr lang="en-US"/>
          </a:p>
        </p:txBody>
      </p:sp>
    </p:spTree>
    <p:extLst>
      <p:ext uri="{BB962C8B-B14F-4D97-AF65-F5344CB8AC3E}">
        <p14:creationId xmlns:p14="http://schemas.microsoft.com/office/powerpoint/2010/main" val="18654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a:t>
            </a:fld>
            <a:endParaRPr lang="en-US"/>
          </a:p>
        </p:txBody>
      </p:sp>
    </p:spTree>
    <p:extLst>
      <p:ext uri="{BB962C8B-B14F-4D97-AF65-F5344CB8AC3E}">
        <p14:creationId xmlns:p14="http://schemas.microsoft.com/office/powerpoint/2010/main" val="226629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 </a:t>
            </a:r>
            <a:r>
              <a:rPr lang="en-GB" sz="1200" kern="1200" dirty="0">
                <a:solidFill>
                  <a:schemeClr val="tx1"/>
                </a:solidFill>
                <a:effectLst/>
                <a:latin typeface="+mn-lt"/>
                <a:ea typeface="+mn-ea"/>
                <a:cs typeface="+mn-cs"/>
              </a:rPr>
              <a:t>than one third of men who have received chemotherapy say they have felt tired in the past week. Tiredness levels are comparatively lower for the other treatments, but radiotherapy seems to be linked with more tiredness than surgery.</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21</a:t>
            </a:fld>
            <a:endParaRPr lang="en-US"/>
          </a:p>
        </p:txBody>
      </p:sp>
    </p:spTree>
    <p:extLst>
      <p:ext uri="{BB962C8B-B14F-4D97-AF65-F5344CB8AC3E}">
        <p14:creationId xmlns:p14="http://schemas.microsoft.com/office/powerpoint/2010/main" val="1129200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study found that insomnia seems to affect men a lot after radiotherapy with ADT, and also after chemotherapy. Tiredness doubles as treatment progresses from, say, prostatectomy to chemotherapy.</a:t>
            </a: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22</a:t>
            </a:fld>
            <a:endParaRPr lang="en-US"/>
          </a:p>
        </p:txBody>
      </p:sp>
    </p:spTree>
    <p:extLst>
      <p:ext uri="{BB962C8B-B14F-4D97-AF65-F5344CB8AC3E}">
        <p14:creationId xmlns:p14="http://schemas.microsoft.com/office/powerpoint/2010/main" val="45369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23</a:t>
            </a:fld>
            <a:endParaRPr lang="en-US"/>
          </a:p>
        </p:txBody>
      </p:sp>
    </p:spTree>
    <p:extLst>
      <p:ext uri="{BB962C8B-B14F-4D97-AF65-F5344CB8AC3E}">
        <p14:creationId xmlns:p14="http://schemas.microsoft.com/office/powerpoint/2010/main" val="3187382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study found that 42% of men who have been treated for prostate cancer are anxious or depressed to some extent.</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24</a:t>
            </a:fld>
            <a:endParaRPr lang="en-US"/>
          </a:p>
        </p:txBody>
      </p:sp>
    </p:spTree>
    <p:extLst>
      <p:ext uri="{BB962C8B-B14F-4D97-AF65-F5344CB8AC3E}">
        <p14:creationId xmlns:p14="http://schemas.microsoft.com/office/powerpoint/2010/main" val="2938521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recurrence of prostate cancer seems to have a major impact on mental health. You can see here that more than half of the respondents who had a recurrence rate the effect on their mental health as six or more – in other words, it had a significant effect. </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25</a:t>
            </a:fld>
            <a:endParaRPr lang="en-US"/>
          </a:p>
        </p:txBody>
      </p:sp>
    </p:spTree>
    <p:extLst>
      <p:ext uri="{BB962C8B-B14F-4D97-AF65-F5344CB8AC3E}">
        <p14:creationId xmlns:p14="http://schemas.microsoft.com/office/powerpoint/2010/main" val="159784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see here that the mental health problems seem to get worse the more advanced the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interesting to note that active surveillance is associated with higher levels of depression or anxiety than some treatments, such as radical prostatectomy and radiotherapy. This may be related to the long-term worry that can be brought by regular testing, and the fact that treatment decisions may still have to be made. </a:t>
            </a:r>
            <a:r>
              <a:rPr lang="en-GB" sz="1200" b="0" i="0" u="none" strike="noStrike" kern="1200" dirty="0">
                <a:solidFill>
                  <a:schemeClr val="tx1"/>
                </a:solidFill>
                <a:effectLst/>
                <a:latin typeface="+mn-lt"/>
                <a:ea typeface="+mn-ea"/>
                <a:cs typeface="+mn-cs"/>
              </a:rPr>
              <a:t>A survey of men on active surveillance by one of Europa </a:t>
            </a:r>
            <a:r>
              <a:rPr lang="en-GB" sz="1200" b="0" i="0" u="none" strike="noStrike" kern="1200" dirty="0" err="1">
                <a:solidFill>
                  <a:schemeClr val="tx1"/>
                </a:solidFill>
                <a:effectLst/>
                <a:latin typeface="+mn-lt"/>
                <a:ea typeface="+mn-ea"/>
                <a:cs typeface="+mn-cs"/>
              </a:rPr>
              <a:t>Uomo’s</a:t>
            </a:r>
            <a:r>
              <a:rPr lang="en-GB" sz="1200" b="0" i="0" u="none" strike="noStrike" kern="1200" dirty="0">
                <a:solidFill>
                  <a:schemeClr val="tx1"/>
                </a:solidFill>
                <a:effectLst/>
                <a:latin typeface="+mn-lt"/>
                <a:ea typeface="+mn-ea"/>
                <a:cs typeface="+mn-cs"/>
              </a:rPr>
              <a:t> members, the Danish prostate cancer patients’ organisation PROPA, found that 37% felt seriously or moderately worried.</a:t>
            </a:r>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26</a:t>
            </a:fld>
            <a:endParaRPr lang="en-US"/>
          </a:p>
        </p:txBody>
      </p:sp>
    </p:spTree>
    <p:extLst>
      <p:ext uri="{BB962C8B-B14F-4D97-AF65-F5344CB8AC3E}">
        <p14:creationId xmlns:p14="http://schemas.microsoft.com/office/powerpoint/2010/main" val="125416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again shows quality of life score: the bigger the score the better quality of life. It shows quality of life as it relates to sexual function, after different treatments.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Quality of life scores for all treatments are obviously low compared with active surveillance.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is the active surveillance score not 100, which is the top of the scale in the EPIC score? It is because at these ages (the average age of the study is 70) sexual function is not normally 100%.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these figures to the general population, the average EPIC sexual function score for men without prostate cancer is 61, which is clearly very similar to the active surveillance score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2C2793-E073-7A4C-BFE8-8257B50E4418}" type="slidenum">
              <a:rPr lang="en-US" smtClean="0"/>
              <a:t>28</a:t>
            </a:fld>
            <a:endParaRPr lang="en-US"/>
          </a:p>
        </p:txBody>
      </p:sp>
    </p:spTree>
    <p:extLst>
      <p:ext uri="{BB962C8B-B14F-4D97-AF65-F5344CB8AC3E}">
        <p14:creationId xmlns:p14="http://schemas.microsoft.com/office/powerpoint/2010/main" val="3921180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big a problem, then, is sexual functioning? You can see it is a big or moderate problem in around half of men. It would be interesting to get partners’ perspective on the same question.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29</a:t>
            </a:fld>
            <a:endParaRPr lang="en-US"/>
          </a:p>
        </p:txBody>
      </p:sp>
    </p:spTree>
    <p:extLst>
      <p:ext uri="{BB962C8B-B14F-4D97-AF65-F5344CB8AC3E}">
        <p14:creationId xmlns:p14="http://schemas.microsoft.com/office/powerpoint/2010/main" val="1391256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Around three quarters of men who responded to the survey rated their current ability to function sexually poor or very poor. This is clearly, in part, a reflection of the age of respondent, as well as the effects of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for comparison, it is interesting to look at a 2017 study of men of slightly older age (average age 74.5) who did not have prostate cancer, which used the same EPIC-26 measures (</a:t>
            </a:r>
            <a:r>
              <a:rPr lang="en-GB" sz="1200" b="0" i="0" u="none" strike="noStrike" kern="1200" dirty="0" err="1">
                <a:solidFill>
                  <a:schemeClr val="tx1"/>
                </a:solidFill>
                <a:effectLst/>
                <a:latin typeface="+mn-lt"/>
                <a:ea typeface="+mn-ea"/>
                <a:cs typeface="+mn-cs"/>
              </a:rPr>
              <a:t>Venderbos</a:t>
            </a:r>
            <a:r>
              <a:rPr lang="en-GB" sz="1200" b="0" i="0" u="none" strike="noStrike" kern="1200" dirty="0">
                <a:solidFill>
                  <a:schemeClr val="tx1"/>
                </a:solidFill>
                <a:effectLst/>
                <a:latin typeface="+mn-lt"/>
                <a:ea typeface="+mn-ea"/>
                <a:cs typeface="+mn-cs"/>
              </a:rPr>
              <a:t> et al, PMID: 28168601)</a:t>
            </a:r>
            <a:r>
              <a:rPr lang="en-US" dirty="0"/>
              <a:t>. It found that 50% of these men rated their ability to function sexually as poor or very poor. Clearly, this is a significantly lower percentage than the 76% of men with prostate cancer in our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30</a:t>
            </a:fld>
            <a:endParaRPr lang="en-US"/>
          </a:p>
        </p:txBody>
      </p:sp>
    </p:spTree>
    <p:extLst>
      <p:ext uri="{BB962C8B-B14F-4D97-AF65-F5344CB8AC3E}">
        <p14:creationId xmlns:p14="http://schemas.microsoft.com/office/powerpoint/2010/main" val="113605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how different treatments affect sexual function, you can see from the line of figures at the top that more than half of men who have had a prostatectomy find that sexual functioning is a big or moderate problem for them. That is a significant proportion.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figures below show that sexual functioning seems to be a slightly less significant problem after radiotherapy: 47.3% for radiotherapy had significant problems compared with 54.8% for prostatectomy.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But both findings indicate that, when it comes to sexual function, the two major first treatments for prostate cancer have an important effect on quality of life.</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31</a:t>
            </a:fld>
            <a:endParaRPr lang="en-US"/>
          </a:p>
        </p:txBody>
      </p:sp>
    </p:spTree>
    <p:extLst>
      <p:ext uri="{BB962C8B-B14F-4D97-AF65-F5344CB8AC3E}">
        <p14:creationId xmlns:p14="http://schemas.microsoft.com/office/powerpoint/2010/main" val="1207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a:t>
            </a:fld>
            <a:endParaRPr lang="en-US"/>
          </a:p>
        </p:txBody>
      </p:sp>
    </p:spTree>
    <p:extLst>
      <p:ext uri="{BB962C8B-B14F-4D97-AF65-F5344CB8AC3E}">
        <p14:creationId xmlns:p14="http://schemas.microsoft.com/office/powerpoint/2010/main" val="256805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Only a third of men responding to the survey had tried medications and devices to improve erections. Given the prevalence of sexual function problems at treatment, there is clearly a gap here, and a need to give men more advice on these approaches.</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32</a:t>
            </a:fld>
            <a:endParaRPr lang="en-US"/>
          </a:p>
        </p:txBody>
      </p:sp>
    </p:spTree>
    <p:extLst>
      <p:ext uri="{BB962C8B-B14F-4D97-AF65-F5344CB8AC3E}">
        <p14:creationId xmlns:p14="http://schemas.microsoft.com/office/powerpoint/2010/main" val="778852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to urinary incontinence, we have done exactly the same analysis as for sexual function. </a:t>
            </a:r>
            <a:r>
              <a:rPr lang="en-GB" sz="1200" kern="1200" dirty="0">
                <a:solidFill>
                  <a:schemeClr val="tx1"/>
                </a:solidFill>
                <a:effectLst/>
                <a:latin typeface="+mn-lt"/>
                <a:ea typeface="+mn-ea"/>
                <a:cs typeface="+mn-cs"/>
              </a:rPr>
              <a:t>First of all, we compared the different treatments. You will see that prostatectomy is related to lower quality of life than radiotherapy. The other treatments show fewer effects.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these figures to the general population, the average EPIC urinary function score for men without prostate cancer is 89.5.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34</a:t>
            </a:fld>
            <a:endParaRPr lang="en-US"/>
          </a:p>
        </p:txBody>
      </p:sp>
    </p:spTree>
    <p:extLst>
      <p:ext uri="{BB962C8B-B14F-4D97-AF65-F5344CB8AC3E}">
        <p14:creationId xmlns:p14="http://schemas.microsoft.com/office/powerpoint/2010/main" val="340589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specifically at urinary control, overall 60% of men surveyed had problems. Surgery seems to be associated with the most significant problems. Comparing the surgery figure with active surveillance suggests that surgery doubles the rate of incontinence. It should be noted that even during active surveillance, however, there are problems with dripping. This is a reflection of the average age of respondents.</a:t>
            </a:r>
          </a:p>
        </p:txBody>
      </p:sp>
      <p:sp>
        <p:nvSpPr>
          <p:cNvPr id="4" name="Slide Number Placeholder 3"/>
          <p:cNvSpPr>
            <a:spLocks noGrp="1"/>
          </p:cNvSpPr>
          <p:nvPr>
            <p:ph type="sldNum" sz="quarter" idx="5"/>
          </p:nvPr>
        </p:nvSpPr>
        <p:spPr/>
        <p:txBody>
          <a:bodyPr/>
          <a:lstStyle/>
          <a:p>
            <a:fld id="{EE2C2793-E073-7A4C-BFE8-8257B50E4418}" type="slidenum">
              <a:rPr lang="en-US" smtClean="0"/>
              <a:t>35</a:t>
            </a:fld>
            <a:endParaRPr lang="en-US"/>
          </a:p>
        </p:txBody>
      </p:sp>
    </p:spTree>
    <p:extLst>
      <p:ext uri="{BB962C8B-B14F-4D97-AF65-F5344CB8AC3E}">
        <p14:creationId xmlns:p14="http://schemas.microsoft.com/office/powerpoint/2010/main" val="3934538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What does this mean for patients in practical terms? The survey asked men how many incontinence pads they used each day, and across all the survey respondents more than a third use one or more pads a day. This may reflect the fact that the majority of survey respondents had had a radical prostatectomy. Of respondents who had had a prostatectomy, half were using pads.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put this into perspective, a 2017 study of men with roughly the same age profile who had NOT been treated for prostate cancer found that around 5% wear pads (PMID: 28168601). So there is clearly a significant effect here.</a:t>
            </a:r>
          </a:p>
        </p:txBody>
      </p:sp>
      <p:sp>
        <p:nvSpPr>
          <p:cNvPr id="4" name="Slide Number Placeholder 3"/>
          <p:cNvSpPr>
            <a:spLocks noGrp="1"/>
          </p:cNvSpPr>
          <p:nvPr>
            <p:ph type="sldNum" sz="quarter" idx="5"/>
          </p:nvPr>
        </p:nvSpPr>
        <p:spPr/>
        <p:txBody>
          <a:bodyPr/>
          <a:lstStyle/>
          <a:p>
            <a:fld id="{EE2C2793-E073-7A4C-BFE8-8257B50E4418}" type="slidenum">
              <a:rPr lang="en-US" smtClean="0"/>
              <a:t>36</a:t>
            </a:fld>
            <a:endParaRPr lang="en-US"/>
          </a:p>
        </p:txBody>
      </p:sp>
    </p:spTree>
    <p:extLst>
      <p:ext uri="{BB962C8B-B14F-4D97-AF65-F5344CB8AC3E}">
        <p14:creationId xmlns:p14="http://schemas.microsoft.com/office/powerpoint/2010/main" val="351383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how big an effect dripping and leakage has on men’s lives, 16% of all the survey respondents judge it to be a big or moderate problem. </a:t>
            </a:r>
          </a:p>
        </p:txBody>
      </p:sp>
      <p:sp>
        <p:nvSpPr>
          <p:cNvPr id="4" name="Slide Number Placeholder 3"/>
          <p:cNvSpPr>
            <a:spLocks noGrp="1"/>
          </p:cNvSpPr>
          <p:nvPr>
            <p:ph type="sldNum" sz="quarter" idx="5"/>
          </p:nvPr>
        </p:nvSpPr>
        <p:spPr/>
        <p:txBody>
          <a:bodyPr/>
          <a:lstStyle/>
          <a:p>
            <a:fld id="{EE2C2793-E073-7A4C-BFE8-8257B50E4418}" type="slidenum">
              <a:rPr lang="en-US" smtClean="0"/>
              <a:t>37</a:t>
            </a:fld>
            <a:endParaRPr lang="en-US"/>
          </a:p>
        </p:txBody>
      </p:sp>
    </p:spTree>
    <p:extLst>
      <p:ext uri="{BB962C8B-B14F-4D97-AF65-F5344CB8AC3E}">
        <p14:creationId xmlns:p14="http://schemas.microsoft.com/office/powerpoint/2010/main" val="2633178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break down this figure into those who have received prostatectomy and radiotherapy you will see the influence of treatment type on the problem.</a:t>
            </a:r>
          </a:p>
          <a:p>
            <a:endParaRPr lang="en-US" dirty="0"/>
          </a:p>
          <a:p>
            <a:r>
              <a:rPr lang="en-US" dirty="0"/>
              <a:t>Looking at prostatectomy patients, in the top line of figures, you will see that 68% say dripping and leakage is a problem.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Compare that with radiotherapy patients, in the second line, where a total of 47% of patients say that dripping and leakage is a problem. </a:t>
            </a:r>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38</a:t>
            </a:fld>
            <a:endParaRPr lang="en-US"/>
          </a:p>
        </p:txBody>
      </p:sp>
    </p:spTree>
    <p:extLst>
      <p:ext uri="{BB962C8B-B14F-4D97-AF65-F5344CB8AC3E}">
        <p14:creationId xmlns:p14="http://schemas.microsoft.com/office/powerpoint/2010/main" val="317050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main take-home messages that we can draw from these EUPROMS findings.</a:t>
            </a:r>
          </a:p>
          <a:p>
            <a:endParaRPr lang="en-US" dirty="0"/>
          </a:p>
          <a:p>
            <a:r>
              <a:rPr lang="en-US" dirty="0"/>
              <a:t>The first is that active surveillance should be always be considered, if it can be applied safely, because overall it best protects quality of life. Certainly, in terms of incontinence and sexual function, the contrast between this and other approaches is clear. </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40</a:t>
            </a:fld>
            <a:endParaRPr lang="en-US"/>
          </a:p>
        </p:txBody>
      </p:sp>
    </p:spTree>
    <p:extLst>
      <p:ext uri="{BB962C8B-B14F-4D97-AF65-F5344CB8AC3E}">
        <p14:creationId xmlns:p14="http://schemas.microsoft.com/office/powerpoint/2010/main" val="643902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take-home message is that early detection of prostate cancer is of the utmost importance. The more advanced the prostate cancer at diagnosis, the worse the effects of treatment on quality of life. The graph here shows that, looking at many factors together – discomfort, tiredness, insomnia and mental health – all of these are experienced more severely with treatments associated with more advanced prostate cancer. </a:t>
            </a:r>
          </a:p>
          <a:p>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41</a:t>
            </a:fld>
            <a:endParaRPr lang="en-US"/>
          </a:p>
        </p:txBody>
      </p:sp>
    </p:spTree>
    <p:extLst>
      <p:ext uri="{BB962C8B-B14F-4D97-AF65-F5344CB8AC3E}">
        <p14:creationId xmlns:p14="http://schemas.microsoft.com/office/powerpoint/2010/main" val="1430976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third message we can take from all the data from the EUPROMS study is that high quality treatment and support are essential. The EUPROMS results show the severe effects that can come with treatment for prostate cancer. Men need all the expertise and experience they can get during treatment and after, with information and support at each stage of the journey. </a:t>
            </a:r>
            <a:r>
              <a:rPr lang="en-GB" sz="1200" kern="1200" dirty="0">
                <a:solidFill>
                  <a:schemeClr val="tx1"/>
                </a:solidFill>
                <a:effectLst/>
                <a:latin typeface="+mn-lt"/>
                <a:ea typeface="+mn-ea"/>
                <a:cs typeface="+mn-cs"/>
              </a:rPr>
              <a:t>Every man with prostate cancer should be treated in a cancer centre with multidisciplinary teams.</a:t>
            </a:r>
            <a:r>
              <a:rPr lang="en-GB"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42</a:t>
            </a:fld>
            <a:endParaRPr lang="en-US"/>
          </a:p>
        </p:txBody>
      </p:sp>
    </p:spTree>
    <p:extLst>
      <p:ext uri="{BB962C8B-B14F-4D97-AF65-F5344CB8AC3E}">
        <p14:creationId xmlns:p14="http://schemas.microsoft.com/office/powerpoint/2010/main" val="1941584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4</a:t>
            </a:fld>
            <a:endParaRPr lang="en-US"/>
          </a:p>
        </p:txBody>
      </p:sp>
    </p:spTree>
    <p:extLst>
      <p:ext uri="{BB962C8B-B14F-4D97-AF65-F5344CB8AC3E}">
        <p14:creationId xmlns:p14="http://schemas.microsoft.com/office/powerpoint/2010/main" val="383350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how this study differs from previous studies, and why this is important. Most studies about quality of life in men with prostate cancer are conducted in a clinical environment. In other words, men are asked questions by doctors and nurses, or they complete questionnaires while they are visiting hospital for treatment or check-ups. This online survey was completed by men in their own time, and in the comfort of their homes. This means that they may have more time to consider their answers and may feel more at ease saying how they really feel. </a:t>
            </a:r>
          </a:p>
        </p:txBody>
      </p:sp>
      <p:sp>
        <p:nvSpPr>
          <p:cNvPr id="4" name="Slide Number Placeholder 3"/>
          <p:cNvSpPr>
            <a:spLocks noGrp="1"/>
          </p:cNvSpPr>
          <p:nvPr>
            <p:ph type="sldNum" sz="quarter" idx="5"/>
          </p:nvPr>
        </p:nvSpPr>
        <p:spPr/>
        <p:txBody>
          <a:bodyPr/>
          <a:lstStyle/>
          <a:p>
            <a:fld id="{EE2C2793-E073-7A4C-BFE8-8257B50E4418}" type="slidenum">
              <a:rPr lang="en-US" smtClean="0"/>
              <a:t>5</a:t>
            </a:fld>
            <a:endParaRPr lang="en-US"/>
          </a:p>
        </p:txBody>
      </p:sp>
    </p:spTree>
    <p:extLst>
      <p:ext uri="{BB962C8B-B14F-4D97-AF65-F5344CB8AC3E}">
        <p14:creationId xmlns:p14="http://schemas.microsoft.com/office/powerpoint/2010/main" val="29052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6</a:t>
            </a:fld>
            <a:endParaRPr lang="en-US"/>
          </a:p>
        </p:txBody>
      </p:sp>
    </p:spTree>
    <p:extLst>
      <p:ext uri="{BB962C8B-B14F-4D97-AF65-F5344CB8AC3E}">
        <p14:creationId xmlns:p14="http://schemas.microsoft.com/office/powerpoint/2010/main" val="211880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survey presents a cross-sectional picture of a population of men who have been treated for prostate cancer across Europe. The survey asked: ”What is life like for you at this particular time?”</a:t>
            </a:r>
          </a:p>
          <a:p>
            <a:r>
              <a:rPr lang="en-US" dirty="0"/>
              <a:t>The study could not look at individual respondents’ medical condition before treatment, or how prostate cancer patients differ from the population in general. That would have been a different kind of study. </a:t>
            </a:r>
          </a:p>
        </p:txBody>
      </p:sp>
      <p:sp>
        <p:nvSpPr>
          <p:cNvPr id="4" name="Slide Number Placeholder 3"/>
          <p:cNvSpPr>
            <a:spLocks noGrp="1"/>
          </p:cNvSpPr>
          <p:nvPr>
            <p:ph type="sldNum" sz="quarter" idx="5"/>
          </p:nvPr>
        </p:nvSpPr>
        <p:spPr/>
        <p:txBody>
          <a:bodyPr/>
          <a:lstStyle/>
          <a:p>
            <a:fld id="{EE2C2793-E073-7A4C-BFE8-8257B50E4418}" type="slidenum">
              <a:rPr lang="en-US" smtClean="0"/>
              <a:t>7</a:t>
            </a:fld>
            <a:endParaRPr lang="en-US"/>
          </a:p>
        </p:txBody>
      </p:sp>
    </p:spTree>
    <p:extLst>
      <p:ext uri="{BB962C8B-B14F-4D97-AF65-F5344CB8AC3E}">
        <p14:creationId xmlns:p14="http://schemas.microsoft.com/office/powerpoint/2010/main" val="92758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8</a:t>
            </a:fld>
            <a:endParaRPr lang="en-US"/>
          </a:p>
        </p:txBody>
      </p:sp>
    </p:spTree>
    <p:extLst>
      <p:ext uri="{BB962C8B-B14F-4D97-AF65-F5344CB8AC3E}">
        <p14:creationId xmlns:p14="http://schemas.microsoft.com/office/powerpoint/2010/main" val="112905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2C2793-E073-7A4C-BFE8-8257B50E4418}" type="slidenum">
              <a:rPr lang="en-US" smtClean="0"/>
              <a:t>9</a:t>
            </a:fld>
            <a:endParaRPr lang="en-US"/>
          </a:p>
        </p:txBody>
      </p:sp>
    </p:spTree>
    <p:extLst>
      <p:ext uri="{BB962C8B-B14F-4D97-AF65-F5344CB8AC3E}">
        <p14:creationId xmlns:p14="http://schemas.microsoft.com/office/powerpoint/2010/main" val="3727862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1FA7AC5-6045-4418-8E60-F48788734473}"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5/19/23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5/19/23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5/19/23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1FA7AC5-6045-4418-8E60-F48788734473}"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5/19/23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customXml" Target="../ink/ink1.xml"/><Relationship Id="rId4" Type="http://schemas.openxmlformats.org/officeDocument/2006/relationships/image" Target="../media/image5.png"/><Relationship Id="rId9" Type="http://schemas.openxmlformats.org/officeDocument/2006/relationships/customXml" Target="../ink/ink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2.png"/><Relationship Id="rId7" Type="http://schemas.openxmlformats.org/officeDocument/2006/relationships/customXml" Target="../ink/ink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customXml" Target="../ink/ink4.xml"/><Relationship Id="rId10"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customXml" Target="../ink/ink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customXml" Target="../ink/ink12.xml"/><Relationship Id="rId3" Type="http://schemas.openxmlformats.org/officeDocument/2006/relationships/image" Target="../media/image2.png"/><Relationship Id="rId7" Type="http://schemas.openxmlformats.org/officeDocument/2006/relationships/customXml" Target="../ink/ink8.xml"/><Relationship Id="rId12" Type="http://schemas.openxmlformats.org/officeDocument/2006/relationships/customXml" Target="../ink/ink11.xml"/><Relationship Id="rId2" Type="http://schemas.openxmlformats.org/officeDocument/2006/relationships/notesSlide" Target="../notesSlides/notesSlide33.xml"/><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customXml" Target="../ink/ink7.xml"/><Relationship Id="rId15" Type="http://schemas.openxmlformats.org/officeDocument/2006/relationships/customXml" Target="../ink/ink13.xml"/><Relationship Id="rId10" Type="http://schemas.openxmlformats.org/officeDocument/2006/relationships/customXml" Target="../ink/ink10.xml"/><Relationship Id="rId4" Type="http://schemas.openxmlformats.org/officeDocument/2006/relationships/image" Target="../media/image25.png"/><Relationship Id="rId9" Type="http://schemas.openxmlformats.org/officeDocument/2006/relationships/image" Target="../media/image27.png"/><Relationship Id="rId1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customXml" Target="../ink/ink15.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customXml" Target="../ink/ink14.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customXml" Target="../ink/ink17.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customXml" Target="../ink/ink16.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riding a bicycle&#10;&#10;Description automatically generated with low confidence">
            <a:extLst>
              <a:ext uri="{FF2B5EF4-FFF2-40B4-BE49-F238E27FC236}">
                <a16:creationId xmlns:a16="http://schemas.microsoft.com/office/drawing/2014/main" id="{790E8A79-8719-04C6-FAF6-75D7D5DDD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387135" cy="7011028"/>
          </a:xfrm>
          <a:prstGeom prst="rect">
            <a:avLst/>
          </a:prstGeom>
        </p:spPr>
      </p:pic>
      <p:sp>
        <p:nvSpPr>
          <p:cNvPr id="3" name="Rectangle 2">
            <a:extLst>
              <a:ext uri="{FF2B5EF4-FFF2-40B4-BE49-F238E27FC236}">
                <a16:creationId xmlns:a16="http://schemas.microsoft.com/office/drawing/2014/main" id="{38AA094A-D501-5ADA-EB28-DD7F3A331364}"/>
              </a:ext>
            </a:extLst>
          </p:cNvPr>
          <p:cNvSpPr/>
          <p:nvPr/>
        </p:nvSpPr>
        <p:spPr>
          <a:xfrm>
            <a:off x="7486650" y="2255341"/>
            <a:ext cx="4267200" cy="1752600"/>
          </a:xfrm>
          <a:prstGeom prst="rect">
            <a:avLst/>
          </a:prstGeom>
          <a:solidFill>
            <a:srgbClr val="43A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FFFF"/>
                </a:solidFill>
              </a:rPr>
              <a:t>Gyvenimo</a:t>
            </a:r>
            <a:r>
              <a:rPr lang="en-US" sz="4400" dirty="0">
                <a:solidFill>
                  <a:srgbClr val="FFFFFF"/>
                </a:solidFill>
              </a:rPr>
              <a:t> </a:t>
            </a:r>
            <a:r>
              <a:rPr lang="en-US" sz="4400" dirty="0" err="1">
                <a:solidFill>
                  <a:srgbClr val="FFFFFF"/>
                </a:solidFill>
              </a:rPr>
              <a:t>kokybė</a:t>
            </a:r>
            <a:r>
              <a:rPr lang="en-US" sz="4400" dirty="0">
                <a:solidFill>
                  <a:srgbClr val="FFFFFF"/>
                </a:solidFill>
              </a:rPr>
              <a:t> po </a:t>
            </a:r>
            <a:r>
              <a:rPr lang="en-US" sz="4400" dirty="0" err="1">
                <a:solidFill>
                  <a:srgbClr val="FFFFFF"/>
                </a:solidFill>
              </a:rPr>
              <a:t>vėžio</a:t>
            </a:r>
            <a:r>
              <a:rPr lang="en-US" sz="4400" dirty="0">
                <a:solidFill>
                  <a:srgbClr val="FFFFFF"/>
                </a:solidFill>
              </a:rPr>
              <a:t> </a:t>
            </a:r>
            <a:r>
              <a:rPr lang="en-US" sz="4400" dirty="0" err="1">
                <a:solidFill>
                  <a:srgbClr val="FFFFFF"/>
                </a:solidFill>
              </a:rPr>
              <a:t>gydymo</a:t>
            </a:r>
            <a:endParaRPr lang="en-US" sz="4400" dirty="0">
              <a:solidFill>
                <a:srgbClr val="FFFFFF"/>
              </a:solidFill>
            </a:endParaRPr>
          </a:p>
        </p:txBody>
      </p:sp>
      <p:sp>
        <p:nvSpPr>
          <p:cNvPr id="4" name="Rectangle 3">
            <a:extLst>
              <a:ext uri="{FF2B5EF4-FFF2-40B4-BE49-F238E27FC236}">
                <a16:creationId xmlns:a16="http://schemas.microsoft.com/office/drawing/2014/main" id="{0E090B4A-93CE-75BA-D2AE-C0BC6A6B3B00}"/>
              </a:ext>
            </a:extLst>
          </p:cNvPr>
          <p:cNvSpPr/>
          <p:nvPr/>
        </p:nvSpPr>
        <p:spPr>
          <a:xfrm>
            <a:off x="7458941" y="4510682"/>
            <a:ext cx="3181350" cy="1752600"/>
          </a:xfrm>
          <a:prstGeom prst="rect">
            <a:avLst/>
          </a:prstGeom>
          <a:solidFill>
            <a:srgbClr val="43A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accent5">
                    <a:lumMod val="50000"/>
                  </a:schemeClr>
                </a:solidFill>
              </a:rPr>
              <a:t>Ką</a:t>
            </a:r>
            <a:r>
              <a:rPr lang="en-US" sz="2400" b="1" dirty="0">
                <a:solidFill>
                  <a:schemeClr val="accent5">
                    <a:lumMod val="50000"/>
                  </a:schemeClr>
                </a:solidFill>
              </a:rPr>
              <a:t> Europa </a:t>
            </a:r>
            <a:r>
              <a:rPr lang="en-US" sz="2400" b="1" dirty="0" err="1">
                <a:solidFill>
                  <a:schemeClr val="accent5">
                    <a:lumMod val="50000"/>
                  </a:schemeClr>
                </a:solidFill>
              </a:rPr>
              <a:t>Uomo</a:t>
            </a:r>
            <a:r>
              <a:rPr lang="en-US" sz="2400" b="1" dirty="0">
                <a:solidFill>
                  <a:schemeClr val="accent5">
                    <a:lumMod val="50000"/>
                  </a:schemeClr>
                </a:solidFill>
              </a:rPr>
              <a:t> EROPROMS </a:t>
            </a:r>
            <a:r>
              <a:rPr lang="en-US" sz="2400" b="1" dirty="0" err="1">
                <a:solidFill>
                  <a:schemeClr val="accent5">
                    <a:lumMod val="50000"/>
                  </a:schemeClr>
                </a:solidFill>
              </a:rPr>
              <a:t>tyrimas</a:t>
            </a:r>
            <a:r>
              <a:rPr lang="en-US" sz="2400" b="1" dirty="0">
                <a:solidFill>
                  <a:schemeClr val="accent5">
                    <a:lumMod val="50000"/>
                  </a:schemeClr>
                </a:solidFill>
              </a:rPr>
              <a:t> </a:t>
            </a:r>
            <a:r>
              <a:rPr lang="en-US" sz="2400" b="1" dirty="0" err="1">
                <a:solidFill>
                  <a:schemeClr val="accent5">
                    <a:lumMod val="50000"/>
                  </a:schemeClr>
                </a:solidFill>
              </a:rPr>
              <a:t>sužinojo</a:t>
            </a:r>
            <a:endParaRPr lang="en-US" dirty="0">
              <a:solidFill>
                <a:schemeClr val="accent5">
                  <a:lumMod val="50000"/>
                </a:schemeClr>
              </a:solidFill>
            </a:endParaRPr>
          </a:p>
        </p:txBody>
      </p:sp>
      <p:sp>
        <p:nvSpPr>
          <p:cNvPr id="5" name="Rectangle 4">
            <a:extLst>
              <a:ext uri="{FF2B5EF4-FFF2-40B4-BE49-F238E27FC236}">
                <a16:creationId xmlns:a16="http://schemas.microsoft.com/office/drawing/2014/main" id="{8B6B2445-E1EE-A335-B58D-B965D7B213E5}"/>
              </a:ext>
            </a:extLst>
          </p:cNvPr>
          <p:cNvSpPr/>
          <p:nvPr/>
        </p:nvSpPr>
        <p:spPr>
          <a:xfrm>
            <a:off x="654627" y="858982"/>
            <a:ext cx="3321627" cy="318655"/>
          </a:xfrm>
          <a:prstGeom prst="rect">
            <a:avLst/>
          </a:prstGeom>
          <a:solidFill>
            <a:srgbClr val="1C3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bg1"/>
                </a:solidFill>
              </a:rPr>
              <a:t>Vyrų</a:t>
            </a:r>
            <a:r>
              <a:rPr lang="en-US" sz="1200" dirty="0">
                <a:solidFill>
                  <a:schemeClr val="bg1"/>
                </a:solidFill>
              </a:rPr>
              <a:t> </a:t>
            </a:r>
            <a:r>
              <a:rPr lang="en-US" sz="1200" dirty="0" err="1">
                <a:solidFill>
                  <a:schemeClr val="bg1"/>
                </a:solidFill>
              </a:rPr>
              <a:t>su</a:t>
            </a:r>
            <a:r>
              <a:rPr lang="en-US" sz="1200" dirty="0">
                <a:solidFill>
                  <a:schemeClr val="bg1"/>
                </a:solidFill>
              </a:rPr>
              <a:t> </a:t>
            </a:r>
            <a:r>
              <a:rPr lang="en-US" sz="1200" dirty="0" err="1">
                <a:solidFill>
                  <a:schemeClr val="bg1"/>
                </a:solidFill>
              </a:rPr>
              <a:t>prostatos</a:t>
            </a:r>
            <a:r>
              <a:rPr lang="en-US" sz="1200" dirty="0">
                <a:solidFill>
                  <a:schemeClr val="bg1"/>
                </a:solidFill>
              </a:rPr>
              <a:t> </a:t>
            </a:r>
            <a:r>
              <a:rPr lang="en-US" sz="1200" dirty="0" err="1">
                <a:solidFill>
                  <a:schemeClr val="bg1"/>
                </a:solidFill>
              </a:rPr>
              <a:t>vėžiu</a:t>
            </a:r>
            <a:r>
              <a:rPr lang="en-US" sz="1200" dirty="0">
                <a:solidFill>
                  <a:schemeClr val="bg1"/>
                </a:solidFill>
              </a:rPr>
              <a:t> balsas </a:t>
            </a:r>
            <a:r>
              <a:rPr lang="en-US" sz="1200" dirty="0" err="1">
                <a:solidFill>
                  <a:schemeClr val="bg1"/>
                </a:solidFill>
              </a:rPr>
              <a:t>Europoje</a:t>
            </a:r>
            <a:endParaRPr lang="en-US" sz="1200" dirty="0">
              <a:solidFill>
                <a:schemeClr val="bg1"/>
              </a:solidFill>
            </a:endParaRPr>
          </a:p>
        </p:txBody>
      </p:sp>
    </p:spTree>
    <p:extLst>
      <p:ext uri="{BB962C8B-B14F-4D97-AF65-F5344CB8AC3E}">
        <p14:creationId xmlns:p14="http://schemas.microsoft.com/office/powerpoint/2010/main" val="748365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Klausimynai</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355038"/>
          </a:xfrm>
          <a:prstGeom prst="rect">
            <a:avLst/>
          </a:prstGeom>
          <a:noFill/>
        </p:spPr>
        <p:txBody>
          <a:bodyPr wrap="square" rtlCol="0">
            <a:spAutoFit/>
          </a:bodyPr>
          <a:lstStyle/>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Dvi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atskiros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internetinės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apklausos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atliktos</a:t>
            </a:r>
            <a:r>
              <a:rPr lang="en-GB" sz="2300" dirty="0">
                <a:solidFill>
                  <a:schemeClr val="tx1">
                    <a:lumMod val="65000"/>
                    <a:lumOff val="35000"/>
                  </a:schemeClr>
                </a:solidFill>
                <a:latin typeface="Roboto" panose="02000000000000000000" pitchFamily="2" charset="0"/>
              </a:rPr>
              <a:t> 2019 </a:t>
            </a:r>
            <a:r>
              <a:rPr lang="en-GB" sz="2300" dirty="0" err="1">
                <a:solidFill>
                  <a:schemeClr val="tx1">
                    <a:lumMod val="65000"/>
                    <a:lumOff val="35000"/>
                  </a:schemeClr>
                </a:solidFill>
                <a:latin typeface="Roboto" panose="02000000000000000000" pitchFamily="2" charset="0"/>
              </a:rPr>
              <a:t>ir</a:t>
            </a:r>
            <a:r>
              <a:rPr lang="en-GB" sz="2300" dirty="0">
                <a:solidFill>
                  <a:schemeClr val="tx1">
                    <a:lumMod val="65000"/>
                    <a:lumOff val="35000"/>
                  </a:schemeClr>
                </a:solidFill>
                <a:latin typeface="Roboto" panose="02000000000000000000" pitchFamily="2" charset="0"/>
              </a:rPr>
              <a:t> 2022</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Visiems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vyrams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kurie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gavo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prostatos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vėžio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gydymą</a:t>
            </a:r>
            <a:endParaRPr lang="en-GB" sz="2300" dirty="0">
              <a:solidFill>
                <a:schemeClr val="tx1">
                  <a:lumMod val="65000"/>
                  <a:lumOff val="35000"/>
                </a:schemeClr>
              </a:solidFill>
              <a:latin typeface="Roboto" panose="02000000000000000000" pitchFamily="2" charset="0"/>
            </a:endParaRP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Abi </a:t>
            </a:r>
            <a:r>
              <a:rPr lang="en-GB" sz="2300" dirty="0" err="1">
                <a:solidFill>
                  <a:schemeClr val="tx1">
                    <a:lumMod val="65000"/>
                    <a:lumOff val="35000"/>
                  </a:schemeClr>
                </a:solidFill>
                <a:latin typeface="Roboto" panose="02000000000000000000" pitchFamily="2" charset="0"/>
              </a:rPr>
              <a:t>naudojo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klausimus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parengtus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pagal</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patikrintus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gyvenimo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kokybės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klausimynus</a:t>
            </a:r>
            <a:r>
              <a:rPr lang="en-GB" sz="2300" dirty="0">
                <a:solidFill>
                  <a:schemeClr val="tx1">
                    <a:lumMod val="65000"/>
                    <a:lumOff val="35000"/>
                  </a:schemeClr>
                </a:solidFill>
                <a:latin typeface="Roboto" panose="02000000000000000000" pitchFamily="2" charset="0"/>
              </a:rPr>
              <a:t>:</a:t>
            </a:r>
            <a:br>
              <a:rPr lang="en-GB" sz="2300" dirty="0">
                <a:solidFill>
                  <a:schemeClr val="tx1">
                    <a:lumMod val="65000"/>
                    <a:lumOff val="35000"/>
                  </a:schemeClr>
                </a:solidFill>
                <a:latin typeface="Roboto" panose="02000000000000000000" pitchFamily="2" charset="0"/>
              </a:rPr>
            </a:br>
            <a:r>
              <a:rPr lang="en-GB" sz="2300" dirty="0">
                <a:solidFill>
                  <a:schemeClr val="tx1">
                    <a:lumMod val="65000"/>
                    <a:lumOff val="35000"/>
                  </a:schemeClr>
                </a:solidFill>
                <a:latin typeface="Roboto" panose="02000000000000000000" pitchFamily="2" charset="0"/>
              </a:rPr>
              <a:t>EPIC-26 </a:t>
            </a:r>
            <a:r>
              <a:rPr lang="en-GB" sz="2300" dirty="0" err="1">
                <a:solidFill>
                  <a:schemeClr val="tx1">
                    <a:lumMod val="65000"/>
                    <a:lumOff val="35000"/>
                  </a:schemeClr>
                </a:solidFill>
                <a:latin typeface="Roboto" panose="02000000000000000000" pitchFamily="2" charset="0"/>
              </a:rPr>
              <a:t>ir</a:t>
            </a:r>
            <a:r>
              <a:rPr lang="en-GB" sz="2300" dirty="0">
                <a:solidFill>
                  <a:schemeClr val="tx1">
                    <a:lumMod val="65000"/>
                    <a:lumOff val="35000"/>
                  </a:schemeClr>
                </a:solidFill>
                <a:latin typeface="Roboto" panose="02000000000000000000" pitchFamily="2" charset="0"/>
              </a:rPr>
              <a:t> EORTC-QLQ </a:t>
            </a:r>
            <a:r>
              <a:rPr lang="en-GB" sz="2300" dirty="0" err="1">
                <a:solidFill>
                  <a:schemeClr val="tx1">
                    <a:lumMod val="65000"/>
                    <a:lumOff val="35000"/>
                  </a:schemeClr>
                </a:solidFill>
                <a:latin typeface="Roboto" panose="02000000000000000000" pitchFamily="2" charset="0"/>
              </a:rPr>
              <a:t>ir</a:t>
            </a:r>
            <a:r>
              <a:rPr lang="en-GB" sz="2300" dirty="0">
                <a:solidFill>
                  <a:schemeClr val="tx1">
                    <a:lumMod val="65000"/>
                    <a:lumOff val="35000"/>
                  </a:schemeClr>
                </a:solidFill>
                <a:latin typeface="Roboto" panose="02000000000000000000" pitchFamily="2" charset="0"/>
              </a:rPr>
              <a:t> EQ-5D-5L </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Prieinamus</a:t>
            </a:r>
            <a:r>
              <a:rPr lang="en-GB" sz="2300" dirty="0">
                <a:solidFill>
                  <a:schemeClr val="tx1">
                    <a:lumMod val="65000"/>
                    <a:lumOff val="35000"/>
                  </a:schemeClr>
                </a:solidFill>
                <a:latin typeface="Roboto" panose="02000000000000000000" pitchFamily="2" charset="0"/>
              </a:rPr>
              <a:t> 19 </a:t>
            </a:r>
            <a:r>
              <a:rPr lang="en-GB" sz="2300" dirty="0" err="1">
                <a:solidFill>
                  <a:schemeClr val="tx1">
                    <a:lumMod val="65000"/>
                    <a:lumOff val="35000"/>
                  </a:schemeClr>
                </a:solidFill>
                <a:latin typeface="Roboto" panose="02000000000000000000" pitchFamily="2" charset="0"/>
              </a:rPr>
              <a:t>kalbų</a:t>
            </a:r>
            <a:endParaRPr lang="en-GB" sz="2300" dirty="0">
              <a:solidFill>
                <a:schemeClr val="tx1">
                  <a:lumMod val="65000"/>
                  <a:lumOff val="35000"/>
                </a:schemeClr>
              </a:solidFill>
              <a:latin typeface="Roboto" panose="02000000000000000000" pitchFamily="2" charset="0"/>
            </a:endParaRP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err="1">
                <a:solidFill>
                  <a:schemeClr val="tx1">
                    <a:lumMod val="65000"/>
                    <a:lumOff val="35000"/>
                  </a:schemeClr>
                </a:solidFill>
                <a:latin typeface="Roboto" panose="02000000000000000000" pitchFamily="2" charset="0"/>
              </a:rPr>
              <a:t>Atsakymai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buvo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anoniminiai</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
        <p:nvSpPr>
          <p:cNvPr id="4" name="Rectangle 3">
            <a:extLst>
              <a:ext uri="{FF2B5EF4-FFF2-40B4-BE49-F238E27FC236}">
                <a16:creationId xmlns:a16="http://schemas.microsoft.com/office/drawing/2014/main" id="{59411972-8B5C-B8C1-43A6-8DE2575850DB}"/>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Tree>
    <p:extLst>
      <p:ext uri="{BB962C8B-B14F-4D97-AF65-F5344CB8AC3E}">
        <p14:creationId xmlns:p14="http://schemas.microsoft.com/office/powerpoint/2010/main" val="196703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13" name="Rectangle 12">
            <a:extLst>
              <a:ext uri="{FF2B5EF4-FFF2-40B4-BE49-F238E27FC236}">
                <a16:creationId xmlns:a16="http://schemas.microsoft.com/office/drawing/2014/main" id="{DF6F7E91-674B-DA49-9B3B-623A631D9AE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4" name="Tekstvak 1">
            <a:extLst>
              <a:ext uri="{FF2B5EF4-FFF2-40B4-BE49-F238E27FC236}">
                <a16:creationId xmlns:a16="http://schemas.microsoft.com/office/drawing/2014/main" id="{953DD251-6247-6847-AA17-EA2C28CD6D87}"/>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Geografinis</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atsakas</a:t>
            </a:r>
            <a:endParaRPr lang="en-US" sz="4600" dirty="0">
              <a:solidFill>
                <a:srgbClr val="757070"/>
              </a:solidFill>
              <a:latin typeface="Roboto" panose="02000000000000000000" pitchFamily="2" charset="0"/>
              <a:cs typeface="Apercu Regular"/>
            </a:endParaRPr>
          </a:p>
        </p:txBody>
      </p:sp>
      <p:pic>
        <p:nvPicPr>
          <p:cNvPr id="4" name="Picture 3" descr="Timeline&#10;&#10;Description automatically generated">
            <a:extLst>
              <a:ext uri="{FF2B5EF4-FFF2-40B4-BE49-F238E27FC236}">
                <a16:creationId xmlns:a16="http://schemas.microsoft.com/office/drawing/2014/main" id="{74D65B65-4282-53F3-125B-FCEA98119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19" y="1302707"/>
            <a:ext cx="5105682" cy="5404981"/>
          </a:xfrm>
          <a:prstGeom prst="rect">
            <a:avLst/>
          </a:prstGeom>
        </p:spPr>
      </p:pic>
      <p:sp>
        <p:nvSpPr>
          <p:cNvPr id="6" name="Tekstvak 10">
            <a:extLst>
              <a:ext uri="{FF2B5EF4-FFF2-40B4-BE49-F238E27FC236}">
                <a16:creationId xmlns:a16="http://schemas.microsoft.com/office/drawing/2014/main" id="{7631D3A3-6FB7-C200-DCE3-52669E85011A}"/>
              </a:ext>
            </a:extLst>
          </p:cNvPr>
          <p:cNvSpPr txBox="1"/>
          <p:nvPr/>
        </p:nvSpPr>
        <p:spPr>
          <a:xfrm>
            <a:off x="7670799" y="1603332"/>
            <a:ext cx="4131734" cy="3647152"/>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atsakymai</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atsakymai</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a:t>
            </a:r>
            <a:r>
              <a:rPr lang="en-GB" sz="2300" dirty="0" err="1">
                <a:solidFill>
                  <a:schemeClr val="tx1">
                    <a:lumMod val="65000"/>
                    <a:lumOff val="35000"/>
                  </a:schemeClr>
                </a:solidFill>
                <a:latin typeface="Roboto" panose="02000000000000000000" pitchFamily="2" charset="0"/>
                <a:ea typeface="Roboto" panose="02000000000000000000" pitchFamily="2" charset="0"/>
              </a:rPr>
              <a:t>Unikalių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atsakymų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suma</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5,464 </a:t>
            </a:r>
            <a:r>
              <a:rPr lang="en-GB" sz="2300" dirty="0" err="1">
                <a:solidFill>
                  <a:schemeClr val="tx1">
                    <a:lumMod val="65000"/>
                    <a:lumOff val="35000"/>
                  </a:schemeClr>
                </a:solidFill>
                <a:latin typeface="Roboto" panose="02000000000000000000" pitchFamily="2" charset="0"/>
                <a:ea typeface="Roboto" panose="02000000000000000000" pitchFamily="2" charset="0"/>
              </a:rPr>
              <a:t>atsakymai</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
        <p:nvSpPr>
          <p:cNvPr id="2" name="Rectangle 1">
            <a:extLst>
              <a:ext uri="{FF2B5EF4-FFF2-40B4-BE49-F238E27FC236}">
                <a16:creationId xmlns:a16="http://schemas.microsoft.com/office/drawing/2014/main" id="{ADEB5AF3-B885-817C-CDA8-F2FE4D1F24D4}"/>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5" name="Rectangle 4">
            <a:extLst>
              <a:ext uri="{FF2B5EF4-FFF2-40B4-BE49-F238E27FC236}">
                <a16:creationId xmlns:a16="http://schemas.microsoft.com/office/drawing/2014/main" id="{4607E63D-B513-6CA8-501C-50BB9C538DDE}"/>
              </a:ext>
            </a:extLst>
          </p:cNvPr>
          <p:cNvSpPr/>
          <p:nvPr/>
        </p:nvSpPr>
        <p:spPr>
          <a:xfrm>
            <a:off x="1321806" y="1385181"/>
            <a:ext cx="706170" cy="144854"/>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bg1"/>
                </a:solidFill>
              </a:rPr>
              <a:t>atsakymai</a:t>
            </a:r>
            <a:endParaRPr lang="en-US" sz="1000" dirty="0">
              <a:solidFill>
                <a:schemeClr val="bg1"/>
              </a:solidFill>
            </a:endParaRPr>
          </a:p>
        </p:txBody>
      </p:sp>
      <p:sp>
        <p:nvSpPr>
          <p:cNvPr id="7" name="Rectangle 6">
            <a:extLst>
              <a:ext uri="{FF2B5EF4-FFF2-40B4-BE49-F238E27FC236}">
                <a16:creationId xmlns:a16="http://schemas.microsoft.com/office/drawing/2014/main" id="{4600C64C-B6ED-57BD-38A1-8DB5BCF3126A}"/>
              </a:ext>
            </a:extLst>
          </p:cNvPr>
          <p:cNvSpPr/>
          <p:nvPr/>
        </p:nvSpPr>
        <p:spPr>
          <a:xfrm>
            <a:off x="959668" y="2927900"/>
            <a:ext cx="905346" cy="3440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accent5">
                    <a:lumMod val="50000"/>
                  </a:schemeClr>
                </a:solidFill>
              </a:rPr>
              <a:t>Respondentų</a:t>
            </a:r>
            <a:r>
              <a:rPr lang="en-US" sz="1000" dirty="0">
                <a:solidFill>
                  <a:schemeClr val="accent5">
                    <a:lumMod val="50000"/>
                  </a:schemeClr>
                </a:solidFill>
              </a:rPr>
              <a:t> </a:t>
            </a:r>
            <a:r>
              <a:rPr lang="en-US" sz="1000" dirty="0" err="1">
                <a:solidFill>
                  <a:schemeClr val="accent5">
                    <a:lumMod val="50000"/>
                  </a:schemeClr>
                </a:solidFill>
              </a:rPr>
              <a:t>skaičius</a:t>
            </a:r>
            <a:endParaRPr lang="en-US" sz="1000" dirty="0">
              <a:solidFill>
                <a:schemeClr val="accent5">
                  <a:lumMod val="50000"/>
                </a:schemeClr>
              </a:solidFill>
            </a:endParaRPr>
          </a:p>
        </p:txBody>
      </p:sp>
      <p:sp>
        <p:nvSpPr>
          <p:cNvPr id="8" name="Rectangle 7">
            <a:extLst>
              <a:ext uri="{FF2B5EF4-FFF2-40B4-BE49-F238E27FC236}">
                <a16:creationId xmlns:a16="http://schemas.microsoft.com/office/drawing/2014/main" id="{3EECBC9A-1BEE-C0B8-CF5F-199497F362ED}"/>
              </a:ext>
            </a:extLst>
          </p:cNvPr>
          <p:cNvSpPr/>
          <p:nvPr/>
        </p:nvSpPr>
        <p:spPr>
          <a:xfrm>
            <a:off x="1158843" y="4912855"/>
            <a:ext cx="552261" cy="157086"/>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err="1">
                <a:solidFill>
                  <a:schemeClr val="bg1"/>
                </a:solidFill>
              </a:rPr>
              <a:t>Šalys</a:t>
            </a:r>
            <a:endParaRPr lang="en-US" sz="1000" dirty="0">
              <a:solidFill>
                <a:schemeClr val="bg1"/>
              </a:solidFill>
            </a:endParaRPr>
          </a:p>
        </p:txBody>
      </p:sp>
      <p:sp>
        <p:nvSpPr>
          <p:cNvPr id="12" name="Rectangle 11">
            <a:extLst>
              <a:ext uri="{FF2B5EF4-FFF2-40B4-BE49-F238E27FC236}">
                <a16:creationId xmlns:a16="http://schemas.microsoft.com/office/drawing/2014/main" id="{85EAAB17-A46F-A446-6F74-7046FE54C2A8}"/>
              </a:ext>
            </a:extLst>
          </p:cNvPr>
          <p:cNvSpPr/>
          <p:nvPr/>
        </p:nvSpPr>
        <p:spPr>
          <a:xfrm>
            <a:off x="1017864" y="5173529"/>
            <a:ext cx="1267484" cy="1539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Norvegija</a:t>
            </a:r>
            <a:r>
              <a:rPr lang="en-US" sz="1000" b="1" dirty="0">
                <a:solidFill>
                  <a:schemeClr val="accent5">
                    <a:lumMod val="50000"/>
                  </a:schemeClr>
                </a:solidFill>
              </a:rPr>
              <a:t>: 951</a:t>
            </a:r>
          </a:p>
        </p:txBody>
      </p:sp>
      <p:sp>
        <p:nvSpPr>
          <p:cNvPr id="15" name="Rectangle 14">
            <a:extLst>
              <a:ext uri="{FF2B5EF4-FFF2-40B4-BE49-F238E27FC236}">
                <a16:creationId xmlns:a16="http://schemas.microsoft.com/office/drawing/2014/main" id="{A428B527-CF2C-F9B0-6EAE-BBCDB86905C1}"/>
              </a:ext>
            </a:extLst>
          </p:cNvPr>
          <p:cNvSpPr/>
          <p:nvPr/>
        </p:nvSpPr>
        <p:spPr>
          <a:xfrm>
            <a:off x="1017864" y="5323438"/>
            <a:ext cx="1267484" cy="1493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Olandija</a:t>
            </a:r>
            <a:r>
              <a:rPr lang="en-US" sz="1000" b="1" dirty="0">
                <a:solidFill>
                  <a:schemeClr val="accent5">
                    <a:lumMod val="50000"/>
                  </a:schemeClr>
                </a:solidFill>
              </a:rPr>
              <a:t>: 853</a:t>
            </a:r>
          </a:p>
        </p:txBody>
      </p:sp>
      <p:sp>
        <p:nvSpPr>
          <p:cNvPr id="16" name="Rectangle 15">
            <a:extLst>
              <a:ext uri="{FF2B5EF4-FFF2-40B4-BE49-F238E27FC236}">
                <a16:creationId xmlns:a16="http://schemas.microsoft.com/office/drawing/2014/main" id="{C486E72E-AF47-4AA2-D2EF-8732211215D5}"/>
              </a:ext>
            </a:extLst>
          </p:cNvPr>
          <p:cNvSpPr/>
          <p:nvPr/>
        </p:nvSpPr>
        <p:spPr>
          <a:xfrm>
            <a:off x="1017864" y="5455238"/>
            <a:ext cx="1120247" cy="1674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Švedija</a:t>
            </a:r>
            <a:r>
              <a:rPr lang="en-US" sz="1000" b="1" dirty="0">
                <a:solidFill>
                  <a:schemeClr val="accent5">
                    <a:lumMod val="50000"/>
                  </a:schemeClr>
                </a:solidFill>
              </a:rPr>
              <a:t>: 540</a:t>
            </a:r>
          </a:p>
        </p:txBody>
      </p:sp>
      <p:sp>
        <p:nvSpPr>
          <p:cNvPr id="17" name="Rectangle 16">
            <a:extLst>
              <a:ext uri="{FF2B5EF4-FFF2-40B4-BE49-F238E27FC236}">
                <a16:creationId xmlns:a16="http://schemas.microsoft.com/office/drawing/2014/main" id="{02C6AAF3-B198-691B-77B4-59D421199113}"/>
              </a:ext>
            </a:extLst>
          </p:cNvPr>
          <p:cNvSpPr/>
          <p:nvPr/>
        </p:nvSpPr>
        <p:spPr>
          <a:xfrm>
            <a:off x="1017864" y="5694630"/>
            <a:ext cx="1010112" cy="1674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Vokietija</a:t>
            </a:r>
            <a:r>
              <a:rPr lang="en-US" sz="1000" b="1" dirty="0">
                <a:solidFill>
                  <a:schemeClr val="accent5">
                    <a:lumMod val="50000"/>
                  </a:schemeClr>
                </a:solidFill>
              </a:rPr>
              <a:t>: 472</a:t>
            </a:r>
          </a:p>
        </p:txBody>
      </p:sp>
      <p:sp>
        <p:nvSpPr>
          <p:cNvPr id="18" name="Rectangle 17">
            <a:extLst>
              <a:ext uri="{FF2B5EF4-FFF2-40B4-BE49-F238E27FC236}">
                <a16:creationId xmlns:a16="http://schemas.microsoft.com/office/drawing/2014/main" id="{ABBCC71A-F273-D2C1-169C-5E6F4B5FCAFC}"/>
              </a:ext>
            </a:extLst>
          </p:cNvPr>
          <p:cNvSpPr/>
          <p:nvPr/>
        </p:nvSpPr>
        <p:spPr>
          <a:xfrm>
            <a:off x="1017864" y="5862120"/>
            <a:ext cx="1010112" cy="1222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Belgija</a:t>
            </a:r>
            <a:r>
              <a:rPr lang="en-US" sz="1000" b="1" dirty="0">
                <a:solidFill>
                  <a:schemeClr val="accent5">
                    <a:lumMod val="50000"/>
                  </a:schemeClr>
                </a:solidFill>
              </a:rPr>
              <a:t>: 404</a:t>
            </a:r>
          </a:p>
        </p:txBody>
      </p:sp>
      <p:sp>
        <p:nvSpPr>
          <p:cNvPr id="19" name="Rectangle 18">
            <a:extLst>
              <a:ext uri="{FF2B5EF4-FFF2-40B4-BE49-F238E27FC236}">
                <a16:creationId xmlns:a16="http://schemas.microsoft.com/office/drawing/2014/main" id="{502E4245-CEE7-3963-FC45-390D92768B66}"/>
              </a:ext>
            </a:extLst>
          </p:cNvPr>
          <p:cNvSpPr/>
          <p:nvPr/>
        </p:nvSpPr>
        <p:spPr>
          <a:xfrm>
            <a:off x="1017864" y="5984341"/>
            <a:ext cx="1120247" cy="164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Danija</a:t>
            </a:r>
            <a:r>
              <a:rPr lang="en-US" sz="1000" b="1" dirty="0">
                <a:solidFill>
                  <a:schemeClr val="accent5">
                    <a:lumMod val="50000"/>
                  </a:schemeClr>
                </a:solidFill>
              </a:rPr>
              <a:t>: 312</a:t>
            </a:r>
          </a:p>
        </p:txBody>
      </p:sp>
      <p:sp>
        <p:nvSpPr>
          <p:cNvPr id="20" name="Rectangle 19">
            <a:extLst>
              <a:ext uri="{FF2B5EF4-FFF2-40B4-BE49-F238E27FC236}">
                <a16:creationId xmlns:a16="http://schemas.microsoft.com/office/drawing/2014/main" id="{EC724325-1FC3-7C32-0CAF-DAB46F3521A7}"/>
              </a:ext>
            </a:extLst>
          </p:cNvPr>
          <p:cNvSpPr/>
          <p:nvPr/>
        </p:nvSpPr>
        <p:spPr>
          <a:xfrm>
            <a:off x="1017864" y="6148509"/>
            <a:ext cx="847150" cy="143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accent5">
                    <a:lumMod val="50000"/>
                  </a:schemeClr>
                </a:solidFill>
              </a:rPr>
              <a:t>JK: 308</a:t>
            </a:r>
          </a:p>
        </p:txBody>
      </p:sp>
      <p:sp>
        <p:nvSpPr>
          <p:cNvPr id="21" name="Rectangle 20">
            <a:extLst>
              <a:ext uri="{FF2B5EF4-FFF2-40B4-BE49-F238E27FC236}">
                <a16:creationId xmlns:a16="http://schemas.microsoft.com/office/drawing/2014/main" id="{E0C797AC-E0CF-3A1D-4B41-D03DDF9E0C1C}"/>
              </a:ext>
            </a:extLst>
          </p:cNvPr>
          <p:cNvSpPr/>
          <p:nvPr/>
        </p:nvSpPr>
        <p:spPr>
          <a:xfrm>
            <a:off x="1017864" y="6312677"/>
            <a:ext cx="1120247" cy="1181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Prancūzija</a:t>
            </a:r>
            <a:r>
              <a:rPr lang="en-US" sz="1000" b="1" dirty="0">
                <a:solidFill>
                  <a:schemeClr val="accent5">
                    <a:lumMod val="50000"/>
                  </a:schemeClr>
                </a:solidFill>
              </a:rPr>
              <a:t>: 305</a:t>
            </a:r>
          </a:p>
        </p:txBody>
      </p:sp>
      <p:sp>
        <p:nvSpPr>
          <p:cNvPr id="23" name="Rectangle 22">
            <a:extLst>
              <a:ext uri="{FF2B5EF4-FFF2-40B4-BE49-F238E27FC236}">
                <a16:creationId xmlns:a16="http://schemas.microsoft.com/office/drawing/2014/main" id="{D20469E4-4627-0EA8-CFEB-A8157460D025}"/>
              </a:ext>
            </a:extLst>
          </p:cNvPr>
          <p:cNvSpPr/>
          <p:nvPr/>
        </p:nvSpPr>
        <p:spPr>
          <a:xfrm>
            <a:off x="2587542" y="5191110"/>
            <a:ext cx="1068309" cy="1499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Kanada</a:t>
            </a:r>
            <a:r>
              <a:rPr lang="en-US" sz="1000" b="1" dirty="0">
                <a:solidFill>
                  <a:schemeClr val="accent5">
                    <a:lumMod val="50000"/>
                  </a:schemeClr>
                </a:solidFill>
              </a:rPr>
              <a:t>: 234 </a:t>
            </a:r>
          </a:p>
        </p:txBody>
      </p:sp>
      <p:sp>
        <p:nvSpPr>
          <p:cNvPr id="24" name="Rectangle 23">
            <a:extLst>
              <a:ext uri="{FF2B5EF4-FFF2-40B4-BE49-F238E27FC236}">
                <a16:creationId xmlns:a16="http://schemas.microsoft.com/office/drawing/2014/main" id="{FA7A0C90-5EE1-105B-1D51-30A8CBB42D48}"/>
              </a:ext>
            </a:extLst>
          </p:cNvPr>
          <p:cNvSpPr/>
          <p:nvPr/>
        </p:nvSpPr>
        <p:spPr>
          <a:xfrm>
            <a:off x="2587542" y="5332228"/>
            <a:ext cx="1142486" cy="131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Portugalija</a:t>
            </a:r>
            <a:r>
              <a:rPr lang="en-US" sz="1000" b="1" dirty="0">
                <a:solidFill>
                  <a:schemeClr val="accent5">
                    <a:lumMod val="50000"/>
                  </a:schemeClr>
                </a:solidFill>
              </a:rPr>
              <a:t>: 164 </a:t>
            </a:r>
          </a:p>
        </p:txBody>
      </p:sp>
      <p:sp>
        <p:nvSpPr>
          <p:cNvPr id="25" name="Rectangle 24">
            <a:extLst>
              <a:ext uri="{FF2B5EF4-FFF2-40B4-BE49-F238E27FC236}">
                <a16:creationId xmlns:a16="http://schemas.microsoft.com/office/drawing/2014/main" id="{7F389BEB-F581-5C1F-D1EF-185D4B659617}"/>
              </a:ext>
            </a:extLst>
          </p:cNvPr>
          <p:cNvSpPr/>
          <p:nvPr/>
        </p:nvSpPr>
        <p:spPr>
          <a:xfrm>
            <a:off x="2587542" y="5464028"/>
            <a:ext cx="1142486" cy="1499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Lenkija</a:t>
            </a:r>
            <a:r>
              <a:rPr lang="en-US" sz="1000" b="1" dirty="0">
                <a:solidFill>
                  <a:schemeClr val="accent5">
                    <a:lumMod val="50000"/>
                  </a:schemeClr>
                </a:solidFill>
              </a:rPr>
              <a:t>: 150 </a:t>
            </a:r>
          </a:p>
        </p:txBody>
      </p:sp>
      <p:sp>
        <p:nvSpPr>
          <p:cNvPr id="26" name="Rectangle 25">
            <a:extLst>
              <a:ext uri="{FF2B5EF4-FFF2-40B4-BE49-F238E27FC236}">
                <a16:creationId xmlns:a16="http://schemas.microsoft.com/office/drawing/2014/main" id="{E26E5B63-B7C3-056B-DE72-1949D3F070E5}"/>
              </a:ext>
            </a:extLst>
          </p:cNvPr>
          <p:cNvSpPr/>
          <p:nvPr/>
        </p:nvSpPr>
        <p:spPr>
          <a:xfrm>
            <a:off x="2587542" y="5622728"/>
            <a:ext cx="1214913" cy="1556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Italija</a:t>
            </a:r>
            <a:r>
              <a:rPr lang="en-US" sz="1000" b="1" dirty="0">
                <a:solidFill>
                  <a:schemeClr val="accent5">
                    <a:lumMod val="50000"/>
                  </a:schemeClr>
                </a:solidFill>
              </a:rPr>
              <a:t>: 106 </a:t>
            </a:r>
          </a:p>
        </p:txBody>
      </p:sp>
      <p:sp>
        <p:nvSpPr>
          <p:cNvPr id="27" name="Rectangle 26">
            <a:extLst>
              <a:ext uri="{FF2B5EF4-FFF2-40B4-BE49-F238E27FC236}">
                <a16:creationId xmlns:a16="http://schemas.microsoft.com/office/drawing/2014/main" id="{ABB83F61-F150-3E6F-2CCC-285C11987E15}"/>
              </a:ext>
            </a:extLst>
          </p:cNvPr>
          <p:cNvSpPr/>
          <p:nvPr/>
        </p:nvSpPr>
        <p:spPr>
          <a:xfrm>
            <a:off x="2587542" y="5778375"/>
            <a:ext cx="1142486" cy="1448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Suomija</a:t>
            </a:r>
            <a:r>
              <a:rPr lang="en-US" sz="1000" b="1" dirty="0">
                <a:solidFill>
                  <a:schemeClr val="accent5">
                    <a:lumMod val="50000"/>
                  </a:schemeClr>
                </a:solidFill>
              </a:rPr>
              <a:t>: 105</a:t>
            </a:r>
          </a:p>
        </p:txBody>
      </p:sp>
      <p:sp>
        <p:nvSpPr>
          <p:cNvPr id="28" name="Rectangle 27">
            <a:extLst>
              <a:ext uri="{FF2B5EF4-FFF2-40B4-BE49-F238E27FC236}">
                <a16:creationId xmlns:a16="http://schemas.microsoft.com/office/drawing/2014/main" id="{D6886A67-73B6-3E2C-2693-341FD9132F41}"/>
              </a:ext>
            </a:extLst>
          </p:cNvPr>
          <p:cNvSpPr/>
          <p:nvPr/>
        </p:nvSpPr>
        <p:spPr>
          <a:xfrm>
            <a:off x="2599187" y="5996509"/>
            <a:ext cx="734059" cy="164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accent5">
                    <a:lumMod val="50000"/>
                  </a:schemeClr>
                </a:solidFill>
              </a:rPr>
              <a:t>JAV: 97</a:t>
            </a:r>
          </a:p>
        </p:txBody>
      </p:sp>
      <p:sp>
        <p:nvSpPr>
          <p:cNvPr id="29" name="Rectangle 28">
            <a:extLst>
              <a:ext uri="{FF2B5EF4-FFF2-40B4-BE49-F238E27FC236}">
                <a16:creationId xmlns:a16="http://schemas.microsoft.com/office/drawing/2014/main" id="{EDC60EFE-5B04-F51B-AA89-B13B7F357ECB}"/>
              </a:ext>
            </a:extLst>
          </p:cNvPr>
          <p:cNvSpPr/>
          <p:nvPr/>
        </p:nvSpPr>
        <p:spPr>
          <a:xfrm>
            <a:off x="2595269" y="6144628"/>
            <a:ext cx="1060582" cy="117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Austrija</a:t>
            </a:r>
            <a:r>
              <a:rPr lang="en-US" sz="1000" b="1" dirty="0">
                <a:solidFill>
                  <a:schemeClr val="accent5">
                    <a:lumMod val="50000"/>
                  </a:schemeClr>
                </a:solidFill>
              </a:rPr>
              <a:t>: 83 </a:t>
            </a:r>
          </a:p>
        </p:txBody>
      </p:sp>
      <p:sp>
        <p:nvSpPr>
          <p:cNvPr id="30" name="Rectangle 29">
            <a:extLst>
              <a:ext uri="{FF2B5EF4-FFF2-40B4-BE49-F238E27FC236}">
                <a16:creationId xmlns:a16="http://schemas.microsoft.com/office/drawing/2014/main" id="{528385B1-0124-D033-106E-714585CA5E97}"/>
              </a:ext>
            </a:extLst>
          </p:cNvPr>
          <p:cNvSpPr/>
          <p:nvPr/>
        </p:nvSpPr>
        <p:spPr>
          <a:xfrm>
            <a:off x="2595269" y="6279491"/>
            <a:ext cx="1134759" cy="1386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Ispanija</a:t>
            </a:r>
            <a:r>
              <a:rPr lang="en-US" sz="1000" b="1" dirty="0">
                <a:solidFill>
                  <a:schemeClr val="accent5">
                    <a:lumMod val="50000"/>
                  </a:schemeClr>
                </a:solidFill>
              </a:rPr>
              <a:t>: 72 </a:t>
            </a:r>
          </a:p>
        </p:txBody>
      </p:sp>
      <p:sp>
        <p:nvSpPr>
          <p:cNvPr id="31" name="Rectangle 30">
            <a:extLst>
              <a:ext uri="{FF2B5EF4-FFF2-40B4-BE49-F238E27FC236}">
                <a16:creationId xmlns:a16="http://schemas.microsoft.com/office/drawing/2014/main" id="{F4227787-1D5A-88DF-96AA-815E6885E592}"/>
              </a:ext>
            </a:extLst>
          </p:cNvPr>
          <p:cNvSpPr/>
          <p:nvPr/>
        </p:nvSpPr>
        <p:spPr>
          <a:xfrm>
            <a:off x="2595269" y="6430816"/>
            <a:ext cx="971796" cy="1819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Kitos</a:t>
            </a:r>
            <a:r>
              <a:rPr lang="en-US" sz="1000" b="1" dirty="0">
                <a:solidFill>
                  <a:schemeClr val="accent5">
                    <a:lumMod val="50000"/>
                  </a:schemeClr>
                </a:solidFill>
              </a:rPr>
              <a:t>: 60</a:t>
            </a:r>
          </a:p>
        </p:txBody>
      </p:sp>
      <p:sp>
        <p:nvSpPr>
          <p:cNvPr id="32" name="Rectangle 31">
            <a:extLst>
              <a:ext uri="{FF2B5EF4-FFF2-40B4-BE49-F238E27FC236}">
                <a16:creationId xmlns:a16="http://schemas.microsoft.com/office/drawing/2014/main" id="{F5BD6E24-C655-C5B7-B89D-FA65EEBC801A}"/>
              </a:ext>
            </a:extLst>
          </p:cNvPr>
          <p:cNvSpPr/>
          <p:nvPr/>
        </p:nvSpPr>
        <p:spPr>
          <a:xfrm>
            <a:off x="3920754" y="5191110"/>
            <a:ext cx="869133" cy="1499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Lietuva</a:t>
            </a:r>
            <a:r>
              <a:rPr lang="en-US" sz="1000" b="1" dirty="0">
                <a:solidFill>
                  <a:schemeClr val="accent5">
                    <a:lumMod val="50000"/>
                  </a:schemeClr>
                </a:solidFill>
              </a:rPr>
              <a:t>: 55</a:t>
            </a:r>
          </a:p>
        </p:txBody>
      </p:sp>
      <p:sp>
        <p:nvSpPr>
          <p:cNvPr id="33" name="Rectangle 32">
            <a:extLst>
              <a:ext uri="{FF2B5EF4-FFF2-40B4-BE49-F238E27FC236}">
                <a16:creationId xmlns:a16="http://schemas.microsoft.com/office/drawing/2014/main" id="{E750A97F-C75F-90FE-6050-38E57DF1B9FD}"/>
              </a:ext>
            </a:extLst>
          </p:cNvPr>
          <p:cNvSpPr/>
          <p:nvPr/>
        </p:nvSpPr>
        <p:spPr>
          <a:xfrm>
            <a:off x="3920754" y="5341019"/>
            <a:ext cx="869133" cy="1142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Airija</a:t>
            </a:r>
            <a:r>
              <a:rPr lang="en-US" sz="1000" b="1" dirty="0">
                <a:solidFill>
                  <a:schemeClr val="accent5">
                    <a:lumMod val="50000"/>
                  </a:schemeClr>
                </a:solidFill>
              </a:rPr>
              <a:t>: 45</a:t>
            </a:r>
          </a:p>
        </p:txBody>
      </p:sp>
      <p:sp>
        <p:nvSpPr>
          <p:cNvPr id="34" name="Rectangle 33">
            <a:extLst>
              <a:ext uri="{FF2B5EF4-FFF2-40B4-BE49-F238E27FC236}">
                <a16:creationId xmlns:a16="http://schemas.microsoft.com/office/drawing/2014/main" id="{B3C76DB7-07EE-3890-9360-E2FADF18E68B}"/>
              </a:ext>
            </a:extLst>
          </p:cNvPr>
          <p:cNvSpPr/>
          <p:nvPr/>
        </p:nvSpPr>
        <p:spPr>
          <a:xfrm>
            <a:off x="3920754" y="5472819"/>
            <a:ext cx="869133" cy="1411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Vengrija</a:t>
            </a:r>
            <a:r>
              <a:rPr lang="en-US" sz="1000" b="1" dirty="0">
                <a:solidFill>
                  <a:schemeClr val="accent5">
                    <a:lumMod val="50000"/>
                  </a:schemeClr>
                </a:solidFill>
              </a:rPr>
              <a:t>: 33</a:t>
            </a:r>
          </a:p>
        </p:txBody>
      </p:sp>
      <p:sp>
        <p:nvSpPr>
          <p:cNvPr id="35" name="Rectangle 34">
            <a:extLst>
              <a:ext uri="{FF2B5EF4-FFF2-40B4-BE49-F238E27FC236}">
                <a16:creationId xmlns:a16="http://schemas.microsoft.com/office/drawing/2014/main" id="{2CC21F72-8FE2-386F-46DB-83B8E775BD39}"/>
              </a:ext>
            </a:extLst>
          </p:cNvPr>
          <p:cNvSpPr/>
          <p:nvPr/>
        </p:nvSpPr>
        <p:spPr>
          <a:xfrm>
            <a:off x="3920754" y="5613937"/>
            <a:ext cx="869133" cy="1556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Latvija</a:t>
            </a:r>
            <a:r>
              <a:rPr lang="en-US" sz="1000" b="1" dirty="0">
                <a:solidFill>
                  <a:schemeClr val="accent5">
                    <a:lumMod val="50000"/>
                  </a:schemeClr>
                </a:solidFill>
              </a:rPr>
              <a:t>: 20</a:t>
            </a:r>
          </a:p>
        </p:txBody>
      </p:sp>
      <p:sp>
        <p:nvSpPr>
          <p:cNvPr id="36" name="Rectangle 35">
            <a:extLst>
              <a:ext uri="{FF2B5EF4-FFF2-40B4-BE49-F238E27FC236}">
                <a16:creationId xmlns:a16="http://schemas.microsoft.com/office/drawing/2014/main" id="{0534FF5D-DEB0-BED1-5253-9C2060972B9D}"/>
              </a:ext>
            </a:extLst>
          </p:cNvPr>
          <p:cNvSpPr/>
          <p:nvPr/>
        </p:nvSpPr>
        <p:spPr>
          <a:xfrm>
            <a:off x="3920754" y="5778375"/>
            <a:ext cx="869133" cy="1309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Slovakija</a:t>
            </a:r>
            <a:r>
              <a:rPr lang="en-US" sz="1000" b="1" dirty="0">
                <a:solidFill>
                  <a:schemeClr val="accent5">
                    <a:lumMod val="50000"/>
                  </a:schemeClr>
                </a:solidFill>
              </a:rPr>
              <a:t>: 19</a:t>
            </a:r>
          </a:p>
        </p:txBody>
      </p:sp>
      <p:sp>
        <p:nvSpPr>
          <p:cNvPr id="37" name="Rectangle 36">
            <a:extLst>
              <a:ext uri="{FF2B5EF4-FFF2-40B4-BE49-F238E27FC236}">
                <a16:creationId xmlns:a16="http://schemas.microsoft.com/office/drawing/2014/main" id="{A50447A6-1D1C-9709-2999-3C98456A5161}"/>
              </a:ext>
            </a:extLst>
          </p:cNvPr>
          <p:cNvSpPr/>
          <p:nvPr/>
        </p:nvSpPr>
        <p:spPr>
          <a:xfrm>
            <a:off x="3920754" y="5931341"/>
            <a:ext cx="869133" cy="1303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Estija</a:t>
            </a:r>
            <a:r>
              <a:rPr lang="en-US" sz="1000" b="1" dirty="0">
                <a:solidFill>
                  <a:schemeClr val="accent5">
                    <a:lumMod val="50000"/>
                  </a:schemeClr>
                </a:solidFill>
              </a:rPr>
              <a:t>: 17</a:t>
            </a:r>
          </a:p>
        </p:txBody>
      </p:sp>
      <p:sp>
        <p:nvSpPr>
          <p:cNvPr id="38" name="Rectangle 37">
            <a:extLst>
              <a:ext uri="{FF2B5EF4-FFF2-40B4-BE49-F238E27FC236}">
                <a16:creationId xmlns:a16="http://schemas.microsoft.com/office/drawing/2014/main" id="{A51CC207-B9CF-90E8-5690-5DE79D108EBE}"/>
              </a:ext>
            </a:extLst>
          </p:cNvPr>
          <p:cNvSpPr/>
          <p:nvPr/>
        </p:nvSpPr>
        <p:spPr>
          <a:xfrm>
            <a:off x="3920754" y="6078593"/>
            <a:ext cx="1142639" cy="124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Šveicarija</a:t>
            </a:r>
            <a:r>
              <a:rPr lang="en-US" sz="1000" b="1" dirty="0">
                <a:solidFill>
                  <a:schemeClr val="accent5">
                    <a:lumMod val="50000"/>
                  </a:schemeClr>
                </a:solidFill>
              </a:rPr>
              <a:t>: 17</a:t>
            </a:r>
          </a:p>
        </p:txBody>
      </p:sp>
      <p:sp>
        <p:nvSpPr>
          <p:cNvPr id="39" name="Rectangle 38">
            <a:extLst>
              <a:ext uri="{FF2B5EF4-FFF2-40B4-BE49-F238E27FC236}">
                <a16:creationId xmlns:a16="http://schemas.microsoft.com/office/drawing/2014/main" id="{D107E87E-0246-91A2-4BDE-D531E724CC5A}"/>
              </a:ext>
            </a:extLst>
          </p:cNvPr>
          <p:cNvSpPr/>
          <p:nvPr/>
        </p:nvSpPr>
        <p:spPr>
          <a:xfrm>
            <a:off x="3920754" y="6220333"/>
            <a:ext cx="959064" cy="1514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Australija</a:t>
            </a:r>
            <a:r>
              <a:rPr lang="en-US" sz="1000" b="1" dirty="0">
                <a:solidFill>
                  <a:schemeClr val="accent5">
                    <a:lumMod val="50000"/>
                  </a:schemeClr>
                </a:solidFill>
              </a:rPr>
              <a:t>: 8</a:t>
            </a:r>
          </a:p>
        </p:txBody>
      </p:sp>
      <p:sp>
        <p:nvSpPr>
          <p:cNvPr id="40" name="Rectangle 39">
            <a:extLst>
              <a:ext uri="{FF2B5EF4-FFF2-40B4-BE49-F238E27FC236}">
                <a16:creationId xmlns:a16="http://schemas.microsoft.com/office/drawing/2014/main" id="{992B166A-8D02-E453-0F4C-5E4F06F5D8DE}"/>
              </a:ext>
            </a:extLst>
          </p:cNvPr>
          <p:cNvSpPr/>
          <p:nvPr/>
        </p:nvSpPr>
        <p:spPr>
          <a:xfrm>
            <a:off x="3920754" y="6371746"/>
            <a:ext cx="959064" cy="1500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Graikija</a:t>
            </a:r>
            <a:r>
              <a:rPr lang="en-US" sz="1000" b="1" dirty="0">
                <a:solidFill>
                  <a:schemeClr val="accent5">
                    <a:lumMod val="50000"/>
                  </a:schemeClr>
                </a:solidFill>
              </a:rPr>
              <a:t>: 8</a:t>
            </a:r>
          </a:p>
        </p:txBody>
      </p:sp>
      <p:sp>
        <p:nvSpPr>
          <p:cNvPr id="42" name="Rectangle 41">
            <a:extLst>
              <a:ext uri="{FF2B5EF4-FFF2-40B4-BE49-F238E27FC236}">
                <a16:creationId xmlns:a16="http://schemas.microsoft.com/office/drawing/2014/main" id="{9F0F89EC-1689-1ED7-8657-CE1657EBA617}"/>
              </a:ext>
            </a:extLst>
          </p:cNvPr>
          <p:cNvSpPr/>
          <p:nvPr/>
        </p:nvSpPr>
        <p:spPr>
          <a:xfrm>
            <a:off x="3920754" y="6521780"/>
            <a:ext cx="959064" cy="13145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Islandija</a:t>
            </a:r>
            <a:r>
              <a:rPr lang="en-US" sz="1000" b="1" dirty="0">
                <a:solidFill>
                  <a:schemeClr val="accent5">
                    <a:lumMod val="50000"/>
                  </a:schemeClr>
                </a:solidFill>
              </a:rPr>
              <a:t>: 8</a:t>
            </a:r>
          </a:p>
        </p:txBody>
      </p:sp>
      <p:sp>
        <p:nvSpPr>
          <p:cNvPr id="43" name="Rectangle 42">
            <a:extLst>
              <a:ext uri="{FF2B5EF4-FFF2-40B4-BE49-F238E27FC236}">
                <a16:creationId xmlns:a16="http://schemas.microsoft.com/office/drawing/2014/main" id="{092623C2-AB38-0E52-5218-8B72E92C947A}"/>
              </a:ext>
            </a:extLst>
          </p:cNvPr>
          <p:cNvSpPr/>
          <p:nvPr/>
        </p:nvSpPr>
        <p:spPr>
          <a:xfrm>
            <a:off x="4789887" y="5162389"/>
            <a:ext cx="1582237" cy="7578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5">
                    <a:lumMod val="50000"/>
                  </a:schemeClr>
                </a:solidFill>
              </a:rPr>
              <a:t>Čekijos</a:t>
            </a:r>
            <a:r>
              <a:rPr lang="en-US" sz="1000" b="1" dirty="0">
                <a:solidFill>
                  <a:schemeClr val="accent5">
                    <a:lumMod val="50000"/>
                  </a:schemeClr>
                </a:solidFill>
              </a:rPr>
              <a:t> Respublika: 7</a:t>
            </a:r>
          </a:p>
          <a:p>
            <a:r>
              <a:rPr lang="en-US" sz="1000" b="1" dirty="0" err="1">
                <a:solidFill>
                  <a:schemeClr val="accent5">
                    <a:lumMod val="50000"/>
                  </a:schemeClr>
                </a:solidFill>
              </a:rPr>
              <a:t>Kipras</a:t>
            </a:r>
            <a:r>
              <a:rPr lang="en-US" sz="1000" b="1" dirty="0">
                <a:solidFill>
                  <a:schemeClr val="accent5">
                    <a:lumMod val="50000"/>
                  </a:schemeClr>
                </a:solidFill>
              </a:rPr>
              <a:t>: 6</a:t>
            </a:r>
          </a:p>
          <a:p>
            <a:r>
              <a:rPr lang="en-US" sz="1000" b="1" dirty="0" err="1">
                <a:solidFill>
                  <a:schemeClr val="accent5">
                    <a:lumMod val="50000"/>
                  </a:schemeClr>
                </a:solidFill>
              </a:rPr>
              <a:t>Liuksenburgas</a:t>
            </a:r>
            <a:r>
              <a:rPr lang="en-US" sz="1000" b="1" dirty="0">
                <a:solidFill>
                  <a:schemeClr val="accent5">
                    <a:lumMod val="50000"/>
                  </a:schemeClr>
                </a:solidFill>
              </a:rPr>
              <a:t>: 2</a:t>
            </a:r>
          </a:p>
          <a:p>
            <a:r>
              <a:rPr lang="en-US" sz="1000" b="1" dirty="0">
                <a:solidFill>
                  <a:schemeClr val="accent5">
                    <a:lumMod val="50000"/>
                  </a:schemeClr>
                </a:solidFill>
              </a:rPr>
              <a:t>Serbia: 2</a:t>
            </a:r>
          </a:p>
          <a:p>
            <a:r>
              <a:rPr lang="en-US" sz="1000" b="1" dirty="0" err="1">
                <a:solidFill>
                  <a:schemeClr val="accent5">
                    <a:lumMod val="50000"/>
                  </a:schemeClr>
                </a:solidFill>
              </a:rPr>
              <a:t>Bulgarija</a:t>
            </a:r>
            <a:r>
              <a:rPr lang="en-US" sz="1000" b="1" dirty="0">
                <a:solidFill>
                  <a:schemeClr val="accent5">
                    <a:lumMod val="50000"/>
                  </a:schemeClr>
                </a:solidFill>
              </a:rPr>
              <a:t>: 1</a:t>
            </a:r>
          </a:p>
        </p:txBody>
      </p:sp>
    </p:spTree>
    <p:extLst>
      <p:ext uri="{BB962C8B-B14F-4D97-AF65-F5344CB8AC3E}">
        <p14:creationId xmlns:p14="http://schemas.microsoft.com/office/powerpoint/2010/main" val="384308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5" name="Rectangle 14">
            <a:extLst>
              <a:ext uri="{FF2B5EF4-FFF2-40B4-BE49-F238E27FC236}">
                <a16:creationId xmlns:a16="http://schemas.microsoft.com/office/drawing/2014/main" id="{798549FF-D602-B242-9B0B-6BBDEAB1D18B}"/>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16" name="Tekstvak 1">
            <a:extLst>
              <a:ext uri="{FF2B5EF4-FFF2-40B4-BE49-F238E27FC236}">
                <a16:creationId xmlns:a16="http://schemas.microsoft.com/office/drawing/2014/main" id="{38CFD700-E3F4-9C43-B700-0E3404A3B4F9}"/>
              </a:ext>
            </a:extLst>
          </p:cNvPr>
          <p:cNvSpPr txBox="1"/>
          <p:nvPr/>
        </p:nvSpPr>
        <p:spPr>
          <a:xfrm>
            <a:off x="999067" y="187036"/>
            <a:ext cx="6432438"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Respondentų</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profilis</a:t>
            </a:r>
            <a:endParaRPr lang="en-US" sz="4600" dirty="0">
              <a:solidFill>
                <a:srgbClr val="757070"/>
              </a:solidFill>
              <a:latin typeface="Roboto" panose="02000000000000000000" pitchFamily="2" charset="0"/>
              <a:cs typeface="Apercu Regular"/>
            </a:endParaRPr>
          </a:p>
        </p:txBody>
      </p:sp>
      <p:pic>
        <p:nvPicPr>
          <p:cNvPr id="5" name="Picture 4" descr="Graphical user interface, chart&#10;&#10;Description automatically generated">
            <a:extLst>
              <a:ext uri="{FF2B5EF4-FFF2-40B4-BE49-F238E27FC236}">
                <a16:creationId xmlns:a16="http://schemas.microsoft.com/office/drawing/2014/main" id="{24497837-9648-C789-58D3-BF8C65C0D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067" y="1497439"/>
            <a:ext cx="8781691" cy="5026761"/>
          </a:xfrm>
          <a:prstGeom prst="rect">
            <a:avLst/>
          </a:prstGeom>
        </p:spPr>
      </p:pic>
      <p:pic>
        <p:nvPicPr>
          <p:cNvPr id="19" name="Picture 18" descr="Blue logo.png">
            <a:extLst>
              <a:ext uri="{FF2B5EF4-FFF2-40B4-BE49-F238E27FC236}">
                <a16:creationId xmlns:a16="http://schemas.microsoft.com/office/drawing/2014/main" id="{E20118D8-EC83-5945-B210-F6234D9D93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6" name="Rectangle 5">
            <a:extLst>
              <a:ext uri="{FF2B5EF4-FFF2-40B4-BE49-F238E27FC236}">
                <a16:creationId xmlns:a16="http://schemas.microsoft.com/office/drawing/2014/main" id="{956F7395-D707-D3CD-04ED-30CB61F70C71}"/>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7" name="Rectangle 6">
            <a:extLst>
              <a:ext uri="{FF2B5EF4-FFF2-40B4-BE49-F238E27FC236}">
                <a16:creationId xmlns:a16="http://schemas.microsoft.com/office/drawing/2014/main" id="{E4DAEF01-8C17-4469-618A-43A97AC1E91F}"/>
              </a:ext>
            </a:extLst>
          </p:cNvPr>
          <p:cNvSpPr/>
          <p:nvPr/>
        </p:nvSpPr>
        <p:spPr>
          <a:xfrm>
            <a:off x="2810107" y="1497439"/>
            <a:ext cx="2631688" cy="4209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solidFill>
                  <a:schemeClr val="accent5">
                    <a:lumMod val="50000"/>
                  </a:schemeClr>
                </a:solidFill>
              </a:rPr>
              <a:t> </a:t>
            </a:r>
            <a:r>
              <a:rPr lang="en-US" sz="1600" b="1" dirty="0" err="1">
                <a:solidFill>
                  <a:schemeClr val="accent5">
                    <a:lumMod val="50000"/>
                  </a:schemeClr>
                </a:solidFill>
              </a:rPr>
              <a:t>Respondentų</a:t>
            </a:r>
            <a:r>
              <a:rPr lang="en-US" sz="1600" b="1" dirty="0">
                <a:solidFill>
                  <a:schemeClr val="accent5">
                    <a:lumMod val="50000"/>
                  </a:schemeClr>
                </a:solidFill>
              </a:rPr>
              <a:t> </a:t>
            </a:r>
            <a:r>
              <a:rPr lang="en-US" sz="1600" b="1" dirty="0" err="1">
                <a:solidFill>
                  <a:schemeClr val="accent5">
                    <a:lumMod val="50000"/>
                  </a:schemeClr>
                </a:solidFill>
              </a:rPr>
              <a:t>amžius</a:t>
            </a:r>
            <a:endParaRPr lang="en-US" sz="1600" b="1" dirty="0">
              <a:solidFill>
                <a:schemeClr val="accent5">
                  <a:lumMod val="50000"/>
                </a:schemeClr>
              </a:solidFill>
            </a:endParaRPr>
          </a:p>
        </p:txBody>
      </p:sp>
      <p:sp>
        <p:nvSpPr>
          <p:cNvPr id="8" name="Rectangle 7">
            <a:extLst>
              <a:ext uri="{FF2B5EF4-FFF2-40B4-BE49-F238E27FC236}">
                <a16:creationId xmlns:a16="http://schemas.microsoft.com/office/drawing/2014/main" id="{33226383-051F-B1D0-7D3F-DFE699A4F496}"/>
              </a:ext>
            </a:extLst>
          </p:cNvPr>
          <p:cNvSpPr/>
          <p:nvPr/>
        </p:nvSpPr>
        <p:spPr>
          <a:xfrm>
            <a:off x="5550925" y="1452412"/>
            <a:ext cx="3428605" cy="4659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solidFill>
                  <a:schemeClr val="accent5">
                    <a:lumMod val="50000"/>
                  </a:schemeClr>
                </a:solidFill>
              </a:rPr>
              <a:t>Amžius</a:t>
            </a:r>
            <a:r>
              <a:rPr lang="en-US" sz="1600" b="1" dirty="0">
                <a:solidFill>
                  <a:schemeClr val="accent5">
                    <a:lumMod val="50000"/>
                  </a:schemeClr>
                </a:solidFill>
              </a:rPr>
              <a:t> </a:t>
            </a:r>
            <a:r>
              <a:rPr lang="en-US" sz="1600" b="1" dirty="0" err="1">
                <a:solidFill>
                  <a:schemeClr val="accent5">
                    <a:lumMod val="50000"/>
                  </a:schemeClr>
                </a:solidFill>
              </a:rPr>
              <a:t>diagnozės</a:t>
            </a:r>
            <a:r>
              <a:rPr lang="en-US" sz="1600" b="1" dirty="0">
                <a:solidFill>
                  <a:schemeClr val="accent5">
                    <a:lumMod val="50000"/>
                  </a:schemeClr>
                </a:solidFill>
              </a:rPr>
              <a:t> </a:t>
            </a:r>
            <a:r>
              <a:rPr lang="en-US" sz="1600" b="1" dirty="0" err="1">
                <a:solidFill>
                  <a:schemeClr val="accent5">
                    <a:lumMod val="50000"/>
                  </a:schemeClr>
                </a:solidFill>
              </a:rPr>
              <a:t>metu</a:t>
            </a:r>
            <a:r>
              <a:rPr lang="en-US" sz="1600" b="1" dirty="0">
                <a:solidFill>
                  <a:schemeClr val="accent5">
                    <a:lumMod val="50000"/>
                  </a:schemeClr>
                </a:solidFill>
              </a:rPr>
              <a:t>  </a:t>
            </a:r>
          </a:p>
        </p:txBody>
      </p:sp>
      <p:sp>
        <p:nvSpPr>
          <p:cNvPr id="13" name="Rectangle 12">
            <a:extLst>
              <a:ext uri="{FF2B5EF4-FFF2-40B4-BE49-F238E27FC236}">
                <a16:creationId xmlns:a16="http://schemas.microsoft.com/office/drawing/2014/main" id="{629DB959-CFEF-85F4-4D0B-F34ACBC2F0EC}"/>
              </a:ext>
            </a:extLst>
          </p:cNvPr>
          <p:cNvSpPr/>
          <p:nvPr/>
        </p:nvSpPr>
        <p:spPr>
          <a:xfrm>
            <a:off x="2230244" y="5642517"/>
            <a:ext cx="3211551" cy="2667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accent5">
                    <a:lumMod val="50000"/>
                  </a:schemeClr>
                </a:solidFill>
              </a:rPr>
              <a:t>Vidutinis</a:t>
            </a:r>
            <a:r>
              <a:rPr lang="en-US" b="1" dirty="0">
                <a:solidFill>
                  <a:schemeClr val="accent5">
                    <a:lumMod val="50000"/>
                  </a:schemeClr>
                </a:solidFill>
              </a:rPr>
              <a:t> </a:t>
            </a:r>
            <a:r>
              <a:rPr lang="en-US" b="1" dirty="0" err="1">
                <a:solidFill>
                  <a:schemeClr val="accent5">
                    <a:lumMod val="50000"/>
                  </a:schemeClr>
                </a:solidFill>
              </a:rPr>
              <a:t>respondentų</a:t>
            </a:r>
            <a:r>
              <a:rPr lang="en-US" b="1" dirty="0">
                <a:solidFill>
                  <a:schemeClr val="accent5">
                    <a:lumMod val="50000"/>
                  </a:schemeClr>
                </a:solidFill>
              </a:rPr>
              <a:t> </a:t>
            </a:r>
            <a:r>
              <a:rPr lang="en-US" b="1" dirty="0" err="1">
                <a:solidFill>
                  <a:schemeClr val="accent5">
                    <a:lumMod val="50000"/>
                  </a:schemeClr>
                </a:solidFill>
              </a:rPr>
              <a:t>amžius</a:t>
            </a:r>
            <a:r>
              <a:rPr lang="en-US" b="1" dirty="0">
                <a:solidFill>
                  <a:schemeClr val="accent5">
                    <a:lumMod val="50000"/>
                  </a:schemeClr>
                </a:solidFill>
              </a:rPr>
              <a:t>:</a:t>
            </a:r>
          </a:p>
        </p:txBody>
      </p:sp>
      <p:sp>
        <p:nvSpPr>
          <p:cNvPr id="14" name="Rectangle 13">
            <a:extLst>
              <a:ext uri="{FF2B5EF4-FFF2-40B4-BE49-F238E27FC236}">
                <a16:creationId xmlns:a16="http://schemas.microsoft.com/office/drawing/2014/main" id="{6BB45666-F5E4-206A-D8A1-A66EF82A29CB}"/>
              </a:ext>
            </a:extLst>
          </p:cNvPr>
          <p:cNvSpPr/>
          <p:nvPr/>
        </p:nvSpPr>
        <p:spPr>
          <a:xfrm>
            <a:off x="5550925" y="5642517"/>
            <a:ext cx="3830968" cy="32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Vidutinis</a:t>
            </a:r>
            <a:r>
              <a:rPr lang="en-US" b="1" dirty="0">
                <a:solidFill>
                  <a:schemeClr val="accent5">
                    <a:lumMod val="50000"/>
                  </a:schemeClr>
                </a:solidFill>
              </a:rPr>
              <a:t> </a:t>
            </a:r>
            <a:r>
              <a:rPr lang="en-US" b="1" dirty="0" err="1">
                <a:solidFill>
                  <a:schemeClr val="accent5">
                    <a:lumMod val="50000"/>
                  </a:schemeClr>
                </a:solidFill>
              </a:rPr>
              <a:t>amžius</a:t>
            </a:r>
            <a:r>
              <a:rPr lang="en-US" b="1" dirty="0">
                <a:solidFill>
                  <a:schemeClr val="accent5">
                    <a:lumMod val="50000"/>
                  </a:schemeClr>
                </a:solidFill>
              </a:rPr>
              <a:t> </a:t>
            </a:r>
            <a:r>
              <a:rPr lang="en-US" b="1" dirty="0" err="1">
                <a:solidFill>
                  <a:schemeClr val="accent5">
                    <a:lumMod val="50000"/>
                  </a:schemeClr>
                </a:solidFill>
              </a:rPr>
              <a:t>diagnozės</a:t>
            </a:r>
            <a:r>
              <a:rPr lang="en-US" b="1" dirty="0">
                <a:solidFill>
                  <a:schemeClr val="accent5">
                    <a:lumMod val="50000"/>
                  </a:schemeClr>
                </a:solidFill>
              </a:rPr>
              <a:t> </a:t>
            </a:r>
            <a:r>
              <a:rPr lang="en-US" b="1" dirty="0" err="1">
                <a:solidFill>
                  <a:schemeClr val="accent5">
                    <a:lumMod val="50000"/>
                  </a:schemeClr>
                </a:solidFill>
              </a:rPr>
              <a:t>metu</a:t>
            </a:r>
            <a:r>
              <a:rPr lang="en-US" b="1" dirty="0">
                <a:solidFill>
                  <a:schemeClr val="accent5">
                    <a:lumMod val="50000"/>
                  </a:schemeClr>
                </a:solidFill>
              </a:rPr>
              <a:t>:</a:t>
            </a:r>
          </a:p>
        </p:txBody>
      </p:sp>
      <p:sp>
        <p:nvSpPr>
          <p:cNvPr id="17" name="Rectangle 16">
            <a:extLst>
              <a:ext uri="{FF2B5EF4-FFF2-40B4-BE49-F238E27FC236}">
                <a16:creationId xmlns:a16="http://schemas.microsoft.com/office/drawing/2014/main" id="{D0EDE456-D3C9-9DFE-ACD7-59E909B83A92}"/>
              </a:ext>
            </a:extLst>
          </p:cNvPr>
          <p:cNvSpPr/>
          <p:nvPr/>
        </p:nvSpPr>
        <p:spPr>
          <a:xfrm>
            <a:off x="4487302" y="5986662"/>
            <a:ext cx="954493" cy="2667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accent5">
                    <a:lumMod val="50000"/>
                  </a:schemeClr>
                </a:solidFill>
              </a:rPr>
              <a:t>metų</a:t>
            </a:r>
            <a:endParaRPr lang="en-US" sz="2400" b="1" dirty="0">
              <a:solidFill>
                <a:schemeClr val="accent5">
                  <a:lumMod val="50000"/>
                </a:schemeClr>
              </a:solidFill>
            </a:endParaRPr>
          </a:p>
        </p:txBody>
      </p:sp>
      <p:sp>
        <p:nvSpPr>
          <p:cNvPr id="18" name="Rectangle 17">
            <a:extLst>
              <a:ext uri="{FF2B5EF4-FFF2-40B4-BE49-F238E27FC236}">
                <a16:creationId xmlns:a16="http://schemas.microsoft.com/office/drawing/2014/main" id="{3ABB1D88-0E8C-EB44-2842-45D457F06A4C}"/>
              </a:ext>
            </a:extLst>
          </p:cNvPr>
          <p:cNvSpPr/>
          <p:nvPr/>
        </p:nvSpPr>
        <p:spPr>
          <a:xfrm>
            <a:off x="6039526" y="6010048"/>
            <a:ext cx="954493" cy="2667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accent5">
                    <a:lumMod val="50000"/>
                  </a:schemeClr>
                </a:solidFill>
              </a:rPr>
              <a:t>metai</a:t>
            </a:r>
            <a:endParaRPr lang="en-US" sz="2400" b="1" dirty="0">
              <a:solidFill>
                <a:schemeClr val="accent5">
                  <a:lumMod val="50000"/>
                </a:schemeClr>
              </a:solidFill>
            </a:endParaRPr>
          </a:p>
        </p:txBody>
      </p:sp>
    </p:spTree>
    <p:extLst>
      <p:ext uri="{BB962C8B-B14F-4D97-AF65-F5344CB8AC3E}">
        <p14:creationId xmlns:p14="http://schemas.microsoft.com/office/powerpoint/2010/main" val="1018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23172" y="-545412"/>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0" name="Rectangle 19">
            <a:extLst>
              <a:ext uri="{FF2B5EF4-FFF2-40B4-BE49-F238E27FC236}">
                <a16:creationId xmlns:a16="http://schemas.microsoft.com/office/drawing/2014/main" id="{3BC76C40-3327-3443-A478-3467DB650E02}"/>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1" name="Tekstvak 1">
            <a:extLst>
              <a:ext uri="{FF2B5EF4-FFF2-40B4-BE49-F238E27FC236}">
                <a16:creationId xmlns:a16="http://schemas.microsoft.com/office/drawing/2014/main" id="{5F7160EC-51F8-9646-9A16-055A71003836}"/>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Respondentų</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profilis</a:t>
            </a:r>
            <a:endParaRPr lang="en-US" sz="4600" dirty="0">
              <a:solidFill>
                <a:srgbClr val="757070"/>
              </a:solidFill>
              <a:latin typeface="Roboto" panose="02000000000000000000" pitchFamily="2" charset="0"/>
              <a:cs typeface="Apercu Regular"/>
            </a:endParaRPr>
          </a:p>
        </p:txBody>
      </p:sp>
      <p:pic>
        <p:nvPicPr>
          <p:cNvPr id="25" name="Picture 24" descr="Blue logo.png">
            <a:extLst>
              <a:ext uri="{FF2B5EF4-FFF2-40B4-BE49-F238E27FC236}">
                <a16:creationId xmlns:a16="http://schemas.microsoft.com/office/drawing/2014/main" id="{8C8F7FF3-1861-1545-AE92-04962B8D9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BEC66BF6-0689-558B-0791-4C6F66B90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19" y="1606549"/>
            <a:ext cx="8886581" cy="4397325"/>
          </a:xfrm>
          <a:prstGeom prst="rect">
            <a:avLst/>
          </a:prstGeom>
        </p:spPr>
      </p:pic>
      <p:sp>
        <p:nvSpPr>
          <p:cNvPr id="2" name="Rectangle 1">
            <a:extLst>
              <a:ext uri="{FF2B5EF4-FFF2-40B4-BE49-F238E27FC236}">
                <a16:creationId xmlns:a16="http://schemas.microsoft.com/office/drawing/2014/main" id="{0E665AF0-F909-6FB9-E23F-3BB83AEDB877}"/>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421E8565-3844-46C2-65AF-039882BDE086}"/>
              </a:ext>
            </a:extLst>
          </p:cNvPr>
          <p:cNvSpPr/>
          <p:nvPr/>
        </p:nvSpPr>
        <p:spPr>
          <a:xfrm>
            <a:off x="892419" y="1606549"/>
            <a:ext cx="2631366" cy="6459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accent5">
                    <a:lumMod val="50000"/>
                  </a:schemeClr>
                </a:solidFill>
              </a:rPr>
              <a:t>Gyvenimo</a:t>
            </a:r>
            <a:r>
              <a:rPr lang="en-US" sz="2400" b="1" dirty="0">
                <a:solidFill>
                  <a:schemeClr val="accent5">
                    <a:lumMod val="50000"/>
                  </a:schemeClr>
                </a:solidFill>
              </a:rPr>
              <a:t> </a:t>
            </a:r>
            <a:r>
              <a:rPr lang="en-US" sz="2400" b="1" dirty="0" err="1">
                <a:solidFill>
                  <a:schemeClr val="accent5">
                    <a:lumMod val="50000"/>
                  </a:schemeClr>
                </a:solidFill>
              </a:rPr>
              <a:t>Situacija</a:t>
            </a:r>
            <a:endParaRPr lang="en-US" sz="2400" b="1" dirty="0">
              <a:solidFill>
                <a:schemeClr val="accent5">
                  <a:lumMod val="50000"/>
                </a:schemeClr>
              </a:solidFill>
            </a:endParaRPr>
          </a:p>
          <a:p>
            <a:r>
              <a:rPr lang="en-US" sz="1600" b="1" dirty="0">
                <a:solidFill>
                  <a:schemeClr val="accent5">
                    <a:lumMod val="50000"/>
                  </a:schemeClr>
                </a:solidFill>
              </a:rPr>
              <a:t>(tik EUROPROMS 1.0)</a:t>
            </a:r>
          </a:p>
        </p:txBody>
      </p:sp>
      <p:sp>
        <p:nvSpPr>
          <p:cNvPr id="6" name="Rectangle 5">
            <a:extLst>
              <a:ext uri="{FF2B5EF4-FFF2-40B4-BE49-F238E27FC236}">
                <a16:creationId xmlns:a16="http://schemas.microsoft.com/office/drawing/2014/main" id="{03E9530D-1E11-958A-F2F2-C6B499A544C3}"/>
              </a:ext>
            </a:extLst>
          </p:cNvPr>
          <p:cNvSpPr/>
          <p:nvPr/>
        </p:nvSpPr>
        <p:spPr>
          <a:xfrm>
            <a:off x="892420" y="2966224"/>
            <a:ext cx="1716966" cy="2230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Su</a:t>
            </a:r>
            <a:r>
              <a:rPr lang="en-US" b="1" dirty="0">
                <a:solidFill>
                  <a:schemeClr val="accent5">
                    <a:lumMod val="50000"/>
                  </a:schemeClr>
                </a:solidFill>
              </a:rPr>
              <a:t> </a:t>
            </a:r>
            <a:r>
              <a:rPr lang="en-US" b="1" dirty="0" err="1">
                <a:solidFill>
                  <a:schemeClr val="accent5">
                    <a:lumMod val="50000"/>
                  </a:schemeClr>
                </a:solidFill>
              </a:rPr>
              <a:t>partnere</a:t>
            </a:r>
            <a:r>
              <a:rPr lang="en-US" b="1" dirty="0">
                <a:solidFill>
                  <a:schemeClr val="accent5">
                    <a:lumMod val="50000"/>
                  </a:schemeClr>
                </a:solidFill>
              </a:rPr>
              <a:t>/</a:t>
            </a:r>
            <a:r>
              <a:rPr lang="en-US" b="1" dirty="0" err="1">
                <a:solidFill>
                  <a:schemeClr val="accent5">
                    <a:lumMod val="50000"/>
                  </a:schemeClr>
                </a:solidFill>
              </a:rPr>
              <a:t>iu</a:t>
            </a:r>
            <a:endParaRPr lang="en-US" b="1" dirty="0">
              <a:solidFill>
                <a:schemeClr val="accent5">
                  <a:lumMod val="50000"/>
                </a:schemeClr>
              </a:solidFill>
            </a:endParaRPr>
          </a:p>
        </p:txBody>
      </p:sp>
      <p:sp>
        <p:nvSpPr>
          <p:cNvPr id="7" name="Rectangle 6">
            <a:extLst>
              <a:ext uri="{FF2B5EF4-FFF2-40B4-BE49-F238E27FC236}">
                <a16:creationId xmlns:a16="http://schemas.microsoft.com/office/drawing/2014/main" id="{6093A49C-3554-56DB-C0F7-D26C9B3E0B5B}"/>
              </a:ext>
            </a:extLst>
          </p:cNvPr>
          <p:cNvSpPr/>
          <p:nvPr/>
        </p:nvSpPr>
        <p:spPr>
          <a:xfrm>
            <a:off x="892419" y="4237463"/>
            <a:ext cx="1337825" cy="3219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Vienas</a:t>
            </a:r>
            <a:endParaRPr lang="en-US" b="1" dirty="0">
              <a:solidFill>
                <a:schemeClr val="accent5">
                  <a:lumMod val="50000"/>
                </a:schemeClr>
              </a:solidFill>
            </a:endParaRPr>
          </a:p>
        </p:txBody>
      </p:sp>
      <p:sp>
        <p:nvSpPr>
          <p:cNvPr id="8" name="Rectangle 7">
            <a:extLst>
              <a:ext uri="{FF2B5EF4-FFF2-40B4-BE49-F238E27FC236}">
                <a16:creationId xmlns:a16="http://schemas.microsoft.com/office/drawing/2014/main" id="{BBD18D63-E76A-E551-780C-49DBC4F1101F}"/>
              </a:ext>
            </a:extLst>
          </p:cNvPr>
          <p:cNvSpPr/>
          <p:nvPr/>
        </p:nvSpPr>
        <p:spPr>
          <a:xfrm>
            <a:off x="892418" y="5444695"/>
            <a:ext cx="1493942" cy="46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Su</a:t>
            </a:r>
            <a:r>
              <a:rPr lang="en-US" b="1" dirty="0">
                <a:solidFill>
                  <a:schemeClr val="accent5">
                    <a:lumMod val="50000"/>
                  </a:schemeClr>
                </a:solidFill>
              </a:rPr>
              <a:t> </a:t>
            </a:r>
            <a:r>
              <a:rPr lang="en-US" b="1" dirty="0" err="1">
                <a:solidFill>
                  <a:schemeClr val="accent5">
                    <a:lumMod val="50000"/>
                  </a:schemeClr>
                </a:solidFill>
              </a:rPr>
              <a:t>kita</a:t>
            </a:r>
            <a:r>
              <a:rPr lang="en-US" b="1" dirty="0">
                <a:solidFill>
                  <a:schemeClr val="accent5">
                    <a:lumMod val="50000"/>
                  </a:schemeClr>
                </a:solidFill>
              </a:rPr>
              <a:t> </a:t>
            </a:r>
            <a:r>
              <a:rPr lang="en-US" b="1" dirty="0" err="1">
                <a:solidFill>
                  <a:schemeClr val="accent5">
                    <a:lumMod val="50000"/>
                  </a:schemeClr>
                </a:solidFill>
              </a:rPr>
              <a:t>šeima</a:t>
            </a:r>
            <a:endParaRPr lang="en-US" b="1" dirty="0">
              <a:solidFill>
                <a:schemeClr val="accent5">
                  <a:lumMod val="50000"/>
                </a:schemeClr>
              </a:solidFill>
            </a:endParaRPr>
          </a:p>
        </p:txBody>
      </p:sp>
      <p:sp>
        <p:nvSpPr>
          <p:cNvPr id="9" name="Rectangle 8">
            <a:extLst>
              <a:ext uri="{FF2B5EF4-FFF2-40B4-BE49-F238E27FC236}">
                <a16:creationId xmlns:a16="http://schemas.microsoft.com/office/drawing/2014/main" id="{594B3DCC-0998-6A67-2583-E2486125ED0B}"/>
              </a:ext>
            </a:extLst>
          </p:cNvPr>
          <p:cNvSpPr/>
          <p:nvPr/>
        </p:nvSpPr>
        <p:spPr>
          <a:xfrm>
            <a:off x="4161962" y="1606549"/>
            <a:ext cx="1934038" cy="3568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 </a:t>
            </a:r>
            <a:r>
              <a:rPr lang="en-US" sz="2400" b="1" dirty="0" err="1">
                <a:solidFill>
                  <a:schemeClr val="accent5">
                    <a:lumMod val="50000"/>
                  </a:schemeClr>
                </a:solidFill>
              </a:rPr>
              <a:t>Išsilavinimas</a:t>
            </a:r>
            <a:endParaRPr lang="en-US" sz="2400" b="1" dirty="0">
              <a:solidFill>
                <a:schemeClr val="accent5">
                  <a:lumMod val="50000"/>
                </a:schemeClr>
              </a:solidFill>
            </a:endParaRPr>
          </a:p>
        </p:txBody>
      </p:sp>
      <p:sp>
        <p:nvSpPr>
          <p:cNvPr id="10" name="Rectangle 9">
            <a:extLst>
              <a:ext uri="{FF2B5EF4-FFF2-40B4-BE49-F238E27FC236}">
                <a16:creationId xmlns:a16="http://schemas.microsoft.com/office/drawing/2014/main" id="{7FDB2B13-5C60-7C25-A476-ACF2BA15E630}"/>
              </a:ext>
            </a:extLst>
          </p:cNvPr>
          <p:cNvSpPr/>
          <p:nvPr/>
        </p:nvSpPr>
        <p:spPr>
          <a:xfrm>
            <a:off x="4161962" y="2023556"/>
            <a:ext cx="2641239" cy="36173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b="1" dirty="0" err="1">
                <a:solidFill>
                  <a:schemeClr val="accent5">
                    <a:lumMod val="50000"/>
                  </a:schemeClr>
                </a:solidFill>
              </a:rPr>
              <a:t>Išsilavinimas</a:t>
            </a:r>
            <a:r>
              <a:rPr lang="en-US" b="1" dirty="0">
                <a:solidFill>
                  <a:schemeClr val="accent5">
                    <a:lumMod val="50000"/>
                  </a:schemeClr>
                </a:solidFill>
              </a:rPr>
              <a:t> </a:t>
            </a:r>
            <a:r>
              <a:rPr lang="en-US" b="1" dirty="0" err="1">
                <a:solidFill>
                  <a:schemeClr val="accent5">
                    <a:lumMod val="50000"/>
                  </a:schemeClr>
                </a:solidFill>
              </a:rPr>
              <a:t>leidžiantis</a:t>
            </a:r>
            <a:r>
              <a:rPr lang="en-US" b="1" dirty="0">
                <a:solidFill>
                  <a:schemeClr val="accent5">
                    <a:lumMod val="50000"/>
                  </a:schemeClr>
                </a:solidFill>
              </a:rPr>
              <a:t> </a:t>
            </a:r>
            <a:r>
              <a:rPr lang="en-US" b="1" dirty="0" err="1">
                <a:solidFill>
                  <a:schemeClr val="accent5">
                    <a:lumMod val="50000"/>
                  </a:schemeClr>
                </a:solidFill>
              </a:rPr>
              <a:t>stoti</a:t>
            </a:r>
            <a:r>
              <a:rPr lang="en-US" b="1" dirty="0">
                <a:solidFill>
                  <a:schemeClr val="accent5">
                    <a:lumMod val="50000"/>
                  </a:schemeClr>
                </a:solidFill>
              </a:rPr>
              <a:t> </a:t>
            </a:r>
            <a:r>
              <a:rPr lang="en-US" b="1" dirty="0" err="1">
                <a:solidFill>
                  <a:schemeClr val="accent5">
                    <a:lumMod val="50000"/>
                  </a:schemeClr>
                </a:solidFill>
              </a:rPr>
              <a:t>į</a:t>
            </a:r>
            <a:r>
              <a:rPr lang="en-US" b="1" dirty="0">
                <a:solidFill>
                  <a:schemeClr val="accent5">
                    <a:lumMod val="50000"/>
                  </a:schemeClr>
                </a:solidFill>
              </a:rPr>
              <a:t> </a:t>
            </a:r>
            <a:r>
              <a:rPr lang="en-US" b="1" dirty="0" err="1">
                <a:solidFill>
                  <a:schemeClr val="accent5">
                    <a:lumMod val="50000"/>
                  </a:schemeClr>
                </a:solidFill>
              </a:rPr>
              <a:t>aukštąją</a:t>
            </a:r>
            <a:r>
              <a:rPr lang="en-US" b="1" dirty="0">
                <a:solidFill>
                  <a:schemeClr val="accent5">
                    <a:lumMod val="50000"/>
                  </a:schemeClr>
                </a:solidFill>
              </a:rPr>
              <a:t> </a:t>
            </a:r>
            <a:r>
              <a:rPr lang="en-US" b="1" dirty="0" err="1">
                <a:solidFill>
                  <a:schemeClr val="accent5">
                    <a:lumMod val="50000"/>
                  </a:schemeClr>
                </a:solidFill>
              </a:rPr>
              <a:t>mokyklą</a:t>
            </a:r>
            <a:endParaRPr lang="en-US" b="1" dirty="0">
              <a:solidFill>
                <a:schemeClr val="accent5">
                  <a:lumMod val="50000"/>
                </a:schemeClr>
              </a:solidFill>
            </a:endParaRPr>
          </a:p>
          <a:p>
            <a:pPr algn="r"/>
            <a:endParaRPr lang="en-US" sz="800" b="1" dirty="0">
              <a:solidFill>
                <a:schemeClr val="accent5">
                  <a:lumMod val="50000"/>
                </a:schemeClr>
              </a:solidFill>
            </a:endParaRPr>
          </a:p>
          <a:p>
            <a:pPr algn="r"/>
            <a:r>
              <a:rPr lang="en-US" b="1" dirty="0" err="1">
                <a:solidFill>
                  <a:schemeClr val="accent5">
                    <a:lumMod val="50000"/>
                  </a:schemeClr>
                </a:solidFill>
              </a:rPr>
              <a:t>Išdilavinimas</a:t>
            </a:r>
            <a:r>
              <a:rPr lang="en-US" b="1" dirty="0">
                <a:solidFill>
                  <a:schemeClr val="accent5">
                    <a:lumMod val="50000"/>
                  </a:schemeClr>
                </a:solidFill>
              </a:rPr>
              <a:t> </a:t>
            </a:r>
            <a:r>
              <a:rPr lang="en-US" b="1" dirty="0" err="1">
                <a:solidFill>
                  <a:schemeClr val="accent5">
                    <a:lumMod val="50000"/>
                  </a:schemeClr>
                </a:solidFill>
              </a:rPr>
              <a:t>leidžaintis</a:t>
            </a:r>
            <a:r>
              <a:rPr lang="en-US" b="1" dirty="0">
                <a:solidFill>
                  <a:schemeClr val="accent5">
                    <a:lumMod val="50000"/>
                  </a:schemeClr>
                </a:solidFill>
              </a:rPr>
              <a:t> </a:t>
            </a:r>
            <a:r>
              <a:rPr lang="en-US" b="1" dirty="0" err="1">
                <a:solidFill>
                  <a:schemeClr val="accent5">
                    <a:lumMod val="50000"/>
                  </a:schemeClr>
                </a:solidFill>
              </a:rPr>
              <a:t>stoti</a:t>
            </a:r>
            <a:r>
              <a:rPr lang="en-US" b="1" dirty="0">
                <a:solidFill>
                  <a:schemeClr val="accent5">
                    <a:lumMod val="50000"/>
                  </a:schemeClr>
                </a:solidFill>
              </a:rPr>
              <a:t> </a:t>
            </a:r>
            <a:r>
              <a:rPr lang="en-US" b="1" dirty="0" err="1">
                <a:solidFill>
                  <a:schemeClr val="accent5">
                    <a:lumMod val="50000"/>
                  </a:schemeClr>
                </a:solidFill>
              </a:rPr>
              <a:t>į</a:t>
            </a:r>
            <a:r>
              <a:rPr lang="en-US" b="1" dirty="0">
                <a:solidFill>
                  <a:schemeClr val="accent5">
                    <a:lumMod val="50000"/>
                  </a:schemeClr>
                </a:solidFill>
              </a:rPr>
              <a:t> </a:t>
            </a:r>
            <a:r>
              <a:rPr lang="en-US" b="1" dirty="0" err="1">
                <a:solidFill>
                  <a:schemeClr val="accent5">
                    <a:lumMod val="50000"/>
                  </a:schemeClr>
                </a:solidFill>
              </a:rPr>
              <a:t>universitetą</a:t>
            </a:r>
            <a:endParaRPr lang="en-US" b="1" dirty="0">
              <a:solidFill>
                <a:schemeClr val="accent5">
                  <a:lumMod val="50000"/>
                </a:schemeClr>
              </a:solidFill>
            </a:endParaRPr>
          </a:p>
          <a:p>
            <a:pPr algn="r"/>
            <a:endParaRPr lang="en-US" sz="800" b="1" dirty="0">
              <a:solidFill>
                <a:schemeClr val="accent5">
                  <a:lumMod val="50000"/>
                </a:schemeClr>
              </a:solidFill>
            </a:endParaRPr>
          </a:p>
          <a:p>
            <a:pPr algn="r"/>
            <a:r>
              <a:rPr lang="en-US" b="1" dirty="0" err="1">
                <a:solidFill>
                  <a:schemeClr val="accent5">
                    <a:lumMod val="50000"/>
                  </a:schemeClr>
                </a:solidFill>
              </a:rPr>
              <a:t>Pilnas</a:t>
            </a:r>
            <a:r>
              <a:rPr lang="en-US" b="1" dirty="0">
                <a:solidFill>
                  <a:schemeClr val="accent5">
                    <a:lumMod val="50000"/>
                  </a:schemeClr>
                </a:solidFill>
              </a:rPr>
              <a:t> </a:t>
            </a:r>
            <a:r>
              <a:rPr lang="en-US" b="1" dirty="0" err="1">
                <a:solidFill>
                  <a:schemeClr val="accent5">
                    <a:lumMod val="50000"/>
                  </a:schemeClr>
                </a:solidFill>
              </a:rPr>
              <a:t>mokyklinis</a:t>
            </a:r>
            <a:endParaRPr lang="en-US" b="1" dirty="0">
              <a:solidFill>
                <a:schemeClr val="accent5">
                  <a:lumMod val="50000"/>
                </a:schemeClr>
              </a:solidFill>
            </a:endParaRPr>
          </a:p>
          <a:p>
            <a:pPr algn="r"/>
            <a:endParaRPr lang="en-US" sz="1000" b="1" dirty="0">
              <a:solidFill>
                <a:schemeClr val="accent5">
                  <a:lumMod val="50000"/>
                </a:schemeClr>
              </a:solidFill>
            </a:endParaRPr>
          </a:p>
          <a:p>
            <a:pPr algn="r"/>
            <a:r>
              <a:rPr lang="en-US" b="1" dirty="0" err="1">
                <a:solidFill>
                  <a:schemeClr val="accent5">
                    <a:lumMod val="50000"/>
                  </a:schemeClr>
                </a:solidFill>
              </a:rPr>
              <a:t>Vidurinis</a:t>
            </a:r>
            <a:endParaRPr lang="en-US" b="1" dirty="0">
              <a:solidFill>
                <a:schemeClr val="accent5">
                  <a:lumMod val="50000"/>
                </a:schemeClr>
              </a:solidFill>
            </a:endParaRPr>
          </a:p>
          <a:p>
            <a:pPr algn="r"/>
            <a:endParaRPr lang="en-US" sz="1000" b="1" dirty="0">
              <a:solidFill>
                <a:schemeClr val="accent5">
                  <a:lumMod val="50000"/>
                </a:schemeClr>
              </a:solidFill>
            </a:endParaRPr>
          </a:p>
          <a:p>
            <a:pPr algn="r"/>
            <a:r>
              <a:rPr lang="en-US" b="1" dirty="0" err="1">
                <a:solidFill>
                  <a:schemeClr val="accent5">
                    <a:lumMod val="50000"/>
                  </a:schemeClr>
                </a:solidFill>
              </a:rPr>
              <a:t>Žemesnis</a:t>
            </a:r>
            <a:r>
              <a:rPr lang="en-US" b="1" dirty="0">
                <a:solidFill>
                  <a:schemeClr val="accent5">
                    <a:lumMod val="50000"/>
                  </a:schemeClr>
                </a:solidFill>
              </a:rPr>
              <a:t> </a:t>
            </a:r>
            <a:r>
              <a:rPr lang="en-US" b="1" dirty="0" err="1">
                <a:solidFill>
                  <a:schemeClr val="accent5">
                    <a:lumMod val="50000"/>
                  </a:schemeClr>
                </a:solidFill>
              </a:rPr>
              <a:t>vidurinis</a:t>
            </a:r>
            <a:r>
              <a:rPr lang="en-US" b="1" dirty="0">
                <a:solidFill>
                  <a:schemeClr val="accent5">
                    <a:lumMod val="50000"/>
                  </a:schemeClr>
                </a:solidFill>
              </a:rPr>
              <a:t> </a:t>
            </a:r>
            <a:r>
              <a:rPr lang="en-US" b="1" dirty="0" err="1">
                <a:solidFill>
                  <a:schemeClr val="accent5">
                    <a:lumMod val="50000"/>
                  </a:schemeClr>
                </a:solidFill>
              </a:rPr>
              <a:t>ar</a:t>
            </a:r>
            <a:r>
              <a:rPr lang="en-US" b="1" dirty="0">
                <a:solidFill>
                  <a:schemeClr val="accent5">
                    <a:lumMod val="50000"/>
                  </a:schemeClr>
                </a:solidFill>
              </a:rPr>
              <a:t> </a:t>
            </a:r>
            <a:r>
              <a:rPr lang="en-US" b="1" dirty="0" err="1">
                <a:solidFill>
                  <a:schemeClr val="accent5">
                    <a:lumMod val="50000"/>
                  </a:schemeClr>
                </a:solidFill>
              </a:rPr>
              <a:t>lygiavertis</a:t>
            </a:r>
            <a:endParaRPr lang="en-US" b="1" dirty="0">
              <a:solidFill>
                <a:schemeClr val="accent5">
                  <a:lumMod val="50000"/>
                </a:schemeClr>
              </a:solidFill>
            </a:endParaRPr>
          </a:p>
          <a:p>
            <a:pPr algn="r"/>
            <a:endParaRPr lang="en-US" sz="800" b="1" dirty="0">
              <a:solidFill>
                <a:schemeClr val="accent5">
                  <a:lumMod val="50000"/>
                </a:schemeClr>
              </a:solidFill>
            </a:endParaRPr>
          </a:p>
          <a:p>
            <a:pPr algn="r"/>
            <a:r>
              <a:rPr lang="en-US" b="1" dirty="0" err="1">
                <a:solidFill>
                  <a:schemeClr val="accent5">
                    <a:lumMod val="50000"/>
                  </a:schemeClr>
                </a:solidFill>
              </a:rPr>
              <a:t>Kitas</a:t>
            </a:r>
            <a:endParaRPr lang="en-US" b="1" dirty="0">
              <a:solidFill>
                <a:schemeClr val="accent5">
                  <a:lumMod val="50000"/>
                </a:schemeClr>
              </a:solidFill>
            </a:endParaRPr>
          </a:p>
          <a:p>
            <a:pPr algn="r"/>
            <a:endParaRPr lang="en-US" sz="1000" b="1" dirty="0">
              <a:solidFill>
                <a:schemeClr val="accent5">
                  <a:lumMod val="50000"/>
                </a:schemeClr>
              </a:solidFill>
            </a:endParaRPr>
          </a:p>
          <a:p>
            <a:pPr algn="r"/>
            <a:r>
              <a:rPr lang="en-US" b="1" dirty="0" err="1">
                <a:solidFill>
                  <a:schemeClr val="accent5">
                    <a:lumMod val="50000"/>
                  </a:schemeClr>
                </a:solidFill>
              </a:rPr>
              <a:t>Jokio</a:t>
            </a:r>
            <a:endParaRPr lang="en-US" b="1" dirty="0">
              <a:solidFill>
                <a:schemeClr val="accent5">
                  <a:lumMod val="50000"/>
                </a:schemeClr>
              </a:solidFill>
            </a:endParaRPr>
          </a:p>
        </p:txBody>
      </p:sp>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D7C51724-9A46-5569-8D98-4F77B9C081F8}"/>
                  </a:ext>
                </a:extLst>
              </p14:cNvPr>
              <p14:cNvContentPartPr/>
              <p14:nvPr/>
            </p14:nvContentPartPr>
            <p14:xfrm>
              <a:off x="2894280" y="6441480"/>
              <a:ext cx="360" cy="360"/>
            </p14:xfrm>
          </p:contentPart>
        </mc:Choice>
        <mc:Fallback>
          <p:pic>
            <p:nvPicPr>
              <p:cNvPr id="11" name="Ink 10">
                <a:extLst>
                  <a:ext uri="{FF2B5EF4-FFF2-40B4-BE49-F238E27FC236}">
                    <a16:creationId xmlns:a16="http://schemas.microsoft.com/office/drawing/2014/main" id="{D7C51724-9A46-5569-8D98-4F77B9C081F8}"/>
                  </a:ext>
                </a:extLst>
              </p:cNvPr>
              <p:cNvPicPr/>
              <p:nvPr/>
            </p:nvPicPr>
            <p:blipFill>
              <a:blip r:embed="rId6"/>
              <a:stretch>
                <a:fillRect/>
              </a:stretch>
            </p:blipFill>
            <p:spPr>
              <a:xfrm>
                <a:off x="2858640" y="6405840"/>
                <a:ext cx="72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Ink 12">
                <a:extLst>
                  <a:ext uri="{FF2B5EF4-FFF2-40B4-BE49-F238E27FC236}">
                    <a16:creationId xmlns:a16="http://schemas.microsoft.com/office/drawing/2014/main" id="{664B06E6-7D44-51C4-9221-CE46BD32CC25}"/>
                  </a:ext>
                </a:extLst>
              </p14:cNvPr>
              <p14:cNvContentPartPr/>
              <p14:nvPr/>
            </p14:nvContentPartPr>
            <p14:xfrm>
              <a:off x="1512960" y="5919480"/>
              <a:ext cx="67320" cy="360"/>
            </p14:xfrm>
          </p:contentPart>
        </mc:Choice>
        <mc:Fallback>
          <p:pic>
            <p:nvPicPr>
              <p:cNvPr id="13" name="Ink 12">
                <a:extLst>
                  <a:ext uri="{FF2B5EF4-FFF2-40B4-BE49-F238E27FC236}">
                    <a16:creationId xmlns:a16="http://schemas.microsoft.com/office/drawing/2014/main" id="{664B06E6-7D44-51C4-9221-CE46BD32CC25}"/>
                  </a:ext>
                </a:extLst>
              </p:cNvPr>
              <p:cNvPicPr/>
              <p:nvPr/>
            </p:nvPicPr>
            <p:blipFill>
              <a:blip r:embed="rId8"/>
              <a:stretch>
                <a:fillRect/>
              </a:stretch>
            </p:blipFill>
            <p:spPr>
              <a:xfrm>
                <a:off x="1476960" y="5883840"/>
                <a:ext cx="138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924C79F7-7195-1151-471B-A599A27FECD4}"/>
                  </a:ext>
                </a:extLst>
              </p14:cNvPr>
              <p14:cNvContentPartPr/>
              <p14:nvPr/>
            </p14:nvContentPartPr>
            <p14:xfrm>
              <a:off x="1450680" y="3229560"/>
              <a:ext cx="360" cy="360"/>
            </p14:xfrm>
          </p:contentPart>
        </mc:Choice>
        <mc:Fallback>
          <p:pic>
            <p:nvPicPr>
              <p:cNvPr id="14" name="Ink 13">
                <a:extLst>
                  <a:ext uri="{FF2B5EF4-FFF2-40B4-BE49-F238E27FC236}">
                    <a16:creationId xmlns:a16="http://schemas.microsoft.com/office/drawing/2014/main" id="{924C79F7-7195-1151-471B-A599A27FECD4}"/>
                  </a:ext>
                </a:extLst>
              </p:cNvPr>
              <p:cNvPicPr/>
              <p:nvPr/>
            </p:nvPicPr>
            <p:blipFill>
              <a:blip r:embed="rId6"/>
              <a:stretch>
                <a:fillRect/>
              </a:stretch>
            </p:blipFill>
            <p:spPr>
              <a:xfrm>
                <a:off x="1414680" y="3193560"/>
                <a:ext cx="72000" cy="72000"/>
              </a:xfrm>
              <a:prstGeom prst="rect">
                <a:avLst/>
              </a:prstGeom>
            </p:spPr>
          </p:pic>
        </mc:Fallback>
      </mc:AlternateContent>
    </p:spTree>
    <p:extLst>
      <p:ext uri="{BB962C8B-B14F-4D97-AF65-F5344CB8AC3E}">
        <p14:creationId xmlns:p14="http://schemas.microsoft.com/office/powerpoint/2010/main" val="112328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graphicFrame>
        <p:nvGraphicFramePr>
          <p:cNvPr id="8" name="Grafiek 7">
            <a:extLst>
              <a:ext uri="{FF2B5EF4-FFF2-40B4-BE49-F238E27FC236}">
                <a16:creationId xmlns:a16="http://schemas.microsoft.com/office/drawing/2014/main" id="{46F60063-DFA1-4031-B50D-786756FCF277}"/>
              </a:ext>
            </a:extLst>
          </p:cNvPr>
          <p:cNvGraphicFramePr>
            <a:graphicFrameLocks/>
          </p:cNvGraphicFramePr>
          <p:nvPr>
            <p:extLst>
              <p:ext uri="{D42A27DB-BD31-4B8C-83A1-F6EECF244321}">
                <p14:modId xmlns:p14="http://schemas.microsoft.com/office/powerpoint/2010/main" val="2516431734"/>
              </p:ext>
            </p:extLst>
          </p:nvPr>
        </p:nvGraphicFramePr>
        <p:xfrm>
          <a:off x="-144109" y="12473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482CFB0B-AAF3-754E-9D2E-55B2296C71AC}"/>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4" name="Tekstvak 1">
            <a:extLst>
              <a:ext uri="{FF2B5EF4-FFF2-40B4-BE49-F238E27FC236}">
                <a16:creationId xmlns:a16="http://schemas.microsoft.com/office/drawing/2014/main" id="{402CAA52-814F-3F4F-95A1-0DD335F497AB}"/>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Gydymo</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profilis</a:t>
            </a:r>
            <a:endParaRPr lang="en-US" sz="4600" dirty="0">
              <a:solidFill>
                <a:srgbClr val="757070"/>
              </a:solidFill>
              <a:latin typeface="Roboto" panose="02000000000000000000" pitchFamily="2" charset="0"/>
              <a:cs typeface="Apercu Regular"/>
            </a:endParaRPr>
          </a:p>
        </p:txBody>
      </p:sp>
      <p:pic>
        <p:nvPicPr>
          <p:cNvPr id="4" name="Picture 3" descr="Diagram&#10;&#10;Description automatically generated">
            <a:extLst>
              <a:ext uri="{FF2B5EF4-FFF2-40B4-BE49-F238E27FC236}">
                <a16:creationId xmlns:a16="http://schemas.microsoft.com/office/drawing/2014/main" id="{9EE8FCE9-C14A-1AD4-FC93-10B18F23D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538" y="1530348"/>
            <a:ext cx="8641462" cy="4574015"/>
          </a:xfrm>
          <a:prstGeom prst="rect">
            <a:avLst/>
          </a:prstGeom>
        </p:spPr>
      </p:pic>
      <p:pic>
        <p:nvPicPr>
          <p:cNvPr id="9" name="Picture 8" descr="Blue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Rectangle 1">
            <a:extLst>
              <a:ext uri="{FF2B5EF4-FFF2-40B4-BE49-F238E27FC236}">
                <a16:creationId xmlns:a16="http://schemas.microsoft.com/office/drawing/2014/main" id="{03D97489-8A38-FE0F-93A4-A5399AA469E3}"/>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6" name="Rectangle 5">
            <a:extLst>
              <a:ext uri="{FF2B5EF4-FFF2-40B4-BE49-F238E27FC236}">
                <a16:creationId xmlns:a16="http://schemas.microsoft.com/office/drawing/2014/main" id="{53372C6E-D3F9-F138-0286-3764C941A807}"/>
              </a:ext>
            </a:extLst>
          </p:cNvPr>
          <p:cNvSpPr/>
          <p:nvPr/>
        </p:nvSpPr>
        <p:spPr>
          <a:xfrm>
            <a:off x="2747538" y="3266046"/>
            <a:ext cx="1680354" cy="118760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accent5">
                    <a:lumMod val="50000"/>
                  </a:schemeClr>
                </a:solidFill>
              </a:rPr>
              <a:t>Gydymų</a:t>
            </a:r>
            <a:r>
              <a:rPr lang="en-US" sz="2400" b="1" dirty="0">
                <a:solidFill>
                  <a:schemeClr val="accent5">
                    <a:lumMod val="50000"/>
                  </a:schemeClr>
                </a:solidFill>
              </a:rPr>
              <a:t> </a:t>
            </a:r>
            <a:r>
              <a:rPr lang="en-US" sz="2400" b="1" dirty="0" err="1">
                <a:solidFill>
                  <a:schemeClr val="accent5">
                    <a:lumMod val="50000"/>
                  </a:schemeClr>
                </a:solidFill>
              </a:rPr>
              <a:t>skaičius</a:t>
            </a:r>
            <a:r>
              <a:rPr lang="en-US" sz="2400" b="1" dirty="0">
                <a:solidFill>
                  <a:schemeClr val="accent5">
                    <a:lumMod val="50000"/>
                  </a:schemeClr>
                </a:solidFill>
              </a:rPr>
              <a:t> </a:t>
            </a:r>
            <a:r>
              <a:rPr lang="en-US" sz="2400" b="1" dirty="0" err="1">
                <a:solidFill>
                  <a:schemeClr val="accent5">
                    <a:lumMod val="50000"/>
                  </a:schemeClr>
                </a:solidFill>
              </a:rPr>
              <a:t>vienam</a:t>
            </a:r>
            <a:r>
              <a:rPr lang="en-US" sz="2400" b="1" dirty="0">
                <a:solidFill>
                  <a:schemeClr val="accent5">
                    <a:lumMod val="50000"/>
                  </a:schemeClr>
                </a:solidFill>
              </a:rPr>
              <a:t> </a:t>
            </a:r>
            <a:r>
              <a:rPr lang="en-US" sz="2400" b="1" dirty="0" err="1">
                <a:solidFill>
                  <a:schemeClr val="accent5">
                    <a:lumMod val="50000"/>
                  </a:schemeClr>
                </a:solidFill>
              </a:rPr>
              <a:t>žmogui</a:t>
            </a:r>
            <a:endParaRPr lang="en-US" sz="2400" b="1" dirty="0">
              <a:solidFill>
                <a:schemeClr val="accent5">
                  <a:lumMod val="50000"/>
                </a:schemeClr>
              </a:solidFill>
            </a:endParaRPr>
          </a:p>
        </p:txBody>
      </p:sp>
      <p:sp>
        <p:nvSpPr>
          <p:cNvPr id="7" name="Rectangle 6">
            <a:extLst>
              <a:ext uri="{FF2B5EF4-FFF2-40B4-BE49-F238E27FC236}">
                <a16:creationId xmlns:a16="http://schemas.microsoft.com/office/drawing/2014/main" id="{842B703B-AEC0-8FA0-4071-FE00F7943063}"/>
              </a:ext>
            </a:extLst>
          </p:cNvPr>
          <p:cNvSpPr/>
          <p:nvPr/>
        </p:nvSpPr>
        <p:spPr>
          <a:xfrm>
            <a:off x="5388566" y="5206786"/>
            <a:ext cx="1028826" cy="2007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Vienas</a:t>
            </a:r>
            <a:endParaRPr lang="en-US" b="1" dirty="0">
              <a:solidFill>
                <a:schemeClr val="accent5">
                  <a:lumMod val="50000"/>
                </a:schemeClr>
              </a:solidFill>
            </a:endParaRPr>
          </a:p>
        </p:txBody>
      </p:sp>
      <p:sp>
        <p:nvSpPr>
          <p:cNvPr id="10" name="Rectangle 9">
            <a:extLst>
              <a:ext uri="{FF2B5EF4-FFF2-40B4-BE49-F238E27FC236}">
                <a16:creationId xmlns:a16="http://schemas.microsoft.com/office/drawing/2014/main" id="{57BFF178-CCF2-24D2-8CA9-C788E9E8F737}"/>
              </a:ext>
            </a:extLst>
          </p:cNvPr>
          <p:cNvSpPr/>
          <p:nvPr/>
        </p:nvSpPr>
        <p:spPr>
          <a:xfrm>
            <a:off x="1137424" y="5196468"/>
            <a:ext cx="557561" cy="2830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rPr>
              <a:t>Du</a:t>
            </a:r>
          </a:p>
        </p:txBody>
      </p:sp>
      <p:sp>
        <p:nvSpPr>
          <p:cNvPr id="12" name="Rectangle 11">
            <a:extLst>
              <a:ext uri="{FF2B5EF4-FFF2-40B4-BE49-F238E27FC236}">
                <a16:creationId xmlns:a16="http://schemas.microsoft.com/office/drawing/2014/main" id="{4A40A563-9170-F46C-7F97-29155C2A6FAE}"/>
              </a:ext>
            </a:extLst>
          </p:cNvPr>
          <p:cNvSpPr/>
          <p:nvPr/>
        </p:nvSpPr>
        <p:spPr>
          <a:xfrm>
            <a:off x="1014760" y="1617295"/>
            <a:ext cx="802888" cy="2007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Trys</a:t>
            </a:r>
            <a:endParaRPr lang="en-US" b="1" dirty="0">
              <a:solidFill>
                <a:schemeClr val="accent5">
                  <a:lumMod val="50000"/>
                </a:schemeClr>
              </a:solidFill>
            </a:endParaRPr>
          </a:p>
        </p:txBody>
      </p:sp>
      <p:sp>
        <p:nvSpPr>
          <p:cNvPr id="14" name="Rectangle 13">
            <a:extLst>
              <a:ext uri="{FF2B5EF4-FFF2-40B4-BE49-F238E27FC236}">
                <a16:creationId xmlns:a16="http://schemas.microsoft.com/office/drawing/2014/main" id="{3A379601-6577-C632-A612-D8FA25B96ECF}"/>
              </a:ext>
            </a:extLst>
          </p:cNvPr>
          <p:cNvSpPr/>
          <p:nvPr/>
        </p:nvSpPr>
        <p:spPr>
          <a:xfrm>
            <a:off x="5388566" y="1606058"/>
            <a:ext cx="1143253" cy="2007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Keturi</a:t>
            </a:r>
            <a:r>
              <a:rPr lang="en-US" b="1" dirty="0">
                <a:solidFill>
                  <a:schemeClr val="accent5">
                    <a:lumMod val="50000"/>
                  </a:schemeClr>
                </a:solidFill>
              </a:rPr>
              <a:t>+</a:t>
            </a:r>
          </a:p>
        </p:txBody>
      </p:sp>
      <p:sp>
        <p:nvSpPr>
          <p:cNvPr id="16" name="Rectangle 15">
            <a:extLst>
              <a:ext uri="{FF2B5EF4-FFF2-40B4-BE49-F238E27FC236}">
                <a16:creationId xmlns:a16="http://schemas.microsoft.com/office/drawing/2014/main" id="{48A00B98-1F27-2351-F55D-4B41F49F5B4C}"/>
              </a:ext>
            </a:extLst>
          </p:cNvPr>
          <p:cNvSpPr/>
          <p:nvPr/>
        </p:nvSpPr>
        <p:spPr>
          <a:xfrm>
            <a:off x="6980663" y="1929958"/>
            <a:ext cx="1889737" cy="589422"/>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rgbClr val="FAA435"/>
                </a:solidFill>
              </a:rPr>
              <a:t>Populiariausi</a:t>
            </a:r>
            <a:r>
              <a:rPr lang="en-US" b="1" dirty="0">
                <a:solidFill>
                  <a:srgbClr val="FAA435"/>
                </a:solidFill>
              </a:rPr>
              <a:t> </a:t>
            </a:r>
            <a:r>
              <a:rPr lang="en-US" b="1" dirty="0" err="1">
                <a:solidFill>
                  <a:srgbClr val="FAA435"/>
                </a:solidFill>
              </a:rPr>
              <a:t>pirmieji</a:t>
            </a:r>
            <a:r>
              <a:rPr lang="en-US" b="1" dirty="0">
                <a:solidFill>
                  <a:srgbClr val="FAA435"/>
                </a:solidFill>
              </a:rPr>
              <a:t> </a:t>
            </a:r>
            <a:r>
              <a:rPr lang="en-US" b="1" dirty="0" err="1">
                <a:solidFill>
                  <a:srgbClr val="FAA435"/>
                </a:solidFill>
              </a:rPr>
              <a:t>gydymai</a:t>
            </a:r>
            <a:r>
              <a:rPr lang="en-US" b="1" dirty="0">
                <a:solidFill>
                  <a:srgbClr val="FAA435"/>
                </a:solidFill>
              </a:rPr>
              <a:t>:</a:t>
            </a:r>
          </a:p>
        </p:txBody>
      </p:sp>
      <p:sp>
        <p:nvSpPr>
          <p:cNvPr id="18" name="Rectangle 17">
            <a:extLst>
              <a:ext uri="{FF2B5EF4-FFF2-40B4-BE49-F238E27FC236}">
                <a16:creationId xmlns:a16="http://schemas.microsoft.com/office/drawing/2014/main" id="{98031E1D-A734-199C-0DE9-20B87DDB7AA3}"/>
              </a:ext>
            </a:extLst>
          </p:cNvPr>
          <p:cNvSpPr/>
          <p:nvPr/>
        </p:nvSpPr>
        <p:spPr>
          <a:xfrm>
            <a:off x="6980663" y="2634653"/>
            <a:ext cx="2631688" cy="1067552"/>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FFFF"/>
                </a:solidFill>
              </a:rPr>
              <a:t>1. </a:t>
            </a:r>
            <a:r>
              <a:rPr lang="en-US" dirty="0" err="1">
                <a:solidFill>
                  <a:srgbClr val="FFFFFF"/>
                </a:solidFill>
              </a:rPr>
              <a:t>Operacija</a:t>
            </a:r>
            <a:endParaRPr lang="en-US" dirty="0">
              <a:solidFill>
                <a:srgbClr val="FFFFFF"/>
              </a:solidFill>
            </a:endParaRPr>
          </a:p>
          <a:p>
            <a:r>
              <a:rPr lang="en-US" dirty="0">
                <a:solidFill>
                  <a:srgbClr val="FFFFFF"/>
                </a:solidFill>
              </a:rPr>
              <a:t>2. </a:t>
            </a:r>
            <a:r>
              <a:rPr lang="en-US" dirty="0" err="1">
                <a:solidFill>
                  <a:srgbClr val="FFFFFF"/>
                </a:solidFill>
              </a:rPr>
              <a:t>Išorinė</a:t>
            </a:r>
            <a:r>
              <a:rPr lang="en-US" dirty="0">
                <a:solidFill>
                  <a:srgbClr val="FFFFFF"/>
                </a:solidFill>
              </a:rPr>
              <a:t> </a:t>
            </a:r>
            <a:r>
              <a:rPr lang="en-US" dirty="0" err="1">
                <a:solidFill>
                  <a:srgbClr val="FFFFFF"/>
                </a:solidFill>
              </a:rPr>
              <a:t>spindulinė</a:t>
            </a:r>
            <a:r>
              <a:rPr lang="en-US" dirty="0">
                <a:solidFill>
                  <a:srgbClr val="FFFFFF"/>
                </a:solidFill>
              </a:rPr>
              <a:t> </a:t>
            </a:r>
            <a:r>
              <a:rPr lang="en-US" dirty="0" err="1">
                <a:solidFill>
                  <a:srgbClr val="FFFFFF"/>
                </a:solidFill>
              </a:rPr>
              <a:t>terapija</a:t>
            </a:r>
            <a:r>
              <a:rPr lang="en-US" dirty="0">
                <a:solidFill>
                  <a:srgbClr val="FFFFFF"/>
                </a:solidFill>
              </a:rPr>
              <a:t> (IST)</a:t>
            </a:r>
          </a:p>
          <a:p>
            <a:r>
              <a:rPr lang="en-US" dirty="0">
                <a:solidFill>
                  <a:srgbClr val="FFFFFF"/>
                </a:solidFill>
              </a:rPr>
              <a:t>3. </a:t>
            </a:r>
            <a:r>
              <a:rPr lang="en-US" dirty="0" err="1">
                <a:solidFill>
                  <a:srgbClr val="FFFFFF"/>
                </a:solidFill>
              </a:rPr>
              <a:t>Aktyvi</a:t>
            </a:r>
            <a:r>
              <a:rPr lang="en-US" dirty="0">
                <a:solidFill>
                  <a:srgbClr val="FFFFFF"/>
                </a:solidFill>
              </a:rPr>
              <a:t> </a:t>
            </a:r>
            <a:r>
              <a:rPr lang="en-US" dirty="0" err="1">
                <a:solidFill>
                  <a:srgbClr val="FFFFFF"/>
                </a:solidFill>
              </a:rPr>
              <a:t>stebėsena</a:t>
            </a:r>
            <a:r>
              <a:rPr lang="en-US" dirty="0">
                <a:solidFill>
                  <a:srgbClr val="FFFFFF"/>
                </a:solidFill>
              </a:rPr>
              <a:t> (AS)</a:t>
            </a:r>
          </a:p>
          <a:p>
            <a:pPr marL="342900" indent="-342900">
              <a:buAutoNum type="arabicPeriod"/>
            </a:pPr>
            <a:endParaRPr lang="en-US" dirty="0">
              <a:solidFill>
                <a:srgbClr val="FFFFFF"/>
              </a:solidFill>
            </a:endParaRPr>
          </a:p>
        </p:txBody>
      </p:sp>
      <p:sp>
        <p:nvSpPr>
          <p:cNvPr id="19" name="Rectangle 18">
            <a:extLst>
              <a:ext uri="{FF2B5EF4-FFF2-40B4-BE49-F238E27FC236}">
                <a16:creationId xmlns:a16="http://schemas.microsoft.com/office/drawing/2014/main" id="{7DE450B3-D9A6-B1E4-EBAF-43B88C5FBDDD}"/>
              </a:ext>
            </a:extLst>
          </p:cNvPr>
          <p:cNvSpPr/>
          <p:nvPr/>
        </p:nvSpPr>
        <p:spPr>
          <a:xfrm>
            <a:off x="6980663" y="3785590"/>
            <a:ext cx="1998867" cy="486136"/>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rgbClr val="FAA435"/>
                </a:solidFill>
              </a:rPr>
              <a:t>Populiariausi</a:t>
            </a:r>
            <a:r>
              <a:rPr lang="en-US" b="1" dirty="0">
                <a:solidFill>
                  <a:srgbClr val="FAA435"/>
                </a:solidFill>
              </a:rPr>
              <a:t> </a:t>
            </a:r>
            <a:r>
              <a:rPr lang="en-US" b="1" dirty="0" err="1">
                <a:solidFill>
                  <a:srgbClr val="FAA435"/>
                </a:solidFill>
              </a:rPr>
              <a:t>antrieji</a:t>
            </a:r>
            <a:r>
              <a:rPr lang="en-US" b="1" dirty="0">
                <a:solidFill>
                  <a:srgbClr val="FAA435"/>
                </a:solidFill>
              </a:rPr>
              <a:t> </a:t>
            </a:r>
            <a:r>
              <a:rPr lang="en-US" b="1" dirty="0" err="1">
                <a:solidFill>
                  <a:srgbClr val="FAA435"/>
                </a:solidFill>
              </a:rPr>
              <a:t>gydymai</a:t>
            </a:r>
            <a:r>
              <a:rPr lang="en-US" b="1" dirty="0">
                <a:solidFill>
                  <a:srgbClr val="FAA435"/>
                </a:solidFill>
              </a:rPr>
              <a:t>:</a:t>
            </a:r>
          </a:p>
        </p:txBody>
      </p:sp>
      <p:sp>
        <p:nvSpPr>
          <p:cNvPr id="20" name="Rectangle 19">
            <a:extLst>
              <a:ext uri="{FF2B5EF4-FFF2-40B4-BE49-F238E27FC236}">
                <a16:creationId xmlns:a16="http://schemas.microsoft.com/office/drawing/2014/main" id="{37022647-EEFB-C738-2FD7-94678378A027}"/>
              </a:ext>
            </a:extLst>
          </p:cNvPr>
          <p:cNvSpPr/>
          <p:nvPr/>
        </p:nvSpPr>
        <p:spPr>
          <a:xfrm>
            <a:off x="6980663" y="4322467"/>
            <a:ext cx="2631688" cy="1157005"/>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1. </a:t>
            </a:r>
            <a:r>
              <a:rPr lang="en-US" dirty="0" err="1">
                <a:solidFill>
                  <a:schemeClr val="bg1"/>
                </a:solidFill>
              </a:rPr>
              <a:t>Operacija</a:t>
            </a:r>
            <a:r>
              <a:rPr lang="en-US" dirty="0">
                <a:solidFill>
                  <a:schemeClr val="bg1"/>
                </a:solidFill>
              </a:rPr>
              <a:t> </a:t>
            </a:r>
            <a:r>
              <a:rPr lang="en-US" dirty="0" err="1">
                <a:solidFill>
                  <a:schemeClr val="bg1"/>
                </a:solidFill>
              </a:rPr>
              <a:t>ir</a:t>
            </a:r>
            <a:r>
              <a:rPr lang="en-US" dirty="0">
                <a:solidFill>
                  <a:schemeClr val="bg1"/>
                </a:solidFill>
              </a:rPr>
              <a:t> IST</a:t>
            </a:r>
          </a:p>
          <a:p>
            <a:r>
              <a:rPr lang="en-US" dirty="0">
                <a:solidFill>
                  <a:schemeClr val="bg1"/>
                </a:solidFill>
              </a:rPr>
              <a:t>2. </a:t>
            </a:r>
            <a:r>
              <a:rPr lang="en-US" dirty="0" err="1">
                <a:solidFill>
                  <a:schemeClr val="bg1"/>
                </a:solidFill>
              </a:rPr>
              <a:t>Androgenų</a:t>
            </a:r>
            <a:r>
              <a:rPr lang="en-US" dirty="0">
                <a:solidFill>
                  <a:schemeClr val="bg1"/>
                </a:solidFill>
              </a:rPr>
              <a:t> </a:t>
            </a:r>
            <a:r>
              <a:rPr lang="en-US" dirty="0" err="1">
                <a:solidFill>
                  <a:schemeClr val="bg1"/>
                </a:solidFill>
              </a:rPr>
              <a:t>trūkumo</a:t>
            </a:r>
            <a:r>
              <a:rPr lang="en-US" dirty="0">
                <a:solidFill>
                  <a:schemeClr val="bg1"/>
                </a:solidFill>
              </a:rPr>
              <a:t> </a:t>
            </a:r>
            <a:r>
              <a:rPr lang="en-US" dirty="0" err="1">
                <a:solidFill>
                  <a:schemeClr val="bg1"/>
                </a:solidFill>
              </a:rPr>
              <a:t>terapija</a:t>
            </a:r>
            <a:endParaRPr lang="en-US" dirty="0">
              <a:solidFill>
                <a:schemeClr val="bg1"/>
              </a:solidFill>
            </a:endParaRPr>
          </a:p>
          <a:p>
            <a:r>
              <a:rPr lang="en-US" dirty="0">
                <a:solidFill>
                  <a:schemeClr val="bg1"/>
                </a:solidFill>
              </a:rPr>
              <a:t>3. AS </a:t>
            </a:r>
            <a:r>
              <a:rPr lang="en-US" dirty="0" err="1">
                <a:solidFill>
                  <a:schemeClr val="bg1"/>
                </a:solidFill>
              </a:rPr>
              <a:t>ir</a:t>
            </a:r>
            <a:r>
              <a:rPr lang="en-US" dirty="0">
                <a:solidFill>
                  <a:schemeClr val="bg1"/>
                </a:solidFill>
              </a:rPr>
              <a:t> </a:t>
            </a:r>
            <a:r>
              <a:rPr lang="en-US" dirty="0" err="1">
                <a:solidFill>
                  <a:schemeClr val="bg1"/>
                </a:solidFill>
              </a:rPr>
              <a:t>operacija</a:t>
            </a:r>
            <a:r>
              <a:rPr lang="en-US" dirty="0">
                <a:solidFill>
                  <a:schemeClr val="bg1"/>
                </a:solidFill>
              </a:rPr>
              <a:t> </a:t>
            </a:r>
          </a:p>
        </p:txBody>
      </p:sp>
    </p:spTree>
    <p:extLst>
      <p:ext uri="{BB962C8B-B14F-4D97-AF65-F5344CB8AC3E}">
        <p14:creationId xmlns:p14="http://schemas.microsoft.com/office/powerpoint/2010/main" val="67999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Analizė</a:t>
            </a:r>
            <a:endParaRPr lang="en-US" sz="4600" dirty="0">
              <a:solidFill>
                <a:srgbClr val="757070"/>
              </a:solidFill>
              <a:latin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724370"/>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rPr>
              <a:t>Duomenų</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analizė</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buvo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atlikta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profesorės</a:t>
            </a:r>
            <a:r>
              <a:rPr lang="en-GB" sz="2300" dirty="0">
                <a:solidFill>
                  <a:schemeClr val="tx1">
                    <a:lumMod val="65000"/>
                    <a:lumOff val="35000"/>
                  </a:schemeClr>
                </a:solidFill>
                <a:latin typeface="Roboto" panose="02000000000000000000" pitchFamily="2" charset="0"/>
              </a:rPr>
              <a:t> Monique </a:t>
            </a:r>
            <a:r>
              <a:rPr lang="en-GB" sz="2300" dirty="0" err="1">
                <a:solidFill>
                  <a:schemeClr val="tx1">
                    <a:lumMod val="65000"/>
                    <a:lumOff val="35000"/>
                  </a:schemeClr>
                </a:solidFill>
                <a:latin typeface="Roboto" panose="02000000000000000000" pitchFamily="2" charset="0"/>
              </a:rPr>
              <a:t>Roobol</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jos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komandos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Erasmuso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Universiteto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Medicininiame</a:t>
            </a:r>
            <a:r>
              <a:rPr lang="en-GB" sz="2300" dirty="0">
                <a:solidFill>
                  <a:schemeClr val="tx1">
                    <a:lumMod val="65000"/>
                    <a:lumOff val="35000"/>
                  </a:schemeClr>
                </a:solidFill>
                <a:latin typeface="Roboto" panose="02000000000000000000" pitchFamily="2" charset="0"/>
              </a:rPr>
              <a:t> Centre, </a:t>
            </a:r>
            <a:r>
              <a:rPr lang="en-GB" sz="2300" dirty="0" err="1">
                <a:solidFill>
                  <a:schemeClr val="tx1">
                    <a:lumMod val="65000"/>
                    <a:lumOff val="35000"/>
                  </a:schemeClr>
                </a:solidFill>
                <a:latin typeface="Roboto" panose="02000000000000000000" pitchFamily="2" charset="0"/>
              </a:rPr>
              <a:t>Urologijos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Fakultete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Roterdame</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Jų</a:t>
            </a:r>
            <a:r>
              <a:rPr lang="en-GB" sz="2300" dirty="0">
                <a:solidFill>
                  <a:schemeClr val="tx1">
                    <a:lumMod val="65000"/>
                    <a:lumOff val="35000"/>
                  </a:schemeClr>
                </a:solidFill>
                <a:latin typeface="Roboto" panose="02000000000000000000" pitchFamily="2" charset="0"/>
              </a:rPr>
              <a:t> EUPROMS 1.0 </a:t>
            </a:r>
            <a:r>
              <a:rPr lang="en-GB" sz="2300" dirty="0" err="1">
                <a:solidFill>
                  <a:schemeClr val="tx1">
                    <a:lumMod val="65000"/>
                    <a:lumOff val="35000"/>
                  </a:schemeClr>
                </a:solidFill>
                <a:latin typeface="Roboto" panose="02000000000000000000" pitchFamily="2" charset="0"/>
              </a:rPr>
              <a:t>ir</a:t>
            </a:r>
            <a:r>
              <a:rPr lang="en-GB" sz="2300" dirty="0">
                <a:solidFill>
                  <a:schemeClr val="tx1">
                    <a:lumMod val="65000"/>
                    <a:lumOff val="35000"/>
                  </a:schemeClr>
                </a:solidFill>
                <a:latin typeface="Roboto" panose="02000000000000000000" pitchFamily="2" charset="0"/>
              </a:rPr>
              <a:t> EUPROMS 2.0 </a:t>
            </a:r>
            <a:r>
              <a:rPr lang="en-GB" sz="2300" dirty="0" err="1">
                <a:solidFill>
                  <a:schemeClr val="tx1">
                    <a:lumMod val="65000"/>
                    <a:lumOff val="35000"/>
                  </a:schemeClr>
                </a:solidFill>
                <a:latin typeface="Roboto" panose="02000000000000000000" pitchFamily="2" charset="0"/>
              </a:rPr>
              <a:t>duomenų</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analizė</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suteikė</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bendras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išvadas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kurios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pristatomos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čia</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Kaikurios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išvados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yra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paremtos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grynais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apklausų</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atsakymais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statistinis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reikšmingumas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nėra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apskaičiuotas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parodytas</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Visos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išvados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suteikia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svarbią</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informaciją</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klinikinių</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sprendimų</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priimimui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dėl</a:t>
            </a:r>
            <a:r>
              <a:rPr lang="en-GB" sz="2300" dirty="0">
                <a:solidFill>
                  <a:schemeClr val="tx1">
                    <a:lumMod val="65000"/>
                    <a:lumOff val="35000"/>
                  </a:schemeClr>
                </a:solidFill>
                <a:latin typeface="Roboto" panose="02000000000000000000" pitchFamily="2" charset="0"/>
              </a:rPr>
              <a:t> to </a:t>
            </a:r>
            <a:r>
              <a:rPr lang="en-GB" sz="2300" dirty="0" err="1">
                <a:solidFill>
                  <a:schemeClr val="tx1">
                    <a:lumMod val="65000"/>
                    <a:lumOff val="35000"/>
                  </a:schemeClr>
                </a:solidFill>
                <a:latin typeface="Roboto" panose="02000000000000000000" pitchFamily="2" charset="0"/>
              </a:rPr>
              <a:t>yra</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kliniškai</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svarbios</a:t>
            </a:r>
            <a:endParaRPr lang="en-GB" sz="2300" dirty="0">
              <a:solidFill>
                <a:schemeClr val="tx1">
                  <a:lumMod val="65000"/>
                  <a:lumOff val="35000"/>
                </a:schemeClr>
              </a:solidFill>
              <a:latin typeface="Roboto" panose="02000000000000000000" pitchFamily="2" charset="0"/>
            </a:endParaRPr>
          </a:p>
          <a:p>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
        <p:nvSpPr>
          <p:cNvPr id="4" name="Rectangle 3">
            <a:extLst>
              <a:ext uri="{FF2B5EF4-FFF2-40B4-BE49-F238E27FC236}">
                <a16:creationId xmlns:a16="http://schemas.microsoft.com/office/drawing/2014/main" id="{1B100055-2B1D-9FC5-764A-5E1DD5B17635}"/>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Tree>
    <p:extLst>
      <p:ext uri="{BB962C8B-B14F-4D97-AF65-F5344CB8AC3E}">
        <p14:creationId xmlns:p14="http://schemas.microsoft.com/office/powerpoint/2010/main" val="298451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Rectangle 3">
            <a:extLst>
              <a:ext uri="{FF2B5EF4-FFF2-40B4-BE49-F238E27FC236}">
                <a16:creationId xmlns:a16="http://schemas.microsoft.com/office/drawing/2014/main" id="{31CF265C-5702-9E41-B739-2041CD7F35AF}"/>
              </a:ext>
            </a:extLst>
          </p:cNvPr>
          <p:cNvSpPr/>
          <p:nvPr/>
        </p:nvSpPr>
        <p:spPr>
          <a:xfrm>
            <a:off x="832335" y="857143"/>
            <a:ext cx="6956998" cy="1508105"/>
          </a:xfrm>
          <a:prstGeom prst="rect">
            <a:avLst/>
          </a:prstGeom>
        </p:spPr>
        <p:txBody>
          <a:bodyPr wrap="square">
            <a:spAutoFit/>
          </a:bodyPr>
          <a:lstStyle/>
          <a:p>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resultatai</a:t>
            </a:r>
            <a:r>
              <a:rPr lang="en-GB" sz="5400" dirty="0">
                <a:solidFill>
                  <a:schemeClr val="accent1">
                    <a:lumMod val="50000"/>
                  </a:schemeClr>
                </a:solidFill>
                <a:latin typeface="Roboto" panose="02000000000000000000" pitchFamily="2" charset="0"/>
              </a:rPr>
              <a:t> </a:t>
            </a:r>
          </a:p>
          <a:p>
            <a:pPr>
              <a:spcBef>
                <a:spcPts val="1200"/>
              </a:spcBef>
            </a:pPr>
            <a:r>
              <a:rPr lang="en-GB" sz="2800" dirty="0" err="1">
                <a:latin typeface="Roboto" panose="02000000000000000000" pitchFamily="2" charset="0"/>
              </a:rPr>
              <a:t>Bendra</a:t>
            </a:r>
            <a:r>
              <a:rPr lang="en-GB" sz="2800" dirty="0">
                <a:latin typeface="Roboto" panose="02000000000000000000" pitchFamily="2" charset="0"/>
              </a:rPr>
              <a:t> </a:t>
            </a:r>
            <a:r>
              <a:rPr lang="en-GB" sz="2800" dirty="0" err="1">
                <a:latin typeface="Roboto" panose="02000000000000000000" pitchFamily="2" charset="0"/>
              </a:rPr>
              <a:t>gyvenimo</a:t>
            </a:r>
            <a:r>
              <a:rPr lang="en-GB" sz="2800" dirty="0">
                <a:latin typeface="Roboto" panose="02000000000000000000" pitchFamily="2" charset="0"/>
              </a:rPr>
              <a:t> </a:t>
            </a:r>
            <a:r>
              <a:rPr lang="en-GB" sz="2800" dirty="0" err="1">
                <a:latin typeface="Roboto" panose="02000000000000000000" pitchFamily="2" charset="0"/>
              </a:rPr>
              <a:t>kokybė</a:t>
            </a:r>
            <a:endParaRPr lang="en-GB" sz="2800" dirty="0">
              <a:latin typeface="Roboto" panose="02000000000000000000" pitchFamily="2" charset="0"/>
            </a:endParaRPr>
          </a:p>
        </p:txBody>
      </p:sp>
      <p:sp>
        <p:nvSpPr>
          <p:cNvPr id="5" name="Rectangle 4">
            <a:extLst>
              <a:ext uri="{FF2B5EF4-FFF2-40B4-BE49-F238E27FC236}">
                <a16:creationId xmlns:a16="http://schemas.microsoft.com/office/drawing/2014/main" id="{2945CE09-C804-6334-E1BD-AD8250C3B16A}"/>
              </a:ext>
            </a:extLst>
          </p:cNvPr>
          <p:cNvSpPr/>
          <p:nvPr/>
        </p:nvSpPr>
        <p:spPr>
          <a:xfrm>
            <a:off x="546099" y="6286500"/>
            <a:ext cx="5895427" cy="278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5">
                    <a:lumMod val="50000"/>
                  </a:schemeClr>
                </a:solidFill>
              </a:rPr>
              <a:t>Vyrų</a:t>
            </a:r>
            <a:r>
              <a:rPr lang="en-US" dirty="0">
                <a:solidFill>
                  <a:schemeClr val="accent5">
                    <a:lumMod val="50000"/>
                  </a:schemeClr>
                </a:solidFill>
              </a:rPr>
              <a:t> </a:t>
            </a:r>
            <a:r>
              <a:rPr lang="en-US" dirty="0" err="1">
                <a:solidFill>
                  <a:schemeClr val="accent5">
                    <a:lumMod val="50000"/>
                  </a:schemeClr>
                </a:solidFill>
              </a:rPr>
              <a:t>su</a:t>
            </a:r>
            <a:r>
              <a:rPr lang="en-US" dirty="0">
                <a:solidFill>
                  <a:schemeClr val="accent5">
                    <a:lumMod val="50000"/>
                  </a:schemeClr>
                </a:solidFill>
              </a:rPr>
              <a:t> </a:t>
            </a:r>
            <a:r>
              <a:rPr lang="en-US" dirty="0" err="1">
                <a:solidFill>
                  <a:schemeClr val="accent5">
                    <a:lumMod val="50000"/>
                  </a:schemeClr>
                </a:solidFill>
              </a:rPr>
              <a:t>prostatos</a:t>
            </a:r>
            <a:r>
              <a:rPr lang="en-US" dirty="0">
                <a:solidFill>
                  <a:schemeClr val="accent5">
                    <a:lumMod val="50000"/>
                  </a:schemeClr>
                </a:solidFill>
              </a:rPr>
              <a:t> </a:t>
            </a:r>
            <a:r>
              <a:rPr lang="en-US" dirty="0" err="1">
                <a:solidFill>
                  <a:schemeClr val="accent5">
                    <a:lumMod val="50000"/>
                  </a:schemeClr>
                </a:solidFill>
              </a:rPr>
              <a:t>vėžiu</a:t>
            </a:r>
            <a:r>
              <a:rPr lang="en-US" dirty="0">
                <a:solidFill>
                  <a:schemeClr val="accent5">
                    <a:lumMod val="50000"/>
                  </a:schemeClr>
                </a:solidFill>
              </a:rPr>
              <a:t> balsas </a:t>
            </a:r>
            <a:r>
              <a:rPr lang="en-US" dirty="0" err="1">
                <a:solidFill>
                  <a:schemeClr val="accent5">
                    <a:lumMod val="50000"/>
                  </a:schemeClr>
                </a:solidFill>
              </a:rPr>
              <a:t>Europoje</a:t>
            </a:r>
            <a:endParaRPr lang="en-US" dirty="0">
              <a:solidFill>
                <a:schemeClr val="accent5">
                  <a:lumMod val="50000"/>
                </a:schemeClr>
              </a:solidFill>
            </a:endParaRPr>
          </a:p>
        </p:txBody>
      </p:sp>
      <p:sp>
        <p:nvSpPr>
          <p:cNvPr id="6" name="Rectangle 5">
            <a:extLst>
              <a:ext uri="{FF2B5EF4-FFF2-40B4-BE49-F238E27FC236}">
                <a16:creationId xmlns:a16="http://schemas.microsoft.com/office/drawing/2014/main" id="{8DF6A3EC-EBC2-D881-2E05-8D03E361AA00}"/>
              </a:ext>
            </a:extLst>
          </p:cNvPr>
          <p:cNvSpPr/>
          <p:nvPr/>
        </p:nvSpPr>
        <p:spPr>
          <a:xfrm>
            <a:off x="676035" y="6286500"/>
            <a:ext cx="5895427" cy="278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err="1">
                <a:solidFill>
                  <a:schemeClr val="accent5">
                    <a:lumMod val="50000"/>
                  </a:schemeClr>
                </a:solidFill>
              </a:rPr>
              <a:t>Vyrų</a:t>
            </a:r>
            <a:r>
              <a:rPr lang="en-US" b="1" spc="300" dirty="0">
                <a:solidFill>
                  <a:schemeClr val="accent5">
                    <a:lumMod val="50000"/>
                  </a:schemeClr>
                </a:solidFill>
              </a:rPr>
              <a:t> </a:t>
            </a:r>
            <a:r>
              <a:rPr lang="en-US" b="1" spc="300" dirty="0" err="1">
                <a:solidFill>
                  <a:schemeClr val="accent5">
                    <a:lumMod val="50000"/>
                  </a:schemeClr>
                </a:solidFill>
              </a:rPr>
              <a:t>su</a:t>
            </a:r>
            <a:r>
              <a:rPr lang="en-US" b="1" spc="300" dirty="0">
                <a:solidFill>
                  <a:schemeClr val="accent5">
                    <a:lumMod val="50000"/>
                  </a:schemeClr>
                </a:solidFill>
              </a:rPr>
              <a:t> </a:t>
            </a:r>
            <a:r>
              <a:rPr lang="en-US" b="1" spc="300" dirty="0" err="1">
                <a:solidFill>
                  <a:schemeClr val="accent5">
                    <a:lumMod val="50000"/>
                  </a:schemeClr>
                </a:solidFill>
              </a:rPr>
              <a:t>prostatos</a:t>
            </a:r>
            <a:r>
              <a:rPr lang="en-US" b="1" spc="300" dirty="0">
                <a:solidFill>
                  <a:schemeClr val="accent5">
                    <a:lumMod val="50000"/>
                  </a:schemeClr>
                </a:solidFill>
              </a:rPr>
              <a:t> </a:t>
            </a:r>
            <a:r>
              <a:rPr lang="en-US" b="1" spc="300" dirty="0" err="1">
                <a:solidFill>
                  <a:schemeClr val="accent5">
                    <a:lumMod val="50000"/>
                  </a:schemeClr>
                </a:solidFill>
              </a:rPr>
              <a:t>vėžiu</a:t>
            </a:r>
            <a:r>
              <a:rPr lang="en-US" b="1" spc="300" dirty="0">
                <a:solidFill>
                  <a:schemeClr val="accent5">
                    <a:lumMod val="50000"/>
                  </a:schemeClr>
                </a:solidFill>
              </a:rPr>
              <a:t> balsas </a:t>
            </a:r>
            <a:r>
              <a:rPr lang="en-US" b="1" spc="300" dirty="0" err="1">
                <a:solidFill>
                  <a:schemeClr val="accent5">
                    <a:lumMod val="50000"/>
                  </a:schemeClr>
                </a:solidFill>
              </a:rPr>
              <a:t>Europoje</a:t>
            </a:r>
            <a:endParaRPr lang="en-US" b="1" spc="300" dirty="0">
              <a:solidFill>
                <a:schemeClr val="accent5">
                  <a:lumMod val="50000"/>
                </a:schemeClr>
              </a:solidFill>
            </a:endParaRPr>
          </a:p>
        </p:txBody>
      </p:sp>
    </p:spTree>
    <p:extLst>
      <p:ext uri="{BB962C8B-B14F-4D97-AF65-F5344CB8AC3E}">
        <p14:creationId xmlns:p14="http://schemas.microsoft.com/office/powerpoint/2010/main" val="2740666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descr="Timeline&#10;&#10;Description automatically generated">
            <a:extLst>
              <a:ext uri="{FF2B5EF4-FFF2-40B4-BE49-F238E27FC236}">
                <a16:creationId xmlns:a16="http://schemas.microsoft.com/office/drawing/2014/main" id="{A703E820-AC23-6BD9-5B3B-E63FB5BC4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697" y="1372557"/>
            <a:ext cx="10402300" cy="3317975"/>
          </a:xfrm>
          <a:prstGeom prst="rect">
            <a:avLst/>
          </a:prstGeom>
        </p:spPr>
      </p:pic>
      <p:sp>
        <p:nvSpPr>
          <p:cNvPr id="2" name="Rectangle 1">
            <a:extLst>
              <a:ext uri="{FF2B5EF4-FFF2-40B4-BE49-F238E27FC236}">
                <a16:creationId xmlns:a16="http://schemas.microsoft.com/office/drawing/2014/main" id="{BA849836-2664-F037-BCED-DC9906D3174B}"/>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5" name="Rectangle 4">
            <a:extLst>
              <a:ext uri="{FF2B5EF4-FFF2-40B4-BE49-F238E27FC236}">
                <a16:creationId xmlns:a16="http://schemas.microsoft.com/office/drawing/2014/main" id="{FDB2F025-03C8-84BE-EAD3-0839BA2876AC}"/>
              </a:ext>
            </a:extLst>
          </p:cNvPr>
          <p:cNvSpPr/>
          <p:nvPr/>
        </p:nvSpPr>
        <p:spPr>
          <a:xfrm>
            <a:off x="1828800" y="1372557"/>
            <a:ext cx="7627434" cy="4562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accent5">
                    <a:lumMod val="50000"/>
                  </a:schemeClr>
                </a:solidFill>
              </a:rPr>
              <a:t>Gyvenimo</a:t>
            </a:r>
            <a:r>
              <a:rPr lang="en-US" sz="2800" b="1" dirty="0">
                <a:solidFill>
                  <a:schemeClr val="accent5">
                    <a:lumMod val="50000"/>
                  </a:schemeClr>
                </a:solidFill>
              </a:rPr>
              <a:t> </a:t>
            </a:r>
            <a:r>
              <a:rPr lang="en-US" sz="2800" b="1" dirty="0" err="1">
                <a:solidFill>
                  <a:schemeClr val="accent5">
                    <a:lumMod val="50000"/>
                  </a:schemeClr>
                </a:solidFill>
              </a:rPr>
              <a:t>kokybė</a:t>
            </a:r>
            <a:r>
              <a:rPr lang="en-US" sz="2800" b="1" dirty="0">
                <a:solidFill>
                  <a:schemeClr val="accent5">
                    <a:lumMod val="50000"/>
                  </a:schemeClr>
                </a:solidFill>
              </a:rPr>
              <a:t> per </a:t>
            </a:r>
            <a:r>
              <a:rPr lang="en-US" sz="2800" b="1" dirty="0" err="1">
                <a:solidFill>
                  <a:schemeClr val="accent5">
                    <a:lumMod val="50000"/>
                  </a:schemeClr>
                </a:solidFill>
              </a:rPr>
              <a:t>pastarąją</a:t>
            </a:r>
            <a:r>
              <a:rPr lang="en-US" sz="2800" b="1" dirty="0">
                <a:solidFill>
                  <a:schemeClr val="accent5">
                    <a:lumMod val="50000"/>
                  </a:schemeClr>
                </a:solidFill>
              </a:rPr>
              <a:t> </a:t>
            </a:r>
            <a:r>
              <a:rPr lang="en-US" sz="2800" b="1" dirty="0" err="1">
                <a:solidFill>
                  <a:schemeClr val="accent5">
                    <a:lumMod val="50000"/>
                  </a:schemeClr>
                </a:solidFill>
              </a:rPr>
              <a:t>savaitę</a:t>
            </a:r>
            <a:endParaRPr lang="en-US" sz="2800" b="1" dirty="0">
              <a:solidFill>
                <a:schemeClr val="accent5">
                  <a:lumMod val="50000"/>
                </a:schemeClr>
              </a:solidFill>
            </a:endParaRPr>
          </a:p>
        </p:txBody>
      </p:sp>
      <p:sp>
        <p:nvSpPr>
          <p:cNvPr id="6" name="Rectangle 5">
            <a:extLst>
              <a:ext uri="{FF2B5EF4-FFF2-40B4-BE49-F238E27FC236}">
                <a16:creationId xmlns:a16="http://schemas.microsoft.com/office/drawing/2014/main" id="{CBF4732F-6779-2435-C236-8D060E6F1713}"/>
              </a:ext>
            </a:extLst>
          </p:cNvPr>
          <p:cNvSpPr/>
          <p:nvPr/>
        </p:nvSpPr>
        <p:spPr>
          <a:xfrm>
            <a:off x="1051697" y="1828800"/>
            <a:ext cx="5728244" cy="3122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5">
                    <a:lumMod val="50000"/>
                  </a:schemeClr>
                </a:solidFill>
              </a:rPr>
              <a:t>Nuo labia </a:t>
            </a:r>
            <a:r>
              <a:rPr lang="en-US" sz="2000" b="1" dirty="0" err="1">
                <a:solidFill>
                  <a:schemeClr val="accent5">
                    <a:lumMod val="50000"/>
                  </a:schemeClr>
                </a:solidFill>
              </a:rPr>
              <a:t>prastos</a:t>
            </a:r>
            <a:r>
              <a:rPr lang="en-US" sz="2000" b="1" dirty="0">
                <a:solidFill>
                  <a:schemeClr val="accent5">
                    <a:lumMod val="50000"/>
                  </a:schemeClr>
                </a:solidFill>
              </a:rPr>
              <a:t> </a:t>
            </a:r>
            <a:r>
              <a:rPr lang="en-US" sz="2000" b="1" dirty="0" err="1">
                <a:solidFill>
                  <a:schemeClr val="accent5">
                    <a:lumMod val="50000"/>
                  </a:schemeClr>
                </a:solidFill>
              </a:rPr>
              <a:t>iki</a:t>
            </a:r>
            <a:r>
              <a:rPr lang="en-US" sz="2000" b="1" dirty="0">
                <a:solidFill>
                  <a:schemeClr val="accent5">
                    <a:lumMod val="50000"/>
                  </a:schemeClr>
                </a:solidFill>
              </a:rPr>
              <a:t> </a:t>
            </a:r>
            <a:r>
              <a:rPr lang="en-US" sz="2000" b="1" dirty="0" err="1">
                <a:solidFill>
                  <a:schemeClr val="accent5">
                    <a:lumMod val="50000"/>
                  </a:schemeClr>
                </a:solidFill>
              </a:rPr>
              <a:t>puikios</a:t>
            </a:r>
            <a:r>
              <a:rPr lang="en-US" sz="2000" b="1" dirty="0">
                <a:solidFill>
                  <a:schemeClr val="accent5">
                    <a:lumMod val="50000"/>
                  </a:schemeClr>
                </a:solidFill>
              </a:rPr>
              <a:t> (% </a:t>
            </a:r>
            <a:r>
              <a:rPr lang="en-US" sz="2000" b="1" dirty="0" err="1">
                <a:solidFill>
                  <a:schemeClr val="accent5">
                    <a:lumMod val="50000"/>
                  </a:schemeClr>
                </a:solidFill>
              </a:rPr>
              <a:t>visų</a:t>
            </a:r>
            <a:r>
              <a:rPr lang="en-US" sz="2000" b="1" dirty="0">
                <a:solidFill>
                  <a:schemeClr val="accent5">
                    <a:lumMod val="50000"/>
                  </a:schemeClr>
                </a:solidFill>
              </a:rPr>
              <a:t> </a:t>
            </a:r>
            <a:r>
              <a:rPr lang="en-US" sz="2000" b="1" dirty="0" err="1">
                <a:solidFill>
                  <a:schemeClr val="accent5">
                    <a:lumMod val="50000"/>
                  </a:schemeClr>
                </a:solidFill>
              </a:rPr>
              <a:t>pacientų</a:t>
            </a:r>
            <a:r>
              <a:rPr lang="en-US" sz="2000" b="1" dirty="0">
                <a:solidFill>
                  <a:schemeClr val="accent5">
                    <a:lumMod val="50000"/>
                  </a:schemeClr>
                </a:solidFill>
              </a:rPr>
              <a:t>)</a:t>
            </a:r>
          </a:p>
        </p:txBody>
      </p:sp>
      <p:sp>
        <p:nvSpPr>
          <p:cNvPr id="7" name="Rectangle 6">
            <a:extLst>
              <a:ext uri="{FF2B5EF4-FFF2-40B4-BE49-F238E27FC236}">
                <a16:creationId xmlns:a16="http://schemas.microsoft.com/office/drawing/2014/main" id="{99F67ADA-1C07-8E81-2CF0-F96CDEA2E4C6}"/>
              </a:ext>
            </a:extLst>
          </p:cNvPr>
          <p:cNvSpPr/>
          <p:nvPr/>
        </p:nvSpPr>
        <p:spPr>
          <a:xfrm>
            <a:off x="6419850" y="2800350"/>
            <a:ext cx="1562100" cy="3122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chemeClr val="accent5">
                    <a:lumMod val="50000"/>
                  </a:schemeClr>
                </a:solidFill>
              </a:rPr>
              <a:t>Labai</a:t>
            </a:r>
            <a:r>
              <a:rPr lang="en-US" sz="2000" b="1" dirty="0">
                <a:solidFill>
                  <a:schemeClr val="accent5">
                    <a:lumMod val="50000"/>
                  </a:schemeClr>
                </a:solidFill>
              </a:rPr>
              <a:t> </a:t>
            </a:r>
            <a:r>
              <a:rPr lang="en-US" sz="2000" b="1" dirty="0" err="1">
                <a:solidFill>
                  <a:schemeClr val="accent5">
                    <a:lumMod val="50000"/>
                  </a:schemeClr>
                </a:solidFill>
              </a:rPr>
              <a:t>prasta</a:t>
            </a:r>
            <a:endParaRPr lang="en-US" sz="2000" b="1" dirty="0">
              <a:solidFill>
                <a:schemeClr val="accent5">
                  <a:lumMod val="50000"/>
                </a:schemeClr>
              </a:solidFill>
            </a:endParaRPr>
          </a:p>
        </p:txBody>
      </p:sp>
      <p:sp>
        <p:nvSpPr>
          <p:cNvPr id="8" name="Rectangle 7">
            <a:extLst>
              <a:ext uri="{FF2B5EF4-FFF2-40B4-BE49-F238E27FC236}">
                <a16:creationId xmlns:a16="http://schemas.microsoft.com/office/drawing/2014/main" id="{50AEAA2A-0494-9545-E33F-2FE3E07622DA}"/>
              </a:ext>
            </a:extLst>
          </p:cNvPr>
          <p:cNvSpPr/>
          <p:nvPr/>
        </p:nvSpPr>
        <p:spPr>
          <a:xfrm>
            <a:off x="9867900" y="2800350"/>
            <a:ext cx="1066800" cy="3122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a:solidFill>
                  <a:schemeClr val="accent5">
                    <a:lumMod val="50000"/>
                  </a:schemeClr>
                </a:solidFill>
              </a:rPr>
              <a:t>Puiki</a:t>
            </a:r>
            <a:endParaRPr lang="en-US" sz="2000" b="1" dirty="0">
              <a:solidFill>
                <a:schemeClr val="accent5">
                  <a:lumMod val="50000"/>
                </a:schemeClr>
              </a:solidFill>
            </a:endParaRPr>
          </a:p>
        </p:txBody>
      </p:sp>
      <p:sp>
        <p:nvSpPr>
          <p:cNvPr id="10" name="Rectangle 9">
            <a:extLst>
              <a:ext uri="{FF2B5EF4-FFF2-40B4-BE49-F238E27FC236}">
                <a16:creationId xmlns:a16="http://schemas.microsoft.com/office/drawing/2014/main" id="{B53268B6-B5F8-F43B-4122-4FF18529C54E}"/>
              </a:ext>
            </a:extLst>
          </p:cNvPr>
          <p:cNvSpPr/>
          <p:nvPr/>
        </p:nvSpPr>
        <p:spPr>
          <a:xfrm>
            <a:off x="1051697" y="2365350"/>
            <a:ext cx="3844153" cy="381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accent5">
                    <a:lumMod val="50000"/>
                  </a:schemeClr>
                </a:solidFill>
              </a:rPr>
              <a:t>Vyrų</a:t>
            </a:r>
            <a:r>
              <a:rPr lang="en-US" sz="2400" b="1" dirty="0">
                <a:solidFill>
                  <a:schemeClr val="accent5">
                    <a:lumMod val="50000"/>
                  </a:schemeClr>
                </a:solidFill>
              </a:rPr>
              <a:t> </a:t>
            </a:r>
            <a:r>
              <a:rPr lang="en-US" sz="2400" b="1" dirty="0" err="1">
                <a:solidFill>
                  <a:schemeClr val="accent5">
                    <a:lumMod val="50000"/>
                  </a:schemeClr>
                </a:solidFill>
              </a:rPr>
              <a:t>apklaustų</a:t>
            </a:r>
            <a:r>
              <a:rPr lang="en-US" sz="2400" b="1" dirty="0">
                <a:solidFill>
                  <a:schemeClr val="accent5">
                    <a:lumMod val="50000"/>
                  </a:schemeClr>
                </a:solidFill>
              </a:rPr>
              <a:t> EUROPROMS</a:t>
            </a:r>
          </a:p>
        </p:txBody>
      </p:sp>
    </p:spTree>
    <p:extLst>
      <p:ext uri="{BB962C8B-B14F-4D97-AF65-F5344CB8AC3E}">
        <p14:creationId xmlns:p14="http://schemas.microsoft.com/office/powerpoint/2010/main" val="10169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E6947324-8548-747A-846F-C0B69A583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974" y="758655"/>
            <a:ext cx="10077093" cy="5108045"/>
          </a:xfrm>
          <a:prstGeom prst="rect">
            <a:avLst/>
          </a:prstGeom>
        </p:spPr>
      </p:pic>
      <p:sp>
        <p:nvSpPr>
          <p:cNvPr id="2" name="Rectangle 1">
            <a:extLst>
              <a:ext uri="{FF2B5EF4-FFF2-40B4-BE49-F238E27FC236}">
                <a16:creationId xmlns:a16="http://schemas.microsoft.com/office/drawing/2014/main" id="{562A3859-6B66-2BB3-80EA-F2B0E48142D4}"/>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6" name="Rectangle 5">
            <a:extLst>
              <a:ext uri="{FF2B5EF4-FFF2-40B4-BE49-F238E27FC236}">
                <a16:creationId xmlns:a16="http://schemas.microsoft.com/office/drawing/2014/main" id="{582B0969-D4B0-BAD8-0174-0C0C457DA789}"/>
              </a:ext>
            </a:extLst>
          </p:cNvPr>
          <p:cNvSpPr/>
          <p:nvPr/>
        </p:nvSpPr>
        <p:spPr>
          <a:xfrm>
            <a:off x="1562100" y="758655"/>
            <a:ext cx="8838457" cy="4033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5">
                    <a:lumMod val="50000"/>
                  </a:schemeClr>
                </a:solidFill>
              </a:rPr>
              <a:t>Kaip </a:t>
            </a:r>
            <a:r>
              <a:rPr lang="en-US" sz="2800" b="1" dirty="0" err="1">
                <a:solidFill>
                  <a:schemeClr val="accent5">
                    <a:lumMod val="50000"/>
                  </a:schemeClr>
                </a:solidFill>
              </a:rPr>
              <a:t>gydymas</a:t>
            </a:r>
            <a:r>
              <a:rPr lang="en-US" sz="2800" b="1" dirty="0">
                <a:solidFill>
                  <a:schemeClr val="accent5">
                    <a:lumMod val="50000"/>
                  </a:schemeClr>
                </a:solidFill>
              </a:rPr>
              <a:t> </a:t>
            </a:r>
            <a:r>
              <a:rPr lang="en-US" sz="2800" b="1" dirty="0" err="1">
                <a:solidFill>
                  <a:schemeClr val="accent5">
                    <a:lumMod val="50000"/>
                  </a:schemeClr>
                </a:solidFill>
              </a:rPr>
              <a:t>paveikia</a:t>
            </a:r>
            <a:r>
              <a:rPr lang="en-US" sz="2800" b="1" dirty="0">
                <a:solidFill>
                  <a:schemeClr val="accent5">
                    <a:lumMod val="50000"/>
                  </a:schemeClr>
                </a:solidFill>
              </a:rPr>
              <a:t> </a:t>
            </a:r>
            <a:r>
              <a:rPr lang="en-US" sz="2800" b="1" dirty="0" err="1">
                <a:solidFill>
                  <a:schemeClr val="accent5">
                    <a:lumMod val="50000"/>
                  </a:schemeClr>
                </a:solidFill>
              </a:rPr>
              <a:t>gyvenimo</a:t>
            </a:r>
            <a:r>
              <a:rPr lang="en-US" sz="2800" b="1" dirty="0">
                <a:solidFill>
                  <a:schemeClr val="accent5">
                    <a:lumMod val="50000"/>
                  </a:schemeClr>
                </a:solidFill>
              </a:rPr>
              <a:t> </a:t>
            </a:r>
            <a:r>
              <a:rPr lang="en-US" sz="2800" b="1" dirty="0" err="1">
                <a:solidFill>
                  <a:schemeClr val="accent5">
                    <a:lumMod val="50000"/>
                  </a:schemeClr>
                </a:solidFill>
              </a:rPr>
              <a:t>kokybę</a:t>
            </a:r>
            <a:r>
              <a:rPr lang="en-US" sz="2800" b="1" dirty="0">
                <a:solidFill>
                  <a:schemeClr val="accent5">
                    <a:lumMod val="50000"/>
                  </a:schemeClr>
                </a:solidFill>
              </a:rPr>
              <a:t>?</a:t>
            </a:r>
          </a:p>
        </p:txBody>
      </p:sp>
      <p:sp>
        <p:nvSpPr>
          <p:cNvPr id="7" name="Rectangle 6">
            <a:extLst>
              <a:ext uri="{FF2B5EF4-FFF2-40B4-BE49-F238E27FC236}">
                <a16:creationId xmlns:a16="http://schemas.microsoft.com/office/drawing/2014/main" id="{AB76C3CE-6E52-F7E4-FEC1-421504055FB8}"/>
              </a:ext>
            </a:extLst>
          </p:cNvPr>
          <p:cNvSpPr/>
          <p:nvPr/>
        </p:nvSpPr>
        <p:spPr>
          <a:xfrm>
            <a:off x="3638550" y="5425616"/>
            <a:ext cx="3467100" cy="380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solidFill>
                  <a:schemeClr val="accent5">
                    <a:lumMod val="50000"/>
                  </a:schemeClr>
                </a:solidFill>
              </a:rPr>
              <a:t>Blogesnė</a:t>
            </a:r>
            <a:r>
              <a:rPr lang="en-US" sz="2000" b="1" dirty="0">
                <a:solidFill>
                  <a:schemeClr val="accent5">
                    <a:lumMod val="50000"/>
                  </a:schemeClr>
                </a:solidFill>
              </a:rPr>
              <a:t> </a:t>
            </a:r>
            <a:r>
              <a:rPr lang="en-US" sz="2000" b="1" dirty="0" err="1">
                <a:solidFill>
                  <a:schemeClr val="accent5">
                    <a:lumMod val="50000"/>
                  </a:schemeClr>
                </a:solidFill>
              </a:rPr>
              <a:t>gyvenimo</a:t>
            </a:r>
            <a:r>
              <a:rPr lang="en-US" sz="2000" b="1" dirty="0">
                <a:solidFill>
                  <a:schemeClr val="accent5">
                    <a:lumMod val="50000"/>
                  </a:schemeClr>
                </a:solidFill>
              </a:rPr>
              <a:t> </a:t>
            </a:r>
            <a:r>
              <a:rPr lang="en-US" sz="2000" b="1" dirty="0" err="1">
                <a:solidFill>
                  <a:schemeClr val="accent5">
                    <a:lumMod val="50000"/>
                  </a:schemeClr>
                </a:solidFill>
              </a:rPr>
              <a:t>kokybė</a:t>
            </a:r>
            <a:endParaRPr lang="en-US" sz="2000" b="1" dirty="0">
              <a:solidFill>
                <a:schemeClr val="accent5">
                  <a:lumMod val="50000"/>
                </a:schemeClr>
              </a:solidFill>
            </a:endParaRPr>
          </a:p>
        </p:txBody>
      </p:sp>
      <p:sp>
        <p:nvSpPr>
          <p:cNvPr id="8" name="Rectangle 7">
            <a:extLst>
              <a:ext uri="{FF2B5EF4-FFF2-40B4-BE49-F238E27FC236}">
                <a16:creationId xmlns:a16="http://schemas.microsoft.com/office/drawing/2014/main" id="{DB51226E-E217-E990-ECC4-C92F77195F06}"/>
              </a:ext>
            </a:extLst>
          </p:cNvPr>
          <p:cNvSpPr/>
          <p:nvPr/>
        </p:nvSpPr>
        <p:spPr>
          <a:xfrm>
            <a:off x="7449373" y="5425616"/>
            <a:ext cx="3060314" cy="4410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dirty="0" err="1">
                <a:solidFill>
                  <a:schemeClr val="accent5">
                    <a:lumMod val="50000"/>
                  </a:schemeClr>
                </a:solidFill>
              </a:rPr>
              <a:t>Geresnė</a:t>
            </a:r>
            <a:r>
              <a:rPr lang="en-US" sz="2000" b="1" dirty="0">
                <a:solidFill>
                  <a:schemeClr val="accent5">
                    <a:lumMod val="50000"/>
                  </a:schemeClr>
                </a:solidFill>
              </a:rPr>
              <a:t> </a:t>
            </a:r>
            <a:r>
              <a:rPr lang="en-US" sz="2000" b="1" dirty="0" err="1">
                <a:solidFill>
                  <a:schemeClr val="accent5">
                    <a:lumMod val="50000"/>
                  </a:schemeClr>
                </a:solidFill>
              </a:rPr>
              <a:t>gyvenimo</a:t>
            </a:r>
            <a:r>
              <a:rPr lang="en-US" sz="2000" b="1" dirty="0">
                <a:solidFill>
                  <a:schemeClr val="accent5">
                    <a:lumMod val="50000"/>
                  </a:schemeClr>
                </a:solidFill>
              </a:rPr>
              <a:t> </a:t>
            </a:r>
            <a:r>
              <a:rPr lang="en-US" sz="2000" b="1" dirty="0" err="1">
                <a:solidFill>
                  <a:schemeClr val="accent5">
                    <a:lumMod val="50000"/>
                  </a:schemeClr>
                </a:solidFill>
              </a:rPr>
              <a:t>kokybė</a:t>
            </a:r>
            <a:endParaRPr lang="en-US" sz="2000" b="1" dirty="0">
              <a:solidFill>
                <a:schemeClr val="accent5">
                  <a:lumMod val="50000"/>
                </a:schemeClr>
              </a:solidFill>
            </a:endParaRPr>
          </a:p>
        </p:txBody>
      </p:sp>
      <p:sp>
        <p:nvSpPr>
          <p:cNvPr id="10" name="Rectangle 9">
            <a:extLst>
              <a:ext uri="{FF2B5EF4-FFF2-40B4-BE49-F238E27FC236}">
                <a16:creationId xmlns:a16="http://schemas.microsoft.com/office/drawing/2014/main" id="{91FBDA76-9E2F-DAAC-7AC9-3B3E61B6ABFC}"/>
              </a:ext>
            </a:extLst>
          </p:cNvPr>
          <p:cNvSpPr/>
          <p:nvPr/>
        </p:nvSpPr>
        <p:spPr>
          <a:xfrm>
            <a:off x="827974" y="1158301"/>
            <a:ext cx="9572583" cy="76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5">
                    <a:lumMod val="50000"/>
                  </a:schemeClr>
                </a:solidFill>
              </a:rPr>
              <a:t>(</a:t>
            </a:r>
            <a:r>
              <a:rPr lang="en-US" sz="2000" b="1" dirty="0" err="1">
                <a:solidFill>
                  <a:schemeClr val="accent5">
                    <a:lumMod val="50000"/>
                  </a:schemeClr>
                </a:solidFill>
              </a:rPr>
              <a:t>Gyvenimo</a:t>
            </a:r>
            <a:r>
              <a:rPr lang="en-US" sz="2000" b="1" dirty="0">
                <a:solidFill>
                  <a:schemeClr val="accent5">
                    <a:lumMod val="50000"/>
                  </a:schemeClr>
                </a:solidFill>
              </a:rPr>
              <a:t> </a:t>
            </a:r>
            <a:r>
              <a:rPr lang="en-US" sz="2000" b="1" dirty="0" err="1">
                <a:solidFill>
                  <a:schemeClr val="accent5">
                    <a:lumMod val="50000"/>
                  </a:schemeClr>
                </a:solidFill>
              </a:rPr>
              <a:t>kokybės</a:t>
            </a:r>
            <a:r>
              <a:rPr lang="en-US" sz="2000" b="1" dirty="0">
                <a:solidFill>
                  <a:schemeClr val="accent5">
                    <a:lumMod val="50000"/>
                  </a:schemeClr>
                </a:solidFill>
              </a:rPr>
              <a:t> </a:t>
            </a:r>
            <a:r>
              <a:rPr lang="en-US" sz="2000" b="1" dirty="0" err="1">
                <a:solidFill>
                  <a:schemeClr val="accent5">
                    <a:lumMod val="50000"/>
                  </a:schemeClr>
                </a:solidFill>
              </a:rPr>
              <a:t>taškai</a:t>
            </a:r>
            <a:r>
              <a:rPr lang="en-US" sz="2000" b="1" dirty="0">
                <a:solidFill>
                  <a:schemeClr val="accent5">
                    <a:lumMod val="50000"/>
                  </a:schemeClr>
                </a:solidFill>
              </a:rPr>
              <a:t>*. </a:t>
            </a:r>
            <a:r>
              <a:rPr lang="en-US" sz="2000" b="1" dirty="0" err="1">
                <a:solidFill>
                  <a:schemeClr val="accent5">
                    <a:lumMod val="50000"/>
                  </a:schemeClr>
                </a:solidFill>
              </a:rPr>
              <a:t>Mažesnis</a:t>
            </a:r>
            <a:r>
              <a:rPr lang="en-US" sz="2000" b="1" dirty="0">
                <a:solidFill>
                  <a:schemeClr val="accent5">
                    <a:lumMod val="50000"/>
                  </a:schemeClr>
                </a:solidFill>
              </a:rPr>
              <a:t> </a:t>
            </a:r>
            <a:r>
              <a:rPr lang="en-US" sz="2000" b="1" dirty="0" err="1">
                <a:solidFill>
                  <a:schemeClr val="accent5">
                    <a:lumMod val="50000"/>
                  </a:schemeClr>
                </a:solidFill>
              </a:rPr>
              <a:t>taškų</a:t>
            </a:r>
            <a:r>
              <a:rPr lang="en-US" sz="2000" b="1" dirty="0">
                <a:solidFill>
                  <a:schemeClr val="accent5">
                    <a:lumMod val="50000"/>
                  </a:schemeClr>
                </a:solidFill>
              </a:rPr>
              <a:t> </a:t>
            </a:r>
            <a:r>
              <a:rPr lang="en-US" sz="2000" b="1" dirty="0" err="1">
                <a:solidFill>
                  <a:schemeClr val="accent5">
                    <a:lumMod val="50000"/>
                  </a:schemeClr>
                </a:solidFill>
              </a:rPr>
              <a:t>kiekis</a:t>
            </a:r>
            <a:r>
              <a:rPr lang="en-US" sz="2000" b="1" dirty="0">
                <a:solidFill>
                  <a:schemeClr val="accent5">
                    <a:lumMod val="50000"/>
                  </a:schemeClr>
                </a:solidFill>
              </a:rPr>
              <a:t> </a:t>
            </a:r>
            <a:r>
              <a:rPr lang="en-US" sz="2000" b="1" dirty="0" err="1">
                <a:solidFill>
                  <a:schemeClr val="accent5">
                    <a:lumMod val="50000"/>
                  </a:schemeClr>
                </a:solidFill>
              </a:rPr>
              <a:t>rodo</a:t>
            </a:r>
            <a:r>
              <a:rPr lang="en-US" sz="2000" b="1" dirty="0">
                <a:solidFill>
                  <a:schemeClr val="accent5">
                    <a:lumMod val="50000"/>
                  </a:schemeClr>
                </a:solidFill>
              </a:rPr>
              <a:t> </a:t>
            </a:r>
            <a:r>
              <a:rPr lang="en-US" sz="2000" b="1" dirty="0" err="1">
                <a:solidFill>
                  <a:schemeClr val="accent5">
                    <a:lumMod val="50000"/>
                  </a:schemeClr>
                </a:solidFill>
              </a:rPr>
              <a:t>daugiau</a:t>
            </a:r>
            <a:r>
              <a:rPr lang="en-US" sz="2000" b="1" dirty="0">
                <a:solidFill>
                  <a:schemeClr val="accent5">
                    <a:lumMod val="50000"/>
                  </a:schemeClr>
                </a:solidFill>
              </a:rPr>
              <a:t> </a:t>
            </a:r>
            <a:r>
              <a:rPr lang="en-US" sz="2000" b="1" dirty="0" err="1">
                <a:solidFill>
                  <a:schemeClr val="accent5">
                    <a:lumMod val="50000"/>
                  </a:schemeClr>
                </a:solidFill>
              </a:rPr>
              <a:t>problemų</a:t>
            </a:r>
            <a:r>
              <a:rPr lang="en-US" sz="2000" b="1" dirty="0">
                <a:solidFill>
                  <a:schemeClr val="accent5">
                    <a:lumMod val="50000"/>
                  </a:schemeClr>
                </a:solidFill>
              </a:rPr>
              <a:t> </a:t>
            </a:r>
            <a:r>
              <a:rPr lang="en-US" sz="2000" b="1" dirty="0" err="1">
                <a:solidFill>
                  <a:schemeClr val="accent5">
                    <a:lumMod val="50000"/>
                  </a:schemeClr>
                </a:solidFill>
              </a:rPr>
              <a:t>keliantį</a:t>
            </a:r>
            <a:r>
              <a:rPr lang="en-US" sz="2000" b="1" dirty="0">
                <a:solidFill>
                  <a:schemeClr val="accent5">
                    <a:lumMod val="50000"/>
                  </a:schemeClr>
                </a:solidFill>
              </a:rPr>
              <a:t> </a:t>
            </a:r>
            <a:r>
              <a:rPr lang="en-US" sz="2000" b="1" dirty="0" err="1">
                <a:solidFill>
                  <a:schemeClr val="accent5">
                    <a:lumMod val="50000"/>
                  </a:schemeClr>
                </a:solidFill>
              </a:rPr>
              <a:t>poveikį</a:t>
            </a:r>
            <a:r>
              <a:rPr lang="en-US" sz="2000" b="1" dirty="0">
                <a:solidFill>
                  <a:schemeClr val="accent5">
                    <a:lumMod val="50000"/>
                  </a:schemeClr>
                </a:solidFill>
              </a:rPr>
              <a:t>. </a:t>
            </a:r>
            <a:r>
              <a:rPr lang="en-US" sz="2000" b="1" dirty="0" err="1">
                <a:solidFill>
                  <a:schemeClr val="accent5">
                    <a:lumMod val="50000"/>
                  </a:schemeClr>
                </a:solidFill>
              </a:rPr>
              <a:t>Taškai</a:t>
            </a:r>
            <a:r>
              <a:rPr lang="en-US" sz="2000" b="1" dirty="0">
                <a:solidFill>
                  <a:schemeClr val="accent5">
                    <a:lumMod val="50000"/>
                  </a:schemeClr>
                </a:solidFill>
              </a:rPr>
              <a:t> </a:t>
            </a:r>
            <a:r>
              <a:rPr lang="en-US" sz="2000" b="1" dirty="0" err="1">
                <a:solidFill>
                  <a:schemeClr val="accent5">
                    <a:lumMod val="50000"/>
                  </a:schemeClr>
                </a:solidFill>
              </a:rPr>
              <a:t>yra</a:t>
            </a:r>
            <a:r>
              <a:rPr lang="en-US" sz="2000" b="1" dirty="0">
                <a:solidFill>
                  <a:schemeClr val="accent5">
                    <a:lumMod val="50000"/>
                  </a:schemeClr>
                </a:solidFill>
              </a:rPr>
              <a:t> </a:t>
            </a:r>
            <a:r>
              <a:rPr lang="en-US" sz="2000" b="1" dirty="0" err="1">
                <a:solidFill>
                  <a:schemeClr val="accent5">
                    <a:lumMod val="50000"/>
                  </a:schemeClr>
                </a:solidFill>
              </a:rPr>
              <a:t>bendros</a:t>
            </a:r>
            <a:r>
              <a:rPr lang="en-US" sz="2000" b="1" dirty="0">
                <a:solidFill>
                  <a:schemeClr val="accent5">
                    <a:lumMod val="50000"/>
                  </a:schemeClr>
                </a:solidFill>
              </a:rPr>
              <a:t> 5464 </a:t>
            </a:r>
            <a:r>
              <a:rPr lang="en-US" sz="2000" b="1" dirty="0" err="1">
                <a:solidFill>
                  <a:schemeClr val="accent5">
                    <a:lumMod val="50000"/>
                  </a:schemeClr>
                </a:solidFill>
              </a:rPr>
              <a:t>vyrų</a:t>
            </a:r>
            <a:r>
              <a:rPr lang="en-US" sz="2000" b="1" dirty="0">
                <a:solidFill>
                  <a:schemeClr val="accent5">
                    <a:lumMod val="50000"/>
                  </a:schemeClr>
                </a:solidFill>
              </a:rPr>
              <a:t> </a:t>
            </a:r>
            <a:r>
              <a:rPr lang="en-US" sz="2000" b="1" dirty="0" err="1">
                <a:solidFill>
                  <a:schemeClr val="accent5">
                    <a:lumMod val="50000"/>
                  </a:schemeClr>
                </a:solidFill>
              </a:rPr>
              <a:t>grupės</a:t>
            </a:r>
            <a:r>
              <a:rPr lang="en-US" sz="2000" b="1" dirty="0">
                <a:solidFill>
                  <a:schemeClr val="accent5">
                    <a:lumMod val="50000"/>
                  </a:schemeClr>
                </a:solidFill>
              </a:rPr>
              <a:t> </a:t>
            </a:r>
            <a:r>
              <a:rPr lang="en-US" sz="2000" b="1" dirty="0" err="1">
                <a:solidFill>
                  <a:schemeClr val="accent5">
                    <a:lumMod val="50000"/>
                  </a:schemeClr>
                </a:solidFill>
              </a:rPr>
              <a:t>mediana</a:t>
            </a:r>
            <a:r>
              <a:rPr lang="en-US" sz="2000" b="1" dirty="0">
                <a:solidFill>
                  <a:schemeClr val="accent5">
                    <a:lumMod val="50000"/>
                  </a:schemeClr>
                </a:solidFill>
              </a:rPr>
              <a:t>)</a:t>
            </a:r>
          </a:p>
        </p:txBody>
      </p:sp>
      <p:sp>
        <p:nvSpPr>
          <p:cNvPr id="12" name="Rectangle 11">
            <a:extLst>
              <a:ext uri="{FF2B5EF4-FFF2-40B4-BE49-F238E27FC236}">
                <a16:creationId xmlns:a16="http://schemas.microsoft.com/office/drawing/2014/main" id="{ED452031-A4CE-A7CB-0D1B-540A5BD073EE}"/>
              </a:ext>
            </a:extLst>
          </p:cNvPr>
          <p:cNvSpPr/>
          <p:nvPr/>
        </p:nvSpPr>
        <p:spPr>
          <a:xfrm>
            <a:off x="1695450" y="5431012"/>
            <a:ext cx="1943100" cy="4410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taškų</a:t>
            </a:r>
            <a:r>
              <a:rPr lang="en-US" sz="1600" dirty="0">
                <a:solidFill>
                  <a:schemeClr val="accent5">
                    <a:lumMod val="50000"/>
                  </a:schemeClr>
                </a:solidFill>
              </a:rPr>
              <a:t> </a:t>
            </a:r>
            <a:r>
              <a:rPr lang="en-US" sz="1600" dirty="0" err="1">
                <a:solidFill>
                  <a:schemeClr val="accent5">
                    <a:lumMod val="50000"/>
                  </a:schemeClr>
                </a:solidFill>
              </a:rPr>
              <a:t>skaičiuotojas</a:t>
            </a:r>
            <a:endParaRPr lang="en-US" sz="1600" dirty="0">
              <a:solidFill>
                <a:schemeClr val="accent5">
                  <a:lumMod val="50000"/>
                </a:schemeClr>
              </a:solidFill>
            </a:endParaRPr>
          </a:p>
        </p:txBody>
      </p:sp>
      <p:sp>
        <p:nvSpPr>
          <p:cNvPr id="13" name="Rectangle 12">
            <a:extLst>
              <a:ext uri="{FF2B5EF4-FFF2-40B4-BE49-F238E27FC236}">
                <a16:creationId xmlns:a16="http://schemas.microsoft.com/office/drawing/2014/main" id="{19E2089F-FD39-103F-5667-04AA618AC619}"/>
              </a:ext>
            </a:extLst>
          </p:cNvPr>
          <p:cNvSpPr/>
          <p:nvPr/>
        </p:nvSpPr>
        <p:spPr>
          <a:xfrm>
            <a:off x="5029200" y="2095500"/>
            <a:ext cx="3257550" cy="304800"/>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rgbClr val="FAA435"/>
                </a:solidFill>
              </a:rPr>
              <a:t>Pacientų</a:t>
            </a:r>
            <a:r>
              <a:rPr lang="en-US" b="1" dirty="0">
                <a:solidFill>
                  <a:srgbClr val="FAA435"/>
                </a:solidFill>
              </a:rPr>
              <a:t> </a:t>
            </a:r>
            <a:r>
              <a:rPr lang="en-US" b="1" dirty="0" err="1">
                <a:solidFill>
                  <a:srgbClr val="FAA435"/>
                </a:solidFill>
              </a:rPr>
              <a:t>seksualinis</a:t>
            </a:r>
            <a:r>
              <a:rPr lang="en-US" b="1" dirty="0">
                <a:solidFill>
                  <a:srgbClr val="FAA435"/>
                </a:solidFill>
              </a:rPr>
              <a:t> </a:t>
            </a:r>
            <a:r>
              <a:rPr lang="en-US" b="1" dirty="0" err="1">
                <a:solidFill>
                  <a:srgbClr val="FAA435"/>
                </a:solidFill>
              </a:rPr>
              <a:t>gyvenimas</a:t>
            </a:r>
            <a:endParaRPr lang="en-US" b="1" dirty="0">
              <a:solidFill>
                <a:srgbClr val="FAA435"/>
              </a:solidFill>
            </a:endParaRPr>
          </a:p>
        </p:txBody>
      </p:sp>
      <p:sp>
        <p:nvSpPr>
          <p:cNvPr id="14" name="Rectangle 13">
            <a:extLst>
              <a:ext uri="{FF2B5EF4-FFF2-40B4-BE49-F238E27FC236}">
                <a16:creationId xmlns:a16="http://schemas.microsoft.com/office/drawing/2014/main" id="{A23C4BD5-2376-64D4-4BB6-36D2FB003E5E}"/>
              </a:ext>
            </a:extLst>
          </p:cNvPr>
          <p:cNvSpPr/>
          <p:nvPr/>
        </p:nvSpPr>
        <p:spPr>
          <a:xfrm>
            <a:off x="4876800" y="2380846"/>
            <a:ext cx="3619500" cy="304800"/>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solidFill>
              </a:rPr>
              <a:t>yra</a:t>
            </a:r>
            <a:r>
              <a:rPr lang="en-US" b="1" dirty="0">
                <a:solidFill>
                  <a:schemeClr val="bg1"/>
                </a:solidFill>
              </a:rPr>
              <a:t> </a:t>
            </a:r>
            <a:r>
              <a:rPr lang="en-US" b="1" dirty="0" err="1">
                <a:solidFill>
                  <a:schemeClr val="bg1"/>
                </a:solidFill>
              </a:rPr>
              <a:t>labiausiai</a:t>
            </a:r>
            <a:r>
              <a:rPr lang="en-US" b="1" dirty="0">
                <a:solidFill>
                  <a:schemeClr val="bg1"/>
                </a:solidFill>
              </a:rPr>
              <a:t> </a:t>
            </a:r>
            <a:r>
              <a:rPr lang="en-US" b="1" dirty="0" err="1">
                <a:solidFill>
                  <a:schemeClr val="bg1"/>
                </a:solidFill>
              </a:rPr>
              <a:t>paveiktas</a:t>
            </a:r>
            <a:r>
              <a:rPr lang="en-US" b="1" dirty="0">
                <a:solidFill>
                  <a:schemeClr val="bg1"/>
                </a:solidFill>
              </a:rPr>
              <a:t> po </a:t>
            </a:r>
            <a:r>
              <a:rPr lang="en-US" b="1" dirty="0" err="1">
                <a:solidFill>
                  <a:schemeClr val="bg1"/>
                </a:solidFill>
              </a:rPr>
              <a:t>gydymo</a:t>
            </a:r>
            <a:endParaRPr lang="en-US" b="1" dirty="0">
              <a:solidFill>
                <a:schemeClr val="bg1"/>
              </a:solidFill>
            </a:endParaRPr>
          </a:p>
        </p:txBody>
      </p:sp>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8C369616-C484-6F8C-2D6A-F6DCA7E60CD2}"/>
                  </a:ext>
                </a:extLst>
              </p14:cNvPr>
              <p14:cNvContentPartPr/>
              <p14:nvPr/>
            </p14:nvContentPartPr>
            <p14:xfrm>
              <a:off x="8370956" y="2259952"/>
              <a:ext cx="257760" cy="480240"/>
            </p14:xfrm>
          </p:contentPart>
        </mc:Choice>
        <mc:Fallback xmlns="">
          <p:pic>
            <p:nvPicPr>
              <p:cNvPr id="20" name="Ink 19">
                <a:extLst>
                  <a:ext uri="{FF2B5EF4-FFF2-40B4-BE49-F238E27FC236}">
                    <a16:creationId xmlns:a16="http://schemas.microsoft.com/office/drawing/2014/main" id="{8C369616-C484-6F8C-2D6A-F6DCA7E60CD2}"/>
                  </a:ext>
                </a:extLst>
              </p:cNvPr>
              <p:cNvPicPr/>
              <p:nvPr/>
            </p:nvPicPr>
            <p:blipFill>
              <a:blip r:embed="rId6"/>
              <a:stretch>
                <a:fillRect/>
              </a:stretch>
            </p:blipFill>
            <p:spPr>
              <a:xfrm>
                <a:off x="8362316" y="2251312"/>
                <a:ext cx="27540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Ink 21">
                <a:extLst>
                  <a:ext uri="{FF2B5EF4-FFF2-40B4-BE49-F238E27FC236}">
                    <a16:creationId xmlns:a16="http://schemas.microsoft.com/office/drawing/2014/main" id="{61C6D183-132E-812F-AD91-3431A14C09A8}"/>
                  </a:ext>
                </a:extLst>
              </p14:cNvPr>
              <p14:cNvContentPartPr/>
              <p14:nvPr/>
            </p14:nvContentPartPr>
            <p14:xfrm>
              <a:off x="4863476" y="2642992"/>
              <a:ext cx="77400" cy="85320"/>
            </p14:xfrm>
          </p:contentPart>
        </mc:Choice>
        <mc:Fallback xmlns="">
          <p:pic>
            <p:nvPicPr>
              <p:cNvPr id="22" name="Ink 21">
                <a:extLst>
                  <a:ext uri="{FF2B5EF4-FFF2-40B4-BE49-F238E27FC236}">
                    <a16:creationId xmlns:a16="http://schemas.microsoft.com/office/drawing/2014/main" id="{61C6D183-132E-812F-AD91-3431A14C09A8}"/>
                  </a:ext>
                </a:extLst>
              </p:cNvPr>
              <p:cNvPicPr/>
              <p:nvPr/>
            </p:nvPicPr>
            <p:blipFill>
              <a:blip r:embed="rId8"/>
              <a:stretch>
                <a:fillRect/>
              </a:stretch>
            </p:blipFill>
            <p:spPr>
              <a:xfrm>
                <a:off x="4854836" y="2634352"/>
                <a:ext cx="95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73A08B88-0F4A-9B32-47B0-C34A4A10494C}"/>
                  </a:ext>
                </a:extLst>
              </p14:cNvPr>
              <p14:cNvContentPartPr/>
              <p14:nvPr/>
            </p14:nvContentPartPr>
            <p14:xfrm>
              <a:off x="4877876" y="2619232"/>
              <a:ext cx="60120" cy="82800"/>
            </p14:xfrm>
          </p:contentPart>
        </mc:Choice>
        <mc:Fallback xmlns="">
          <p:pic>
            <p:nvPicPr>
              <p:cNvPr id="23" name="Ink 22">
                <a:extLst>
                  <a:ext uri="{FF2B5EF4-FFF2-40B4-BE49-F238E27FC236}">
                    <a16:creationId xmlns:a16="http://schemas.microsoft.com/office/drawing/2014/main" id="{73A08B88-0F4A-9B32-47B0-C34A4A10494C}"/>
                  </a:ext>
                </a:extLst>
              </p:cNvPr>
              <p:cNvPicPr/>
              <p:nvPr/>
            </p:nvPicPr>
            <p:blipFill>
              <a:blip r:embed="rId10"/>
              <a:stretch>
                <a:fillRect/>
              </a:stretch>
            </p:blipFill>
            <p:spPr>
              <a:xfrm>
                <a:off x="4868876" y="2610592"/>
                <a:ext cx="77760" cy="100440"/>
              </a:xfrm>
              <a:prstGeom prst="rect">
                <a:avLst/>
              </a:prstGeom>
            </p:spPr>
          </p:pic>
        </mc:Fallback>
      </mc:AlternateContent>
      <p:sp>
        <p:nvSpPr>
          <p:cNvPr id="25" name="Rectangle 24">
            <a:extLst>
              <a:ext uri="{FF2B5EF4-FFF2-40B4-BE49-F238E27FC236}">
                <a16:creationId xmlns:a16="http://schemas.microsoft.com/office/drawing/2014/main" id="{589898CA-9CA2-2D00-4795-3C35824B4885}"/>
              </a:ext>
            </a:extLst>
          </p:cNvPr>
          <p:cNvSpPr/>
          <p:nvPr/>
        </p:nvSpPr>
        <p:spPr>
          <a:xfrm>
            <a:off x="994611" y="2400300"/>
            <a:ext cx="2149642" cy="301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Lytinė</a:t>
            </a:r>
            <a:r>
              <a:rPr lang="en-US" sz="2000" dirty="0">
                <a:solidFill>
                  <a:schemeClr val="accent5">
                    <a:lumMod val="50000"/>
                  </a:schemeClr>
                </a:solidFill>
              </a:rPr>
              <a:t> </a:t>
            </a:r>
            <a:r>
              <a:rPr lang="en-US" sz="2000" dirty="0" err="1">
                <a:solidFill>
                  <a:schemeClr val="accent5">
                    <a:lumMod val="50000"/>
                  </a:schemeClr>
                </a:solidFill>
              </a:rPr>
              <a:t>funkcija</a:t>
            </a:r>
            <a:endParaRPr lang="en-US" sz="2000" dirty="0">
              <a:solidFill>
                <a:schemeClr val="accent5">
                  <a:lumMod val="50000"/>
                </a:schemeClr>
              </a:solidFill>
            </a:endParaRPr>
          </a:p>
        </p:txBody>
      </p:sp>
      <p:sp>
        <p:nvSpPr>
          <p:cNvPr id="26" name="Rectangle 25">
            <a:extLst>
              <a:ext uri="{FF2B5EF4-FFF2-40B4-BE49-F238E27FC236}">
                <a16:creationId xmlns:a16="http://schemas.microsoft.com/office/drawing/2014/main" id="{E2E48FA4-8F56-8A3A-5E64-2D9910049B26}"/>
              </a:ext>
            </a:extLst>
          </p:cNvPr>
          <p:cNvSpPr/>
          <p:nvPr/>
        </p:nvSpPr>
        <p:spPr>
          <a:xfrm>
            <a:off x="695558" y="2984383"/>
            <a:ext cx="2368484" cy="36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Šlapimo</a:t>
            </a:r>
            <a:r>
              <a:rPr lang="en-US" sz="2000" dirty="0">
                <a:solidFill>
                  <a:schemeClr val="accent5">
                    <a:lumMod val="50000"/>
                  </a:schemeClr>
                </a:solidFill>
              </a:rPr>
              <a:t> </a:t>
            </a:r>
            <a:r>
              <a:rPr lang="en-US" sz="2000" dirty="0" err="1">
                <a:solidFill>
                  <a:schemeClr val="accent5">
                    <a:lumMod val="50000"/>
                  </a:schemeClr>
                </a:solidFill>
              </a:rPr>
              <a:t>nelaikymas</a:t>
            </a:r>
            <a:endParaRPr lang="en-US" sz="2000" dirty="0">
              <a:solidFill>
                <a:schemeClr val="accent5">
                  <a:lumMod val="50000"/>
                </a:schemeClr>
              </a:solidFill>
            </a:endParaRPr>
          </a:p>
        </p:txBody>
      </p:sp>
      <p:sp>
        <p:nvSpPr>
          <p:cNvPr id="28" name="Rectangle 27">
            <a:extLst>
              <a:ext uri="{FF2B5EF4-FFF2-40B4-BE49-F238E27FC236}">
                <a16:creationId xmlns:a16="http://schemas.microsoft.com/office/drawing/2014/main" id="{1B6D0658-CC60-91B5-2208-BD54977C697B}"/>
              </a:ext>
            </a:extLst>
          </p:cNvPr>
          <p:cNvSpPr/>
          <p:nvPr/>
        </p:nvSpPr>
        <p:spPr>
          <a:xfrm>
            <a:off x="304800" y="3689684"/>
            <a:ext cx="2759242" cy="36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Hormoninės</a:t>
            </a:r>
            <a:r>
              <a:rPr lang="en-US" sz="2000" dirty="0">
                <a:solidFill>
                  <a:schemeClr val="accent5">
                    <a:lumMod val="50000"/>
                  </a:schemeClr>
                </a:solidFill>
              </a:rPr>
              <a:t> </a:t>
            </a:r>
            <a:r>
              <a:rPr lang="en-US" sz="2000" dirty="0" err="1">
                <a:solidFill>
                  <a:schemeClr val="accent5">
                    <a:lumMod val="50000"/>
                  </a:schemeClr>
                </a:solidFill>
              </a:rPr>
              <a:t>problemos</a:t>
            </a:r>
            <a:endParaRPr lang="en-US" sz="2000" dirty="0">
              <a:solidFill>
                <a:schemeClr val="accent5">
                  <a:lumMod val="50000"/>
                </a:schemeClr>
              </a:solidFill>
            </a:endParaRPr>
          </a:p>
        </p:txBody>
      </p:sp>
      <p:sp>
        <p:nvSpPr>
          <p:cNvPr id="29" name="Rectangle 28">
            <a:extLst>
              <a:ext uri="{FF2B5EF4-FFF2-40B4-BE49-F238E27FC236}">
                <a16:creationId xmlns:a16="http://schemas.microsoft.com/office/drawing/2014/main" id="{29586855-5B51-5174-9CDD-89F4FF9ABB6A}"/>
              </a:ext>
            </a:extLst>
          </p:cNvPr>
          <p:cNvSpPr/>
          <p:nvPr/>
        </p:nvSpPr>
        <p:spPr>
          <a:xfrm>
            <a:off x="506247" y="4331368"/>
            <a:ext cx="2557795" cy="36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Šlapinimosi</a:t>
            </a:r>
            <a:r>
              <a:rPr lang="en-US" sz="2000" dirty="0">
                <a:solidFill>
                  <a:schemeClr val="accent5">
                    <a:lumMod val="50000"/>
                  </a:schemeClr>
                </a:solidFill>
              </a:rPr>
              <a:t> </a:t>
            </a:r>
            <a:r>
              <a:rPr lang="en-US" sz="2000" dirty="0" err="1">
                <a:solidFill>
                  <a:schemeClr val="accent5">
                    <a:lumMod val="50000"/>
                  </a:schemeClr>
                </a:solidFill>
              </a:rPr>
              <a:t>sunkumai</a:t>
            </a:r>
            <a:endParaRPr lang="en-US" sz="2000" dirty="0">
              <a:solidFill>
                <a:schemeClr val="accent5">
                  <a:lumMod val="50000"/>
                </a:schemeClr>
              </a:solidFill>
            </a:endParaRPr>
          </a:p>
        </p:txBody>
      </p:sp>
      <p:sp>
        <p:nvSpPr>
          <p:cNvPr id="31" name="Rectangle 30">
            <a:extLst>
              <a:ext uri="{FF2B5EF4-FFF2-40B4-BE49-F238E27FC236}">
                <a16:creationId xmlns:a16="http://schemas.microsoft.com/office/drawing/2014/main" id="{BE35C852-6342-E48E-910D-6C72D8AC90DF}"/>
              </a:ext>
            </a:extLst>
          </p:cNvPr>
          <p:cNvSpPr/>
          <p:nvPr/>
        </p:nvSpPr>
        <p:spPr>
          <a:xfrm>
            <a:off x="1122947" y="4940968"/>
            <a:ext cx="1941095" cy="320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Žarnyno</a:t>
            </a:r>
            <a:r>
              <a:rPr lang="en-US" sz="2000" dirty="0">
                <a:solidFill>
                  <a:schemeClr val="accent5">
                    <a:lumMod val="50000"/>
                  </a:schemeClr>
                </a:solidFill>
              </a:rPr>
              <a:t> </a:t>
            </a:r>
            <a:r>
              <a:rPr lang="en-US" sz="2000" dirty="0" err="1">
                <a:solidFill>
                  <a:schemeClr val="accent5">
                    <a:lumMod val="50000"/>
                  </a:schemeClr>
                </a:solidFill>
              </a:rPr>
              <a:t>poveikis</a:t>
            </a:r>
            <a:endParaRPr lang="en-US" sz="2000" dirty="0">
              <a:solidFill>
                <a:schemeClr val="accent5">
                  <a:lumMod val="50000"/>
                </a:schemeClr>
              </a:solidFill>
            </a:endParaRPr>
          </a:p>
        </p:txBody>
      </p:sp>
    </p:spTree>
    <p:extLst>
      <p:ext uri="{BB962C8B-B14F-4D97-AF65-F5344CB8AC3E}">
        <p14:creationId xmlns:p14="http://schemas.microsoft.com/office/powerpoint/2010/main" val="44778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832341" y="355602"/>
            <a:ext cx="10858152" cy="1724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resultatai</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Resultatai</a:t>
            </a:r>
            <a:r>
              <a:rPr lang="en-GB" sz="2800" dirty="0">
                <a:latin typeface="Roboto" panose="02000000000000000000" pitchFamily="2" charset="0"/>
              </a:rPr>
              <a:t>: </a:t>
            </a:r>
            <a:r>
              <a:rPr lang="en-GB" sz="2800" dirty="0" err="1">
                <a:latin typeface="Roboto" panose="02000000000000000000" pitchFamily="2" charset="0"/>
              </a:rPr>
              <a:t>Diskomfortas</a:t>
            </a:r>
            <a:r>
              <a:rPr lang="en-GB" sz="2800" dirty="0">
                <a:latin typeface="Roboto" panose="02000000000000000000" pitchFamily="2" charset="0"/>
              </a:rPr>
              <a:t>, </a:t>
            </a:r>
            <a:r>
              <a:rPr lang="en-GB" sz="2800" dirty="0" err="1">
                <a:latin typeface="Roboto" panose="02000000000000000000" pitchFamily="2" charset="0"/>
              </a:rPr>
              <a:t>nuovargis</a:t>
            </a:r>
            <a:r>
              <a:rPr lang="en-GB" sz="2800" dirty="0">
                <a:latin typeface="Roboto" panose="02000000000000000000" pitchFamily="2" charset="0"/>
              </a:rPr>
              <a:t>, </a:t>
            </a:r>
            <a:r>
              <a:rPr lang="en-GB" sz="2800" dirty="0" err="1">
                <a:latin typeface="Roboto" panose="02000000000000000000" pitchFamily="2" charset="0"/>
              </a:rPr>
              <a:t>nemiga</a:t>
            </a:r>
            <a:endParaRPr lang="en-GB" sz="2800"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
        <p:nvSpPr>
          <p:cNvPr id="4" name="Rectangle 3">
            <a:extLst>
              <a:ext uri="{FF2B5EF4-FFF2-40B4-BE49-F238E27FC236}">
                <a16:creationId xmlns:a16="http://schemas.microsoft.com/office/drawing/2014/main" id="{26DDB9BD-0E90-2717-2A48-069341779B43}"/>
              </a:ext>
            </a:extLst>
          </p:cNvPr>
          <p:cNvSpPr/>
          <p:nvPr/>
        </p:nvSpPr>
        <p:spPr>
          <a:xfrm>
            <a:off x="546099" y="6286500"/>
            <a:ext cx="5895427" cy="278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err="1">
                <a:solidFill>
                  <a:schemeClr val="accent5">
                    <a:lumMod val="50000"/>
                  </a:schemeClr>
                </a:solidFill>
              </a:rPr>
              <a:t>Vyrų</a:t>
            </a:r>
            <a:r>
              <a:rPr lang="en-US" b="1" spc="300" dirty="0">
                <a:solidFill>
                  <a:schemeClr val="accent5">
                    <a:lumMod val="50000"/>
                  </a:schemeClr>
                </a:solidFill>
              </a:rPr>
              <a:t> </a:t>
            </a:r>
            <a:r>
              <a:rPr lang="en-US" b="1" spc="300" dirty="0" err="1">
                <a:solidFill>
                  <a:schemeClr val="accent5">
                    <a:lumMod val="50000"/>
                  </a:schemeClr>
                </a:solidFill>
              </a:rPr>
              <a:t>su</a:t>
            </a:r>
            <a:r>
              <a:rPr lang="en-US" b="1" spc="300" dirty="0">
                <a:solidFill>
                  <a:schemeClr val="accent5">
                    <a:lumMod val="50000"/>
                  </a:schemeClr>
                </a:solidFill>
              </a:rPr>
              <a:t> </a:t>
            </a:r>
            <a:r>
              <a:rPr lang="en-US" b="1" spc="300" dirty="0" err="1">
                <a:solidFill>
                  <a:schemeClr val="accent5">
                    <a:lumMod val="50000"/>
                  </a:schemeClr>
                </a:solidFill>
              </a:rPr>
              <a:t>prostatos</a:t>
            </a:r>
            <a:r>
              <a:rPr lang="en-US" b="1" spc="300" dirty="0">
                <a:solidFill>
                  <a:schemeClr val="accent5">
                    <a:lumMod val="50000"/>
                  </a:schemeClr>
                </a:solidFill>
              </a:rPr>
              <a:t> </a:t>
            </a:r>
            <a:r>
              <a:rPr lang="en-US" b="1" spc="300" dirty="0" err="1">
                <a:solidFill>
                  <a:schemeClr val="accent5">
                    <a:lumMod val="50000"/>
                  </a:schemeClr>
                </a:solidFill>
              </a:rPr>
              <a:t>vėžiu</a:t>
            </a:r>
            <a:r>
              <a:rPr lang="en-US" b="1" spc="300" dirty="0">
                <a:solidFill>
                  <a:schemeClr val="accent5">
                    <a:lumMod val="50000"/>
                  </a:schemeClr>
                </a:solidFill>
              </a:rPr>
              <a:t> balsas </a:t>
            </a:r>
            <a:r>
              <a:rPr lang="en-US" b="1" spc="300" dirty="0" err="1">
                <a:solidFill>
                  <a:schemeClr val="accent5">
                    <a:lumMod val="50000"/>
                  </a:schemeClr>
                </a:solidFill>
              </a:rPr>
              <a:t>Europoje</a:t>
            </a:r>
            <a:endParaRPr lang="en-US" b="1" spc="300" dirty="0">
              <a:solidFill>
                <a:schemeClr val="accent5">
                  <a:lumMod val="50000"/>
                </a:schemeClr>
              </a:solidFill>
            </a:endParaRPr>
          </a:p>
        </p:txBody>
      </p:sp>
    </p:spTree>
    <p:extLst>
      <p:ext uri="{BB962C8B-B14F-4D97-AF65-F5344CB8AC3E}">
        <p14:creationId xmlns:p14="http://schemas.microsoft.com/office/powerpoint/2010/main" val="3664511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721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EUPROMS </a:t>
            </a:r>
            <a:r>
              <a:rPr lang="en-GB" sz="5400" dirty="0" err="1">
                <a:solidFill>
                  <a:schemeClr val="accent1">
                    <a:lumMod val="50000"/>
                  </a:schemeClr>
                </a:solidFill>
                <a:latin typeface="Roboto" panose="02000000000000000000" pitchFamily="2" charset="0"/>
                <a:ea typeface="Roboto" panose="02000000000000000000" pitchFamily="2" charset="0"/>
              </a:rPr>
              <a:t>tyrimas</a:t>
            </a:r>
            <a:endParaRPr lang="en-GB" sz="5400" dirty="0">
              <a:solidFill>
                <a:schemeClr val="accent1">
                  <a:lumMod val="50000"/>
                </a:schemeClr>
              </a:solidFill>
              <a:latin typeface="Roboto" panose="02000000000000000000" pitchFamily="2" charset="0"/>
              <a:ea typeface="Roboto" panose="02000000000000000000" pitchFamily="2" charset="0"/>
            </a:endParaRPr>
          </a:p>
          <a:p>
            <a:pPr>
              <a:spcBef>
                <a:spcPts val="1200"/>
              </a:spcBef>
            </a:pPr>
            <a:r>
              <a:rPr lang="en-GB" sz="2800" dirty="0">
                <a:latin typeface="Roboto" panose="02000000000000000000" pitchFamily="2" charset="0"/>
                <a:ea typeface="Roboto" panose="02000000000000000000" pitchFamily="2" charset="0"/>
              </a:rPr>
              <a:t>Europa </a:t>
            </a:r>
            <a:r>
              <a:rPr lang="en-GB" sz="2800" dirty="0" err="1">
                <a:latin typeface="Roboto" panose="02000000000000000000" pitchFamily="2" charset="0"/>
                <a:ea typeface="Roboto" panose="02000000000000000000" pitchFamily="2" charset="0"/>
              </a:rPr>
              <a:t>Uomo</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Pacientų</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Praneštų</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Rezultatų</a:t>
            </a:r>
            <a:r>
              <a:rPr lang="en-GB" sz="2800" dirty="0">
                <a:latin typeface="Roboto" panose="02000000000000000000" pitchFamily="2" charset="0"/>
                <a:ea typeface="Roboto" panose="02000000000000000000" pitchFamily="2" charset="0"/>
              </a:rPr>
              <a:t> </a:t>
            </a:r>
            <a:r>
              <a:rPr lang="en-GB" sz="2800" dirty="0" err="1">
                <a:latin typeface="Roboto" panose="02000000000000000000" pitchFamily="2" charset="0"/>
                <a:ea typeface="Roboto" panose="02000000000000000000" pitchFamily="2" charset="0"/>
              </a:rPr>
              <a:t>Tyrimas</a:t>
            </a:r>
            <a:endParaRPr lang="en-GB" sz="2800" dirty="0">
              <a:latin typeface="Roboto" panose="02000000000000000000" pitchFamily="2" charset="0"/>
              <a:ea typeface="Roboto" panose="02000000000000000000" pitchFamily="2" charset="0"/>
            </a:endParaRPr>
          </a:p>
          <a:p>
            <a:endParaRPr lang="en-GB" sz="2400" dirty="0">
              <a:latin typeface="Roboto" panose="02000000000000000000" pitchFamily="2" charset="0"/>
              <a:ea typeface="Roboto" panose="02000000000000000000" pitchFamily="2" charset="0"/>
            </a:endParaRPr>
          </a:p>
          <a:p>
            <a:r>
              <a:rPr lang="en-GB" sz="2300" dirty="0" err="1">
                <a:latin typeface="Roboto" panose="02000000000000000000" pitchFamily="2" charset="0"/>
                <a:ea typeface="Roboto" panose="02000000000000000000" pitchFamily="2" charset="0"/>
              </a:rPr>
              <a:t>Pirmoji</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prostatos</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vėžio</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gyvenimo</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kokybės</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apklausa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atlikta</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pacientų</a:t>
            </a:r>
            <a:r>
              <a:rPr lang="en-GB" sz="2300" dirty="0">
                <a:latin typeface="Roboto" panose="02000000000000000000" pitchFamily="2" charset="0"/>
                <a:ea typeface="Roboto" panose="02000000000000000000" pitchFamily="2" charset="0"/>
              </a:rPr>
              <a:t> </a:t>
            </a:r>
            <a:r>
              <a:rPr lang="en-GB" sz="2300" dirty="0" err="1">
                <a:latin typeface="Roboto" panose="02000000000000000000" pitchFamily="2" charset="0"/>
                <a:ea typeface="Roboto" panose="02000000000000000000" pitchFamily="2" charset="0"/>
              </a:rPr>
              <a:t>pacientams</a:t>
            </a:r>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6014A112-9E44-4E12-4092-261C8262041B}"/>
              </a:ext>
            </a:extLst>
          </p:cNvPr>
          <p:cNvSpPr/>
          <p:nvPr/>
        </p:nvSpPr>
        <p:spPr>
          <a:xfrm>
            <a:off x="546100" y="6289964"/>
            <a:ext cx="5549900" cy="2750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Vyrų</a:t>
            </a:r>
            <a:r>
              <a:rPr lang="en-US" dirty="0">
                <a:solidFill>
                  <a:schemeClr val="tx1"/>
                </a:solidFill>
              </a:rPr>
              <a:t> </a:t>
            </a:r>
            <a:r>
              <a:rPr lang="en-US" dirty="0" err="1">
                <a:solidFill>
                  <a:schemeClr val="tx1"/>
                </a:solidFill>
              </a:rPr>
              <a:t>su</a:t>
            </a:r>
            <a:r>
              <a:rPr lang="en-US" dirty="0">
                <a:solidFill>
                  <a:schemeClr val="tx1"/>
                </a:solidFill>
              </a:rPr>
              <a:t> </a:t>
            </a:r>
            <a:r>
              <a:rPr lang="en-US" dirty="0" err="1">
                <a:solidFill>
                  <a:schemeClr val="tx1"/>
                </a:solidFill>
              </a:rPr>
              <a:t>prostatos</a:t>
            </a:r>
            <a:r>
              <a:rPr lang="en-US" dirty="0">
                <a:solidFill>
                  <a:schemeClr val="tx1"/>
                </a:solidFill>
              </a:rPr>
              <a:t> </a:t>
            </a:r>
            <a:r>
              <a:rPr lang="en-US" dirty="0" err="1">
                <a:solidFill>
                  <a:schemeClr val="tx1"/>
                </a:solidFill>
              </a:rPr>
              <a:t>vėžiu</a:t>
            </a:r>
            <a:r>
              <a:rPr lang="en-US" dirty="0">
                <a:solidFill>
                  <a:schemeClr val="tx1"/>
                </a:solidFill>
              </a:rPr>
              <a:t> balsas </a:t>
            </a:r>
            <a:r>
              <a:rPr lang="en-US" dirty="0" err="1">
                <a:solidFill>
                  <a:schemeClr val="tx1"/>
                </a:solidFill>
              </a:rPr>
              <a:t>Europoje</a:t>
            </a:r>
            <a:endParaRPr lang="en-US" dirty="0">
              <a:solidFill>
                <a:schemeClr val="tx1"/>
              </a:solidFill>
            </a:endParaRPr>
          </a:p>
        </p:txBody>
      </p:sp>
      <p:sp>
        <p:nvSpPr>
          <p:cNvPr id="6" name="Rectangle 5">
            <a:extLst>
              <a:ext uri="{FF2B5EF4-FFF2-40B4-BE49-F238E27FC236}">
                <a16:creationId xmlns:a16="http://schemas.microsoft.com/office/drawing/2014/main" id="{A61E0F31-E30C-9648-889C-141D791C142F}"/>
              </a:ext>
            </a:extLst>
          </p:cNvPr>
          <p:cNvSpPr/>
          <p:nvPr/>
        </p:nvSpPr>
        <p:spPr>
          <a:xfrm>
            <a:off x="546099" y="6286500"/>
            <a:ext cx="5895427" cy="278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5">
                    <a:lumMod val="50000"/>
                  </a:schemeClr>
                </a:solidFill>
              </a:rPr>
              <a:t>Vyrų</a:t>
            </a:r>
            <a:r>
              <a:rPr lang="en-US" dirty="0">
                <a:solidFill>
                  <a:schemeClr val="accent5">
                    <a:lumMod val="50000"/>
                  </a:schemeClr>
                </a:solidFill>
              </a:rPr>
              <a:t> </a:t>
            </a:r>
            <a:r>
              <a:rPr lang="en-US" dirty="0" err="1">
                <a:solidFill>
                  <a:schemeClr val="accent5">
                    <a:lumMod val="50000"/>
                  </a:schemeClr>
                </a:solidFill>
              </a:rPr>
              <a:t>su</a:t>
            </a:r>
            <a:r>
              <a:rPr lang="en-US" dirty="0">
                <a:solidFill>
                  <a:schemeClr val="accent5">
                    <a:lumMod val="50000"/>
                  </a:schemeClr>
                </a:solidFill>
              </a:rPr>
              <a:t> </a:t>
            </a:r>
            <a:r>
              <a:rPr lang="en-US" dirty="0" err="1">
                <a:solidFill>
                  <a:schemeClr val="accent5">
                    <a:lumMod val="50000"/>
                  </a:schemeClr>
                </a:solidFill>
              </a:rPr>
              <a:t>prostatos</a:t>
            </a:r>
            <a:r>
              <a:rPr lang="en-US" dirty="0">
                <a:solidFill>
                  <a:schemeClr val="accent5">
                    <a:lumMod val="50000"/>
                  </a:schemeClr>
                </a:solidFill>
              </a:rPr>
              <a:t> </a:t>
            </a:r>
            <a:r>
              <a:rPr lang="en-US" dirty="0" err="1">
                <a:solidFill>
                  <a:schemeClr val="accent5">
                    <a:lumMod val="50000"/>
                  </a:schemeClr>
                </a:solidFill>
              </a:rPr>
              <a:t>vėžiu</a:t>
            </a:r>
            <a:r>
              <a:rPr lang="en-US" dirty="0">
                <a:solidFill>
                  <a:schemeClr val="accent5">
                    <a:lumMod val="50000"/>
                  </a:schemeClr>
                </a:solidFill>
              </a:rPr>
              <a:t> balsas </a:t>
            </a:r>
            <a:r>
              <a:rPr lang="en-US" dirty="0" err="1">
                <a:solidFill>
                  <a:schemeClr val="accent5">
                    <a:lumMod val="50000"/>
                  </a:schemeClr>
                </a:solidFill>
              </a:rPr>
              <a:t>Europoje</a:t>
            </a:r>
            <a:endParaRPr lang="en-US" dirty="0">
              <a:solidFill>
                <a:schemeClr val="accent5">
                  <a:lumMod val="50000"/>
                </a:schemeClr>
              </a:solidFill>
            </a:endParaRPr>
          </a:p>
        </p:txBody>
      </p:sp>
    </p:spTree>
    <p:extLst>
      <p:ext uri="{BB962C8B-B14F-4D97-AF65-F5344CB8AC3E}">
        <p14:creationId xmlns:p14="http://schemas.microsoft.com/office/powerpoint/2010/main" val="1019811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Timeline&#10;&#10;Description automatically generated with medium confidence">
            <a:extLst>
              <a:ext uri="{FF2B5EF4-FFF2-40B4-BE49-F238E27FC236}">
                <a16:creationId xmlns:a16="http://schemas.microsoft.com/office/drawing/2014/main" id="{04ADEC1F-A86E-9F91-3492-B0E5E0910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298" y="985029"/>
            <a:ext cx="9506399" cy="4687638"/>
          </a:xfrm>
          <a:prstGeom prst="rect">
            <a:avLst/>
          </a:prstGeom>
        </p:spPr>
      </p:pic>
      <p:sp>
        <p:nvSpPr>
          <p:cNvPr id="2" name="Rectangle 1">
            <a:extLst>
              <a:ext uri="{FF2B5EF4-FFF2-40B4-BE49-F238E27FC236}">
                <a16:creationId xmlns:a16="http://schemas.microsoft.com/office/drawing/2014/main" id="{79433B11-751D-21AB-8E13-6E6E2E5DBD68}"/>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22E0724A-AF50-103D-C29E-99E20C0848D1}"/>
              </a:ext>
            </a:extLst>
          </p:cNvPr>
          <p:cNvSpPr/>
          <p:nvPr/>
        </p:nvSpPr>
        <p:spPr>
          <a:xfrm>
            <a:off x="1973179" y="985029"/>
            <a:ext cx="9384632" cy="378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accent5">
                    <a:lumMod val="50000"/>
                  </a:schemeClr>
                </a:solidFill>
              </a:rPr>
              <a:t>Kurie</a:t>
            </a:r>
            <a:r>
              <a:rPr lang="en-US" sz="2800" b="1" dirty="0">
                <a:solidFill>
                  <a:schemeClr val="accent5">
                    <a:lumMod val="50000"/>
                  </a:schemeClr>
                </a:solidFill>
              </a:rPr>
              <a:t> </a:t>
            </a:r>
            <a:r>
              <a:rPr lang="en-US" sz="2800" b="1" dirty="0" err="1">
                <a:solidFill>
                  <a:schemeClr val="accent5">
                    <a:lumMod val="50000"/>
                  </a:schemeClr>
                </a:solidFill>
              </a:rPr>
              <a:t>gydymai</a:t>
            </a:r>
            <a:r>
              <a:rPr lang="en-US" sz="2800" b="1" dirty="0">
                <a:solidFill>
                  <a:schemeClr val="accent5">
                    <a:lumMod val="50000"/>
                  </a:schemeClr>
                </a:solidFill>
              </a:rPr>
              <a:t> </a:t>
            </a:r>
            <a:r>
              <a:rPr lang="en-US" sz="2800" b="1" dirty="0" err="1">
                <a:solidFill>
                  <a:schemeClr val="accent5">
                    <a:lumMod val="50000"/>
                  </a:schemeClr>
                </a:solidFill>
              </a:rPr>
              <a:t>yra</a:t>
            </a:r>
            <a:r>
              <a:rPr lang="en-US" sz="2800" b="1" dirty="0">
                <a:solidFill>
                  <a:schemeClr val="accent5">
                    <a:lumMod val="50000"/>
                  </a:schemeClr>
                </a:solidFill>
              </a:rPr>
              <a:t> </a:t>
            </a:r>
            <a:r>
              <a:rPr lang="en-US" sz="2800" b="1" dirty="0" err="1">
                <a:solidFill>
                  <a:schemeClr val="accent5">
                    <a:lumMod val="50000"/>
                  </a:schemeClr>
                </a:solidFill>
              </a:rPr>
              <a:t>susiję</a:t>
            </a:r>
            <a:r>
              <a:rPr lang="en-US" sz="2800" b="1" dirty="0">
                <a:solidFill>
                  <a:schemeClr val="accent5">
                    <a:lumMod val="50000"/>
                  </a:schemeClr>
                </a:solidFill>
              </a:rPr>
              <a:t> </a:t>
            </a:r>
            <a:r>
              <a:rPr lang="en-US" sz="2800" b="1" dirty="0" err="1">
                <a:solidFill>
                  <a:schemeClr val="accent5">
                    <a:lumMod val="50000"/>
                  </a:schemeClr>
                </a:solidFill>
              </a:rPr>
              <a:t>su</a:t>
            </a:r>
            <a:r>
              <a:rPr lang="en-US" sz="2800" b="1" dirty="0">
                <a:solidFill>
                  <a:schemeClr val="accent5">
                    <a:lumMod val="50000"/>
                  </a:schemeClr>
                </a:solidFill>
              </a:rPr>
              <a:t> </a:t>
            </a:r>
            <a:r>
              <a:rPr lang="en-US" sz="2800" b="1" dirty="0" err="1">
                <a:solidFill>
                  <a:schemeClr val="accent5">
                    <a:lumMod val="50000"/>
                  </a:schemeClr>
                </a:solidFill>
              </a:rPr>
              <a:t>skausmu</a:t>
            </a:r>
            <a:r>
              <a:rPr lang="en-US" sz="2800" b="1" dirty="0">
                <a:solidFill>
                  <a:schemeClr val="accent5">
                    <a:lumMod val="50000"/>
                  </a:schemeClr>
                </a:solidFill>
              </a:rPr>
              <a:t> </a:t>
            </a:r>
            <a:r>
              <a:rPr lang="en-US" sz="2800" b="1" dirty="0" err="1">
                <a:solidFill>
                  <a:schemeClr val="accent5">
                    <a:lumMod val="50000"/>
                  </a:schemeClr>
                </a:solidFill>
              </a:rPr>
              <a:t>ar</a:t>
            </a:r>
            <a:r>
              <a:rPr lang="en-US" sz="2800" b="1" dirty="0">
                <a:solidFill>
                  <a:schemeClr val="accent5">
                    <a:lumMod val="50000"/>
                  </a:schemeClr>
                </a:solidFill>
              </a:rPr>
              <a:t> </a:t>
            </a:r>
            <a:r>
              <a:rPr lang="en-US" sz="2800" b="1" dirty="0" err="1">
                <a:solidFill>
                  <a:schemeClr val="accent5">
                    <a:lumMod val="50000"/>
                  </a:schemeClr>
                </a:solidFill>
              </a:rPr>
              <a:t>diskomfortu</a:t>
            </a:r>
            <a:r>
              <a:rPr lang="en-US" sz="2800" b="1" dirty="0">
                <a:solidFill>
                  <a:schemeClr val="accent5">
                    <a:lumMod val="50000"/>
                  </a:schemeClr>
                </a:solidFill>
              </a:rPr>
              <a:t>?</a:t>
            </a:r>
          </a:p>
        </p:txBody>
      </p:sp>
      <p:sp>
        <p:nvSpPr>
          <p:cNvPr id="7" name="Rectangle 6">
            <a:extLst>
              <a:ext uri="{FF2B5EF4-FFF2-40B4-BE49-F238E27FC236}">
                <a16:creationId xmlns:a16="http://schemas.microsoft.com/office/drawing/2014/main" id="{7C73A8D7-45CD-684E-9EE9-D85CB7018EFF}"/>
              </a:ext>
            </a:extLst>
          </p:cNvPr>
          <p:cNvSpPr/>
          <p:nvPr/>
        </p:nvSpPr>
        <p:spPr>
          <a:xfrm>
            <a:off x="1301298" y="1350325"/>
            <a:ext cx="6673516" cy="689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rPr>
              <a:t>(% </a:t>
            </a:r>
            <a:r>
              <a:rPr lang="en-US" b="1" dirty="0" err="1">
                <a:solidFill>
                  <a:schemeClr val="accent5">
                    <a:lumMod val="50000"/>
                  </a:schemeClr>
                </a:solidFill>
              </a:rPr>
              <a:t>respondentų</a:t>
            </a:r>
            <a:r>
              <a:rPr lang="en-US" b="1" dirty="0">
                <a:solidFill>
                  <a:schemeClr val="accent5">
                    <a:lumMod val="50000"/>
                  </a:schemeClr>
                </a:solidFill>
              </a:rPr>
              <a:t> </a:t>
            </a:r>
            <a:r>
              <a:rPr lang="en-US" b="1" dirty="0" err="1">
                <a:solidFill>
                  <a:schemeClr val="accent5">
                    <a:lumMod val="50000"/>
                  </a:schemeClr>
                </a:solidFill>
              </a:rPr>
              <a:t>teigiančių</a:t>
            </a:r>
            <a:r>
              <a:rPr lang="en-US" b="1" dirty="0">
                <a:solidFill>
                  <a:schemeClr val="accent5">
                    <a:lumMod val="50000"/>
                  </a:schemeClr>
                </a:solidFill>
              </a:rPr>
              <a:t>, </a:t>
            </a:r>
            <a:r>
              <a:rPr lang="en-US" b="1" dirty="0" err="1">
                <a:solidFill>
                  <a:schemeClr val="accent5">
                    <a:lumMod val="50000"/>
                  </a:schemeClr>
                </a:solidFill>
              </a:rPr>
              <a:t>kad</a:t>
            </a:r>
            <a:r>
              <a:rPr lang="en-US" b="1" dirty="0">
                <a:solidFill>
                  <a:schemeClr val="accent5">
                    <a:lumMod val="50000"/>
                  </a:schemeClr>
                </a:solidFill>
              </a:rPr>
              <a:t> </a:t>
            </a:r>
            <a:r>
              <a:rPr lang="en-US" b="1" dirty="0" err="1">
                <a:solidFill>
                  <a:schemeClr val="accent5">
                    <a:lumMod val="50000"/>
                  </a:schemeClr>
                </a:solidFill>
              </a:rPr>
              <a:t>jie</a:t>
            </a:r>
            <a:r>
              <a:rPr lang="en-US" b="1" dirty="0">
                <a:solidFill>
                  <a:schemeClr val="accent5">
                    <a:lumMod val="50000"/>
                  </a:schemeClr>
                </a:solidFill>
              </a:rPr>
              <a:t> </a:t>
            </a:r>
            <a:r>
              <a:rPr lang="en-US" b="1" dirty="0" err="1">
                <a:solidFill>
                  <a:schemeClr val="accent5">
                    <a:lumMod val="50000"/>
                  </a:schemeClr>
                </a:solidFill>
              </a:rPr>
              <a:t>jautė</a:t>
            </a:r>
            <a:r>
              <a:rPr lang="en-US" b="1" dirty="0">
                <a:solidFill>
                  <a:schemeClr val="accent5">
                    <a:lumMod val="50000"/>
                  </a:schemeClr>
                </a:solidFill>
              </a:rPr>
              <a:t> </a:t>
            </a:r>
            <a:r>
              <a:rPr lang="en-US" b="1" dirty="0" err="1">
                <a:solidFill>
                  <a:schemeClr val="accent5">
                    <a:lumMod val="50000"/>
                  </a:schemeClr>
                </a:solidFill>
              </a:rPr>
              <a:t>vidutinį</a:t>
            </a:r>
            <a:r>
              <a:rPr lang="en-US" b="1" dirty="0">
                <a:solidFill>
                  <a:schemeClr val="accent5">
                    <a:lumMod val="50000"/>
                  </a:schemeClr>
                </a:solidFill>
              </a:rPr>
              <a:t>, </a:t>
            </a:r>
            <a:r>
              <a:rPr lang="en-US" b="1" dirty="0" err="1">
                <a:solidFill>
                  <a:schemeClr val="accent5">
                    <a:lumMod val="50000"/>
                  </a:schemeClr>
                </a:solidFill>
              </a:rPr>
              <a:t>didelį</a:t>
            </a:r>
            <a:r>
              <a:rPr lang="en-US" b="1" dirty="0">
                <a:solidFill>
                  <a:schemeClr val="accent5">
                    <a:lumMod val="50000"/>
                  </a:schemeClr>
                </a:solidFill>
              </a:rPr>
              <a:t> </a:t>
            </a:r>
            <a:r>
              <a:rPr lang="en-US" b="1" dirty="0" err="1">
                <a:solidFill>
                  <a:schemeClr val="accent5">
                    <a:lumMod val="50000"/>
                  </a:schemeClr>
                </a:solidFill>
              </a:rPr>
              <a:t>ar</a:t>
            </a:r>
            <a:r>
              <a:rPr lang="en-US" b="1" dirty="0">
                <a:solidFill>
                  <a:schemeClr val="accent5">
                    <a:lumMod val="50000"/>
                  </a:schemeClr>
                </a:solidFill>
              </a:rPr>
              <a:t> labia </a:t>
            </a:r>
            <a:r>
              <a:rPr lang="en-US" b="1" dirty="0" err="1">
                <a:solidFill>
                  <a:schemeClr val="accent5">
                    <a:lumMod val="50000"/>
                  </a:schemeClr>
                </a:solidFill>
              </a:rPr>
              <a:t>didelį</a:t>
            </a:r>
            <a:r>
              <a:rPr lang="en-US" b="1" dirty="0">
                <a:solidFill>
                  <a:schemeClr val="accent5">
                    <a:lumMod val="50000"/>
                  </a:schemeClr>
                </a:solidFill>
              </a:rPr>
              <a:t> </a:t>
            </a:r>
            <a:r>
              <a:rPr lang="en-US" b="1" dirty="0" err="1">
                <a:solidFill>
                  <a:schemeClr val="accent5">
                    <a:lumMod val="50000"/>
                  </a:schemeClr>
                </a:solidFill>
              </a:rPr>
              <a:t>skausmą</a:t>
            </a:r>
            <a:r>
              <a:rPr lang="en-US" b="1" dirty="0">
                <a:solidFill>
                  <a:schemeClr val="accent5">
                    <a:lumMod val="50000"/>
                  </a:schemeClr>
                </a:solidFill>
              </a:rPr>
              <a:t>/</a:t>
            </a:r>
            <a:r>
              <a:rPr lang="en-US" b="1" dirty="0" err="1">
                <a:solidFill>
                  <a:schemeClr val="accent5">
                    <a:lumMod val="50000"/>
                  </a:schemeClr>
                </a:solidFill>
              </a:rPr>
              <a:t>diskomfortą</a:t>
            </a:r>
            <a:r>
              <a:rPr lang="en-US" b="1" dirty="0">
                <a:solidFill>
                  <a:schemeClr val="accent5">
                    <a:lumMod val="50000"/>
                  </a:schemeClr>
                </a:solidFill>
              </a:rPr>
              <a:t> </a:t>
            </a:r>
            <a:r>
              <a:rPr lang="en-US" b="1" dirty="0" err="1">
                <a:solidFill>
                  <a:schemeClr val="accent5">
                    <a:lumMod val="50000"/>
                  </a:schemeClr>
                </a:solidFill>
              </a:rPr>
              <a:t>apklausos</a:t>
            </a:r>
            <a:r>
              <a:rPr lang="en-US" b="1" dirty="0">
                <a:solidFill>
                  <a:schemeClr val="accent5">
                    <a:lumMod val="50000"/>
                  </a:schemeClr>
                </a:solidFill>
              </a:rPr>
              <a:t> </a:t>
            </a:r>
            <a:r>
              <a:rPr lang="en-US" b="1" dirty="0" err="1">
                <a:solidFill>
                  <a:schemeClr val="accent5">
                    <a:lumMod val="50000"/>
                  </a:schemeClr>
                </a:solidFill>
              </a:rPr>
              <a:t>metu</a:t>
            </a:r>
            <a:r>
              <a:rPr lang="en-US" b="1" dirty="0">
                <a:solidFill>
                  <a:schemeClr val="accent5">
                    <a:lumMod val="50000"/>
                  </a:schemeClr>
                </a:solidFill>
              </a:rPr>
              <a:t>*)</a:t>
            </a:r>
          </a:p>
        </p:txBody>
      </p:sp>
      <p:sp>
        <p:nvSpPr>
          <p:cNvPr id="10" name="Rectangle 9">
            <a:extLst>
              <a:ext uri="{FF2B5EF4-FFF2-40B4-BE49-F238E27FC236}">
                <a16:creationId xmlns:a16="http://schemas.microsoft.com/office/drawing/2014/main" id="{7B66B283-D048-A8A4-E1E2-2D11B33EF7E4}"/>
              </a:ext>
            </a:extLst>
          </p:cNvPr>
          <p:cNvSpPr/>
          <p:nvPr/>
        </p:nvSpPr>
        <p:spPr>
          <a:xfrm>
            <a:off x="2206036" y="5350042"/>
            <a:ext cx="1668379" cy="28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Klausimynas</a:t>
            </a:r>
            <a:endParaRPr lang="en-US" sz="1600" dirty="0">
              <a:solidFill>
                <a:schemeClr val="accent5">
                  <a:lumMod val="50000"/>
                </a:schemeClr>
              </a:solidFill>
            </a:endParaRPr>
          </a:p>
        </p:txBody>
      </p:sp>
      <p:sp>
        <p:nvSpPr>
          <p:cNvPr id="12" name="Rectangle 11">
            <a:extLst>
              <a:ext uri="{FF2B5EF4-FFF2-40B4-BE49-F238E27FC236}">
                <a16:creationId xmlns:a16="http://schemas.microsoft.com/office/drawing/2014/main" id="{849F3313-4B40-2C1F-D7F3-EC73A7CA6A45}"/>
              </a:ext>
            </a:extLst>
          </p:cNvPr>
          <p:cNvSpPr/>
          <p:nvPr/>
        </p:nvSpPr>
        <p:spPr>
          <a:xfrm>
            <a:off x="1459832" y="2245895"/>
            <a:ext cx="21656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Aktyvi</a:t>
            </a:r>
            <a:r>
              <a:rPr lang="en-US" sz="2000" dirty="0">
                <a:solidFill>
                  <a:schemeClr val="accent5">
                    <a:lumMod val="50000"/>
                  </a:schemeClr>
                </a:solidFill>
              </a:rPr>
              <a:t> </a:t>
            </a:r>
            <a:r>
              <a:rPr lang="en-US" sz="2000" dirty="0" err="1">
                <a:solidFill>
                  <a:schemeClr val="accent5">
                    <a:lumMod val="50000"/>
                  </a:schemeClr>
                </a:solidFill>
              </a:rPr>
              <a:t>stebėsena</a:t>
            </a:r>
            <a:endParaRPr lang="en-US" sz="2000" dirty="0">
              <a:solidFill>
                <a:schemeClr val="accent5">
                  <a:lumMod val="50000"/>
                </a:schemeClr>
              </a:solidFill>
            </a:endParaRPr>
          </a:p>
        </p:txBody>
      </p:sp>
      <p:sp>
        <p:nvSpPr>
          <p:cNvPr id="13" name="Rectangle 12">
            <a:extLst>
              <a:ext uri="{FF2B5EF4-FFF2-40B4-BE49-F238E27FC236}">
                <a16:creationId xmlns:a16="http://schemas.microsoft.com/office/drawing/2014/main" id="{A1F2DE8B-139A-10B3-2F6E-67D1F25CDDFC}"/>
              </a:ext>
            </a:extLst>
          </p:cNvPr>
          <p:cNvSpPr/>
          <p:nvPr/>
        </p:nvSpPr>
        <p:spPr>
          <a:xfrm>
            <a:off x="882316" y="2835443"/>
            <a:ext cx="27752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Radikali</a:t>
            </a:r>
            <a:r>
              <a:rPr lang="en-US" sz="2000" dirty="0">
                <a:solidFill>
                  <a:schemeClr val="accent5">
                    <a:lumMod val="50000"/>
                  </a:schemeClr>
                </a:solidFill>
              </a:rPr>
              <a:t> </a:t>
            </a:r>
            <a:r>
              <a:rPr lang="en-US" sz="2000" dirty="0" err="1">
                <a:solidFill>
                  <a:schemeClr val="accent5">
                    <a:lumMod val="50000"/>
                  </a:schemeClr>
                </a:solidFill>
              </a:rPr>
              <a:t>prostatektomija</a:t>
            </a:r>
            <a:endParaRPr lang="en-US" sz="2000" dirty="0">
              <a:solidFill>
                <a:schemeClr val="accent5">
                  <a:lumMod val="50000"/>
                </a:schemeClr>
              </a:solidFill>
            </a:endParaRPr>
          </a:p>
        </p:txBody>
      </p:sp>
      <p:sp>
        <p:nvSpPr>
          <p:cNvPr id="15" name="Rectangle 14">
            <a:extLst>
              <a:ext uri="{FF2B5EF4-FFF2-40B4-BE49-F238E27FC236}">
                <a16:creationId xmlns:a16="http://schemas.microsoft.com/office/drawing/2014/main" id="{82863A85-6483-A7CC-3B1C-B90A73F355F9}"/>
              </a:ext>
            </a:extLst>
          </p:cNvPr>
          <p:cNvSpPr/>
          <p:nvPr/>
        </p:nvSpPr>
        <p:spPr>
          <a:xfrm>
            <a:off x="1973179" y="3429000"/>
            <a:ext cx="1684421"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endParaRPr lang="en-US" sz="2000" dirty="0">
              <a:solidFill>
                <a:schemeClr val="accent5">
                  <a:lumMod val="50000"/>
                </a:schemeClr>
              </a:solidFill>
            </a:endParaRPr>
          </a:p>
        </p:txBody>
      </p:sp>
      <p:sp>
        <p:nvSpPr>
          <p:cNvPr id="17" name="Rectangle 16">
            <a:extLst>
              <a:ext uri="{FF2B5EF4-FFF2-40B4-BE49-F238E27FC236}">
                <a16:creationId xmlns:a16="http://schemas.microsoft.com/office/drawing/2014/main" id="{AEB4D928-130D-EB6F-BFF9-C2BD30771CD9}"/>
              </a:ext>
            </a:extLst>
          </p:cNvPr>
          <p:cNvSpPr/>
          <p:nvPr/>
        </p:nvSpPr>
        <p:spPr>
          <a:xfrm>
            <a:off x="882316" y="4138863"/>
            <a:ext cx="2743200" cy="310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r>
              <a:rPr lang="en-US" sz="2000" dirty="0">
                <a:solidFill>
                  <a:schemeClr val="accent5">
                    <a:lumMod val="50000"/>
                  </a:schemeClr>
                </a:solidFill>
              </a:rPr>
              <a:t> </a:t>
            </a:r>
            <a:r>
              <a:rPr lang="en-US" sz="2000" dirty="0" err="1">
                <a:solidFill>
                  <a:schemeClr val="accent5">
                    <a:lumMod val="50000"/>
                  </a:schemeClr>
                </a:solidFill>
              </a:rPr>
              <a:t>ir</a:t>
            </a:r>
            <a:r>
              <a:rPr lang="en-US" sz="2000" dirty="0">
                <a:solidFill>
                  <a:schemeClr val="accent5">
                    <a:lumMod val="50000"/>
                  </a:schemeClr>
                </a:solidFill>
              </a:rPr>
              <a:t> ATT</a:t>
            </a:r>
          </a:p>
        </p:txBody>
      </p:sp>
      <p:sp>
        <p:nvSpPr>
          <p:cNvPr id="19" name="Rectangle 18">
            <a:extLst>
              <a:ext uri="{FF2B5EF4-FFF2-40B4-BE49-F238E27FC236}">
                <a16:creationId xmlns:a16="http://schemas.microsoft.com/office/drawing/2014/main" id="{A61E8584-C8CD-779C-FF00-7599BE0F7938}"/>
              </a:ext>
            </a:extLst>
          </p:cNvPr>
          <p:cNvSpPr/>
          <p:nvPr/>
        </p:nvSpPr>
        <p:spPr>
          <a:xfrm>
            <a:off x="1803097" y="4737993"/>
            <a:ext cx="1822419" cy="30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Chemoterapija</a:t>
            </a:r>
            <a:endParaRPr lang="en-US" sz="2000" dirty="0">
              <a:solidFill>
                <a:schemeClr val="accent5">
                  <a:lumMod val="50000"/>
                </a:schemeClr>
              </a:solidFill>
            </a:endParaRPr>
          </a:p>
        </p:txBody>
      </p:sp>
      <p:sp>
        <p:nvSpPr>
          <p:cNvPr id="21" name="Rectangle 20">
            <a:extLst>
              <a:ext uri="{FF2B5EF4-FFF2-40B4-BE49-F238E27FC236}">
                <a16:creationId xmlns:a16="http://schemas.microsoft.com/office/drawing/2014/main" id="{F6A14E17-DA14-5295-560E-69CFA9EAFB82}"/>
              </a:ext>
            </a:extLst>
          </p:cNvPr>
          <p:cNvSpPr/>
          <p:nvPr/>
        </p:nvSpPr>
        <p:spPr>
          <a:xfrm>
            <a:off x="7503656" y="2422358"/>
            <a:ext cx="2951747" cy="1418166"/>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solidFill>
              </a:rPr>
              <a:t>Vyrai</a:t>
            </a:r>
            <a:r>
              <a:rPr lang="en-US" b="1" dirty="0">
                <a:solidFill>
                  <a:schemeClr val="bg1"/>
                </a:solidFill>
              </a:rPr>
              <a:t>, </a:t>
            </a:r>
            <a:r>
              <a:rPr lang="en-US" b="1" dirty="0" err="1">
                <a:solidFill>
                  <a:schemeClr val="bg1"/>
                </a:solidFill>
              </a:rPr>
              <a:t>kuriems</a:t>
            </a:r>
            <a:r>
              <a:rPr lang="en-US" b="1" dirty="0">
                <a:solidFill>
                  <a:schemeClr val="bg1"/>
                </a:solidFill>
              </a:rPr>
              <a:t> </a:t>
            </a:r>
            <a:r>
              <a:rPr lang="en-US" b="1" dirty="0" err="1">
                <a:solidFill>
                  <a:schemeClr val="bg1"/>
                </a:solidFill>
              </a:rPr>
              <a:t>buvo</a:t>
            </a:r>
            <a:r>
              <a:rPr lang="en-US" b="1" dirty="0">
                <a:solidFill>
                  <a:schemeClr val="bg1"/>
                </a:solidFill>
              </a:rPr>
              <a:t> </a:t>
            </a:r>
            <a:r>
              <a:rPr lang="en-US" b="1" dirty="0" err="1">
                <a:solidFill>
                  <a:schemeClr val="bg1"/>
                </a:solidFill>
              </a:rPr>
              <a:t>taikoma</a:t>
            </a:r>
            <a:r>
              <a:rPr lang="en-US" b="1" dirty="0">
                <a:solidFill>
                  <a:schemeClr val="bg1"/>
                </a:solidFill>
              </a:rPr>
              <a:t> </a:t>
            </a:r>
            <a:r>
              <a:rPr lang="en-US" b="1" dirty="0" err="1">
                <a:solidFill>
                  <a:srgbClr val="FAA435"/>
                </a:solidFill>
              </a:rPr>
              <a:t>radioterapija</a:t>
            </a:r>
            <a:r>
              <a:rPr lang="en-US" b="1" dirty="0">
                <a:solidFill>
                  <a:srgbClr val="FAA435"/>
                </a:solidFill>
              </a:rPr>
              <a:t> </a:t>
            </a:r>
            <a:r>
              <a:rPr lang="en-US" b="1" dirty="0" err="1">
                <a:solidFill>
                  <a:srgbClr val="FAA435"/>
                </a:solidFill>
              </a:rPr>
              <a:t>su</a:t>
            </a:r>
            <a:r>
              <a:rPr lang="en-US" b="1" dirty="0">
                <a:solidFill>
                  <a:srgbClr val="FAA435"/>
                </a:solidFill>
              </a:rPr>
              <a:t> ATT </a:t>
            </a:r>
            <a:r>
              <a:rPr lang="en-US" b="1" dirty="0" err="1">
                <a:solidFill>
                  <a:srgbClr val="FAA435"/>
                </a:solidFill>
              </a:rPr>
              <a:t>ir</a:t>
            </a:r>
            <a:r>
              <a:rPr lang="en-US" b="1" dirty="0">
                <a:solidFill>
                  <a:srgbClr val="FAA435"/>
                </a:solidFill>
              </a:rPr>
              <a:t> </a:t>
            </a:r>
            <a:r>
              <a:rPr lang="en-US" b="1" dirty="0" err="1">
                <a:solidFill>
                  <a:srgbClr val="FAA435"/>
                </a:solidFill>
              </a:rPr>
              <a:t>chemoterapija</a:t>
            </a:r>
            <a:r>
              <a:rPr lang="en-US" b="1" dirty="0">
                <a:solidFill>
                  <a:srgbClr val="FAA435"/>
                </a:solidFill>
              </a:rPr>
              <a:t> </a:t>
            </a:r>
            <a:r>
              <a:rPr lang="en-US" b="1" dirty="0" err="1">
                <a:solidFill>
                  <a:schemeClr val="bg1"/>
                </a:solidFill>
              </a:rPr>
              <a:t>patyrė</a:t>
            </a:r>
            <a:r>
              <a:rPr lang="en-US" b="1" dirty="0">
                <a:solidFill>
                  <a:schemeClr val="bg1"/>
                </a:solidFill>
              </a:rPr>
              <a:t> </a:t>
            </a:r>
            <a:r>
              <a:rPr lang="en-US" b="1" dirty="0" err="1">
                <a:solidFill>
                  <a:schemeClr val="bg1"/>
                </a:solidFill>
              </a:rPr>
              <a:t>daugiau</a:t>
            </a:r>
            <a:r>
              <a:rPr lang="en-US" b="1" dirty="0">
                <a:solidFill>
                  <a:schemeClr val="bg1"/>
                </a:solidFill>
              </a:rPr>
              <a:t> </a:t>
            </a:r>
            <a:r>
              <a:rPr lang="en-US" b="1" dirty="0" err="1">
                <a:solidFill>
                  <a:schemeClr val="bg1"/>
                </a:solidFill>
              </a:rPr>
              <a:t>diskomforto</a:t>
            </a:r>
            <a:r>
              <a:rPr lang="en-US" b="1" dirty="0">
                <a:solidFill>
                  <a:schemeClr val="bg1"/>
                </a:solidFill>
              </a:rPr>
              <a:t> </a:t>
            </a:r>
            <a:r>
              <a:rPr lang="en-US" b="1" dirty="0" err="1">
                <a:solidFill>
                  <a:schemeClr val="bg1"/>
                </a:solidFill>
              </a:rPr>
              <a:t>nei</a:t>
            </a:r>
            <a:r>
              <a:rPr lang="en-US" b="1" dirty="0">
                <a:solidFill>
                  <a:schemeClr val="bg1"/>
                </a:solidFill>
              </a:rPr>
              <a:t> </a:t>
            </a:r>
            <a:r>
              <a:rPr lang="en-US" b="1" dirty="0" err="1">
                <a:solidFill>
                  <a:schemeClr val="bg1"/>
                </a:solidFill>
              </a:rPr>
              <a:t>kitos</a:t>
            </a:r>
            <a:r>
              <a:rPr lang="en-US" b="1" dirty="0">
                <a:solidFill>
                  <a:schemeClr val="bg1"/>
                </a:solidFill>
              </a:rPr>
              <a:t> </a:t>
            </a:r>
            <a:r>
              <a:rPr lang="en-US" b="1" dirty="0" err="1">
                <a:solidFill>
                  <a:schemeClr val="bg1"/>
                </a:solidFill>
              </a:rPr>
              <a:t>pacientų</a:t>
            </a:r>
            <a:r>
              <a:rPr lang="en-US" b="1" dirty="0">
                <a:solidFill>
                  <a:schemeClr val="bg1"/>
                </a:solidFill>
              </a:rPr>
              <a:t> </a:t>
            </a:r>
            <a:r>
              <a:rPr lang="en-US" b="1" dirty="0" err="1">
                <a:solidFill>
                  <a:schemeClr val="bg1"/>
                </a:solidFill>
              </a:rPr>
              <a:t>grupės</a:t>
            </a:r>
            <a:endParaRPr lang="en-US" b="1" dirty="0">
              <a:solidFill>
                <a:schemeClr val="bg1"/>
              </a:solidFill>
            </a:endParaRPr>
          </a:p>
        </p:txBody>
      </p:sp>
    </p:spTree>
    <p:extLst>
      <p:ext uri="{BB962C8B-B14F-4D97-AF65-F5344CB8AC3E}">
        <p14:creationId xmlns:p14="http://schemas.microsoft.com/office/powerpoint/2010/main" val="2798432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Chart, timeline&#10;&#10;Description automatically generated">
            <a:extLst>
              <a:ext uri="{FF2B5EF4-FFF2-40B4-BE49-F238E27FC236}">
                <a16:creationId xmlns:a16="http://schemas.microsoft.com/office/drawing/2014/main" id="{F4348CFB-606F-01CE-0D00-FF0B965AFA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5466" y="1030858"/>
            <a:ext cx="9906001" cy="4628494"/>
          </a:xfrm>
          <a:prstGeom prst="rect">
            <a:avLst/>
          </a:prstGeom>
        </p:spPr>
      </p:pic>
      <p:sp>
        <p:nvSpPr>
          <p:cNvPr id="2" name="Rectangle 1">
            <a:extLst>
              <a:ext uri="{FF2B5EF4-FFF2-40B4-BE49-F238E27FC236}">
                <a16:creationId xmlns:a16="http://schemas.microsoft.com/office/drawing/2014/main" id="{B672448A-57F0-EB5A-8D98-2D3C7806266F}"/>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8C1D98D2-7198-103D-0C83-DA4B91BF7900}"/>
              </a:ext>
            </a:extLst>
          </p:cNvPr>
          <p:cNvSpPr/>
          <p:nvPr/>
        </p:nvSpPr>
        <p:spPr>
          <a:xfrm>
            <a:off x="1652337" y="2163430"/>
            <a:ext cx="21656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Aktyvi</a:t>
            </a:r>
            <a:r>
              <a:rPr lang="en-US" sz="2000" dirty="0">
                <a:solidFill>
                  <a:schemeClr val="accent5">
                    <a:lumMod val="50000"/>
                  </a:schemeClr>
                </a:solidFill>
              </a:rPr>
              <a:t> </a:t>
            </a:r>
            <a:r>
              <a:rPr lang="en-US" sz="2000" dirty="0" err="1">
                <a:solidFill>
                  <a:schemeClr val="accent5">
                    <a:lumMod val="50000"/>
                  </a:schemeClr>
                </a:solidFill>
              </a:rPr>
              <a:t>stebėsena</a:t>
            </a:r>
            <a:endParaRPr lang="en-US" sz="2000" dirty="0">
              <a:solidFill>
                <a:schemeClr val="accent5">
                  <a:lumMod val="50000"/>
                </a:schemeClr>
              </a:solidFill>
            </a:endParaRPr>
          </a:p>
        </p:txBody>
      </p:sp>
      <p:sp>
        <p:nvSpPr>
          <p:cNvPr id="6" name="Rectangle 5">
            <a:extLst>
              <a:ext uri="{FF2B5EF4-FFF2-40B4-BE49-F238E27FC236}">
                <a16:creationId xmlns:a16="http://schemas.microsoft.com/office/drawing/2014/main" id="{3B5B25E6-C9B0-338A-28A2-A023B064C206}"/>
              </a:ext>
            </a:extLst>
          </p:cNvPr>
          <p:cNvSpPr/>
          <p:nvPr/>
        </p:nvSpPr>
        <p:spPr>
          <a:xfrm>
            <a:off x="1042737" y="2787317"/>
            <a:ext cx="27752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Radikali</a:t>
            </a:r>
            <a:r>
              <a:rPr lang="en-US" sz="2000" dirty="0">
                <a:solidFill>
                  <a:schemeClr val="accent5">
                    <a:lumMod val="50000"/>
                  </a:schemeClr>
                </a:solidFill>
              </a:rPr>
              <a:t> </a:t>
            </a:r>
            <a:r>
              <a:rPr lang="en-US" sz="2000" dirty="0" err="1">
                <a:solidFill>
                  <a:schemeClr val="accent5">
                    <a:lumMod val="50000"/>
                  </a:schemeClr>
                </a:solidFill>
              </a:rPr>
              <a:t>prostatektomija</a:t>
            </a:r>
            <a:endParaRPr lang="en-US" sz="2000" dirty="0">
              <a:solidFill>
                <a:schemeClr val="accent5">
                  <a:lumMod val="50000"/>
                </a:schemeClr>
              </a:solidFill>
            </a:endParaRPr>
          </a:p>
        </p:txBody>
      </p:sp>
      <p:sp>
        <p:nvSpPr>
          <p:cNvPr id="7" name="Rectangle 6">
            <a:extLst>
              <a:ext uri="{FF2B5EF4-FFF2-40B4-BE49-F238E27FC236}">
                <a16:creationId xmlns:a16="http://schemas.microsoft.com/office/drawing/2014/main" id="{787A6097-D33A-52AD-B301-7254C92E20F6}"/>
              </a:ext>
            </a:extLst>
          </p:cNvPr>
          <p:cNvSpPr/>
          <p:nvPr/>
        </p:nvSpPr>
        <p:spPr>
          <a:xfrm>
            <a:off x="2133600" y="3373179"/>
            <a:ext cx="1684421"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endParaRPr lang="en-US" sz="2000" dirty="0">
              <a:solidFill>
                <a:schemeClr val="accent5">
                  <a:lumMod val="50000"/>
                </a:schemeClr>
              </a:solidFill>
            </a:endParaRPr>
          </a:p>
        </p:txBody>
      </p:sp>
      <p:sp>
        <p:nvSpPr>
          <p:cNvPr id="8" name="Rectangle 7">
            <a:extLst>
              <a:ext uri="{FF2B5EF4-FFF2-40B4-BE49-F238E27FC236}">
                <a16:creationId xmlns:a16="http://schemas.microsoft.com/office/drawing/2014/main" id="{587B7C72-3080-FC52-928E-E02981C2D261}"/>
              </a:ext>
            </a:extLst>
          </p:cNvPr>
          <p:cNvSpPr/>
          <p:nvPr/>
        </p:nvSpPr>
        <p:spPr>
          <a:xfrm>
            <a:off x="1074821" y="4027220"/>
            <a:ext cx="2743200" cy="310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r>
              <a:rPr lang="en-US" sz="2000" dirty="0">
                <a:solidFill>
                  <a:schemeClr val="accent5">
                    <a:lumMod val="50000"/>
                  </a:schemeClr>
                </a:solidFill>
              </a:rPr>
              <a:t> </a:t>
            </a:r>
            <a:r>
              <a:rPr lang="en-US" sz="2000" dirty="0" err="1">
                <a:solidFill>
                  <a:schemeClr val="accent5">
                    <a:lumMod val="50000"/>
                  </a:schemeClr>
                </a:solidFill>
              </a:rPr>
              <a:t>ir</a:t>
            </a:r>
            <a:r>
              <a:rPr lang="en-US" sz="2000" dirty="0">
                <a:solidFill>
                  <a:schemeClr val="accent5">
                    <a:lumMod val="50000"/>
                  </a:schemeClr>
                </a:solidFill>
              </a:rPr>
              <a:t> ATT</a:t>
            </a:r>
          </a:p>
        </p:txBody>
      </p:sp>
      <p:sp>
        <p:nvSpPr>
          <p:cNvPr id="10" name="Rectangle 9">
            <a:extLst>
              <a:ext uri="{FF2B5EF4-FFF2-40B4-BE49-F238E27FC236}">
                <a16:creationId xmlns:a16="http://schemas.microsoft.com/office/drawing/2014/main" id="{300C5C98-8253-E4CA-AE52-A9CCB407CCFB}"/>
              </a:ext>
            </a:extLst>
          </p:cNvPr>
          <p:cNvSpPr/>
          <p:nvPr/>
        </p:nvSpPr>
        <p:spPr>
          <a:xfrm>
            <a:off x="1995602" y="4746307"/>
            <a:ext cx="1822419" cy="30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Chemoterapija</a:t>
            </a:r>
            <a:endParaRPr lang="en-US" sz="2000" dirty="0">
              <a:solidFill>
                <a:schemeClr val="accent5">
                  <a:lumMod val="50000"/>
                </a:schemeClr>
              </a:solidFill>
            </a:endParaRPr>
          </a:p>
        </p:txBody>
      </p:sp>
      <p:sp>
        <p:nvSpPr>
          <p:cNvPr id="11" name="Rectangle 10">
            <a:extLst>
              <a:ext uri="{FF2B5EF4-FFF2-40B4-BE49-F238E27FC236}">
                <a16:creationId xmlns:a16="http://schemas.microsoft.com/office/drawing/2014/main" id="{15C80235-4621-4B82-70FF-20CD5B168C20}"/>
              </a:ext>
            </a:extLst>
          </p:cNvPr>
          <p:cNvSpPr/>
          <p:nvPr/>
        </p:nvSpPr>
        <p:spPr>
          <a:xfrm>
            <a:off x="2133600" y="1030858"/>
            <a:ext cx="8630653" cy="34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accent5">
                    <a:lumMod val="50000"/>
                  </a:schemeClr>
                </a:solidFill>
              </a:rPr>
              <a:t>Kurie</a:t>
            </a:r>
            <a:r>
              <a:rPr lang="en-US" sz="2800" b="1" dirty="0">
                <a:solidFill>
                  <a:schemeClr val="accent5">
                    <a:lumMod val="50000"/>
                  </a:schemeClr>
                </a:solidFill>
              </a:rPr>
              <a:t> </a:t>
            </a:r>
            <a:r>
              <a:rPr lang="en-US" sz="2800" b="1" dirty="0" err="1">
                <a:solidFill>
                  <a:schemeClr val="accent5">
                    <a:lumMod val="50000"/>
                  </a:schemeClr>
                </a:solidFill>
              </a:rPr>
              <a:t>gydymai</a:t>
            </a:r>
            <a:r>
              <a:rPr lang="en-US" sz="2800" b="1" dirty="0">
                <a:solidFill>
                  <a:schemeClr val="accent5">
                    <a:lumMod val="50000"/>
                  </a:schemeClr>
                </a:solidFill>
              </a:rPr>
              <a:t> </a:t>
            </a:r>
            <a:r>
              <a:rPr lang="en-US" sz="2800" b="1" dirty="0" err="1">
                <a:solidFill>
                  <a:schemeClr val="accent5">
                    <a:lumMod val="50000"/>
                  </a:schemeClr>
                </a:solidFill>
              </a:rPr>
              <a:t>yra</a:t>
            </a:r>
            <a:r>
              <a:rPr lang="en-US" sz="2800" b="1" dirty="0">
                <a:solidFill>
                  <a:schemeClr val="accent5">
                    <a:lumMod val="50000"/>
                  </a:schemeClr>
                </a:solidFill>
              </a:rPr>
              <a:t> </a:t>
            </a:r>
            <a:r>
              <a:rPr lang="en-US" sz="2800" b="1" dirty="0" err="1">
                <a:solidFill>
                  <a:schemeClr val="accent5">
                    <a:lumMod val="50000"/>
                  </a:schemeClr>
                </a:solidFill>
              </a:rPr>
              <a:t>susiję</a:t>
            </a:r>
            <a:r>
              <a:rPr lang="en-US" sz="2800" b="1" dirty="0">
                <a:solidFill>
                  <a:schemeClr val="accent5">
                    <a:lumMod val="50000"/>
                  </a:schemeClr>
                </a:solidFill>
              </a:rPr>
              <a:t> </a:t>
            </a:r>
            <a:r>
              <a:rPr lang="en-US" sz="2800" b="1" dirty="0" err="1">
                <a:solidFill>
                  <a:schemeClr val="accent5">
                    <a:lumMod val="50000"/>
                  </a:schemeClr>
                </a:solidFill>
              </a:rPr>
              <a:t>su</a:t>
            </a:r>
            <a:r>
              <a:rPr lang="en-US" sz="2800" b="1" dirty="0">
                <a:solidFill>
                  <a:schemeClr val="accent5">
                    <a:lumMod val="50000"/>
                  </a:schemeClr>
                </a:solidFill>
              </a:rPr>
              <a:t> </a:t>
            </a:r>
            <a:r>
              <a:rPr lang="en-US" sz="2800" b="1" dirty="0" err="1">
                <a:solidFill>
                  <a:schemeClr val="accent5">
                    <a:lumMod val="50000"/>
                  </a:schemeClr>
                </a:solidFill>
              </a:rPr>
              <a:t>nuovargiu</a:t>
            </a:r>
            <a:r>
              <a:rPr lang="en-US" sz="2800" b="1" dirty="0">
                <a:solidFill>
                  <a:schemeClr val="accent5">
                    <a:lumMod val="50000"/>
                  </a:schemeClr>
                </a:solidFill>
              </a:rPr>
              <a:t>?</a:t>
            </a:r>
          </a:p>
        </p:txBody>
      </p:sp>
      <p:sp>
        <p:nvSpPr>
          <p:cNvPr id="12" name="Rectangle 11">
            <a:extLst>
              <a:ext uri="{FF2B5EF4-FFF2-40B4-BE49-F238E27FC236}">
                <a16:creationId xmlns:a16="http://schemas.microsoft.com/office/drawing/2014/main" id="{ABD59D83-4626-A1C9-B761-7CEB4039D423}"/>
              </a:ext>
            </a:extLst>
          </p:cNvPr>
          <p:cNvSpPr/>
          <p:nvPr/>
        </p:nvSpPr>
        <p:spPr>
          <a:xfrm>
            <a:off x="1344417" y="1440369"/>
            <a:ext cx="9503166" cy="27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rPr>
              <a:t>(</a:t>
            </a:r>
            <a:r>
              <a:rPr lang="en-US" b="1" dirty="0" err="1">
                <a:solidFill>
                  <a:schemeClr val="accent5">
                    <a:lumMod val="50000"/>
                  </a:schemeClr>
                </a:solidFill>
              </a:rPr>
              <a:t>Respondentai</a:t>
            </a:r>
            <a:r>
              <a:rPr lang="en-US" b="1" dirty="0">
                <a:solidFill>
                  <a:schemeClr val="accent5">
                    <a:lumMod val="50000"/>
                  </a:schemeClr>
                </a:solidFill>
              </a:rPr>
              <a:t>, </a:t>
            </a:r>
            <a:r>
              <a:rPr lang="en-US" b="1" dirty="0" err="1">
                <a:solidFill>
                  <a:schemeClr val="accent5">
                    <a:lumMod val="50000"/>
                  </a:schemeClr>
                </a:solidFill>
              </a:rPr>
              <a:t>kurie</a:t>
            </a:r>
            <a:r>
              <a:rPr lang="en-US" b="1" dirty="0">
                <a:solidFill>
                  <a:schemeClr val="accent5">
                    <a:lumMod val="50000"/>
                  </a:schemeClr>
                </a:solidFill>
              </a:rPr>
              <a:t> </a:t>
            </a:r>
            <a:r>
              <a:rPr lang="en-US" b="1" dirty="0" err="1">
                <a:solidFill>
                  <a:schemeClr val="accent5">
                    <a:lumMod val="50000"/>
                  </a:schemeClr>
                </a:solidFill>
              </a:rPr>
              <a:t>teigė</a:t>
            </a:r>
            <a:r>
              <a:rPr lang="en-US" b="1" dirty="0">
                <a:solidFill>
                  <a:schemeClr val="accent5">
                    <a:lumMod val="50000"/>
                  </a:schemeClr>
                </a:solidFill>
              </a:rPr>
              <a:t>, </a:t>
            </a:r>
            <a:r>
              <a:rPr lang="en-US" b="1" dirty="0" err="1">
                <a:solidFill>
                  <a:schemeClr val="accent5">
                    <a:lumMod val="50000"/>
                  </a:schemeClr>
                </a:solidFill>
              </a:rPr>
              <a:t>kad</a:t>
            </a:r>
            <a:r>
              <a:rPr lang="en-US" b="1" dirty="0">
                <a:solidFill>
                  <a:schemeClr val="accent5">
                    <a:lumMod val="50000"/>
                  </a:schemeClr>
                </a:solidFill>
              </a:rPr>
              <a:t> </a:t>
            </a:r>
            <a:r>
              <a:rPr lang="en-US" b="1" dirty="0" err="1">
                <a:solidFill>
                  <a:schemeClr val="accent5">
                    <a:lumMod val="50000"/>
                  </a:schemeClr>
                </a:solidFill>
              </a:rPr>
              <a:t>buvo</a:t>
            </a:r>
            <a:r>
              <a:rPr lang="en-US" b="1" dirty="0">
                <a:solidFill>
                  <a:schemeClr val="accent5">
                    <a:lumMod val="50000"/>
                  </a:schemeClr>
                </a:solidFill>
              </a:rPr>
              <a:t> </a:t>
            </a:r>
            <a:r>
              <a:rPr lang="en-US" b="1" dirty="0" err="1">
                <a:solidFill>
                  <a:schemeClr val="accent5">
                    <a:lumMod val="50000"/>
                  </a:schemeClr>
                </a:solidFill>
              </a:rPr>
              <a:t>kažkiek</a:t>
            </a:r>
            <a:r>
              <a:rPr lang="en-US" b="1" dirty="0">
                <a:solidFill>
                  <a:schemeClr val="accent5">
                    <a:lumMod val="50000"/>
                  </a:schemeClr>
                </a:solidFill>
              </a:rPr>
              <a:t> </a:t>
            </a:r>
            <a:r>
              <a:rPr lang="en-US" b="1" dirty="0" err="1">
                <a:solidFill>
                  <a:schemeClr val="accent5">
                    <a:lumMod val="50000"/>
                  </a:schemeClr>
                </a:solidFill>
              </a:rPr>
              <a:t>arba</a:t>
            </a:r>
            <a:r>
              <a:rPr lang="en-US" b="1" dirty="0">
                <a:solidFill>
                  <a:schemeClr val="accent5">
                    <a:lumMod val="50000"/>
                  </a:schemeClr>
                </a:solidFill>
              </a:rPr>
              <a:t> labia </a:t>
            </a:r>
            <a:r>
              <a:rPr lang="en-US" b="1" dirty="0" err="1">
                <a:solidFill>
                  <a:schemeClr val="accent5">
                    <a:lumMod val="50000"/>
                  </a:schemeClr>
                </a:solidFill>
              </a:rPr>
              <a:t>pavargę</a:t>
            </a:r>
            <a:r>
              <a:rPr lang="en-US" b="1" dirty="0">
                <a:solidFill>
                  <a:schemeClr val="accent5">
                    <a:lumMod val="50000"/>
                  </a:schemeClr>
                </a:solidFill>
              </a:rPr>
              <a:t> per </a:t>
            </a:r>
            <a:r>
              <a:rPr lang="en-US" b="1" dirty="0" err="1">
                <a:solidFill>
                  <a:schemeClr val="accent5">
                    <a:lumMod val="50000"/>
                  </a:schemeClr>
                </a:solidFill>
              </a:rPr>
              <a:t>pastarąją</a:t>
            </a:r>
            <a:r>
              <a:rPr lang="en-US" b="1" dirty="0">
                <a:solidFill>
                  <a:schemeClr val="accent5">
                    <a:lumMod val="50000"/>
                  </a:schemeClr>
                </a:solidFill>
              </a:rPr>
              <a:t> </a:t>
            </a:r>
            <a:r>
              <a:rPr lang="en-US" b="1" dirty="0" err="1">
                <a:solidFill>
                  <a:schemeClr val="accent5">
                    <a:lumMod val="50000"/>
                  </a:schemeClr>
                </a:solidFill>
              </a:rPr>
              <a:t>savaitę</a:t>
            </a:r>
            <a:r>
              <a:rPr lang="en-US" b="1" dirty="0">
                <a:solidFill>
                  <a:schemeClr val="accent5">
                    <a:lumMod val="50000"/>
                  </a:schemeClr>
                </a:solidFill>
              </a:rPr>
              <a:t>*)</a:t>
            </a:r>
          </a:p>
        </p:txBody>
      </p:sp>
      <p:sp>
        <p:nvSpPr>
          <p:cNvPr id="13" name="Rectangle 12">
            <a:extLst>
              <a:ext uri="{FF2B5EF4-FFF2-40B4-BE49-F238E27FC236}">
                <a16:creationId xmlns:a16="http://schemas.microsoft.com/office/drawing/2014/main" id="{D0911455-D933-1D8C-F8FC-15C3F8568B80}"/>
              </a:ext>
            </a:extLst>
          </p:cNvPr>
          <p:cNvSpPr/>
          <p:nvPr/>
        </p:nvSpPr>
        <p:spPr>
          <a:xfrm>
            <a:off x="8646695" y="3078406"/>
            <a:ext cx="2534652" cy="1194409"/>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solidFill>
              </a:rPr>
              <a:t>Daugiau</a:t>
            </a:r>
            <a:r>
              <a:rPr lang="en-US" b="1" dirty="0">
                <a:solidFill>
                  <a:schemeClr val="bg1"/>
                </a:solidFill>
              </a:rPr>
              <a:t> </a:t>
            </a:r>
            <a:r>
              <a:rPr lang="en-US" b="1" dirty="0" err="1">
                <a:solidFill>
                  <a:schemeClr val="bg1"/>
                </a:solidFill>
              </a:rPr>
              <a:t>nei</a:t>
            </a:r>
            <a:r>
              <a:rPr lang="en-US" b="1" dirty="0">
                <a:solidFill>
                  <a:schemeClr val="bg1"/>
                </a:solidFill>
              </a:rPr>
              <a:t> </a:t>
            </a:r>
            <a:r>
              <a:rPr lang="en-US" b="1" dirty="0" err="1">
                <a:solidFill>
                  <a:schemeClr val="bg1"/>
                </a:solidFill>
              </a:rPr>
              <a:t>trečdalis</a:t>
            </a:r>
            <a:r>
              <a:rPr lang="en-US" b="1" dirty="0">
                <a:solidFill>
                  <a:schemeClr val="bg1"/>
                </a:solidFill>
              </a:rPr>
              <a:t> </a:t>
            </a:r>
            <a:r>
              <a:rPr lang="en-US" b="1" dirty="0" err="1">
                <a:solidFill>
                  <a:schemeClr val="bg1"/>
                </a:solidFill>
              </a:rPr>
              <a:t>vyrų</a:t>
            </a:r>
            <a:r>
              <a:rPr lang="en-US" b="1" dirty="0">
                <a:solidFill>
                  <a:schemeClr val="bg1"/>
                </a:solidFill>
              </a:rPr>
              <a:t>, </a:t>
            </a:r>
            <a:r>
              <a:rPr lang="en-US" b="1" dirty="0" err="1">
                <a:solidFill>
                  <a:schemeClr val="bg1"/>
                </a:solidFill>
              </a:rPr>
              <a:t>kuriems</a:t>
            </a:r>
            <a:r>
              <a:rPr lang="en-US" b="1" dirty="0">
                <a:solidFill>
                  <a:schemeClr val="bg1"/>
                </a:solidFill>
              </a:rPr>
              <a:t> </a:t>
            </a:r>
            <a:r>
              <a:rPr lang="en-US" b="1" dirty="0" err="1">
                <a:solidFill>
                  <a:schemeClr val="bg1"/>
                </a:solidFill>
              </a:rPr>
              <a:t>buvo</a:t>
            </a:r>
            <a:r>
              <a:rPr lang="en-US" b="1" dirty="0">
                <a:solidFill>
                  <a:schemeClr val="bg1"/>
                </a:solidFill>
              </a:rPr>
              <a:t> </a:t>
            </a:r>
            <a:r>
              <a:rPr lang="en-US" b="1" dirty="0" err="1">
                <a:solidFill>
                  <a:schemeClr val="bg1"/>
                </a:solidFill>
              </a:rPr>
              <a:t>taikoma</a:t>
            </a:r>
            <a:r>
              <a:rPr lang="en-US" b="1" dirty="0">
                <a:solidFill>
                  <a:schemeClr val="bg1"/>
                </a:solidFill>
              </a:rPr>
              <a:t> </a:t>
            </a:r>
            <a:r>
              <a:rPr lang="en-US" b="1" dirty="0" err="1">
                <a:solidFill>
                  <a:schemeClr val="bg1"/>
                </a:solidFill>
              </a:rPr>
              <a:t>chemoterapija</a:t>
            </a:r>
            <a:r>
              <a:rPr lang="en-US" b="1" dirty="0">
                <a:solidFill>
                  <a:schemeClr val="bg1"/>
                </a:solidFill>
              </a:rPr>
              <a:t>, </a:t>
            </a:r>
            <a:r>
              <a:rPr lang="en-US" b="1" dirty="0" err="1">
                <a:solidFill>
                  <a:schemeClr val="bg1"/>
                </a:solidFill>
              </a:rPr>
              <a:t>teigė</a:t>
            </a:r>
            <a:r>
              <a:rPr lang="en-US" b="1" dirty="0">
                <a:solidFill>
                  <a:schemeClr val="bg1"/>
                </a:solidFill>
              </a:rPr>
              <a:t>, </a:t>
            </a:r>
            <a:r>
              <a:rPr lang="en-US" b="1" dirty="0" err="1">
                <a:solidFill>
                  <a:schemeClr val="bg1"/>
                </a:solidFill>
              </a:rPr>
              <a:t>kad</a:t>
            </a:r>
            <a:r>
              <a:rPr lang="en-US" b="1" dirty="0">
                <a:solidFill>
                  <a:schemeClr val="bg1"/>
                </a:solidFill>
              </a:rPr>
              <a:t> </a:t>
            </a:r>
            <a:r>
              <a:rPr lang="en-US" b="1" dirty="0" err="1">
                <a:solidFill>
                  <a:schemeClr val="bg1"/>
                </a:solidFill>
              </a:rPr>
              <a:t>jautėsi</a:t>
            </a:r>
            <a:r>
              <a:rPr lang="en-US" b="1" dirty="0">
                <a:solidFill>
                  <a:schemeClr val="bg1"/>
                </a:solidFill>
              </a:rPr>
              <a:t> </a:t>
            </a:r>
            <a:r>
              <a:rPr lang="en-US" b="1" dirty="0" err="1">
                <a:solidFill>
                  <a:schemeClr val="bg1"/>
                </a:solidFill>
              </a:rPr>
              <a:t>pavargę</a:t>
            </a:r>
            <a:endParaRPr lang="en-US" b="1" dirty="0">
              <a:solidFill>
                <a:schemeClr val="bg1"/>
              </a:solidFill>
            </a:endParaRPr>
          </a:p>
        </p:txBody>
      </p:sp>
    </p:spTree>
    <p:extLst>
      <p:ext uri="{BB962C8B-B14F-4D97-AF65-F5344CB8AC3E}">
        <p14:creationId xmlns:p14="http://schemas.microsoft.com/office/powerpoint/2010/main" val="346829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Chart, timeline&#10;&#10;Description automatically generated">
            <a:extLst>
              <a:ext uri="{FF2B5EF4-FFF2-40B4-BE49-F238E27FC236}">
                <a16:creationId xmlns:a16="http://schemas.microsoft.com/office/drawing/2014/main" id="{A448FC22-71A8-4A0A-CA7F-570E2197F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679" y="831390"/>
            <a:ext cx="9822454" cy="5012839"/>
          </a:xfrm>
          <a:prstGeom prst="rect">
            <a:avLst/>
          </a:prstGeom>
        </p:spPr>
      </p:pic>
      <p:sp>
        <p:nvSpPr>
          <p:cNvPr id="2" name="Rectangle 1">
            <a:extLst>
              <a:ext uri="{FF2B5EF4-FFF2-40B4-BE49-F238E27FC236}">
                <a16:creationId xmlns:a16="http://schemas.microsoft.com/office/drawing/2014/main" id="{B710A8F0-5EA2-1121-6ED7-9CA901147161}"/>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31E7262C-C1BC-AD90-3D9F-0D50B09E528C}"/>
              </a:ext>
            </a:extLst>
          </p:cNvPr>
          <p:cNvSpPr/>
          <p:nvPr/>
        </p:nvSpPr>
        <p:spPr>
          <a:xfrm>
            <a:off x="1588168" y="2339893"/>
            <a:ext cx="21656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Aktyvi</a:t>
            </a:r>
            <a:r>
              <a:rPr lang="en-US" sz="2000" dirty="0">
                <a:solidFill>
                  <a:schemeClr val="accent5">
                    <a:lumMod val="50000"/>
                  </a:schemeClr>
                </a:solidFill>
              </a:rPr>
              <a:t> </a:t>
            </a:r>
            <a:r>
              <a:rPr lang="en-US" sz="2000" dirty="0" err="1">
                <a:solidFill>
                  <a:schemeClr val="accent5">
                    <a:lumMod val="50000"/>
                  </a:schemeClr>
                </a:solidFill>
              </a:rPr>
              <a:t>stebėsena</a:t>
            </a:r>
            <a:endParaRPr lang="en-US" sz="2000" dirty="0">
              <a:solidFill>
                <a:schemeClr val="accent5">
                  <a:lumMod val="50000"/>
                </a:schemeClr>
              </a:solidFill>
            </a:endParaRPr>
          </a:p>
        </p:txBody>
      </p:sp>
      <p:sp>
        <p:nvSpPr>
          <p:cNvPr id="6" name="Rectangle 5">
            <a:extLst>
              <a:ext uri="{FF2B5EF4-FFF2-40B4-BE49-F238E27FC236}">
                <a16:creationId xmlns:a16="http://schemas.microsoft.com/office/drawing/2014/main" id="{3DC59923-9F41-C1A7-D5CD-88E0DF254ADB}"/>
              </a:ext>
            </a:extLst>
          </p:cNvPr>
          <p:cNvSpPr/>
          <p:nvPr/>
        </p:nvSpPr>
        <p:spPr>
          <a:xfrm>
            <a:off x="1049867" y="2984883"/>
            <a:ext cx="27752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Radikali</a:t>
            </a:r>
            <a:r>
              <a:rPr lang="en-US" sz="2000" dirty="0">
                <a:solidFill>
                  <a:schemeClr val="accent5">
                    <a:lumMod val="50000"/>
                  </a:schemeClr>
                </a:solidFill>
              </a:rPr>
              <a:t> </a:t>
            </a:r>
            <a:r>
              <a:rPr lang="en-US" sz="2000" dirty="0" err="1">
                <a:solidFill>
                  <a:schemeClr val="accent5">
                    <a:lumMod val="50000"/>
                  </a:schemeClr>
                </a:solidFill>
              </a:rPr>
              <a:t>prostatektomija</a:t>
            </a:r>
            <a:endParaRPr lang="en-US" sz="2000" dirty="0">
              <a:solidFill>
                <a:schemeClr val="accent5">
                  <a:lumMod val="50000"/>
                </a:schemeClr>
              </a:solidFill>
            </a:endParaRPr>
          </a:p>
        </p:txBody>
      </p:sp>
      <p:sp>
        <p:nvSpPr>
          <p:cNvPr id="7" name="Rectangle 6">
            <a:extLst>
              <a:ext uri="{FF2B5EF4-FFF2-40B4-BE49-F238E27FC236}">
                <a16:creationId xmlns:a16="http://schemas.microsoft.com/office/drawing/2014/main" id="{F4391C57-F553-A043-8AD8-CFB0C8E24F43}"/>
              </a:ext>
            </a:extLst>
          </p:cNvPr>
          <p:cNvSpPr/>
          <p:nvPr/>
        </p:nvSpPr>
        <p:spPr>
          <a:xfrm>
            <a:off x="2069431" y="3582641"/>
            <a:ext cx="1684421"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endParaRPr lang="en-US" sz="2000" dirty="0">
              <a:solidFill>
                <a:schemeClr val="accent5">
                  <a:lumMod val="50000"/>
                </a:schemeClr>
              </a:solidFill>
            </a:endParaRPr>
          </a:p>
        </p:txBody>
      </p:sp>
      <p:sp>
        <p:nvSpPr>
          <p:cNvPr id="8" name="Rectangle 7">
            <a:extLst>
              <a:ext uri="{FF2B5EF4-FFF2-40B4-BE49-F238E27FC236}">
                <a16:creationId xmlns:a16="http://schemas.microsoft.com/office/drawing/2014/main" id="{F85DE1FB-43C4-EDA6-0717-26EEF8741652}"/>
              </a:ext>
            </a:extLst>
          </p:cNvPr>
          <p:cNvSpPr/>
          <p:nvPr/>
        </p:nvSpPr>
        <p:spPr>
          <a:xfrm>
            <a:off x="1010652" y="4280647"/>
            <a:ext cx="2743200" cy="310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r>
              <a:rPr lang="en-US" sz="2000" dirty="0">
                <a:solidFill>
                  <a:schemeClr val="accent5">
                    <a:lumMod val="50000"/>
                  </a:schemeClr>
                </a:solidFill>
              </a:rPr>
              <a:t> </a:t>
            </a:r>
            <a:r>
              <a:rPr lang="en-US" sz="2000" dirty="0" err="1">
                <a:solidFill>
                  <a:schemeClr val="accent5">
                    <a:lumMod val="50000"/>
                  </a:schemeClr>
                </a:solidFill>
              </a:rPr>
              <a:t>ir</a:t>
            </a:r>
            <a:r>
              <a:rPr lang="en-US" sz="2000" dirty="0">
                <a:solidFill>
                  <a:schemeClr val="accent5">
                    <a:lumMod val="50000"/>
                  </a:schemeClr>
                </a:solidFill>
              </a:rPr>
              <a:t> ATT</a:t>
            </a:r>
          </a:p>
        </p:txBody>
      </p:sp>
      <p:sp>
        <p:nvSpPr>
          <p:cNvPr id="10" name="Rectangle 9">
            <a:extLst>
              <a:ext uri="{FF2B5EF4-FFF2-40B4-BE49-F238E27FC236}">
                <a16:creationId xmlns:a16="http://schemas.microsoft.com/office/drawing/2014/main" id="{7E1996FD-C962-1DC3-CE5C-1766F49C29F3}"/>
              </a:ext>
            </a:extLst>
          </p:cNvPr>
          <p:cNvSpPr/>
          <p:nvPr/>
        </p:nvSpPr>
        <p:spPr>
          <a:xfrm>
            <a:off x="1931433" y="4946584"/>
            <a:ext cx="1822419" cy="30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Chemoterapija</a:t>
            </a:r>
            <a:endParaRPr lang="en-US" sz="2000" dirty="0">
              <a:solidFill>
                <a:schemeClr val="accent5">
                  <a:lumMod val="50000"/>
                </a:schemeClr>
              </a:solidFill>
            </a:endParaRPr>
          </a:p>
        </p:txBody>
      </p:sp>
      <p:sp>
        <p:nvSpPr>
          <p:cNvPr id="11" name="Rectangle 10">
            <a:extLst>
              <a:ext uri="{FF2B5EF4-FFF2-40B4-BE49-F238E27FC236}">
                <a16:creationId xmlns:a16="http://schemas.microsoft.com/office/drawing/2014/main" id="{CE37A8A3-F35F-C124-529D-9B7724DB4B07}"/>
              </a:ext>
            </a:extLst>
          </p:cNvPr>
          <p:cNvSpPr/>
          <p:nvPr/>
        </p:nvSpPr>
        <p:spPr>
          <a:xfrm>
            <a:off x="2069431" y="809714"/>
            <a:ext cx="8630653" cy="348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accent5">
                    <a:lumMod val="50000"/>
                  </a:schemeClr>
                </a:solidFill>
              </a:rPr>
              <a:t>Kurie</a:t>
            </a:r>
            <a:r>
              <a:rPr lang="en-US" sz="2800" b="1" dirty="0">
                <a:solidFill>
                  <a:schemeClr val="accent5">
                    <a:lumMod val="50000"/>
                  </a:schemeClr>
                </a:solidFill>
              </a:rPr>
              <a:t> </a:t>
            </a:r>
            <a:r>
              <a:rPr lang="en-US" sz="2800" b="1" dirty="0" err="1">
                <a:solidFill>
                  <a:schemeClr val="accent5">
                    <a:lumMod val="50000"/>
                  </a:schemeClr>
                </a:solidFill>
              </a:rPr>
              <a:t>gydymai</a:t>
            </a:r>
            <a:r>
              <a:rPr lang="en-US" sz="2800" b="1" dirty="0">
                <a:solidFill>
                  <a:schemeClr val="accent5">
                    <a:lumMod val="50000"/>
                  </a:schemeClr>
                </a:solidFill>
              </a:rPr>
              <a:t> </a:t>
            </a:r>
            <a:r>
              <a:rPr lang="en-US" sz="2800" b="1" dirty="0" err="1">
                <a:solidFill>
                  <a:schemeClr val="accent5">
                    <a:lumMod val="50000"/>
                  </a:schemeClr>
                </a:solidFill>
              </a:rPr>
              <a:t>yra</a:t>
            </a:r>
            <a:r>
              <a:rPr lang="en-US" sz="2800" b="1" dirty="0">
                <a:solidFill>
                  <a:schemeClr val="accent5">
                    <a:lumMod val="50000"/>
                  </a:schemeClr>
                </a:solidFill>
              </a:rPr>
              <a:t> </a:t>
            </a:r>
            <a:r>
              <a:rPr lang="en-US" sz="2800" b="1" dirty="0" err="1">
                <a:solidFill>
                  <a:schemeClr val="accent5">
                    <a:lumMod val="50000"/>
                  </a:schemeClr>
                </a:solidFill>
              </a:rPr>
              <a:t>susiję</a:t>
            </a:r>
            <a:r>
              <a:rPr lang="en-US" sz="2800" b="1" dirty="0">
                <a:solidFill>
                  <a:schemeClr val="accent5">
                    <a:lumMod val="50000"/>
                  </a:schemeClr>
                </a:solidFill>
              </a:rPr>
              <a:t> </a:t>
            </a:r>
            <a:r>
              <a:rPr lang="en-US" sz="2800" b="1" dirty="0" err="1">
                <a:solidFill>
                  <a:schemeClr val="accent5">
                    <a:lumMod val="50000"/>
                  </a:schemeClr>
                </a:solidFill>
              </a:rPr>
              <a:t>su</a:t>
            </a:r>
            <a:r>
              <a:rPr lang="en-US" sz="2800" b="1" dirty="0">
                <a:solidFill>
                  <a:schemeClr val="accent5">
                    <a:lumMod val="50000"/>
                  </a:schemeClr>
                </a:solidFill>
              </a:rPr>
              <a:t> </a:t>
            </a:r>
            <a:r>
              <a:rPr lang="en-US" sz="2800" b="1" dirty="0" err="1">
                <a:solidFill>
                  <a:schemeClr val="accent5">
                    <a:lumMod val="50000"/>
                  </a:schemeClr>
                </a:solidFill>
              </a:rPr>
              <a:t>nemiga</a:t>
            </a:r>
            <a:r>
              <a:rPr lang="en-US" sz="2800" b="1" dirty="0">
                <a:solidFill>
                  <a:schemeClr val="accent5">
                    <a:lumMod val="50000"/>
                  </a:schemeClr>
                </a:solidFill>
              </a:rPr>
              <a:t>?</a:t>
            </a:r>
          </a:p>
        </p:txBody>
      </p:sp>
      <p:sp>
        <p:nvSpPr>
          <p:cNvPr id="12" name="Rectangle 11">
            <a:extLst>
              <a:ext uri="{FF2B5EF4-FFF2-40B4-BE49-F238E27FC236}">
                <a16:creationId xmlns:a16="http://schemas.microsoft.com/office/drawing/2014/main" id="{450E538C-DAF0-FFD2-A97F-35E34995E8AF}"/>
              </a:ext>
            </a:extLst>
          </p:cNvPr>
          <p:cNvSpPr/>
          <p:nvPr/>
        </p:nvSpPr>
        <p:spPr>
          <a:xfrm>
            <a:off x="8366851" y="1828642"/>
            <a:ext cx="2775282" cy="1753999"/>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solidFill>
              </a:rPr>
              <a:t>Vyrai</a:t>
            </a:r>
            <a:r>
              <a:rPr lang="en-US" b="1" dirty="0">
                <a:solidFill>
                  <a:schemeClr val="bg1"/>
                </a:solidFill>
              </a:rPr>
              <a:t>, </a:t>
            </a:r>
            <a:r>
              <a:rPr lang="en-US" b="1" dirty="0" err="1">
                <a:solidFill>
                  <a:schemeClr val="bg1"/>
                </a:solidFill>
              </a:rPr>
              <a:t>kuriems</a:t>
            </a:r>
            <a:r>
              <a:rPr lang="en-US" b="1" dirty="0">
                <a:solidFill>
                  <a:schemeClr val="bg1"/>
                </a:solidFill>
              </a:rPr>
              <a:t> </a:t>
            </a:r>
            <a:r>
              <a:rPr lang="en-US" b="1" dirty="0" err="1">
                <a:solidFill>
                  <a:schemeClr val="bg1"/>
                </a:solidFill>
              </a:rPr>
              <a:t>buvo</a:t>
            </a:r>
            <a:r>
              <a:rPr lang="en-US" b="1" dirty="0">
                <a:solidFill>
                  <a:schemeClr val="bg1"/>
                </a:solidFill>
              </a:rPr>
              <a:t> </a:t>
            </a:r>
            <a:r>
              <a:rPr lang="en-US" b="1" dirty="0" err="1">
                <a:solidFill>
                  <a:schemeClr val="bg1"/>
                </a:solidFill>
              </a:rPr>
              <a:t>taikoma</a:t>
            </a:r>
            <a:r>
              <a:rPr lang="en-US" b="1" dirty="0">
                <a:solidFill>
                  <a:schemeClr val="bg1"/>
                </a:solidFill>
              </a:rPr>
              <a:t> </a:t>
            </a:r>
            <a:r>
              <a:rPr lang="en-US" b="1" dirty="0" err="1">
                <a:solidFill>
                  <a:srgbClr val="FAA435"/>
                </a:solidFill>
              </a:rPr>
              <a:t>radioterapija</a:t>
            </a:r>
            <a:r>
              <a:rPr lang="en-US" b="1" dirty="0">
                <a:solidFill>
                  <a:srgbClr val="FAA435"/>
                </a:solidFill>
              </a:rPr>
              <a:t> </a:t>
            </a:r>
            <a:r>
              <a:rPr lang="en-US" b="1" dirty="0" err="1">
                <a:solidFill>
                  <a:srgbClr val="FAA435"/>
                </a:solidFill>
              </a:rPr>
              <a:t>su</a:t>
            </a:r>
            <a:r>
              <a:rPr lang="en-US" b="1" dirty="0">
                <a:solidFill>
                  <a:srgbClr val="FAA435"/>
                </a:solidFill>
              </a:rPr>
              <a:t> ATT </a:t>
            </a:r>
            <a:r>
              <a:rPr lang="en-US" b="1" dirty="0" err="1">
                <a:solidFill>
                  <a:srgbClr val="FAA435"/>
                </a:solidFill>
              </a:rPr>
              <a:t>ir</a:t>
            </a:r>
            <a:r>
              <a:rPr lang="en-US" b="1" dirty="0">
                <a:solidFill>
                  <a:srgbClr val="FAA435"/>
                </a:solidFill>
              </a:rPr>
              <a:t> </a:t>
            </a:r>
            <a:r>
              <a:rPr lang="en-US" b="1" dirty="0" err="1">
                <a:solidFill>
                  <a:srgbClr val="FAA435"/>
                </a:solidFill>
              </a:rPr>
              <a:t>chemoterapija</a:t>
            </a:r>
            <a:r>
              <a:rPr lang="en-US" b="1" dirty="0">
                <a:solidFill>
                  <a:srgbClr val="FAA435"/>
                </a:solidFill>
              </a:rPr>
              <a:t> </a:t>
            </a:r>
            <a:r>
              <a:rPr lang="en-US" b="1" dirty="0" err="1">
                <a:solidFill>
                  <a:schemeClr val="bg1"/>
                </a:solidFill>
              </a:rPr>
              <a:t>patyrė</a:t>
            </a:r>
            <a:r>
              <a:rPr lang="en-US" b="1" dirty="0">
                <a:solidFill>
                  <a:schemeClr val="bg1"/>
                </a:solidFill>
              </a:rPr>
              <a:t> </a:t>
            </a:r>
            <a:r>
              <a:rPr lang="en-US" b="1" dirty="0" err="1">
                <a:solidFill>
                  <a:schemeClr val="bg1"/>
                </a:solidFill>
              </a:rPr>
              <a:t>daugiau</a:t>
            </a:r>
            <a:r>
              <a:rPr lang="en-US" b="1" dirty="0">
                <a:solidFill>
                  <a:schemeClr val="bg1"/>
                </a:solidFill>
              </a:rPr>
              <a:t> </a:t>
            </a:r>
            <a:r>
              <a:rPr lang="en-US" b="1" dirty="0" err="1">
                <a:solidFill>
                  <a:schemeClr val="bg1"/>
                </a:solidFill>
              </a:rPr>
              <a:t>nemigos</a:t>
            </a:r>
            <a:r>
              <a:rPr lang="en-US" b="1" dirty="0">
                <a:solidFill>
                  <a:schemeClr val="bg1"/>
                </a:solidFill>
              </a:rPr>
              <a:t> </a:t>
            </a:r>
            <a:r>
              <a:rPr lang="en-US" b="1" dirty="0" err="1">
                <a:solidFill>
                  <a:schemeClr val="bg1"/>
                </a:solidFill>
              </a:rPr>
              <a:t>nei</a:t>
            </a:r>
            <a:r>
              <a:rPr lang="en-US" b="1" dirty="0">
                <a:solidFill>
                  <a:schemeClr val="bg1"/>
                </a:solidFill>
              </a:rPr>
              <a:t> </a:t>
            </a:r>
            <a:r>
              <a:rPr lang="en-US" b="1" dirty="0" err="1">
                <a:solidFill>
                  <a:schemeClr val="bg1"/>
                </a:solidFill>
              </a:rPr>
              <a:t>kitos</a:t>
            </a:r>
            <a:r>
              <a:rPr lang="en-US" b="1" dirty="0">
                <a:solidFill>
                  <a:schemeClr val="bg1"/>
                </a:solidFill>
              </a:rPr>
              <a:t> </a:t>
            </a:r>
            <a:r>
              <a:rPr lang="en-US" b="1" dirty="0" err="1">
                <a:solidFill>
                  <a:schemeClr val="bg1"/>
                </a:solidFill>
              </a:rPr>
              <a:t>pacientų</a:t>
            </a:r>
            <a:r>
              <a:rPr lang="en-US" b="1" dirty="0">
                <a:solidFill>
                  <a:schemeClr val="bg1"/>
                </a:solidFill>
              </a:rPr>
              <a:t> </a:t>
            </a:r>
            <a:r>
              <a:rPr lang="en-US" b="1" dirty="0" err="1">
                <a:solidFill>
                  <a:schemeClr val="bg1"/>
                </a:solidFill>
              </a:rPr>
              <a:t>grupės</a:t>
            </a:r>
            <a:endParaRPr lang="en-US" b="1" dirty="0">
              <a:solidFill>
                <a:schemeClr val="bg1"/>
              </a:solidFill>
            </a:endParaRPr>
          </a:p>
        </p:txBody>
      </p:sp>
      <p:sp>
        <p:nvSpPr>
          <p:cNvPr id="13" name="Rectangle 12">
            <a:extLst>
              <a:ext uri="{FF2B5EF4-FFF2-40B4-BE49-F238E27FC236}">
                <a16:creationId xmlns:a16="http://schemas.microsoft.com/office/drawing/2014/main" id="{336CD00A-4EBB-3265-D759-D303B817A6B3}"/>
              </a:ext>
            </a:extLst>
          </p:cNvPr>
          <p:cNvSpPr/>
          <p:nvPr/>
        </p:nvSpPr>
        <p:spPr>
          <a:xfrm>
            <a:off x="1331495" y="1158477"/>
            <a:ext cx="6400800" cy="670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rPr>
              <a:t>(</a:t>
            </a:r>
            <a:r>
              <a:rPr lang="en-US" b="1" dirty="0" err="1">
                <a:solidFill>
                  <a:schemeClr val="accent5">
                    <a:lumMod val="50000"/>
                  </a:schemeClr>
                </a:solidFill>
              </a:rPr>
              <a:t>Respondentai</a:t>
            </a:r>
            <a:r>
              <a:rPr lang="en-US" b="1" dirty="0">
                <a:solidFill>
                  <a:schemeClr val="accent5">
                    <a:lumMod val="50000"/>
                  </a:schemeClr>
                </a:solidFill>
              </a:rPr>
              <a:t>, </a:t>
            </a:r>
            <a:r>
              <a:rPr lang="en-US" b="1" dirty="0" err="1">
                <a:solidFill>
                  <a:schemeClr val="accent5">
                    <a:lumMod val="50000"/>
                  </a:schemeClr>
                </a:solidFill>
              </a:rPr>
              <a:t>kurie</a:t>
            </a:r>
            <a:r>
              <a:rPr lang="en-US" b="1" dirty="0">
                <a:solidFill>
                  <a:schemeClr val="accent5">
                    <a:lumMod val="50000"/>
                  </a:schemeClr>
                </a:solidFill>
              </a:rPr>
              <a:t> </a:t>
            </a:r>
            <a:r>
              <a:rPr lang="en-US" b="1" dirty="0" err="1">
                <a:solidFill>
                  <a:schemeClr val="accent5">
                    <a:lumMod val="50000"/>
                  </a:schemeClr>
                </a:solidFill>
              </a:rPr>
              <a:t>teigė</a:t>
            </a:r>
            <a:r>
              <a:rPr lang="en-US" b="1" dirty="0">
                <a:solidFill>
                  <a:schemeClr val="accent5">
                    <a:lumMod val="50000"/>
                  </a:schemeClr>
                </a:solidFill>
              </a:rPr>
              <a:t>, </a:t>
            </a:r>
            <a:r>
              <a:rPr lang="en-US" b="1" dirty="0" err="1">
                <a:solidFill>
                  <a:schemeClr val="accent5">
                    <a:lumMod val="50000"/>
                  </a:schemeClr>
                </a:solidFill>
              </a:rPr>
              <a:t>kad</a:t>
            </a:r>
            <a:r>
              <a:rPr lang="en-US" b="1" dirty="0">
                <a:solidFill>
                  <a:schemeClr val="accent5">
                    <a:lumMod val="50000"/>
                  </a:schemeClr>
                </a:solidFill>
              </a:rPr>
              <a:t> </a:t>
            </a:r>
            <a:r>
              <a:rPr lang="en-US" b="1" dirty="0" err="1">
                <a:solidFill>
                  <a:schemeClr val="accent5">
                    <a:lumMod val="50000"/>
                  </a:schemeClr>
                </a:solidFill>
              </a:rPr>
              <a:t>turėjo</a:t>
            </a:r>
            <a:r>
              <a:rPr lang="en-US" b="1" dirty="0">
                <a:solidFill>
                  <a:schemeClr val="accent5">
                    <a:lumMod val="50000"/>
                  </a:schemeClr>
                </a:solidFill>
              </a:rPr>
              <a:t> </a:t>
            </a:r>
            <a:r>
              <a:rPr lang="en-US" b="1" dirty="0" err="1">
                <a:solidFill>
                  <a:schemeClr val="accent5">
                    <a:lumMod val="50000"/>
                  </a:schemeClr>
                </a:solidFill>
              </a:rPr>
              <a:t>nemažai</a:t>
            </a:r>
            <a:r>
              <a:rPr lang="en-US" b="1" dirty="0">
                <a:solidFill>
                  <a:schemeClr val="accent5">
                    <a:lumMod val="50000"/>
                  </a:schemeClr>
                </a:solidFill>
              </a:rPr>
              <a:t> </a:t>
            </a:r>
            <a:r>
              <a:rPr lang="en-US" b="1" dirty="0" err="1">
                <a:solidFill>
                  <a:schemeClr val="accent5">
                    <a:lumMod val="50000"/>
                  </a:schemeClr>
                </a:solidFill>
              </a:rPr>
              <a:t>arba</a:t>
            </a:r>
            <a:r>
              <a:rPr lang="en-US" b="1" dirty="0">
                <a:solidFill>
                  <a:schemeClr val="accent5">
                    <a:lumMod val="50000"/>
                  </a:schemeClr>
                </a:solidFill>
              </a:rPr>
              <a:t> labia </a:t>
            </a:r>
            <a:r>
              <a:rPr lang="en-US" b="1" dirty="0" err="1">
                <a:solidFill>
                  <a:schemeClr val="accent5">
                    <a:lumMod val="50000"/>
                  </a:schemeClr>
                </a:solidFill>
              </a:rPr>
              <a:t>daug</a:t>
            </a:r>
            <a:r>
              <a:rPr lang="en-US" b="1" dirty="0">
                <a:solidFill>
                  <a:schemeClr val="accent5">
                    <a:lumMod val="50000"/>
                  </a:schemeClr>
                </a:solidFill>
              </a:rPr>
              <a:t> </a:t>
            </a:r>
            <a:r>
              <a:rPr lang="en-US" b="1" dirty="0" err="1">
                <a:solidFill>
                  <a:schemeClr val="accent5">
                    <a:lumMod val="50000"/>
                  </a:schemeClr>
                </a:solidFill>
              </a:rPr>
              <a:t>problemų</a:t>
            </a:r>
            <a:r>
              <a:rPr lang="en-US" b="1" dirty="0">
                <a:solidFill>
                  <a:schemeClr val="accent5">
                    <a:lumMod val="50000"/>
                  </a:schemeClr>
                </a:solidFill>
              </a:rPr>
              <a:t> </a:t>
            </a:r>
            <a:r>
              <a:rPr lang="en-US" b="1" dirty="0" err="1">
                <a:solidFill>
                  <a:schemeClr val="accent5">
                    <a:lumMod val="50000"/>
                  </a:schemeClr>
                </a:solidFill>
              </a:rPr>
              <a:t>su</a:t>
            </a:r>
            <a:r>
              <a:rPr lang="en-US" b="1" dirty="0">
                <a:solidFill>
                  <a:schemeClr val="accent5">
                    <a:lumMod val="50000"/>
                  </a:schemeClr>
                </a:solidFill>
              </a:rPr>
              <a:t> </a:t>
            </a:r>
            <a:r>
              <a:rPr lang="en-US" b="1" dirty="0" err="1">
                <a:solidFill>
                  <a:schemeClr val="accent5">
                    <a:lumMod val="50000"/>
                  </a:schemeClr>
                </a:solidFill>
              </a:rPr>
              <a:t>miegu</a:t>
            </a:r>
            <a:r>
              <a:rPr lang="en-US" b="1" dirty="0">
                <a:solidFill>
                  <a:schemeClr val="accent5">
                    <a:lumMod val="50000"/>
                  </a:schemeClr>
                </a:solidFill>
              </a:rPr>
              <a:t> per </a:t>
            </a:r>
            <a:r>
              <a:rPr lang="en-US" b="1" dirty="0" err="1">
                <a:solidFill>
                  <a:schemeClr val="accent5">
                    <a:lumMod val="50000"/>
                  </a:schemeClr>
                </a:solidFill>
              </a:rPr>
              <a:t>pastarąją</a:t>
            </a:r>
            <a:r>
              <a:rPr lang="en-US" b="1" dirty="0">
                <a:solidFill>
                  <a:schemeClr val="accent5">
                    <a:lumMod val="50000"/>
                  </a:schemeClr>
                </a:solidFill>
              </a:rPr>
              <a:t> </a:t>
            </a:r>
            <a:r>
              <a:rPr lang="en-US" b="1" dirty="0" err="1">
                <a:solidFill>
                  <a:schemeClr val="accent5">
                    <a:lumMod val="50000"/>
                  </a:schemeClr>
                </a:solidFill>
              </a:rPr>
              <a:t>savaitę</a:t>
            </a:r>
            <a:r>
              <a:rPr lang="en-US" b="1" dirty="0">
                <a:solidFill>
                  <a:schemeClr val="accent5">
                    <a:lumMod val="50000"/>
                  </a:schemeClr>
                </a:solidFill>
              </a:rPr>
              <a:t>*)</a:t>
            </a:r>
          </a:p>
        </p:txBody>
      </p:sp>
    </p:spTree>
    <p:extLst>
      <p:ext uri="{BB962C8B-B14F-4D97-AF65-F5344CB8AC3E}">
        <p14:creationId xmlns:p14="http://schemas.microsoft.com/office/powerpoint/2010/main" val="983718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32363" y="367016"/>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resultsatai</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Psichinė</a:t>
            </a:r>
            <a:r>
              <a:rPr lang="en-GB" sz="2800" dirty="0">
                <a:latin typeface="Roboto" panose="02000000000000000000" pitchFamily="2" charset="0"/>
              </a:rPr>
              <a:t> </a:t>
            </a:r>
            <a:r>
              <a:rPr lang="en-GB" sz="2800" dirty="0" err="1">
                <a:latin typeface="Roboto" panose="02000000000000000000" pitchFamily="2" charset="0"/>
              </a:rPr>
              <a:t>sveikata</a:t>
            </a:r>
            <a:endParaRPr lang="en-GB" sz="2800"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
        <p:nvSpPr>
          <p:cNvPr id="4" name="Rectangle 3">
            <a:extLst>
              <a:ext uri="{FF2B5EF4-FFF2-40B4-BE49-F238E27FC236}">
                <a16:creationId xmlns:a16="http://schemas.microsoft.com/office/drawing/2014/main" id="{9F07E340-A93C-F516-810C-F1944BB5B5FF}"/>
              </a:ext>
            </a:extLst>
          </p:cNvPr>
          <p:cNvSpPr/>
          <p:nvPr/>
        </p:nvSpPr>
        <p:spPr>
          <a:xfrm>
            <a:off x="546099" y="6286500"/>
            <a:ext cx="5895427" cy="278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err="1">
                <a:solidFill>
                  <a:schemeClr val="accent5">
                    <a:lumMod val="50000"/>
                  </a:schemeClr>
                </a:solidFill>
              </a:rPr>
              <a:t>Vyrų</a:t>
            </a:r>
            <a:r>
              <a:rPr lang="en-US" b="1" spc="300" dirty="0">
                <a:solidFill>
                  <a:schemeClr val="accent5">
                    <a:lumMod val="50000"/>
                  </a:schemeClr>
                </a:solidFill>
              </a:rPr>
              <a:t> </a:t>
            </a:r>
            <a:r>
              <a:rPr lang="en-US" b="1" spc="300" dirty="0" err="1">
                <a:solidFill>
                  <a:schemeClr val="accent5">
                    <a:lumMod val="50000"/>
                  </a:schemeClr>
                </a:solidFill>
              </a:rPr>
              <a:t>su</a:t>
            </a:r>
            <a:r>
              <a:rPr lang="en-US" b="1" spc="300" dirty="0">
                <a:solidFill>
                  <a:schemeClr val="accent5">
                    <a:lumMod val="50000"/>
                  </a:schemeClr>
                </a:solidFill>
              </a:rPr>
              <a:t> </a:t>
            </a:r>
            <a:r>
              <a:rPr lang="en-US" b="1" spc="300" dirty="0" err="1">
                <a:solidFill>
                  <a:schemeClr val="accent5">
                    <a:lumMod val="50000"/>
                  </a:schemeClr>
                </a:solidFill>
              </a:rPr>
              <a:t>prostatos</a:t>
            </a:r>
            <a:r>
              <a:rPr lang="en-US" b="1" spc="300" dirty="0">
                <a:solidFill>
                  <a:schemeClr val="accent5">
                    <a:lumMod val="50000"/>
                  </a:schemeClr>
                </a:solidFill>
              </a:rPr>
              <a:t> </a:t>
            </a:r>
            <a:r>
              <a:rPr lang="en-US" b="1" spc="300" dirty="0" err="1">
                <a:solidFill>
                  <a:schemeClr val="accent5">
                    <a:lumMod val="50000"/>
                  </a:schemeClr>
                </a:solidFill>
              </a:rPr>
              <a:t>vėžiu</a:t>
            </a:r>
            <a:r>
              <a:rPr lang="en-US" b="1" spc="300" dirty="0">
                <a:solidFill>
                  <a:schemeClr val="accent5">
                    <a:lumMod val="50000"/>
                  </a:schemeClr>
                </a:solidFill>
              </a:rPr>
              <a:t> balsas </a:t>
            </a:r>
            <a:r>
              <a:rPr lang="en-US" b="1" spc="300" dirty="0" err="1">
                <a:solidFill>
                  <a:schemeClr val="accent5">
                    <a:lumMod val="50000"/>
                  </a:schemeClr>
                </a:solidFill>
              </a:rPr>
              <a:t>Europoje</a:t>
            </a:r>
            <a:endParaRPr lang="en-US" b="1" spc="300" dirty="0">
              <a:solidFill>
                <a:schemeClr val="accent5">
                  <a:lumMod val="50000"/>
                </a:schemeClr>
              </a:solidFill>
            </a:endParaRPr>
          </a:p>
        </p:txBody>
      </p:sp>
    </p:spTree>
    <p:extLst>
      <p:ext uri="{BB962C8B-B14F-4D97-AF65-F5344CB8AC3E}">
        <p14:creationId xmlns:p14="http://schemas.microsoft.com/office/powerpoint/2010/main" val="14612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Chart, sunburst chart&#10;&#10;Description automatically generated">
            <a:extLst>
              <a:ext uri="{FF2B5EF4-FFF2-40B4-BE49-F238E27FC236}">
                <a16:creationId xmlns:a16="http://schemas.microsoft.com/office/drawing/2014/main" id="{5A3E08F9-1B6F-1EAC-0B58-7329F1009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4670" y="695960"/>
            <a:ext cx="8890000" cy="5334000"/>
          </a:xfrm>
          <a:prstGeom prst="rect">
            <a:avLst/>
          </a:prstGeom>
        </p:spPr>
      </p:pic>
      <p:sp>
        <p:nvSpPr>
          <p:cNvPr id="2" name="Rectangle 1">
            <a:extLst>
              <a:ext uri="{FF2B5EF4-FFF2-40B4-BE49-F238E27FC236}">
                <a16:creationId xmlns:a16="http://schemas.microsoft.com/office/drawing/2014/main" id="{00B362C4-3B28-E213-7994-A2DCC29E861A}"/>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A96A5B47-4AEB-F204-7E44-CF4DE9C954FB}"/>
              </a:ext>
            </a:extLst>
          </p:cNvPr>
          <p:cNvSpPr/>
          <p:nvPr/>
        </p:nvSpPr>
        <p:spPr>
          <a:xfrm>
            <a:off x="1203158" y="519497"/>
            <a:ext cx="3449053" cy="2608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5">
                    <a:lumMod val="50000"/>
                  </a:schemeClr>
                </a:solidFill>
              </a:rPr>
              <a:t>(M1) </a:t>
            </a:r>
            <a:r>
              <a:rPr lang="en-US" sz="2800" b="1" dirty="0" err="1">
                <a:solidFill>
                  <a:schemeClr val="accent5">
                    <a:lumMod val="50000"/>
                  </a:schemeClr>
                </a:solidFill>
              </a:rPr>
              <a:t>Kokia</a:t>
            </a:r>
            <a:r>
              <a:rPr lang="en-US" sz="2800" b="1" dirty="0">
                <a:solidFill>
                  <a:schemeClr val="accent5">
                    <a:lumMod val="50000"/>
                  </a:schemeClr>
                </a:solidFill>
              </a:rPr>
              <a:t> </a:t>
            </a:r>
            <a:r>
              <a:rPr lang="en-US" sz="2800" b="1" dirty="0" err="1">
                <a:solidFill>
                  <a:schemeClr val="accent5">
                    <a:lumMod val="50000"/>
                  </a:schemeClr>
                </a:solidFill>
              </a:rPr>
              <a:t>vyrų</a:t>
            </a:r>
            <a:r>
              <a:rPr lang="en-US" sz="2800" b="1" dirty="0">
                <a:solidFill>
                  <a:schemeClr val="accent5">
                    <a:lumMod val="50000"/>
                  </a:schemeClr>
                </a:solidFill>
              </a:rPr>
              <a:t>, </a:t>
            </a:r>
            <a:r>
              <a:rPr lang="en-US" sz="2800" b="1" dirty="0" err="1">
                <a:solidFill>
                  <a:schemeClr val="accent5">
                    <a:lumMod val="50000"/>
                  </a:schemeClr>
                </a:solidFill>
              </a:rPr>
              <a:t>kuriems</a:t>
            </a:r>
            <a:r>
              <a:rPr lang="en-US" sz="2800" b="1" dirty="0">
                <a:solidFill>
                  <a:schemeClr val="accent5">
                    <a:lumMod val="50000"/>
                  </a:schemeClr>
                </a:solidFill>
              </a:rPr>
              <a:t> </a:t>
            </a:r>
            <a:r>
              <a:rPr lang="en-US" sz="2800" b="1" dirty="0" err="1">
                <a:solidFill>
                  <a:schemeClr val="accent5">
                    <a:lumMod val="50000"/>
                  </a:schemeClr>
                </a:solidFill>
              </a:rPr>
              <a:t>buvo</a:t>
            </a:r>
            <a:r>
              <a:rPr lang="en-US" sz="2800" b="1" dirty="0">
                <a:solidFill>
                  <a:schemeClr val="accent5">
                    <a:lumMod val="50000"/>
                  </a:schemeClr>
                </a:solidFill>
              </a:rPr>
              <a:t> </a:t>
            </a:r>
            <a:r>
              <a:rPr lang="en-US" sz="2800" b="1" dirty="0" err="1">
                <a:solidFill>
                  <a:schemeClr val="accent5">
                    <a:lumMod val="50000"/>
                  </a:schemeClr>
                </a:solidFill>
              </a:rPr>
              <a:t>taikomas</a:t>
            </a:r>
            <a:r>
              <a:rPr lang="en-US" sz="2800" b="1" dirty="0">
                <a:solidFill>
                  <a:schemeClr val="accent5">
                    <a:lumMod val="50000"/>
                  </a:schemeClr>
                </a:solidFill>
              </a:rPr>
              <a:t> </a:t>
            </a:r>
            <a:r>
              <a:rPr lang="en-US" sz="2800" b="1" dirty="0" err="1">
                <a:solidFill>
                  <a:schemeClr val="accent5">
                    <a:lumMod val="50000"/>
                  </a:schemeClr>
                </a:solidFill>
              </a:rPr>
              <a:t>gydymas</a:t>
            </a:r>
            <a:r>
              <a:rPr lang="en-US" sz="2800" b="1" dirty="0">
                <a:solidFill>
                  <a:schemeClr val="accent5">
                    <a:lumMod val="50000"/>
                  </a:schemeClr>
                </a:solidFill>
              </a:rPr>
              <a:t> </a:t>
            </a:r>
            <a:r>
              <a:rPr lang="en-US" sz="2800" b="1" dirty="0" err="1">
                <a:solidFill>
                  <a:schemeClr val="accent5">
                    <a:lumMod val="50000"/>
                  </a:schemeClr>
                </a:solidFill>
              </a:rPr>
              <a:t>nuo</a:t>
            </a:r>
            <a:r>
              <a:rPr lang="en-US" sz="2800" b="1" dirty="0">
                <a:solidFill>
                  <a:schemeClr val="accent5">
                    <a:lumMod val="50000"/>
                  </a:schemeClr>
                </a:solidFill>
              </a:rPr>
              <a:t> </a:t>
            </a:r>
            <a:r>
              <a:rPr lang="en-US" sz="2800" b="1" dirty="0" err="1">
                <a:solidFill>
                  <a:schemeClr val="accent5">
                    <a:lumMod val="50000"/>
                  </a:schemeClr>
                </a:solidFill>
              </a:rPr>
              <a:t>prostatos</a:t>
            </a:r>
            <a:r>
              <a:rPr lang="en-US" sz="2800" b="1" dirty="0">
                <a:solidFill>
                  <a:schemeClr val="accent5">
                    <a:lumMod val="50000"/>
                  </a:schemeClr>
                </a:solidFill>
              </a:rPr>
              <a:t> </a:t>
            </a:r>
            <a:r>
              <a:rPr lang="en-US" sz="2800" b="1" dirty="0" err="1">
                <a:solidFill>
                  <a:schemeClr val="accent5">
                    <a:lumMod val="50000"/>
                  </a:schemeClr>
                </a:solidFill>
              </a:rPr>
              <a:t>vėžio</a:t>
            </a:r>
            <a:r>
              <a:rPr lang="en-US" sz="2800" b="1" dirty="0">
                <a:solidFill>
                  <a:schemeClr val="accent5">
                    <a:lumMod val="50000"/>
                  </a:schemeClr>
                </a:solidFill>
              </a:rPr>
              <a:t>, </a:t>
            </a:r>
            <a:r>
              <a:rPr lang="en-US" sz="2800" b="1" dirty="0" err="1">
                <a:solidFill>
                  <a:schemeClr val="accent5">
                    <a:lumMod val="50000"/>
                  </a:schemeClr>
                </a:solidFill>
              </a:rPr>
              <a:t>dalis</a:t>
            </a:r>
            <a:r>
              <a:rPr lang="en-US" sz="2800" b="1" dirty="0">
                <a:solidFill>
                  <a:schemeClr val="accent5">
                    <a:lumMod val="50000"/>
                  </a:schemeClr>
                </a:solidFill>
              </a:rPr>
              <a:t> </a:t>
            </a:r>
            <a:r>
              <a:rPr lang="en-US" sz="2800" b="1" dirty="0" err="1">
                <a:solidFill>
                  <a:schemeClr val="accent5">
                    <a:lumMod val="50000"/>
                  </a:schemeClr>
                </a:solidFill>
              </a:rPr>
              <a:t>kenčia</a:t>
            </a:r>
            <a:r>
              <a:rPr lang="en-US" sz="2800" b="1" dirty="0">
                <a:solidFill>
                  <a:schemeClr val="accent5">
                    <a:lumMod val="50000"/>
                  </a:schemeClr>
                </a:solidFill>
              </a:rPr>
              <a:t> </a:t>
            </a:r>
            <a:r>
              <a:rPr lang="en-US" sz="2800" b="1" dirty="0" err="1">
                <a:solidFill>
                  <a:schemeClr val="accent5">
                    <a:lumMod val="50000"/>
                  </a:schemeClr>
                </a:solidFill>
              </a:rPr>
              <a:t>nuo</a:t>
            </a:r>
            <a:r>
              <a:rPr lang="en-US" sz="2800" b="1" dirty="0">
                <a:solidFill>
                  <a:schemeClr val="accent5">
                    <a:lumMod val="50000"/>
                  </a:schemeClr>
                </a:solidFill>
              </a:rPr>
              <a:t> </a:t>
            </a:r>
            <a:r>
              <a:rPr lang="en-US" sz="2800" b="1" dirty="0" err="1">
                <a:solidFill>
                  <a:schemeClr val="accent5">
                    <a:lumMod val="50000"/>
                  </a:schemeClr>
                </a:solidFill>
              </a:rPr>
              <a:t>depresijos</a:t>
            </a:r>
            <a:r>
              <a:rPr lang="en-US" sz="2800" b="1" dirty="0">
                <a:solidFill>
                  <a:schemeClr val="accent5">
                    <a:lumMod val="50000"/>
                  </a:schemeClr>
                </a:solidFill>
              </a:rPr>
              <a:t> </a:t>
            </a:r>
            <a:r>
              <a:rPr lang="en-US" sz="2800" b="1" dirty="0" err="1">
                <a:solidFill>
                  <a:schemeClr val="accent5">
                    <a:lumMod val="50000"/>
                  </a:schemeClr>
                </a:solidFill>
              </a:rPr>
              <a:t>ar</a:t>
            </a:r>
            <a:r>
              <a:rPr lang="en-US" sz="2800" b="1" dirty="0">
                <a:solidFill>
                  <a:schemeClr val="accent5">
                    <a:lumMod val="50000"/>
                  </a:schemeClr>
                </a:solidFill>
              </a:rPr>
              <a:t> </a:t>
            </a:r>
            <a:r>
              <a:rPr lang="en-US" sz="2800" b="1" dirty="0" err="1">
                <a:solidFill>
                  <a:schemeClr val="accent5">
                    <a:lumMod val="50000"/>
                  </a:schemeClr>
                </a:solidFill>
              </a:rPr>
              <a:t>nerimo</a:t>
            </a:r>
            <a:r>
              <a:rPr lang="en-US" sz="2800" b="1" dirty="0">
                <a:solidFill>
                  <a:schemeClr val="accent5">
                    <a:lumMod val="50000"/>
                  </a:schemeClr>
                </a:solidFill>
              </a:rPr>
              <a:t>?</a:t>
            </a:r>
          </a:p>
          <a:p>
            <a:r>
              <a:rPr lang="en-US" dirty="0">
                <a:solidFill>
                  <a:schemeClr val="accent5">
                    <a:lumMod val="50000"/>
                  </a:schemeClr>
                </a:solidFill>
              </a:rPr>
              <a:t>(</a:t>
            </a:r>
            <a:r>
              <a:rPr lang="en-US" dirty="0" err="1">
                <a:solidFill>
                  <a:schemeClr val="accent5">
                    <a:lumMod val="50000"/>
                  </a:schemeClr>
                </a:solidFill>
              </a:rPr>
              <a:t>apklausos</a:t>
            </a:r>
            <a:r>
              <a:rPr lang="en-US" dirty="0">
                <a:solidFill>
                  <a:schemeClr val="accent5">
                    <a:lumMod val="50000"/>
                  </a:schemeClr>
                </a:solidFill>
              </a:rPr>
              <a:t> </a:t>
            </a:r>
            <a:r>
              <a:rPr lang="en-US" dirty="0" err="1">
                <a:solidFill>
                  <a:schemeClr val="accent5">
                    <a:lumMod val="50000"/>
                  </a:schemeClr>
                </a:solidFill>
              </a:rPr>
              <a:t>metu</a:t>
            </a:r>
            <a:r>
              <a:rPr lang="en-US" dirty="0">
                <a:solidFill>
                  <a:schemeClr val="accent5">
                    <a:lumMod val="50000"/>
                  </a:schemeClr>
                </a:solidFill>
              </a:rPr>
              <a:t>*)</a:t>
            </a:r>
          </a:p>
        </p:txBody>
      </p:sp>
      <p:sp>
        <p:nvSpPr>
          <p:cNvPr id="6" name="Rectangle 5">
            <a:extLst>
              <a:ext uri="{FF2B5EF4-FFF2-40B4-BE49-F238E27FC236}">
                <a16:creationId xmlns:a16="http://schemas.microsoft.com/office/drawing/2014/main" id="{ECF79D72-B163-A508-2EDA-8F9803584C08}"/>
              </a:ext>
            </a:extLst>
          </p:cNvPr>
          <p:cNvSpPr/>
          <p:nvPr/>
        </p:nvSpPr>
        <p:spPr>
          <a:xfrm>
            <a:off x="2005263" y="3429000"/>
            <a:ext cx="2534653" cy="998621"/>
          </a:xfrm>
          <a:prstGeom prst="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42% </a:t>
            </a:r>
            <a:r>
              <a:rPr lang="en-US" b="1" dirty="0" err="1">
                <a:solidFill>
                  <a:schemeClr val="bg1"/>
                </a:solidFill>
              </a:rPr>
              <a:t>vyrų</a:t>
            </a:r>
            <a:r>
              <a:rPr lang="en-US" b="1" dirty="0">
                <a:solidFill>
                  <a:schemeClr val="bg1"/>
                </a:solidFill>
              </a:rPr>
              <a:t> </a:t>
            </a:r>
            <a:r>
              <a:rPr lang="en-US" b="1" dirty="0" err="1">
                <a:solidFill>
                  <a:schemeClr val="bg1"/>
                </a:solidFill>
              </a:rPr>
              <a:t>teigia</a:t>
            </a:r>
            <a:r>
              <a:rPr lang="en-US" b="1" dirty="0">
                <a:solidFill>
                  <a:schemeClr val="bg1"/>
                </a:solidFill>
              </a:rPr>
              <a:t>, </a:t>
            </a:r>
            <a:r>
              <a:rPr lang="en-US" b="1" dirty="0" err="1">
                <a:solidFill>
                  <a:schemeClr val="bg1"/>
                </a:solidFill>
              </a:rPr>
              <a:t>kad</a:t>
            </a:r>
            <a:r>
              <a:rPr lang="en-US" b="1" dirty="0">
                <a:solidFill>
                  <a:schemeClr val="bg1"/>
                </a:solidFill>
              </a:rPr>
              <a:t> </a:t>
            </a:r>
            <a:r>
              <a:rPr lang="en-US" b="1" dirty="0" err="1">
                <a:solidFill>
                  <a:schemeClr val="bg1"/>
                </a:solidFill>
              </a:rPr>
              <a:t>jie</a:t>
            </a:r>
            <a:r>
              <a:rPr lang="en-US" b="1" dirty="0">
                <a:solidFill>
                  <a:schemeClr val="bg1"/>
                </a:solidFill>
              </a:rPr>
              <a:t> </a:t>
            </a:r>
            <a:r>
              <a:rPr lang="en-US" b="1" dirty="0" err="1">
                <a:solidFill>
                  <a:schemeClr val="bg1"/>
                </a:solidFill>
              </a:rPr>
              <a:t>nors</a:t>
            </a:r>
            <a:r>
              <a:rPr lang="en-US" b="1" dirty="0">
                <a:solidFill>
                  <a:schemeClr val="bg1"/>
                </a:solidFill>
              </a:rPr>
              <a:t> </a:t>
            </a:r>
            <a:r>
              <a:rPr lang="en-US" b="1" dirty="0" err="1">
                <a:solidFill>
                  <a:schemeClr val="bg1"/>
                </a:solidFill>
              </a:rPr>
              <a:t>kažkiek</a:t>
            </a:r>
            <a:r>
              <a:rPr lang="en-US" b="1" dirty="0">
                <a:solidFill>
                  <a:schemeClr val="bg1"/>
                </a:solidFill>
              </a:rPr>
              <a:t> </a:t>
            </a:r>
            <a:r>
              <a:rPr lang="en-US" b="1" dirty="0" err="1">
                <a:solidFill>
                  <a:schemeClr val="bg1"/>
                </a:solidFill>
              </a:rPr>
              <a:t>jaučia</a:t>
            </a:r>
            <a:r>
              <a:rPr lang="en-US" b="1" dirty="0">
                <a:solidFill>
                  <a:schemeClr val="bg1"/>
                </a:solidFill>
              </a:rPr>
              <a:t> </a:t>
            </a:r>
            <a:r>
              <a:rPr lang="en-US" b="1" dirty="0" err="1">
                <a:solidFill>
                  <a:schemeClr val="bg1"/>
                </a:solidFill>
              </a:rPr>
              <a:t>nerimą</a:t>
            </a:r>
            <a:r>
              <a:rPr lang="en-US" b="1" dirty="0">
                <a:solidFill>
                  <a:schemeClr val="bg1"/>
                </a:solidFill>
              </a:rPr>
              <a:t> </a:t>
            </a:r>
            <a:r>
              <a:rPr lang="en-US" b="1" dirty="0" err="1">
                <a:solidFill>
                  <a:schemeClr val="bg1"/>
                </a:solidFill>
              </a:rPr>
              <a:t>ar</a:t>
            </a:r>
            <a:r>
              <a:rPr lang="en-US" b="1" dirty="0">
                <a:solidFill>
                  <a:schemeClr val="bg1"/>
                </a:solidFill>
              </a:rPr>
              <a:t> </a:t>
            </a:r>
            <a:r>
              <a:rPr lang="en-US" b="1" dirty="0" err="1">
                <a:solidFill>
                  <a:schemeClr val="bg1"/>
                </a:solidFill>
              </a:rPr>
              <a:t>depresiją</a:t>
            </a:r>
            <a:endParaRPr lang="en-US" b="1" dirty="0">
              <a:solidFill>
                <a:schemeClr val="bg1"/>
              </a:solidFill>
            </a:endParaRPr>
          </a:p>
        </p:txBody>
      </p:sp>
      <p:sp>
        <p:nvSpPr>
          <p:cNvPr id="7" name="Rectangle 6">
            <a:extLst>
              <a:ext uri="{FF2B5EF4-FFF2-40B4-BE49-F238E27FC236}">
                <a16:creationId xmlns:a16="http://schemas.microsoft.com/office/drawing/2014/main" id="{EAE0C1A7-7774-4BC8-18FB-A1DC0746783D}"/>
              </a:ext>
            </a:extLst>
          </p:cNvPr>
          <p:cNvSpPr/>
          <p:nvPr/>
        </p:nvSpPr>
        <p:spPr>
          <a:xfrm>
            <a:off x="2213810" y="5591917"/>
            <a:ext cx="1411705" cy="39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accent5">
                    <a:lumMod val="50000"/>
                  </a:schemeClr>
                </a:solidFill>
              </a:rPr>
              <a:t>Klausimynas</a:t>
            </a:r>
            <a:endParaRPr lang="en-US" dirty="0">
              <a:solidFill>
                <a:schemeClr val="accent5">
                  <a:lumMod val="50000"/>
                </a:schemeClr>
              </a:solidFill>
            </a:endParaRPr>
          </a:p>
        </p:txBody>
      </p:sp>
      <p:sp>
        <p:nvSpPr>
          <p:cNvPr id="8" name="Rectangle 7">
            <a:extLst>
              <a:ext uri="{FF2B5EF4-FFF2-40B4-BE49-F238E27FC236}">
                <a16:creationId xmlns:a16="http://schemas.microsoft.com/office/drawing/2014/main" id="{F1ADF575-7773-9900-44A4-A06AC95DB8FF}"/>
              </a:ext>
            </a:extLst>
          </p:cNvPr>
          <p:cNvSpPr/>
          <p:nvPr/>
        </p:nvSpPr>
        <p:spPr>
          <a:xfrm>
            <a:off x="4892841" y="695960"/>
            <a:ext cx="1620253" cy="314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Labai</a:t>
            </a:r>
            <a:r>
              <a:rPr lang="en-US" b="1" dirty="0">
                <a:solidFill>
                  <a:schemeClr val="accent5">
                    <a:lumMod val="50000"/>
                  </a:schemeClr>
                </a:solidFill>
              </a:rPr>
              <a:t> </a:t>
            </a:r>
            <a:r>
              <a:rPr lang="en-US" b="1" dirty="0" err="1">
                <a:solidFill>
                  <a:schemeClr val="accent5">
                    <a:lumMod val="50000"/>
                  </a:schemeClr>
                </a:solidFill>
              </a:rPr>
              <a:t>smarkiai</a:t>
            </a:r>
            <a:endParaRPr lang="en-US" b="1" dirty="0">
              <a:solidFill>
                <a:schemeClr val="accent5">
                  <a:lumMod val="50000"/>
                </a:schemeClr>
              </a:solidFill>
            </a:endParaRPr>
          </a:p>
        </p:txBody>
      </p:sp>
      <p:sp>
        <p:nvSpPr>
          <p:cNvPr id="10" name="Rectangle 9">
            <a:extLst>
              <a:ext uri="{FF2B5EF4-FFF2-40B4-BE49-F238E27FC236}">
                <a16:creationId xmlns:a16="http://schemas.microsoft.com/office/drawing/2014/main" id="{70B99382-BDED-BEEA-881E-82C6D648303E}"/>
              </a:ext>
            </a:extLst>
          </p:cNvPr>
          <p:cNvSpPr/>
          <p:nvPr/>
        </p:nvSpPr>
        <p:spPr>
          <a:xfrm>
            <a:off x="4803723" y="1684421"/>
            <a:ext cx="1292277" cy="208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rPr>
              <a:t> </a:t>
            </a:r>
            <a:r>
              <a:rPr lang="en-US" b="1" dirty="0" err="1">
                <a:solidFill>
                  <a:schemeClr val="accent5">
                    <a:lumMod val="50000"/>
                  </a:schemeClr>
                </a:solidFill>
              </a:rPr>
              <a:t>Smarkiai</a:t>
            </a:r>
            <a:endParaRPr lang="en-US" b="1" dirty="0">
              <a:solidFill>
                <a:schemeClr val="accent5">
                  <a:lumMod val="50000"/>
                </a:schemeClr>
              </a:solidFill>
            </a:endParaRPr>
          </a:p>
        </p:txBody>
      </p:sp>
      <p:sp>
        <p:nvSpPr>
          <p:cNvPr id="13" name="Rectangle 12">
            <a:extLst>
              <a:ext uri="{FF2B5EF4-FFF2-40B4-BE49-F238E27FC236}">
                <a16:creationId xmlns:a16="http://schemas.microsoft.com/office/drawing/2014/main" id="{CD13F63C-F602-1ED6-91EE-8DFA2C890EB7}"/>
              </a:ext>
            </a:extLst>
          </p:cNvPr>
          <p:cNvSpPr/>
          <p:nvPr/>
        </p:nvSpPr>
        <p:spPr>
          <a:xfrm>
            <a:off x="4892841" y="2534653"/>
            <a:ext cx="1379622" cy="240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Vidutiniškai</a:t>
            </a:r>
            <a:endParaRPr lang="en-US" b="1" dirty="0">
              <a:solidFill>
                <a:schemeClr val="accent5">
                  <a:lumMod val="50000"/>
                </a:schemeClr>
              </a:solidFill>
            </a:endParaRPr>
          </a:p>
        </p:txBody>
      </p:sp>
      <p:sp>
        <p:nvSpPr>
          <p:cNvPr id="14" name="Rectangle 13">
            <a:extLst>
              <a:ext uri="{FF2B5EF4-FFF2-40B4-BE49-F238E27FC236}">
                <a16:creationId xmlns:a16="http://schemas.microsoft.com/office/drawing/2014/main" id="{C176CEDE-2715-7024-1090-499CE36A9922}"/>
              </a:ext>
            </a:extLst>
          </p:cNvPr>
          <p:cNvSpPr/>
          <p:nvPr/>
        </p:nvSpPr>
        <p:spPr>
          <a:xfrm>
            <a:off x="4892841" y="4115163"/>
            <a:ext cx="1026696" cy="224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Truputį</a:t>
            </a:r>
            <a:endParaRPr lang="en-US" b="1" dirty="0">
              <a:solidFill>
                <a:schemeClr val="accent5">
                  <a:lumMod val="50000"/>
                </a:schemeClr>
              </a:solidFill>
            </a:endParaRPr>
          </a:p>
        </p:txBody>
      </p:sp>
      <p:sp>
        <p:nvSpPr>
          <p:cNvPr id="17" name="Rectangle 16">
            <a:extLst>
              <a:ext uri="{FF2B5EF4-FFF2-40B4-BE49-F238E27FC236}">
                <a16:creationId xmlns:a16="http://schemas.microsoft.com/office/drawing/2014/main" id="{59BEE926-6416-401B-0CA9-6721461133E4}"/>
              </a:ext>
            </a:extLst>
          </p:cNvPr>
          <p:cNvSpPr/>
          <p:nvPr/>
        </p:nvSpPr>
        <p:spPr>
          <a:xfrm>
            <a:off x="9288379" y="695960"/>
            <a:ext cx="1459832" cy="314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Visiškai</a:t>
            </a:r>
            <a:r>
              <a:rPr lang="en-US" b="1" dirty="0">
                <a:solidFill>
                  <a:schemeClr val="accent5">
                    <a:lumMod val="50000"/>
                  </a:schemeClr>
                </a:solidFill>
              </a:rPr>
              <a:t> ne</a:t>
            </a:r>
          </a:p>
        </p:txBody>
      </p:sp>
    </p:spTree>
    <p:extLst>
      <p:ext uri="{BB962C8B-B14F-4D97-AF65-F5344CB8AC3E}">
        <p14:creationId xmlns:p14="http://schemas.microsoft.com/office/powerpoint/2010/main" val="354844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Chart, bar chart, histogram&#10;&#10;Description automatically generated">
            <a:extLst>
              <a:ext uri="{FF2B5EF4-FFF2-40B4-BE49-F238E27FC236}">
                <a16:creationId xmlns:a16="http://schemas.microsoft.com/office/drawing/2014/main" id="{7CA789FB-B213-3D53-A9B2-3279129DE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400" y="452865"/>
            <a:ext cx="7366000" cy="5600700"/>
          </a:xfrm>
          <a:prstGeom prst="rect">
            <a:avLst/>
          </a:prstGeom>
        </p:spPr>
      </p:pic>
      <p:sp>
        <p:nvSpPr>
          <p:cNvPr id="2" name="Rectangle 1">
            <a:extLst>
              <a:ext uri="{FF2B5EF4-FFF2-40B4-BE49-F238E27FC236}">
                <a16:creationId xmlns:a16="http://schemas.microsoft.com/office/drawing/2014/main" id="{A5DA24D4-6A80-B334-882E-18C9C1A59C36}"/>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7F4101B8-B74B-F37F-9FAE-1E153C455383}"/>
              </a:ext>
            </a:extLst>
          </p:cNvPr>
          <p:cNvSpPr/>
          <p:nvPr/>
        </p:nvSpPr>
        <p:spPr>
          <a:xfrm>
            <a:off x="1504400" y="452865"/>
            <a:ext cx="6035389" cy="605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(M2) Kaip </a:t>
            </a:r>
            <a:r>
              <a:rPr lang="en-US" sz="2400" b="1" dirty="0" err="1">
                <a:solidFill>
                  <a:schemeClr val="accent5">
                    <a:lumMod val="50000"/>
                  </a:schemeClr>
                </a:solidFill>
              </a:rPr>
              <a:t>prostatos</a:t>
            </a:r>
            <a:r>
              <a:rPr lang="en-US" sz="2400" b="1" dirty="0">
                <a:solidFill>
                  <a:schemeClr val="accent5">
                    <a:lumMod val="50000"/>
                  </a:schemeClr>
                </a:solidFill>
              </a:rPr>
              <a:t> </a:t>
            </a:r>
            <a:r>
              <a:rPr lang="en-US" sz="2400" b="1" dirty="0" err="1">
                <a:solidFill>
                  <a:schemeClr val="accent5">
                    <a:lumMod val="50000"/>
                  </a:schemeClr>
                </a:solidFill>
              </a:rPr>
              <a:t>vėžio</a:t>
            </a:r>
            <a:r>
              <a:rPr lang="en-US" sz="2400" b="1" dirty="0">
                <a:solidFill>
                  <a:schemeClr val="accent5">
                    <a:lumMod val="50000"/>
                  </a:schemeClr>
                </a:solidFill>
              </a:rPr>
              <a:t> </a:t>
            </a:r>
            <a:r>
              <a:rPr lang="en-US" sz="2400" b="1" dirty="0" err="1">
                <a:solidFill>
                  <a:schemeClr val="accent5">
                    <a:lumMod val="50000"/>
                  </a:schemeClr>
                </a:solidFill>
              </a:rPr>
              <a:t>sugrįžimas</a:t>
            </a:r>
            <a:r>
              <a:rPr lang="en-US" sz="2400" b="1" dirty="0">
                <a:solidFill>
                  <a:schemeClr val="accent5">
                    <a:lumMod val="50000"/>
                  </a:schemeClr>
                </a:solidFill>
              </a:rPr>
              <a:t> </a:t>
            </a:r>
            <a:r>
              <a:rPr lang="en-US" sz="2400" b="1" dirty="0" err="1">
                <a:solidFill>
                  <a:schemeClr val="accent5">
                    <a:lumMod val="50000"/>
                  </a:schemeClr>
                </a:solidFill>
              </a:rPr>
              <a:t>paveikia</a:t>
            </a:r>
            <a:r>
              <a:rPr lang="en-US" sz="2400" b="1" dirty="0">
                <a:solidFill>
                  <a:schemeClr val="accent5">
                    <a:lumMod val="50000"/>
                  </a:schemeClr>
                </a:solidFill>
              </a:rPr>
              <a:t> </a:t>
            </a:r>
            <a:r>
              <a:rPr lang="en-US" sz="2400" b="1" dirty="0" err="1">
                <a:solidFill>
                  <a:schemeClr val="accent5">
                    <a:lumMod val="50000"/>
                  </a:schemeClr>
                </a:solidFill>
              </a:rPr>
              <a:t>psichinę</a:t>
            </a:r>
            <a:r>
              <a:rPr lang="en-US" sz="2400" b="1" dirty="0">
                <a:solidFill>
                  <a:schemeClr val="accent5">
                    <a:lumMod val="50000"/>
                  </a:schemeClr>
                </a:solidFill>
              </a:rPr>
              <a:t> </a:t>
            </a:r>
            <a:r>
              <a:rPr lang="en-US" sz="2400" b="1" dirty="0" err="1">
                <a:solidFill>
                  <a:schemeClr val="accent5">
                    <a:lumMod val="50000"/>
                  </a:schemeClr>
                </a:solidFill>
              </a:rPr>
              <a:t>sveikatą</a:t>
            </a:r>
            <a:r>
              <a:rPr lang="en-US" sz="2400" b="1" dirty="0">
                <a:solidFill>
                  <a:schemeClr val="accent5">
                    <a:lumMod val="50000"/>
                  </a:schemeClr>
                </a:solidFill>
              </a:rPr>
              <a:t>?</a:t>
            </a:r>
          </a:p>
        </p:txBody>
      </p:sp>
      <p:sp>
        <p:nvSpPr>
          <p:cNvPr id="6" name="Rectangle 5">
            <a:extLst>
              <a:ext uri="{FF2B5EF4-FFF2-40B4-BE49-F238E27FC236}">
                <a16:creationId xmlns:a16="http://schemas.microsoft.com/office/drawing/2014/main" id="{17EE491E-C199-1E07-DD83-CD691285D99E}"/>
              </a:ext>
            </a:extLst>
          </p:cNvPr>
          <p:cNvSpPr/>
          <p:nvPr/>
        </p:nvSpPr>
        <p:spPr>
          <a:xfrm>
            <a:off x="1496378" y="1149178"/>
            <a:ext cx="637227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rPr>
              <a:t>(</a:t>
            </a:r>
            <a:r>
              <a:rPr lang="en-US" b="1" dirty="0" err="1">
                <a:solidFill>
                  <a:schemeClr val="accent5">
                    <a:lumMod val="50000"/>
                  </a:schemeClr>
                </a:solidFill>
              </a:rPr>
              <a:t>Respondentai</a:t>
            </a:r>
            <a:r>
              <a:rPr lang="en-US" b="1" dirty="0">
                <a:solidFill>
                  <a:schemeClr val="accent5">
                    <a:lumMod val="50000"/>
                  </a:schemeClr>
                </a:solidFill>
              </a:rPr>
              <a:t>, </a:t>
            </a:r>
            <a:r>
              <a:rPr lang="en-US" b="1" dirty="0" err="1">
                <a:solidFill>
                  <a:schemeClr val="accent5">
                    <a:lumMod val="50000"/>
                  </a:schemeClr>
                </a:solidFill>
              </a:rPr>
              <a:t>kuriems</a:t>
            </a:r>
            <a:r>
              <a:rPr lang="en-US" b="1" dirty="0">
                <a:solidFill>
                  <a:schemeClr val="accent5">
                    <a:lumMod val="50000"/>
                  </a:schemeClr>
                </a:solidFill>
              </a:rPr>
              <a:t> </a:t>
            </a:r>
            <a:r>
              <a:rPr lang="en-US" b="1" dirty="0" err="1">
                <a:solidFill>
                  <a:schemeClr val="accent5">
                    <a:lumMod val="50000"/>
                  </a:schemeClr>
                </a:solidFill>
              </a:rPr>
              <a:t>sugrįžo</a:t>
            </a:r>
            <a:r>
              <a:rPr lang="en-US" b="1" dirty="0">
                <a:solidFill>
                  <a:schemeClr val="accent5">
                    <a:lumMod val="50000"/>
                  </a:schemeClr>
                </a:solidFill>
              </a:rPr>
              <a:t> </a:t>
            </a:r>
            <a:r>
              <a:rPr lang="en-US" b="1" dirty="0" err="1">
                <a:solidFill>
                  <a:schemeClr val="accent5">
                    <a:lumMod val="50000"/>
                  </a:schemeClr>
                </a:solidFill>
              </a:rPr>
              <a:t>vėžys</a:t>
            </a:r>
            <a:r>
              <a:rPr lang="en-US" b="1" dirty="0">
                <a:solidFill>
                  <a:schemeClr val="accent5">
                    <a:lumMod val="50000"/>
                  </a:schemeClr>
                </a:solidFill>
              </a:rPr>
              <a:t>, </a:t>
            </a:r>
            <a:r>
              <a:rPr lang="en-US" b="1" dirty="0" err="1">
                <a:solidFill>
                  <a:schemeClr val="accent5">
                    <a:lumMod val="50000"/>
                  </a:schemeClr>
                </a:solidFill>
              </a:rPr>
              <a:t>balai</a:t>
            </a:r>
            <a:r>
              <a:rPr lang="en-US" b="1" dirty="0">
                <a:solidFill>
                  <a:schemeClr val="accent5">
                    <a:lumMod val="50000"/>
                  </a:schemeClr>
                </a:solidFill>
              </a:rPr>
              <a:t> </a:t>
            </a:r>
            <a:r>
              <a:rPr lang="en-US" b="1" dirty="0" err="1">
                <a:solidFill>
                  <a:schemeClr val="accent5">
                    <a:lumMod val="50000"/>
                  </a:schemeClr>
                </a:solidFill>
              </a:rPr>
              <a:t>skalėje</a:t>
            </a:r>
            <a:r>
              <a:rPr lang="en-US" b="1" dirty="0">
                <a:solidFill>
                  <a:schemeClr val="accent5">
                    <a:lumMod val="50000"/>
                  </a:schemeClr>
                </a:solidFill>
              </a:rPr>
              <a:t> </a:t>
            </a:r>
            <a:r>
              <a:rPr lang="en-US" b="1" dirty="0" err="1">
                <a:solidFill>
                  <a:schemeClr val="accent5">
                    <a:lumMod val="50000"/>
                  </a:schemeClr>
                </a:solidFill>
              </a:rPr>
              <a:t>nuo</a:t>
            </a:r>
            <a:r>
              <a:rPr lang="en-US" b="1" dirty="0">
                <a:solidFill>
                  <a:schemeClr val="accent5">
                    <a:lumMod val="50000"/>
                  </a:schemeClr>
                </a:solidFill>
              </a:rPr>
              <a:t> 1 </a:t>
            </a:r>
            <a:r>
              <a:rPr lang="en-US" b="1" dirty="0" err="1">
                <a:solidFill>
                  <a:schemeClr val="accent5">
                    <a:lumMod val="50000"/>
                  </a:schemeClr>
                </a:solidFill>
              </a:rPr>
              <a:t>iki</a:t>
            </a:r>
            <a:r>
              <a:rPr lang="en-US" b="1" dirty="0">
                <a:solidFill>
                  <a:schemeClr val="accent5">
                    <a:lumMod val="50000"/>
                  </a:schemeClr>
                </a:solidFill>
              </a:rPr>
              <a:t> 10)</a:t>
            </a:r>
          </a:p>
        </p:txBody>
      </p:sp>
      <p:sp>
        <p:nvSpPr>
          <p:cNvPr id="10" name="Rounded Rectangle 9">
            <a:extLst>
              <a:ext uri="{FF2B5EF4-FFF2-40B4-BE49-F238E27FC236}">
                <a16:creationId xmlns:a16="http://schemas.microsoft.com/office/drawing/2014/main" id="{20ED3A90-C94D-5A64-4FA0-34CBD0053105}"/>
              </a:ext>
            </a:extLst>
          </p:cNvPr>
          <p:cNvSpPr/>
          <p:nvPr/>
        </p:nvSpPr>
        <p:spPr>
          <a:xfrm>
            <a:off x="3689683" y="1592503"/>
            <a:ext cx="2294021" cy="850232"/>
          </a:xfrm>
          <a:prstGeom prst="round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solidFill>
                  <a:schemeClr val="bg1"/>
                </a:solidFill>
              </a:rPr>
              <a:t>Beveik</a:t>
            </a:r>
            <a:r>
              <a:rPr lang="en-US" sz="1600" b="1" dirty="0">
                <a:solidFill>
                  <a:schemeClr val="bg1"/>
                </a:solidFill>
              </a:rPr>
              <a:t> </a:t>
            </a:r>
            <a:r>
              <a:rPr lang="en-US" sz="1600" b="1" dirty="0" err="1">
                <a:solidFill>
                  <a:schemeClr val="bg1"/>
                </a:solidFill>
              </a:rPr>
              <a:t>pusė</a:t>
            </a:r>
            <a:r>
              <a:rPr lang="en-US" sz="1600" b="1" dirty="0">
                <a:solidFill>
                  <a:schemeClr val="bg1"/>
                </a:solidFill>
              </a:rPr>
              <a:t> </a:t>
            </a:r>
            <a:r>
              <a:rPr lang="en-US" sz="1600" b="1" dirty="0" err="1">
                <a:solidFill>
                  <a:schemeClr val="bg1"/>
                </a:solidFill>
              </a:rPr>
              <a:t>vyrų</a:t>
            </a:r>
            <a:r>
              <a:rPr lang="en-US" sz="1600" b="1" dirty="0">
                <a:solidFill>
                  <a:schemeClr val="bg1"/>
                </a:solidFill>
              </a:rPr>
              <a:t>, </a:t>
            </a:r>
            <a:r>
              <a:rPr lang="en-US" sz="1600" b="1" dirty="0" err="1">
                <a:solidFill>
                  <a:schemeClr val="bg1"/>
                </a:solidFill>
              </a:rPr>
              <a:t>kuriems</a:t>
            </a:r>
            <a:r>
              <a:rPr lang="en-US" sz="1600" b="1" dirty="0">
                <a:solidFill>
                  <a:schemeClr val="bg1"/>
                </a:solidFill>
              </a:rPr>
              <a:t> </a:t>
            </a:r>
            <a:r>
              <a:rPr lang="en-US" sz="1600" b="1" dirty="0" err="1">
                <a:solidFill>
                  <a:schemeClr val="bg1"/>
                </a:solidFill>
              </a:rPr>
              <a:t>sugrįžo</a:t>
            </a:r>
            <a:r>
              <a:rPr lang="en-US" sz="1600" b="1" dirty="0">
                <a:solidFill>
                  <a:schemeClr val="bg1"/>
                </a:solidFill>
              </a:rPr>
              <a:t> </a:t>
            </a:r>
            <a:r>
              <a:rPr lang="en-US" sz="1600" b="1" dirty="0" err="1">
                <a:solidFill>
                  <a:schemeClr val="bg1"/>
                </a:solidFill>
              </a:rPr>
              <a:t>vėžys</a:t>
            </a:r>
            <a:r>
              <a:rPr lang="en-US" sz="1600" b="1" dirty="0">
                <a:solidFill>
                  <a:schemeClr val="bg1"/>
                </a:solidFill>
              </a:rPr>
              <a:t> </a:t>
            </a:r>
            <a:r>
              <a:rPr lang="en-US" sz="1600" b="1" dirty="0" err="1">
                <a:solidFill>
                  <a:schemeClr val="bg1"/>
                </a:solidFill>
              </a:rPr>
              <a:t>davė</a:t>
            </a:r>
            <a:r>
              <a:rPr lang="en-US" sz="1600" b="1" dirty="0">
                <a:solidFill>
                  <a:schemeClr val="bg1"/>
                </a:solidFill>
              </a:rPr>
              <a:t> </a:t>
            </a:r>
            <a:r>
              <a:rPr lang="en-US" sz="1600" b="1" dirty="0">
                <a:solidFill>
                  <a:srgbClr val="FAA435"/>
                </a:solidFill>
              </a:rPr>
              <a:t>6 </a:t>
            </a:r>
            <a:r>
              <a:rPr lang="en-US" sz="1600" b="1" dirty="0" err="1">
                <a:solidFill>
                  <a:srgbClr val="FAA435"/>
                </a:solidFill>
              </a:rPr>
              <a:t>ar</a:t>
            </a:r>
            <a:r>
              <a:rPr lang="en-US" sz="1600" b="1" dirty="0">
                <a:solidFill>
                  <a:srgbClr val="FAA435"/>
                </a:solidFill>
              </a:rPr>
              <a:t> </a:t>
            </a:r>
            <a:r>
              <a:rPr lang="en-US" sz="1600" b="1" dirty="0" err="1">
                <a:solidFill>
                  <a:srgbClr val="FAA435"/>
                </a:solidFill>
              </a:rPr>
              <a:t>daugiau</a:t>
            </a:r>
            <a:r>
              <a:rPr lang="en-US" sz="1600" b="1" dirty="0">
                <a:solidFill>
                  <a:srgbClr val="FAA435"/>
                </a:solidFill>
              </a:rPr>
              <a:t> </a:t>
            </a:r>
            <a:r>
              <a:rPr lang="en-US" sz="1600" b="1" dirty="0" err="1">
                <a:solidFill>
                  <a:schemeClr val="bg1"/>
                </a:solidFill>
              </a:rPr>
              <a:t>balų</a:t>
            </a:r>
            <a:endParaRPr lang="en-US" sz="1600" b="1" dirty="0">
              <a:solidFill>
                <a:schemeClr val="bg1"/>
              </a:solidFill>
            </a:endParaRPr>
          </a:p>
          <a:p>
            <a:pPr algn="ctr"/>
            <a:endParaRPr lang="en-US" dirty="0"/>
          </a:p>
        </p:txBody>
      </p:sp>
      <p:sp>
        <p:nvSpPr>
          <p:cNvPr id="11" name="Rectangle 10">
            <a:extLst>
              <a:ext uri="{FF2B5EF4-FFF2-40B4-BE49-F238E27FC236}">
                <a16:creationId xmlns:a16="http://schemas.microsoft.com/office/drawing/2014/main" id="{D9BA9893-4299-9F30-97F5-233786009863}"/>
              </a:ext>
            </a:extLst>
          </p:cNvPr>
          <p:cNvSpPr/>
          <p:nvPr/>
        </p:nvSpPr>
        <p:spPr>
          <a:xfrm>
            <a:off x="1909010" y="5799221"/>
            <a:ext cx="1138989" cy="25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Visiškai</a:t>
            </a:r>
            <a:r>
              <a:rPr lang="en-US" sz="1600" dirty="0">
                <a:solidFill>
                  <a:schemeClr val="accent5">
                    <a:lumMod val="50000"/>
                  </a:schemeClr>
                </a:solidFill>
              </a:rPr>
              <a:t> ne</a:t>
            </a:r>
          </a:p>
        </p:txBody>
      </p:sp>
      <p:sp>
        <p:nvSpPr>
          <p:cNvPr id="12" name="Rectangle 11">
            <a:extLst>
              <a:ext uri="{FF2B5EF4-FFF2-40B4-BE49-F238E27FC236}">
                <a16:creationId xmlns:a16="http://schemas.microsoft.com/office/drawing/2014/main" id="{3F11F107-9DF2-0950-308C-8E5789135DBB}"/>
              </a:ext>
            </a:extLst>
          </p:cNvPr>
          <p:cNvSpPr/>
          <p:nvPr/>
        </p:nvSpPr>
        <p:spPr>
          <a:xfrm>
            <a:off x="7218947" y="5799221"/>
            <a:ext cx="1299411" cy="254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a:solidFill>
                  <a:schemeClr val="accent5">
                    <a:lumMod val="50000"/>
                  </a:schemeClr>
                </a:solidFill>
              </a:rPr>
              <a:t>Labai</a:t>
            </a:r>
            <a:r>
              <a:rPr lang="en-US" sz="1600" dirty="0">
                <a:solidFill>
                  <a:schemeClr val="accent5">
                    <a:lumMod val="50000"/>
                  </a:schemeClr>
                </a:solidFill>
              </a:rPr>
              <a:t> </a:t>
            </a:r>
            <a:r>
              <a:rPr lang="en-US" sz="1600" dirty="0" err="1">
                <a:solidFill>
                  <a:schemeClr val="accent5">
                    <a:lumMod val="50000"/>
                  </a:schemeClr>
                </a:solidFill>
              </a:rPr>
              <a:t>Stipriai</a:t>
            </a:r>
            <a:endParaRPr lang="en-US" sz="1600" dirty="0">
              <a:solidFill>
                <a:schemeClr val="accent5">
                  <a:lumMod val="50000"/>
                </a:schemeClr>
              </a:solidFill>
            </a:endParaRPr>
          </a:p>
        </p:txBody>
      </p:sp>
    </p:spTree>
    <p:extLst>
      <p:ext uri="{BB962C8B-B14F-4D97-AF65-F5344CB8AC3E}">
        <p14:creationId xmlns:p14="http://schemas.microsoft.com/office/powerpoint/2010/main" val="4272266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Chart&#10;&#10;Description automatically generated with medium confidence">
            <a:extLst>
              <a:ext uri="{FF2B5EF4-FFF2-40B4-BE49-F238E27FC236}">
                <a16:creationId xmlns:a16="http://schemas.microsoft.com/office/drawing/2014/main" id="{ECC4F432-6C55-9B88-0BFA-E7A86CEB4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532" y="724950"/>
            <a:ext cx="9550399" cy="5120990"/>
          </a:xfrm>
          <a:prstGeom prst="rect">
            <a:avLst/>
          </a:prstGeom>
        </p:spPr>
      </p:pic>
      <p:sp>
        <p:nvSpPr>
          <p:cNvPr id="2" name="Rectangle 1">
            <a:extLst>
              <a:ext uri="{FF2B5EF4-FFF2-40B4-BE49-F238E27FC236}">
                <a16:creationId xmlns:a16="http://schemas.microsoft.com/office/drawing/2014/main" id="{E618A01D-737F-0413-570E-0D16B1C3078B}"/>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D7A9E484-2304-BF4B-12E8-EEA5D329DD06}"/>
              </a:ext>
            </a:extLst>
          </p:cNvPr>
          <p:cNvSpPr/>
          <p:nvPr/>
        </p:nvSpPr>
        <p:spPr>
          <a:xfrm>
            <a:off x="1253069" y="665569"/>
            <a:ext cx="6117168" cy="135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(M3) </a:t>
            </a:r>
            <a:r>
              <a:rPr lang="en-US" sz="2400" b="1" dirty="0" err="1">
                <a:solidFill>
                  <a:schemeClr val="accent5">
                    <a:lumMod val="50000"/>
                  </a:schemeClr>
                </a:solidFill>
              </a:rPr>
              <a:t>Kurie</a:t>
            </a:r>
            <a:r>
              <a:rPr lang="en-US" sz="2400" b="1" dirty="0">
                <a:solidFill>
                  <a:schemeClr val="accent5">
                    <a:lumMod val="50000"/>
                  </a:schemeClr>
                </a:solidFill>
              </a:rPr>
              <a:t> </a:t>
            </a:r>
            <a:r>
              <a:rPr lang="en-US" sz="2400" b="1" dirty="0" err="1">
                <a:solidFill>
                  <a:schemeClr val="accent5">
                    <a:lumMod val="50000"/>
                  </a:schemeClr>
                </a:solidFill>
              </a:rPr>
              <a:t>gydymai</a:t>
            </a:r>
            <a:r>
              <a:rPr lang="en-US" sz="2400" b="1" dirty="0">
                <a:solidFill>
                  <a:schemeClr val="accent5">
                    <a:lumMod val="50000"/>
                  </a:schemeClr>
                </a:solidFill>
              </a:rPr>
              <a:t> </a:t>
            </a:r>
            <a:r>
              <a:rPr lang="en-US" sz="2400" b="1" dirty="0" err="1">
                <a:solidFill>
                  <a:schemeClr val="accent5">
                    <a:lumMod val="50000"/>
                  </a:schemeClr>
                </a:solidFill>
              </a:rPr>
              <a:t>yra</a:t>
            </a:r>
            <a:r>
              <a:rPr lang="en-US" sz="2400" b="1" dirty="0">
                <a:solidFill>
                  <a:schemeClr val="accent5">
                    <a:lumMod val="50000"/>
                  </a:schemeClr>
                </a:solidFill>
              </a:rPr>
              <a:t> </a:t>
            </a:r>
            <a:r>
              <a:rPr lang="en-US" sz="2400" b="1" dirty="0" err="1">
                <a:solidFill>
                  <a:schemeClr val="accent5">
                    <a:lumMod val="50000"/>
                  </a:schemeClr>
                </a:solidFill>
              </a:rPr>
              <a:t>susiję</a:t>
            </a:r>
            <a:r>
              <a:rPr lang="en-US" sz="2400" b="1" dirty="0">
                <a:solidFill>
                  <a:schemeClr val="accent5">
                    <a:lumMod val="50000"/>
                  </a:schemeClr>
                </a:solidFill>
              </a:rPr>
              <a:t> </a:t>
            </a:r>
            <a:r>
              <a:rPr lang="en-US" sz="2400" b="1" dirty="0" err="1">
                <a:solidFill>
                  <a:schemeClr val="accent5">
                    <a:lumMod val="50000"/>
                  </a:schemeClr>
                </a:solidFill>
              </a:rPr>
              <a:t>su</a:t>
            </a:r>
            <a:r>
              <a:rPr lang="en-US" sz="2400" b="1" dirty="0">
                <a:solidFill>
                  <a:schemeClr val="accent5">
                    <a:lumMod val="50000"/>
                  </a:schemeClr>
                </a:solidFill>
              </a:rPr>
              <a:t> </a:t>
            </a:r>
            <a:r>
              <a:rPr lang="en-US" sz="2400" b="1" dirty="0" err="1">
                <a:solidFill>
                  <a:schemeClr val="accent5">
                    <a:lumMod val="50000"/>
                  </a:schemeClr>
                </a:solidFill>
              </a:rPr>
              <a:t>psichinės</a:t>
            </a:r>
            <a:r>
              <a:rPr lang="en-US" sz="2400" b="1" dirty="0">
                <a:solidFill>
                  <a:schemeClr val="accent5">
                    <a:lumMod val="50000"/>
                  </a:schemeClr>
                </a:solidFill>
              </a:rPr>
              <a:t> </a:t>
            </a:r>
            <a:r>
              <a:rPr lang="en-US" sz="2400" b="1" dirty="0" err="1">
                <a:solidFill>
                  <a:schemeClr val="accent5">
                    <a:lumMod val="50000"/>
                  </a:schemeClr>
                </a:solidFill>
              </a:rPr>
              <a:t>sveikatos</a:t>
            </a:r>
            <a:r>
              <a:rPr lang="en-US" sz="2400" b="1" dirty="0">
                <a:solidFill>
                  <a:schemeClr val="accent5">
                    <a:lumMod val="50000"/>
                  </a:schemeClr>
                </a:solidFill>
              </a:rPr>
              <a:t> </a:t>
            </a:r>
            <a:r>
              <a:rPr lang="en-US" sz="2400" b="1" dirty="0" err="1">
                <a:solidFill>
                  <a:schemeClr val="accent5">
                    <a:lumMod val="50000"/>
                  </a:schemeClr>
                </a:solidFill>
              </a:rPr>
              <a:t>problemomis</a:t>
            </a:r>
            <a:r>
              <a:rPr lang="en-US" sz="2400" b="1" dirty="0">
                <a:solidFill>
                  <a:schemeClr val="accent5">
                    <a:lumMod val="50000"/>
                  </a:schemeClr>
                </a:solidFill>
              </a:rPr>
              <a:t>?</a:t>
            </a:r>
          </a:p>
          <a:p>
            <a:r>
              <a:rPr lang="en-US" b="1" dirty="0">
                <a:solidFill>
                  <a:schemeClr val="accent5">
                    <a:lumMod val="50000"/>
                  </a:schemeClr>
                </a:solidFill>
              </a:rPr>
              <a:t>(% respondent, </a:t>
            </a:r>
            <a:r>
              <a:rPr lang="en-US" b="1" dirty="0" err="1">
                <a:solidFill>
                  <a:schemeClr val="accent5">
                    <a:lumMod val="50000"/>
                  </a:schemeClr>
                </a:solidFill>
              </a:rPr>
              <a:t>kurie</a:t>
            </a:r>
            <a:r>
              <a:rPr lang="en-US" b="1" dirty="0">
                <a:solidFill>
                  <a:schemeClr val="accent5">
                    <a:lumMod val="50000"/>
                  </a:schemeClr>
                </a:solidFill>
              </a:rPr>
              <a:t> </a:t>
            </a:r>
            <a:r>
              <a:rPr lang="en-US" b="1" dirty="0" err="1">
                <a:solidFill>
                  <a:schemeClr val="accent5">
                    <a:lumMod val="50000"/>
                  </a:schemeClr>
                </a:solidFill>
              </a:rPr>
              <a:t>teigė</a:t>
            </a:r>
            <a:r>
              <a:rPr lang="en-US" b="1" dirty="0">
                <a:solidFill>
                  <a:schemeClr val="accent5">
                    <a:lumMod val="50000"/>
                  </a:schemeClr>
                </a:solidFill>
              </a:rPr>
              <a:t>, </a:t>
            </a:r>
            <a:r>
              <a:rPr lang="en-US" b="1" dirty="0" err="1">
                <a:solidFill>
                  <a:schemeClr val="accent5">
                    <a:lumMod val="50000"/>
                  </a:schemeClr>
                </a:solidFill>
              </a:rPr>
              <a:t>kad</a:t>
            </a:r>
            <a:r>
              <a:rPr lang="en-US" b="1" dirty="0">
                <a:solidFill>
                  <a:schemeClr val="accent5">
                    <a:lumMod val="50000"/>
                  </a:schemeClr>
                </a:solidFill>
              </a:rPr>
              <a:t> </a:t>
            </a:r>
            <a:r>
              <a:rPr lang="en-US" b="1" dirty="0" err="1">
                <a:solidFill>
                  <a:schemeClr val="accent5">
                    <a:lumMod val="50000"/>
                  </a:schemeClr>
                </a:solidFill>
              </a:rPr>
              <a:t>jautė</a:t>
            </a:r>
            <a:r>
              <a:rPr lang="en-US" b="1" dirty="0">
                <a:solidFill>
                  <a:schemeClr val="accent5">
                    <a:lumMod val="50000"/>
                  </a:schemeClr>
                </a:solidFill>
              </a:rPr>
              <a:t> </a:t>
            </a:r>
            <a:r>
              <a:rPr lang="en-US" b="1" dirty="0" err="1">
                <a:solidFill>
                  <a:schemeClr val="accent5">
                    <a:lumMod val="50000"/>
                  </a:schemeClr>
                </a:solidFill>
              </a:rPr>
              <a:t>vidutinišką</a:t>
            </a:r>
            <a:r>
              <a:rPr lang="en-US" b="1" dirty="0">
                <a:solidFill>
                  <a:schemeClr val="accent5">
                    <a:lumMod val="50000"/>
                  </a:schemeClr>
                </a:solidFill>
              </a:rPr>
              <a:t>, </a:t>
            </a:r>
            <a:r>
              <a:rPr lang="en-US" b="1" dirty="0" err="1">
                <a:solidFill>
                  <a:schemeClr val="accent5">
                    <a:lumMod val="50000"/>
                  </a:schemeClr>
                </a:solidFill>
              </a:rPr>
              <a:t>stiprų</a:t>
            </a:r>
            <a:r>
              <a:rPr lang="en-US" b="1" dirty="0">
                <a:solidFill>
                  <a:schemeClr val="accent5">
                    <a:lumMod val="50000"/>
                  </a:schemeClr>
                </a:solidFill>
              </a:rPr>
              <a:t> </a:t>
            </a:r>
            <a:r>
              <a:rPr lang="en-US" b="1" dirty="0" err="1">
                <a:solidFill>
                  <a:schemeClr val="accent5">
                    <a:lumMod val="50000"/>
                  </a:schemeClr>
                </a:solidFill>
              </a:rPr>
              <a:t>arba</a:t>
            </a:r>
            <a:r>
              <a:rPr lang="en-US" b="1" dirty="0">
                <a:solidFill>
                  <a:schemeClr val="accent5">
                    <a:lumMod val="50000"/>
                  </a:schemeClr>
                </a:solidFill>
              </a:rPr>
              <a:t> labia </a:t>
            </a:r>
            <a:r>
              <a:rPr lang="en-US" b="1" dirty="0" err="1">
                <a:solidFill>
                  <a:schemeClr val="accent5">
                    <a:lumMod val="50000"/>
                  </a:schemeClr>
                </a:solidFill>
              </a:rPr>
              <a:t>stiprų</a:t>
            </a:r>
            <a:r>
              <a:rPr lang="en-US" b="1" dirty="0">
                <a:solidFill>
                  <a:schemeClr val="accent5">
                    <a:lumMod val="50000"/>
                  </a:schemeClr>
                </a:solidFill>
              </a:rPr>
              <a:t> </a:t>
            </a:r>
            <a:r>
              <a:rPr lang="en-US" b="1" dirty="0" err="1">
                <a:solidFill>
                  <a:schemeClr val="accent5">
                    <a:lumMod val="50000"/>
                  </a:schemeClr>
                </a:solidFill>
              </a:rPr>
              <a:t>nerimą</a:t>
            </a:r>
            <a:r>
              <a:rPr lang="en-US" b="1" dirty="0">
                <a:solidFill>
                  <a:schemeClr val="accent5">
                    <a:lumMod val="50000"/>
                  </a:schemeClr>
                </a:solidFill>
              </a:rPr>
              <a:t> </a:t>
            </a:r>
            <a:r>
              <a:rPr lang="en-US" b="1" dirty="0" err="1">
                <a:solidFill>
                  <a:schemeClr val="accent5">
                    <a:lumMod val="50000"/>
                  </a:schemeClr>
                </a:solidFill>
              </a:rPr>
              <a:t>ar</a:t>
            </a:r>
            <a:r>
              <a:rPr lang="en-US" b="1" dirty="0">
                <a:solidFill>
                  <a:schemeClr val="accent5">
                    <a:lumMod val="50000"/>
                  </a:schemeClr>
                </a:solidFill>
              </a:rPr>
              <a:t> </a:t>
            </a:r>
            <a:r>
              <a:rPr lang="en-US" b="1" dirty="0" err="1">
                <a:solidFill>
                  <a:schemeClr val="accent5">
                    <a:lumMod val="50000"/>
                  </a:schemeClr>
                </a:solidFill>
              </a:rPr>
              <a:t>depresiją</a:t>
            </a:r>
            <a:r>
              <a:rPr lang="en-US" b="1" dirty="0">
                <a:solidFill>
                  <a:schemeClr val="accent5">
                    <a:lumMod val="50000"/>
                  </a:schemeClr>
                </a:solidFill>
              </a:rPr>
              <a:t> </a:t>
            </a:r>
            <a:r>
              <a:rPr lang="en-US" b="1" dirty="0" err="1">
                <a:solidFill>
                  <a:schemeClr val="accent5">
                    <a:lumMod val="50000"/>
                  </a:schemeClr>
                </a:solidFill>
              </a:rPr>
              <a:t>apklausos</a:t>
            </a:r>
            <a:r>
              <a:rPr lang="en-US" b="1" dirty="0">
                <a:solidFill>
                  <a:schemeClr val="accent5">
                    <a:lumMod val="50000"/>
                  </a:schemeClr>
                </a:solidFill>
              </a:rPr>
              <a:t> </a:t>
            </a:r>
            <a:r>
              <a:rPr lang="en-US" b="1" dirty="0" err="1">
                <a:solidFill>
                  <a:schemeClr val="accent5">
                    <a:lumMod val="50000"/>
                  </a:schemeClr>
                </a:solidFill>
              </a:rPr>
              <a:t>metu</a:t>
            </a:r>
            <a:r>
              <a:rPr lang="en-US" b="1" dirty="0">
                <a:solidFill>
                  <a:schemeClr val="accent5">
                    <a:lumMod val="50000"/>
                  </a:schemeClr>
                </a:solidFill>
              </a:rPr>
              <a:t>*)</a:t>
            </a:r>
          </a:p>
        </p:txBody>
      </p:sp>
      <p:sp>
        <p:nvSpPr>
          <p:cNvPr id="6" name="Rectangle 5">
            <a:extLst>
              <a:ext uri="{FF2B5EF4-FFF2-40B4-BE49-F238E27FC236}">
                <a16:creationId xmlns:a16="http://schemas.microsoft.com/office/drawing/2014/main" id="{EDDC69D1-205F-7AB6-3788-070D467753C5}"/>
              </a:ext>
            </a:extLst>
          </p:cNvPr>
          <p:cNvSpPr/>
          <p:nvPr/>
        </p:nvSpPr>
        <p:spPr>
          <a:xfrm>
            <a:off x="1588168" y="2339893"/>
            <a:ext cx="21656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Aktyvi</a:t>
            </a:r>
            <a:r>
              <a:rPr lang="en-US" sz="2000" dirty="0">
                <a:solidFill>
                  <a:schemeClr val="accent5">
                    <a:lumMod val="50000"/>
                  </a:schemeClr>
                </a:solidFill>
              </a:rPr>
              <a:t> </a:t>
            </a:r>
            <a:r>
              <a:rPr lang="en-US" sz="2000" dirty="0" err="1">
                <a:solidFill>
                  <a:schemeClr val="accent5">
                    <a:lumMod val="50000"/>
                  </a:schemeClr>
                </a:solidFill>
              </a:rPr>
              <a:t>stebėsena</a:t>
            </a:r>
            <a:endParaRPr lang="en-US" sz="2000" dirty="0">
              <a:solidFill>
                <a:schemeClr val="accent5">
                  <a:lumMod val="50000"/>
                </a:schemeClr>
              </a:solidFill>
            </a:endParaRPr>
          </a:p>
        </p:txBody>
      </p:sp>
      <p:sp>
        <p:nvSpPr>
          <p:cNvPr id="7" name="Rectangle 6">
            <a:extLst>
              <a:ext uri="{FF2B5EF4-FFF2-40B4-BE49-F238E27FC236}">
                <a16:creationId xmlns:a16="http://schemas.microsoft.com/office/drawing/2014/main" id="{0E4F52BC-8098-9D9C-1403-A71A05B7D5C1}"/>
              </a:ext>
            </a:extLst>
          </p:cNvPr>
          <p:cNvSpPr/>
          <p:nvPr/>
        </p:nvSpPr>
        <p:spPr>
          <a:xfrm>
            <a:off x="1049867" y="2984883"/>
            <a:ext cx="27752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Radikali</a:t>
            </a:r>
            <a:r>
              <a:rPr lang="en-US" sz="2000" dirty="0">
                <a:solidFill>
                  <a:schemeClr val="accent5">
                    <a:lumMod val="50000"/>
                  </a:schemeClr>
                </a:solidFill>
              </a:rPr>
              <a:t> </a:t>
            </a:r>
            <a:r>
              <a:rPr lang="en-US" sz="2000" dirty="0" err="1">
                <a:solidFill>
                  <a:schemeClr val="accent5">
                    <a:lumMod val="50000"/>
                  </a:schemeClr>
                </a:solidFill>
              </a:rPr>
              <a:t>prostatektomija</a:t>
            </a:r>
            <a:endParaRPr lang="en-US" sz="2000" dirty="0">
              <a:solidFill>
                <a:schemeClr val="accent5">
                  <a:lumMod val="50000"/>
                </a:schemeClr>
              </a:solidFill>
            </a:endParaRPr>
          </a:p>
        </p:txBody>
      </p:sp>
      <p:sp>
        <p:nvSpPr>
          <p:cNvPr id="8" name="Rectangle 7">
            <a:extLst>
              <a:ext uri="{FF2B5EF4-FFF2-40B4-BE49-F238E27FC236}">
                <a16:creationId xmlns:a16="http://schemas.microsoft.com/office/drawing/2014/main" id="{A47DE502-B5C2-0985-70EF-F7D9907B3E6A}"/>
              </a:ext>
            </a:extLst>
          </p:cNvPr>
          <p:cNvSpPr/>
          <p:nvPr/>
        </p:nvSpPr>
        <p:spPr>
          <a:xfrm>
            <a:off x="2069431" y="3582641"/>
            <a:ext cx="1684421"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endParaRPr lang="en-US" sz="2000" dirty="0">
              <a:solidFill>
                <a:schemeClr val="accent5">
                  <a:lumMod val="50000"/>
                </a:schemeClr>
              </a:solidFill>
            </a:endParaRPr>
          </a:p>
        </p:txBody>
      </p:sp>
      <p:sp>
        <p:nvSpPr>
          <p:cNvPr id="10" name="Rectangle 9">
            <a:extLst>
              <a:ext uri="{FF2B5EF4-FFF2-40B4-BE49-F238E27FC236}">
                <a16:creationId xmlns:a16="http://schemas.microsoft.com/office/drawing/2014/main" id="{2110B0CF-2F92-67AF-1AD0-7E645F77A9F1}"/>
              </a:ext>
            </a:extLst>
          </p:cNvPr>
          <p:cNvSpPr/>
          <p:nvPr/>
        </p:nvSpPr>
        <p:spPr>
          <a:xfrm>
            <a:off x="1010652" y="4280647"/>
            <a:ext cx="2743200" cy="310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r>
              <a:rPr lang="en-US" sz="2000" dirty="0">
                <a:solidFill>
                  <a:schemeClr val="accent5">
                    <a:lumMod val="50000"/>
                  </a:schemeClr>
                </a:solidFill>
              </a:rPr>
              <a:t> </a:t>
            </a:r>
            <a:r>
              <a:rPr lang="en-US" sz="2000" dirty="0" err="1">
                <a:solidFill>
                  <a:schemeClr val="accent5">
                    <a:lumMod val="50000"/>
                  </a:schemeClr>
                </a:solidFill>
              </a:rPr>
              <a:t>ir</a:t>
            </a:r>
            <a:r>
              <a:rPr lang="en-US" sz="2000" dirty="0">
                <a:solidFill>
                  <a:schemeClr val="accent5">
                    <a:lumMod val="50000"/>
                  </a:schemeClr>
                </a:solidFill>
              </a:rPr>
              <a:t> ATT</a:t>
            </a:r>
          </a:p>
        </p:txBody>
      </p:sp>
      <p:sp>
        <p:nvSpPr>
          <p:cNvPr id="11" name="Rectangle 10">
            <a:extLst>
              <a:ext uri="{FF2B5EF4-FFF2-40B4-BE49-F238E27FC236}">
                <a16:creationId xmlns:a16="http://schemas.microsoft.com/office/drawing/2014/main" id="{AB88A789-53DD-13A1-D6FF-6208E0C32BDD}"/>
              </a:ext>
            </a:extLst>
          </p:cNvPr>
          <p:cNvSpPr/>
          <p:nvPr/>
        </p:nvSpPr>
        <p:spPr>
          <a:xfrm>
            <a:off x="1931433" y="4946584"/>
            <a:ext cx="1822419" cy="30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Chemoterapija</a:t>
            </a:r>
            <a:endParaRPr lang="en-US" sz="2000" dirty="0">
              <a:solidFill>
                <a:schemeClr val="accent5">
                  <a:lumMod val="50000"/>
                </a:schemeClr>
              </a:solidFill>
            </a:endParaRPr>
          </a:p>
        </p:txBody>
      </p:sp>
      <p:sp>
        <p:nvSpPr>
          <p:cNvPr id="12" name="Rounded Rectangle 11">
            <a:extLst>
              <a:ext uri="{FF2B5EF4-FFF2-40B4-BE49-F238E27FC236}">
                <a16:creationId xmlns:a16="http://schemas.microsoft.com/office/drawing/2014/main" id="{005BEE57-8F42-38E6-E1BD-B5C53C8A8079}"/>
              </a:ext>
            </a:extLst>
          </p:cNvPr>
          <p:cNvSpPr/>
          <p:nvPr/>
        </p:nvSpPr>
        <p:spPr>
          <a:xfrm>
            <a:off x="8773248" y="1847850"/>
            <a:ext cx="2165683" cy="2668242"/>
          </a:xfrm>
          <a:prstGeom prst="round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solidFill>
              </a:rPr>
              <a:t>Vyrai</a:t>
            </a:r>
            <a:r>
              <a:rPr lang="en-US" b="1" dirty="0">
                <a:solidFill>
                  <a:schemeClr val="bg1"/>
                </a:solidFill>
              </a:rPr>
              <a:t>, </a:t>
            </a:r>
            <a:r>
              <a:rPr lang="en-US" b="1" dirty="0" err="1">
                <a:solidFill>
                  <a:schemeClr val="bg1"/>
                </a:solidFill>
              </a:rPr>
              <a:t>kuriems</a:t>
            </a:r>
            <a:r>
              <a:rPr lang="en-US" b="1" dirty="0">
                <a:solidFill>
                  <a:schemeClr val="bg1"/>
                </a:solidFill>
              </a:rPr>
              <a:t> </a:t>
            </a:r>
            <a:r>
              <a:rPr lang="en-US" b="1" dirty="0" err="1">
                <a:solidFill>
                  <a:schemeClr val="bg1"/>
                </a:solidFill>
              </a:rPr>
              <a:t>buvo</a:t>
            </a:r>
            <a:r>
              <a:rPr lang="en-US" b="1" dirty="0">
                <a:solidFill>
                  <a:schemeClr val="bg1"/>
                </a:solidFill>
              </a:rPr>
              <a:t> </a:t>
            </a:r>
            <a:r>
              <a:rPr lang="en-US" b="1" dirty="0" err="1">
                <a:solidFill>
                  <a:schemeClr val="bg1"/>
                </a:solidFill>
              </a:rPr>
              <a:t>taikoma</a:t>
            </a:r>
            <a:r>
              <a:rPr lang="en-US" b="1" dirty="0">
                <a:solidFill>
                  <a:schemeClr val="bg1"/>
                </a:solidFill>
              </a:rPr>
              <a:t> </a:t>
            </a:r>
            <a:r>
              <a:rPr lang="en-US" b="1" dirty="0" err="1">
                <a:solidFill>
                  <a:srgbClr val="FAA435"/>
                </a:solidFill>
              </a:rPr>
              <a:t>radioterapija</a:t>
            </a:r>
            <a:r>
              <a:rPr lang="en-US" b="1" dirty="0">
                <a:solidFill>
                  <a:srgbClr val="FAA435"/>
                </a:solidFill>
              </a:rPr>
              <a:t> </a:t>
            </a:r>
            <a:r>
              <a:rPr lang="en-US" b="1" dirty="0" err="1">
                <a:solidFill>
                  <a:srgbClr val="FAA435"/>
                </a:solidFill>
              </a:rPr>
              <a:t>su</a:t>
            </a:r>
            <a:r>
              <a:rPr lang="en-US" b="1" dirty="0">
                <a:solidFill>
                  <a:srgbClr val="FAA435"/>
                </a:solidFill>
              </a:rPr>
              <a:t> ATT </a:t>
            </a:r>
            <a:r>
              <a:rPr lang="en-US" b="1" dirty="0" err="1">
                <a:solidFill>
                  <a:srgbClr val="FAA435"/>
                </a:solidFill>
              </a:rPr>
              <a:t>ir</a:t>
            </a:r>
            <a:r>
              <a:rPr lang="en-US" b="1" dirty="0">
                <a:solidFill>
                  <a:srgbClr val="FAA435"/>
                </a:solidFill>
              </a:rPr>
              <a:t> </a:t>
            </a:r>
            <a:r>
              <a:rPr lang="en-US" b="1" dirty="0" err="1">
                <a:solidFill>
                  <a:srgbClr val="FAA435"/>
                </a:solidFill>
              </a:rPr>
              <a:t>chemoterapija</a:t>
            </a:r>
            <a:r>
              <a:rPr lang="en-US" b="1" dirty="0">
                <a:solidFill>
                  <a:srgbClr val="FAA435"/>
                </a:solidFill>
              </a:rPr>
              <a:t> </a:t>
            </a:r>
            <a:r>
              <a:rPr lang="en-US" b="1" dirty="0" err="1">
                <a:solidFill>
                  <a:schemeClr val="bg1"/>
                </a:solidFill>
              </a:rPr>
              <a:t>dažniau</a:t>
            </a:r>
            <a:r>
              <a:rPr lang="en-US" b="1" dirty="0">
                <a:solidFill>
                  <a:schemeClr val="bg1"/>
                </a:solidFill>
              </a:rPr>
              <a:t> </a:t>
            </a:r>
            <a:r>
              <a:rPr lang="en-US" b="1" dirty="0" err="1">
                <a:solidFill>
                  <a:schemeClr val="bg1"/>
                </a:solidFill>
              </a:rPr>
              <a:t>patiria</a:t>
            </a:r>
            <a:r>
              <a:rPr lang="en-US" b="1" dirty="0">
                <a:solidFill>
                  <a:schemeClr val="bg1"/>
                </a:solidFill>
              </a:rPr>
              <a:t> </a:t>
            </a:r>
            <a:r>
              <a:rPr lang="en-US" b="1" dirty="0" err="1">
                <a:solidFill>
                  <a:schemeClr val="bg1"/>
                </a:solidFill>
              </a:rPr>
              <a:t>depresiją</a:t>
            </a:r>
            <a:r>
              <a:rPr lang="en-US" b="1" dirty="0">
                <a:solidFill>
                  <a:schemeClr val="bg1"/>
                </a:solidFill>
              </a:rPr>
              <a:t> </a:t>
            </a:r>
            <a:r>
              <a:rPr lang="en-US" b="1" dirty="0" err="1">
                <a:solidFill>
                  <a:schemeClr val="bg1"/>
                </a:solidFill>
              </a:rPr>
              <a:t>ir</a:t>
            </a:r>
            <a:r>
              <a:rPr lang="en-US" b="1" dirty="0">
                <a:solidFill>
                  <a:schemeClr val="bg1"/>
                </a:solidFill>
              </a:rPr>
              <a:t> </a:t>
            </a:r>
            <a:r>
              <a:rPr lang="en-US" b="1" dirty="0" err="1">
                <a:solidFill>
                  <a:schemeClr val="bg1"/>
                </a:solidFill>
              </a:rPr>
              <a:t>nerimą</a:t>
            </a:r>
            <a:r>
              <a:rPr lang="en-US" b="1" dirty="0">
                <a:solidFill>
                  <a:schemeClr val="bg1"/>
                </a:solidFill>
              </a:rPr>
              <a:t> </a:t>
            </a:r>
            <a:r>
              <a:rPr lang="en-US" b="1" dirty="0" err="1">
                <a:solidFill>
                  <a:schemeClr val="bg1"/>
                </a:solidFill>
              </a:rPr>
              <a:t>nei</a:t>
            </a:r>
            <a:r>
              <a:rPr lang="en-US" b="1" dirty="0">
                <a:solidFill>
                  <a:schemeClr val="bg1"/>
                </a:solidFill>
              </a:rPr>
              <a:t> </a:t>
            </a:r>
            <a:r>
              <a:rPr lang="en-US" b="1" dirty="0" err="1">
                <a:solidFill>
                  <a:schemeClr val="bg1"/>
                </a:solidFill>
              </a:rPr>
              <a:t>kitos</a:t>
            </a:r>
            <a:r>
              <a:rPr lang="en-US" b="1" dirty="0">
                <a:solidFill>
                  <a:schemeClr val="bg1"/>
                </a:solidFill>
              </a:rPr>
              <a:t> </a:t>
            </a:r>
            <a:r>
              <a:rPr lang="en-US" b="1" dirty="0" err="1">
                <a:solidFill>
                  <a:schemeClr val="bg1"/>
                </a:solidFill>
              </a:rPr>
              <a:t>pacientų</a:t>
            </a:r>
            <a:r>
              <a:rPr lang="en-US" b="1" dirty="0">
                <a:solidFill>
                  <a:schemeClr val="bg1"/>
                </a:solidFill>
              </a:rPr>
              <a:t> </a:t>
            </a:r>
            <a:r>
              <a:rPr lang="en-US" b="1" dirty="0" err="1">
                <a:solidFill>
                  <a:schemeClr val="bg1"/>
                </a:solidFill>
              </a:rPr>
              <a:t>grupės</a:t>
            </a:r>
            <a:endParaRPr lang="en-US" b="1" dirty="0">
              <a:solidFill>
                <a:schemeClr val="bg1"/>
              </a:solidFill>
            </a:endParaRPr>
          </a:p>
        </p:txBody>
      </p:sp>
      <p:sp>
        <p:nvSpPr>
          <p:cNvPr id="13" name="TextBox 12">
            <a:extLst>
              <a:ext uri="{FF2B5EF4-FFF2-40B4-BE49-F238E27FC236}">
                <a16:creationId xmlns:a16="http://schemas.microsoft.com/office/drawing/2014/main" id="{D5CFC8F8-86C2-0E48-879B-ADF25B38A4D2}"/>
              </a:ext>
            </a:extLst>
          </p:cNvPr>
          <p:cNvSpPr txBox="1"/>
          <p:nvPr/>
        </p:nvSpPr>
        <p:spPr>
          <a:xfrm>
            <a:off x="7748117" y="1333500"/>
            <a:ext cx="184731" cy="369332"/>
          </a:xfrm>
          <a:prstGeom prst="rect">
            <a:avLst/>
          </a:prstGeom>
          <a:noFill/>
        </p:spPr>
        <p:txBody>
          <a:bodyPr wrap="none" rtlCol="0">
            <a:spAutoFit/>
          </a:bodyPr>
          <a:lstStyle/>
          <a:p>
            <a:endParaRPr lang="en-US" dirty="0"/>
          </a:p>
        </p:txBody>
      </p:sp>
      <p:sp>
        <p:nvSpPr>
          <p:cNvPr id="15" name="Rectangle 14">
            <a:extLst>
              <a:ext uri="{FF2B5EF4-FFF2-40B4-BE49-F238E27FC236}">
                <a16:creationId xmlns:a16="http://schemas.microsoft.com/office/drawing/2014/main" id="{90221D48-A440-8BA7-2F97-AE653CE6CD12}"/>
              </a:ext>
            </a:extLst>
          </p:cNvPr>
          <p:cNvSpPr/>
          <p:nvPr/>
        </p:nvSpPr>
        <p:spPr>
          <a:xfrm>
            <a:off x="2272074" y="5458560"/>
            <a:ext cx="1668379" cy="288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Klausimynas</a:t>
            </a:r>
            <a:endParaRPr lang="en-US" sz="1600" dirty="0">
              <a:solidFill>
                <a:schemeClr val="accent5">
                  <a:lumMod val="50000"/>
                </a:schemeClr>
              </a:solidFill>
            </a:endParaRPr>
          </a:p>
        </p:txBody>
      </p:sp>
    </p:spTree>
    <p:extLst>
      <p:ext uri="{BB962C8B-B14F-4D97-AF65-F5344CB8AC3E}">
        <p14:creationId xmlns:p14="http://schemas.microsoft.com/office/powerpoint/2010/main" val="60399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4" name="Title 22">
            <a:extLst>
              <a:ext uri="{FF2B5EF4-FFF2-40B4-BE49-F238E27FC236}">
                <a16:creationId xmlns:a16="http://schemas.microsoft.com/office/drawing/2014/main" id="{0B9771F2-2202-B7E4-0691-A721F5ED3BAB}"/>
              </a:ext>
            </a:extLst>
          </p:cNvPr>
          <p:cNvSpPr txBox="1">
            <a:spLocks/>
          </p:cNvSpPr>
          <p:nvPr/>
        </p:nvSpPr>
        <p:spPr>
          <a:xfrm>
            <a:off x="793132" y="451684"/>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resultatai</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Lytinė</a:t>
            </a:r>
            <a:r>
              <a:rPr lang="en-GB" sz="2800" dirty="0">
                <a:latin typeface="Roboto" panose="02000000000000000000" pitchFamily="2" charset="0"/>
              </a:rPr>
              <a:t> </a:t>
            </a:r>
            <a:r>
              <a:rPr lang="en-GB" sz="2800" dirty="0" err="1">
                <a:latin typeface="Roboto" panose="02000000000000000000" pitchFamily="2" charset="0"/>
              </a:rPr>
              <a:t>funkcija</a:t>
            </a:r>
            <a:endParaRPr lang="en-GB" sz="2800"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
        <p:nvSpPr>
          <p:cNvPr id="5" name="Rectangle 4">
            <a:extLst>
              <a:ext uri="{FF2B5EF4-FFF2-40B4-BE49-F238E27FC236}">
                <a16:creationId xmlns:a16="http://schemas.microsoft.com/office/drawing/2014/main" id="{D6489E23-F140-B766-C283-94C8532E86DB}"/>
              </a:ext>
            </a:extLst>
          </p:cNvPr>
          <p:cNvSpPr/>
          <p:nvPr/>
        </p:nvSpPr>
        <p:spPr>
          <a:xfrm>
            <a:off x="546099" y="6286500"/>
            <a:ext cx="5895427" cy="278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err="1">
                <a:solidFill>
                  <a:schemeClr val="accent5">
                    <a:lumMod val="50000"/>
                  </a:schemeClr>
                </a:solidFill>
              </a:rPr>
              <a:t>Vyrų</a:t>
            </a:r>
            <a:r>
              <a:rPr lang="en-US" b="1" spc="300" dirty="0">
                <a:solidFill>
                  <a:schemeClr val="accent5">
                    <a:lumMod val="50000"/>
                  </a:schemeClr>
                </a:solidFill>
              </a:rPr>
              <a:t> </a:t>
            </a:r>
            <a:r>
              <a:rPr lang="en-US" b="1" spc="300" dirty="0" err="1">
                <a:solidFill>
                  <a:schemeClr val="accent5">
                    <a:lumMod val="50000"/>
                  </a:schemeClr>
                </a:solidFill>
              </a:rPr>
              <a:t>su</a:t>
            </a:r>
            <a:r>
              <a:rPr lang="en-US" b="1" spc="300" dirty="0">
                <a:solidFill>
                  <a:schemeClr val="accent5">
                    <a:lumMod val="50000"/>
                  </a:schemeClr>
                </a:solidFill>
              </a:rPr>
              <a:t> </a:t>
            </a:r>
            <a:r>
              <a:rPr lang="en-US" b="1" spc="300" dirty="0" err="1">
                <a:solidFill>
                  <a:schemeClr val="accent5">
                    <a:lumMod val="50000"/>
                  </a:schemeClr>
                </a:solidFill>
              </a:rPr>
              <a:t>prostatos</a:t>
            </a:r>
            <a:r>
              <a:rPr lang="en-US" b="1" spc="300" dirty="0">
                <a:solidFill>
                  <a:schemeClr val="accent5">
                    <a:lumMod val="50000"/>
                  </a:schemeClr>
                </a:solidFill>
              </a:rPr>
              <a:t> </a:t>
            </a:r>
            <a:r>
              <a:rPr lang="en-US" b="1" spc="300" dirty="0" err="1">
                <a:solidFill>
                  <a:schemeClr val="accent5">
                    <a:lumMod val="50000"/>
                  </a:schemeClr>
                </a:solidFill>
              </a:rPr>
              <a:t>vėžiu</a:t>
            </a:r>
            <a:r>
              <a:rPr lang="en-US" b="1" spc="300" dirty="0">
                <a:solidFill>
                  <a:schemeClr val="accent5">
                    <a:lumMod val="50000"/>
                  </a:schemeClr>
                </a:solidFill>
              </a:rPr>
              <a:t> balsas </a:t>
            </a:r>
            <a:r>
              <a:rPr lang="en-US" b="1" spc="300" dirty="0" err="1">
                <a:solidFill>
                  <a:schemeClr val="accent5">
                    <a:lumMod val="50000"/>
                  </a:schemeClr>
                </a:solidFill>
              </a:rPr>
              <a:t>Europoje</a:t>
            </a:r>
            <a:endParaRPr lang="en-US" b="1" spc="300" dirty="0">
              <a:solidFill>
                <a:schemeClr val="accent5">
                  <a:lumMod val="50000"/>
                </a:schemeClr>
              </a:solidFill>
            </a:endParaRPr>
          </a:p>
        </p:txBody>
      </p:sp>
    </p:spTree>
    <p:extLst>
      <p:ext uri="{BB962C8B-B14F-4D97-AF65-F5344CB8AC3E}">
        <p14:creationId xmlns:p14="http://schemas.microsoft.com/office/powerpoint/2010/main" val="2220405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6D06F59D-70D6-AA80-F967-C896684B6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499" y="415145"/>
            <a:ext cx="9033933" cy="5638420"/>
          </a:xfrm>
          <a:prstGeom prst="rect">
            <a:avLst/>
          </a:prstGeom>
        </p:spPr>
      </p:pic>
      <p:sp>
        <p:nvSpPr>
          <p:cNvPr id="2" name="Rectangle 1">
            <a:extLst>
              <a:ext uri="{FF2B5EF4-FFF2-40B4-BE49-F238E27FC236}">
                <a16:creationId xmlns:a16="http://schemas.microsoft.com/office/drawing/2014/main" id="{D1677275-B818-ABB1-CA09-9A9EE73A5BFD}"/>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5" name="Rectangle 4">
            <a:extLst>
              <a:ext uri="{FF2B5EF4-FFF2-40B4-BE49-F238E27FC236}">
                <a16:creationId xmlns:a16="http://schemas.microsoft.com/office/drawing/2014/main" id="{2626A1AF-D839-93B8-92FB-3573606AFFC6}"/>
              </a:ext>
            </a:extLst>
          </p:cNvPr>
          <p:cNvSpPr/>
          <p:nvPr/>
        </p:nvSpPr>
        <p:spPr>
          <a:xfrm>
            <a:off x="2635249" y="415145"/>
            <a:ext cx="9033933" cy="365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accent5">
                    <a:lumMod val="50000"/>
                  </a:schemeClr>
                </a:solidFill>
              </a:rPr>
              <a:t>Kokia</a:t>
            </a:r>
            <a:r>
              <a:rPr lang="en-US" sz="2800" b="1" dirty="0">
                <a:solidFill>
                  <a:schemeClr val="accent5">
                    <a:lumMod val="50000"/>
                  </a:schemeClr>
                </a:solidFill>
              </a:rPr>
              <a:t> </a:t>
            </a:r>
            <a:r>
              <a:rPr lang="en-US" sz="2800" b="1" dirty="0" err="1">
                <a:solidFill>
                  <a:schemeClr val="accent5">
                    <a:lumMod val="50000"/>
                  </a:schemeClr>
                </a:solidFill>
              </a:rPr>
              <a:t>yra</a:t>
            </a:r>
            <a:r>
              <a:rPr lang="en-US" sz="2800" b="1" dirty="0">
                <a:solidFill>
                  <a:schemeClr val="accent5">
                    <a:lumMod val="50000"/>
                  </a:schemeClr>
                </a:solidFill>
              </a:rPr>
              <a:t> </a:t>
            </a:r>
            <a:r>
              <a:rPr lang="en-US" sz="2800" b="1" dirty="0" err="1">
                <a:solidFill>
                  <a:schemeClr val="accent5">
                    <a:lumMod val="50000"/>
                  </a:schemeClr>
                </a:solidFill>
              </a:rPr>
              <a:t>lytinė</a:t>
            </a:r>
            <a:r>
              <a:rPr lang="en-US" sz="2800" b="1" dirty="0">
                <a:solidFill>
                  <a:schemeClr val="accent5">
                    <a:lumMod val="50000"/>
                  </a:schemeClr>
                </a:solidFill>
              </a:rPr>
              <a:t> </a:t>
            </a:r>
            <a:r>
              <a:rPr lang="en-US" sz="2800" b="1" dirty="0" err="1">
                <a:solidFill>
                  <a:schemeClr val="accent5">
                    <a:lumMod val="50000"/>
                  </a:schemeClr>
                </a:solidFill>
              </a:rPr>
              <a:t>funkcija</a:t>
            </a:r>
            <a:r>
              <a:rPr lang="en-US" sz="2800" b="1" dirty="0">
                <a:solidFill>
                  <a:schemeClr val="accent5">
                    <a:lumMod val="50000"/>
                  </a:schemeClr>
                </a:solidFill>
              </a:rPr>
              <a:t> po </a:t>
            </a:r>
            <a:r>
              <a:rPr lang="en-US" sz="2800" b="1" dirty="0" err="1">
                <a:solidFill>
                  <a:schemeClr val="accent5">
                    <a:lumMod val="50000"/>
                  </a:schemeClr>
                </a:solidFill>
              </a:rPr>
              <a:t>skirtingų</a:t>
            </a:r>
            <a:r>
              <a:rPr lang="en-US" sz="2800" b="1" dirty="0">
                <a:solidFill>
                  <a:schemeClr val="accent5">
                    <a:lumMod val="50000"/>
                  </a:schemeClr>
                </a:solidFill>
              </a:rPr>
              <a:t> </a:t>
            </a:r>
            <a:r>
              <a:rPr lang="en-US" sz="2800" b="1" dirty="0" err="1">
                <a:solidFill>
                  <a:schemeClr val="accent5">
                    <a:lumMod val="50000"/>
                  </a:schemeClr>
                </a:solidFill>
              </a:rPr>
              <a:t>gydymų</a:t>
            </a:r>
            <a:r>
              <a:rPr lang="en-US" sz="2800" b="1" dirty="0">
                <a:solidFill>
                  <a:schemeClr val="accent5">
                    <a:lumMod val="50000"/>
                  </a:schemeClr>
                </a:solidFill>
              </a:rPr>
              <a:t>?</a:t>
            </a:r>
          </a:p>
        </p:txBody>
      </p:sp>
      <p:sp>
        <p:nvSpPr>
          <p:cNvPr id="6" name="Rectangle 5">
            <a:extLst>
              <a:ext uri="{FF2B5EF4-FFF2-40B4-BE49-F238E27FC236}">
                <a16:creationId xmlns:a16="http://schemas.microsoft.com/office/drawing/2014/main" id="{7BDF773E-C33A-25D8-15BD-FD5EA2AC6136}"/>
              </a:ext>
            </a:extLst>
          </p:cNvPr>
          <p:cNvSpPr/>
          <p:nvPr/>
        </p:nvSpPr>
        <p:spPr>
          <a:xfrm>
            <a:off x="1962150" y="774890"/>
            <a:ext cx="701738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rPr>
              <a:t>(</a:t>
            </a:r>
            <a:r>
              <a:rPr lang="en-US" b="1" dirty="0" err="1">
                <a:solidFill>
                  <a:schemeClr val="accent5">
                    <a:lumMod val="50000"/>
                  </a:schemeClr>
                </a:solidFill>
              </a:rPr>
              <a:t>Gyvenimo</a:t>
            </a:r>
            <a:r>
              <a:rPr lang="en-US" b="1" dirty="0">
                <a:solidFill>
                  <a:schemeClr val="accent5">
                    <a:lumMod val="50000"/>
                  </a:schemeClr>
                </a:solidFill>
              </a:rPr>
              <a:t> </a:t>
            </a:r>
            <a:r>
              <a:rPr lang="en-US" b="1" dirty="0" err="1">
                <a:solidFill>
                  <a:schemeClr val="accent5">
                    <a:lumMod val="50000"/>
                  </a:schemeClr>
                </a:solidFill>
              </a:rPr>
              <a:t>kokybės</a:t>
            </a:r>
            <a:r>
              <a:rPr lang="en-US" b="1" dirty="0">
                <a:solidFill>
                  <a:schemeClr val="accent5">
                    <a:lumMod val="50000"/>
                  </a:schemeClr>
                </a:solidFill>
              </a:rPr>
              <a:t> </a:t>
            </a:r>
            <a:r>
              <a:rPr lang="en-US" b="1" dirty="0" err="1">
                <a:solidFill>
                  <a:schemeClr val="accent5">
                    <a:lumMod val="50000"/>
                  </a:schemeClr>
                </a:solidFill>
              </a:rPr>
              <a:t>taškai</a:t>
            </a:r>
            <a:r>
              <a:rPr lang="en-US" b="1" dirty="0">
                <a:solidFill>
                  <a:schemeClr val="accent5">
                    <a:lumMod val="50000"/>
                  </a:schemeClr>
                </a:solidFill>
              </a:rPr>
              <a:t>*. </a:t>
            </a:r>
            <a:r>
              <a:rPr lang="en-US" b="1" dirty="0" err="1">
                <a:solidFill>
                  <a:schemeClr val="accent5">
                    <a:lumMod val="50000"/>
                  </a:schemeClr>
                </a:solidFill>
              </a:rPr>
              <a:t>Mažesni</a:t>
            </a:r>
            <a:r>
              <a:rPr lang="en-US" b="1" dirty="0">
                <a:solidFill>
                  <a:schemeClr val="accent5">
                    <a:lumMod val="50000"/>
                  </a:schemeClr>
                </a:solidFill>
              </a:rPr>
              <a:t> </a:t>
            </a:r>
            <a:r>
              <a:rPr lang="en-US" b="1" dirty="0" err="1">
                <a:solidFill>
                  <a:schemeClr val="accent5">
                    <a:lumMod val="50000"/>
                  </a:schemeClr>
                </a:solidFill>
              </a:rPr>
              <a:t>taškai</a:t>
            </a:r>
            <a:r>
              <a:rPr lang="en-US" b="1" dirty="0">
                <a:solidFill>
                  <a:schemeClr val="accent5">
                    <a:lumMod val="50000"/>
                  </a:schemeClr>
                </a:solidFill>
              </a:rPr>
              <a:t> </a:t>
            </a:r>
            <a:r>
              <a:rPr lang="en-US" b="1" dirty="0" err="1">
                <a:solidFill>
                  <a:schemeClr val="accent5">
                    <a:lumMod val="50000"/>
                  </a:schemeClr>
                </a:solidFill>
              </a:rPr>
              <a:t>nurodo</a:t>
            </a:r>
            <a:r>
              <a:rPr lang="en-US" b="1" dirty="0">
                <a:solidFill>
                  <a:schemeClr val="accent5">
                    <a:lumMod val="50000"/>
                  </a:schemeClr>
                </a:solidFill>
              </a:rPr>
              <a:t> </a:t>
            </a:r>
            <a:r>
              <a:rPr lang="en-US" b="1" dirty="0" err="1">
                <a:solidFill>
                  <a:schemeClr val="accent5">
                    <a:lumMod val="50000"/>
                  </a:schemeClr>
                </a:solidFill>
              </a:rPr>
              <a:t>bogesnius</a:t>
            </a:r>
            <a:r>
              <a:rPr lang="en-US" b="1" dirty="0">
                <a:solidFill>
                  <a:schemeClr val="accent5">
                    <a:lumMod val="50000"/>
                  </a:schemeClr>
                </a:solidFill>
              </a:rPr>
              <a:t> </a:t>
            </a:r>
            <a:r>
              <a:rPr lang="en-US" b="1" dirty="0" err="1">
                <a:solidFill>
                  <a:schemeClr val="accent5">
                    <a:lumMod val="50000"/>
                  </a:schemeClr>
                </a:solidFill>
              </a:rPr>
              <a:t>poveikius</a:t>
            </a:r>
            <a:r>
              <a:rPr lang="en-US" b="1" dirty="0">
                <a:solidFill>
                  <a:schemeClr val="accent5">
                    <a:lumMod val="50000"/>
                  </a:schemeClr>
                </a:solidFill>
              </a:rPr>
              <a:t>. </a:t>
            </a:r>
            <a:r>
              <a:rPr lang="en-US" b="1" dirty="0" err="1">
                <a:solidFill>
                  <a:schemeClr val="accent5">
                    <a:lumMod val="50000"/>
                  </a:schemeClr>
                </a:solidFill>
              </a:rPr>
              <a:t>Taškai</a:t>
            </a:r>
            <a:r>
              <a:rPr lang="en-US" b="1" dirty="0">
                <a:solidFill>
                  <a:schemeClr val="accent5">
                    <a:lumMod val="50000"/>
                  </a:schemeClr>
                </a:solidFill>
              </a:rPr>
              <a:t> </a:t>
            </a:r>
            <a:r>
              <a:rPr lang="en-US" b="1" dirty="0" err="1">
                <a:solidFill>
                  <a:schemeClr val="accent5">
                    <a:lumMod val="50000"/>
                  </a:schemeClr>
                </a:solidFill>
              </a:rPr>
              <a:t>yra</a:t>
            </a:r>
            <a:r>
              <a:rPr lang="en-US" b="1" dirty="0">
                <a:solidFill>
                  <a:schemeClr val="accent5">
                    <a:lumMod val="50000"/>
                  </a:schemeClr>
                </a:solidFill>
              </a:rPr>
              <a:t> </a:t>
            </a:r>
            <a:r>
              <a:rPr lang="en-US" b="1" dirty="0" err="1">
                <a:solidFill>
                  <a:schemeClr val="accent5">
                    <a:lumMod val="50000"/>
                  </a:schemeClr>
                </a:solidFill>
              </a:rPr>
              <a:t>taškų</a:t>
            </a:r>
            <a:r>
              <a:rPr lang="en-US" b="1" dirty="0">
                <a:solidFill>
                  <a:schemeClr val="accent5">
                    <a:lumMod val="50000"/>
                  </a:schemeClr>
                </a:solidFill>
              </a:rPr>
              <a:t> </a:t>
            </a:r>
            <a:r>
              <a:rPr lang="en-US" b="1" dirty="0" err="1">
                <a:solidFill>
                  <a:schemeClr val="accent5">
                    <a:lumMod val="50000"/>
                  </a:schemeClr>
                </a:solidFill>
              </a:rPr>
              <a:t>medianos</a:t>
            </a:r>
            <a:r>
              <a:rPr lang="en-US" b="1" dirty="0">
                <a:solidFill>
                  <a:schemeClr val="accent5">
                    <a:lumMod val="50000"/>
                  </a:schemeClr>
                </a:solidFill>
              </a:rPr>
              <a:t> </a:t>
            </a:r>
            <a:r>
              <a:rPr lang="en-US" b="1" dirty="0" err="1">
                <a:solidFill>
                  <a:schemeClr val="accent5">
                    <a:lumMod val="50000"/>
                  </a:schemeClr>
                </a:solidFill>
              </a:rPr>
              <a:t>atskiram</a:t>
            </a:r>
            <a:r>
              <a:rPr lang="en-US" b="1" dirty="0">
                <a:solidFill>
                  <a:schemeClr val="accent5">
                    <a:lumMod val="50000"/>
                  </a:schemeClr>
                </a:solidFill>
              </a:rPr>
              <a:t> </a:t>
            </a:r>
            <a:r>
              <a:rPr lang="en-US" b="1" dirty="0" err="1">
                <a:solidFill>
                  <a:schemeClr val="accent5">
                    <a:lumMod val="50000"/>
                  </a:schemeClr>
                </a:solidFill>
              </a:rPr>
              <a:t>gydimui</a:t>
            </a:r>
            <a:r>
              <a:rPr lang="en-US" b="1" dirty="0">
                <a:solidFill>
                  <a:schemeClr val="accent5">
                    <a:lumMod val="50000"/>
                  </a:schemeClr>
                </a:solidFill>
              </a:rPr>
              <a:t>.)  </a:t>
            </a:r>
          </a:p>
        </p:txBody>
      </p:sp>
      <p:sp>
        <p:nvSpPr>
          <p:cNvPr id="7" name="Rectangle 6">
            <a:extLst>
              <a:ext uri="{FF2B5EF4-FFF2-40B4-BE49-F238E27FC236}">
                <a16:creationId xmlns:a16="http://schemas.microsoft.com/office/drawing/2014/main" id="{E96E9DD3-98A5-A67A-D9DA-578E1824D7D5}"/>
              </a:ext>
            </a:extLst>
          </p:cNvPr>
          <p:cNvSpPr/>
          <p:nvPr/>
        </p:nvSpPr>
        <p:spPr>
          <a:xfrm>
            <a:off x="1447800" y="1346390"/>
            <a:ext cx="3067050" cy="440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err="1">
                <a:solidFill>
                  <a:schemeClr val="accent5">
                    <a:lumMod val="50000"/>
                  </a:schemeClr>
                </a:solidFill>
              </a:rPr>
              <a:t>Chemoterapija</a:t>
            </a:r>
            <a:endParaRPr lang="en-US" b="1" dirty="0">
              <a:solidFill>
                <a:schemeClr val="accent5">
                  <a:lumMod val="50000"/>
                </a:schemeClr>
              </a:solidFill>
            </a:endParaRPr>
          </a:p>
          <a:p>
            <a:pPr algn="r"/>
            <a:endParaRPr lang="en-US" sz="1400" b="1" dirty="0">
              <a:solidFill>
                <a:schemeClr val="accent5">
                  <a:lumMod val="50000"/>
                </a:schemeClr>
              </a:solidFill>
            </a:endParaRPr>
          </a:p>
          <a:p>
            <a:pPr algn="r"/>
            <a:r>
              <a:rPr lang="en-US" b="1" dirty="0" err="1">
                <a:solidFill>
                  <a:schemeClr val="accent5">
                    <a:lumMod val="50000"/>
                  </a:schemeClr>
                </a:solidFill>
              </a:rPr>
              <a:t>Radikali</a:t>
            </a:r>
            <a:r>
              <a:rPr lang="en-US" b="1" dirty="0">
                <a:solidFill>
                  <a:schemeClr val="accent5">
                    <a:lumMod val="50000"/>
                  </a:schemeClr>
                </a:solidFill>
              </a:rPr>
              <a:t> </a:t>
            </a:r>
            <a:r>
              <a:rPr lang="en-US" b="1" dirty="0" err="1">
                <a:solidFill>
                  <a:schemeClr val="accent5">
                    <a:lumMod val="50000"/>
                  </a:schemeClr>
                </a:solidFill>
              </a:rPr>
              <a:t>prostatektomija</a:t>
            </a:r>
            <a:r>
              <a:rPr lang="en-US" b="1" dirty="0">
                <a:solidFill>
                  <a:schemeClr val="accent5">
                    <a:lumMod val="50000"/>
                  </a:schemeClr>
                </a:solidFill>
              </a:rPr>
              <a:t> – </a:t>
            </a:r>
            <a:r>
              <a:rPr lang="en-US" b="1" dirty="0" err="1">
                <a:solidFill>
                  <a:schemeClr val="accent5">
                    <a:lumMod val="50000"/>
                  </a:schemeClr>
                </a:solidFill>
              </a:rPr>
              <a:t>radioterapija</a:t>
            </a:r>
            <a:endParaRPr lang="en-US" b="1" dirty="0">
              <a:solidFill>
                <a:schemeClr val="accent5">
                  <a:lumMod val="50000"/>
                </a:schemeClr>
              </a:solidFill>
            </a:endParaRPr>
          </a:p>
          <a:p>
            <a:pPr algn="r"/>
            <a:endParaRPr lang="en-US" sz="1400" b="1" dirty="0">
              <a:solidFill>
                <a:schemeClr val="accent5">
                  <a:lumMod val="50000"/>
                </a:schemeClr>
              </a:solidFill>
            </a:endParaRPr>
          </a:p>
          <a:p>
            <a:pPr algn="r"/>
            <a:r>
              <a:rPr lang="en-US" b="1" dirty="0" err="1">
                <a:solidFill>
                  <a:schemeClr val="accent5">
                    <a:lumMod val="50000"/>
                  </a:schemeClr>
                </a:solidFill>
              </a:rPr>
              <a:t>Radioterapija</a:t>
            </a:r>
            <a:endParaRPr lang="en-US" b="1" dirty="0">
              <a:solidFill>
                <a:schemeClr val="accent5">
                  <a:lumMod val="50000"/>
                </a:schemeClr>
              </a:solidFill>
            </a:endParaRPr>
          </a:p>
          <a:p>
            <a:pPr algn="r"/>
            <a:endParaRPr lang="en-US" sz="1400" b="1" dirty="0">
              <a:solidFill>
                <a:schemeClr val="accent5">
                  <a:lumMod val="50000"/>
                </a:schemeClr>
              </a:solidFill>
            </a:endParaRPr>
          </a:p>
          <a:p>
            <a:pPr algn="r"/>
            <a:r>
              <a:rPr lang="en-US" b="1" dirty="0" err="1">
                <a:solidFill>
                  <a:schemeClr val="accent5">
                    <a:lumMod val="50000"/>
                  </a:schemeClr>
                </a:solidFill>
              </a:rPr>
              <a:t>Radioterapija</a:t>
            </a:r>
            <a:r>
              <a:rPr lang="en-US" b="1" dirty="0">
                <a:solidFill>
                  <a:schemeClr val="accent5">
                    <a:lumMod val="50000"/>
                  </a:schemeClr>
                </a:solidFill>
              </a:rPr>
              <a:t> – </a:t>
            </a:r>
            <a:r>
              <a:rPr lang="en-US" b="1" dirty="0" err="1">
                <a:solidFill>
                  <a:schemeClr val="accent5">
                    <a:lumMod val="50000"/>
                  </a:schemeClr>
                </a:solidFill>
              </a:rPr>
              <a:t>Androgenų</a:t>
            </a:r>
            <a:r>
              <a:rPr lang="en-US" b="1" dirty="0">
                <a:solidFill>
                  <a:schemeClr val="accent5">
                    <a:lumMod val="50000"/>
                  </a:schemeClr>
                </a:solidFill>
              </a:rPr>
              <a:t> </a:t>
            </a:r>
            <a:r>
              <a:rPr lang="en-US" b="1" dirty="0" err="1">
                <a:solidFill>
                  <a:schemeClr val="accent5">
                    <a:lumMod val="50000"/>
                  </a:schemeClr>
                </a:solidFill>
              </a:rPr>
              <a:t>trūkumo</a:t>
            </a:r>
            <a:r>
              <a:rPr lang="en-US" b="1" dirty="0">
                <a:solidFill>
                  <a:schemeClr val="accent5">
                    <a:lumMod val="50000"/>
                  </a:schemeClr>
                </a:solidFill>
              </a:rPr>
              <a:t> </a:t>
            </a:r>
            <a:r>
              <a:rPr lang="en-US" b="1" dirty="0" err="1">
                <a:solidFill>
                  <a:schemeClr val="accent5">
                    <a:lumMod val="50000"/>
                  </a:schemeClr>
                </a:solidFill>
              </a:rPr>
              <a:t>terapija</a:t>
            </a:r>
            <a:endParaRPr lang="en-US" b="1" dirty="0">
              <a:solidFill>
                <a:schemeClr val="accent5">
                  <a:lumMod val="50000"/>
                </a:schemeClr>
              </a:solidFill>
            </a:endParaRPr>
          </a:p>
          <a:p>
            <a:pPr algn="r"/>
            <a:endParaRPr lang="en-US" sz="1400" b="1" dirty="0">
              <a:solidFill>
                <a:schemeClr val="accent5">
                  <a:lumMod val="50000"/>
                </a:schemeClr>
              </a:solidFill>
            </a:endParaRPr>
          </a:p>
          <a:p>
            <a:pPr algn="r"/>
            <a:r>
              <a:rPr lang="en-US" b="1" dirty="0" err="1">
                <a:solidFill>
                  <a:schemeClr val="accent5">
                    <a:lumMod val="50000"/>
                  </a:schemeClr>
                </a:solidFill>
              </a:rPr>
              <a:t>Radikali</a:t>
            </a:r>
            <a:r>
              <a:rPr lang="en-US" b="1" dirty="0">
                <a:solidFill>
                  <a:schemeClr val="accent5">
                    <a:lumMod val="50000"/>
                  </a:schemeClr>
                </a:solidFill>
              </a:rPr>
              <a:t> </a:t>
            </a:r>
            <a:r>
              <a:rPr lang="en-US" b="1" dirty="0" err="1">
                <a:solidFill>
                  <a:schemeClr val="accent5">
                    <a:lumMod val="50000"/>
                  </a:schemeClr>
                </a:solidFill>
              </a:rPr>
              <a:t>prostatektomija</a:t>
            </a:r>
            <a:endParaRPr lang="en-US" b="1" dirty="0">
              <a:solidFill>
                <a:schemeClr val="accent5">
                  <a:lumMod val="50000"/>
                </a:schemeClr>
              </a:solidFill>
            </a:endParaRPr>
          </a:p>
          <a:p>
            <a:pPr algn="r"/>
            <a:endParaRPr lang="en-US" sz="1400" b="1" dirty="0">
              <a:solidFill>
                <a:schemeClr val="accent5">
                  <a:lumMod val="50000"/>
                </a:schemeClr>
              </a:solidFill>
            </a:endParaRPr>
          </a:p>
          <a:p>
            <a:pPr algn="r"/>
            <a:r>
              <a:rPr lang="en-US" b="1" dirty="0" err="1">
                <a:solidFill>
                  <a:schemeClr val="accent5">
                    <a:lumMod val="50000"/>
                  </a:schemeClr>
                </a:solidFill>
              </a:rPr>
              <a:t>Aktyvi</a:t>
            </a:r>
            <a:r>
              <a:rPr lang="en-US" b="1" dirty="0">
                <a:solidFill>
                  <a:schemeClr val="accent5">
                    <a:lumMod val="50000"/>
                  </a:schemeClr>
                </a:solidFill>
              </a:rPr>
              <a:t> </a:t>
            </a:r>
            <a:r>
              <a:rPr lang="en-US" b="1" dirty="0" err="1">
                <a:solidFill>
                  <a:schemeClr val="accent5">
                    <a:lumMod val="50000"/>
                  </a:schemeClr>
                </a:solidFill>
              </a:rPr>
              <a:t>stebėsena</a:t>
            </a:r>
            <a:r>
              <a:rPr lang="en-US" b="1" dirty="0">
                <a:solidFill>
                  <a:schemeClr val="accent5">
                    <a:lumMod val="50000"/>
                  </a:schemeClr>
                </a:solidFill>
              </a:rPr>
              <a:t> – </a:t>
            </a:r>
            <a:r>
              <a:rPr lang="en-US" b="1" dirty="0" err="1">
                <a:solidFill>
                  <a:schemeClr val="accent5">
                    <a:lumMod val="50000"/>
                  </a:schemeClr>
                </a:solidFill>
              </a:rPr>
              <a:t>radikali</a:t>
            </a:r>
            <a:r>
              <a:rPr lang="en-US" b="1" dirty="0">
                <a:solidFill>
                  <a:schemeClr val="accent5">
                    <a:lumMod val="50000"/>
                  </a:schemeClr>
                </a:solidFill>
              </a:rPr>
              <a:t> </a:t>
            </a:r>
            <a:r>
              <a:rPr lang="en-US" b="1" dirty="0" err="1">
                <a:solidFill>
                  <a:schemeClr val="accent5">
                    <a:lumMod val="50000"/>
                  </a:schemeClr>
                </a:solidFill>
              </a:rPr>
              <a:t>prostatektomija</a:t>
            </a:r>
            <a:endParaRPr lang="en-US" b="1" dirty="0">
              <a:solidFill>
                <a:schemeClr val="accent5">
                  <a:lumMod val="50000"/>
                </a:schemeClr>
              </a:solidFill>
            </a:endParaRPr>
          </a:p>
          <a:p>
            <a:pPr algn="r"/>
            <a:endParaRPr lang="en-US" sz="1400" b="1" dirty="0">
              <a:solidFill>
                <a:schemeClr val="accent5">
                  <a:lumMod val="50000"/>
                </a:schemeClr>
              </a:solidFill>
            </a:endParaRPr>
          </a:p>
          <a:p>
            <a:pPr algn="r"/>
            <a:r>
              <a:rPr lang="en-US" b="1" dirty="0" err="1">
                <a:solidFill>
                  <a:schemeClr val="accent5">
                    <a:lumMod val="50000"/>
                  </a:schemeClr>
                </a:solidFill>
              </a:rPr>
              <a:t>Aktyvi</a:t>
            </a:r>
            <a:r>
              <a:rPr lang="en-US" b="1" dirty="0">
                <a:solidFill>
                  <a:schemeClr val="accent5">
                    <a:lumMod val="50000"/>
                  </a:schemeClr>
                </a:solidFill>
              </a:rPr>
              <a:t> </a:t>
            </a:r>
            <a:r>
              <a:rPr lang="en-US" b="1" dirty="0" err="1">
                <a:solidFill>
                  <a:schemeClr val="accent5">
                    <a:lumMod val="50000"/>
                  </a:schemeClr>
                </a:solidFill>
              </a:rPr>
              <a:t>stebėsena</a:t>
            </a:r>
            <a:endParaRPr lang="en-US" b="1" dirty="0">
              <a:solidFill>
                <a:schemeClr val="accent5">
                  <a:lumMod val="50000"/>
                </a:schemeClr>
              </a:solidFill>
            </a:endParaRPr>
          </a:p>
        </p:txBody>
      </p:sp>
      <p:sp>
        <p:nvSpPr>
          <p:cNvPr id="8" name="Rectangle 7">
            <a:extLst>
              <a:ext uri="{FF2B5EF4-FFF2-40B4-BE49-F238E27FC236}">
                <a16:creationId xmlns:a16="http://schemas.microsoft.com/office/drawing/2014/main" id="{6A879E69-AC50-DC64-7B4D-F3F057E72037}"/>
              </a:ext>
            </a:extLst>
          </p:cNvPr>
          <p:cNvSpPr/>
          <p:nvPr/>
        </p:nvSpPr>
        <p:spPr>
          <a:xfrm>
            <a:off x="2781300" y="5753100"/>
            <a:ext cx="990600" cy="330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Taškai</a:t>
            </a:r>
            <a:endParaRPr lang="en-US" sz="1600" dirty="0">
              <a:solidFill>
                <a:schemeClr val="accent5">
                  <a:lumMod val="50000"/>
                </a:schemeClr>
              </a:solidFill>
            </a:endParaRPr>
          </a:p>
        </p:txBody>
      </p:sp>
      <p:sp>
        <p:nvSpPr>
          <p:cNvPr id="10" name="Rectangle 9">
            <a:extLst>
              <a:ext uri="{FF2B5EF4-FFF2-40B4-BE49-F238E27FC236}">
                <a16:creationId xmlns:a16="http://schemas.microsoft.com/office/drawing/2014/main" id="{C4962926-3120-DB35-FDE1-595C4BBDCABD}"/>
              </a:ext>
            </a:extLst>
          </p:cNvPr>
          <p:cNvSpPr/>
          <p:nvPr/>
        </p:nvSpPr>
        <p:spPr>
          <a:xfrm>
            <a:off x="4952999" y="5753100"/>
            <a:ext cx="2908883" cy="330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Blogesnė</a:t>
            </a:r>
            <a:r>
              <a:rPr lang="en-US" b="1" dirty="0">
                <a:solidFill>
                  <a:schemeClr val="accent5">
                    <a:lumMod val="50000"/>
                  </a:schemeClr>
                </a:solidFill>
              </a:rPr>
              <a:t> </a:t>
            </a:r>
            <a:r>
              <a:rPr lang="en-US" b="1" dirty="0" err="1">
                <a:solidFill>
                  <a:schemeClr val="accent5">
                    <a:lumMod val="50000"/>
                  </a:schemeClr>
                </a:solidFill>
              </a:rPr>
              <a:t>gyvenimo</a:t>
            </a:r>
            <a:r>
              <a:rPr lang="en-US" b="1" dirty="0">
                <a:solidFill>
                  <a:schemeClr val="accent5">
                    <a:lumMod val="50000"/>
                  </a:schemeClr>
                </a:solidFill>
              </a:rPr>
              <a:t> </a:t>
            </a:r>
            <a:r>
              <a:rPr lang="en-US" b="1" dirty="0" err="1">
                <a:solidFill>
                  <a:schemeClr val="accent5">
                    <a:lumMod val="50000"/>
                  </a:schemeClr>
                </a:solidFill>
              </a:rPr>
              <a:t>kokybė</a:t>
            </a:r>
            <a:endParaRPr lang="en-US" b="1" dirty="0">
              <a:solidFill>
                <a:schemeClr val="accent5">
                  <a:lumMod val="50000"/>
                </a:schemeClr>
              </a:solidFill>
            </a:endParaRPr>
          </a:p>
        </p:txBody>
      </p:sp>
      <p:sp>
        <p:nvSpPr>
          <p:cNvPr id="12" name="Rectangle 11">
            <a:extLst>
              <a:ext uri="{FF2B5EF4-FFF2-40B4-BE49-F238E27FC236}">
                <a16:creationId xmlns:a16="http://schemas.microsoft.com/office/drawing/2014/main" id="{2C7C31C7-BC4B-167E-F4C8-BCFCD2C9D0CA}"/>
              </a:ext>
            </a:extLst>
          </p:cNvPr>
          <p:cNvSpPr/>
          <p:nvPr/>
        </p:nvSpPr>
        <p:spPr>
          <a:xfrm>
            <a:off x="7861882" y="5753100"/>
            <a:ext cx="2710868" cy="330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err="1">
                <a:solidFill>
                  <a:schemeClr val="accent5">
                    <a:lumMod val="50000"/>
                  </a:schemeClr>
                </a:solidFill>
              </a:rPr>
              <a:t>Geresnė</a:t>
            </a:r>
            <a:r>
              <a:rPr lang="en-US" b="1" dirty="0">
                <a:solidFill>
                  <a:schemeClr val="accent5">
                    <a:lumMod val="50000"/>
                  </a:schemeClr>
                </a:solidFill>
              </a:rPr>
              <a:t> </a:t>
            </a:r>
            <a:r>
              <a:rPr lang="en-US" b="1" dirty="0" err="1">
                <a:solidFill>
                  <a:schemeClr val="accent5">
                    <a:lumMod val="50000"/>
                  </a:schemeClr>
                </a:solidFill>
              </a:rPr>
              <a:t>gyvenimo</a:t>
            </a:r>
            <a:r>
              <a:rPr lang="en-US" b="1" dirty="0">
                <a:solidFill>
                  <a:schemeClr val="accent5">
                    <a:lumMod val="50000"/>
                  </a:schemeClr>
                </a:solidFill>
              </a:rPr>
              <a:t> </a:t>
            </a:r>
            <a:r>
              <a:rPr lang="en-US" b="1" dirty="0" err="1">
                <a:solidFill>
                  <a:schemeClr val="accent5">
                    <a:lumMod val="50000"/>
                  </a:schemeClr>
                </a:solidFill>
              </a:rPr>
              <a:t>kokybė</a:t>
            </a:r>
            <a:endParaRPr lang="en-US" b="1" dirty="0">
              <a:solidFill>
                <a:schemeClr val="accent5">
                  <a:lumMod val="50000"/>
                </a:schemeClr>
              </a:solidFill>
            </a:endParaRPr>
          </a:p>
        </p:txBody>
      </p:sp>
      <p:sp>
        <p:nvSpPr>
          <p:cNvPr id="16" name="Rectangle 15">
            <a:extLst>
              <a:ext uri="{FF2B5EF4-FFF2-40B4-BE49-F238E27FC236}">
                <a16:creationId xmlns:a16="http://schemas.microsoft.com/office/drawing/2014/main" id="{6EEB892F-02A3-B967-4457-D86E1797B149}"/>
              </a:ext>
            </a:extLst>
          </p:cNvPr>
          <p:cNvSpPr/>
          <p:nvPr/>
        </p:nvSpPr>
        <p:spPr>
          <a:xfrm>
            <a:off x="8496300" y="1346390"/>
            <a:ext cx="1504950" cy="1434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bg1">
                    <a:lumMod val="65000"/>
                  </a:schemeClr>
                </a:solidFill>
              </a:rPr>
              <a:t>Taškai</a:t>
            </a:r>
            <a:r>
              <a:rPr lang="en-US" sz="1600" dirty="0">
                <a:solidFill>
                  <a:schemeClr val="bg1">
                    <a:lumMod val="65000"/>
                  </a:schemeClr>
                </a:solidFill>
              </a:rPr>
              <a:t> ne </a:t>
            </a:r>
            <a:r>
              <a:rPr lang="en-US" sz="1600" dirty="0" err="1">
                <a:solidFill>
                  <a:schemeClr val="bg1">
                    <a:lumMod val="65000"/>
                  </a:schemeClr>
                </a:solidFill>
              </a:rPr>
              <a:t>prostatos</a:t>
            </a:r>
            <a:r>
              <a:rPr lang="en-US" sz="1600" dirty="0">
                <a:solidFill>
                  <a:schemeClr val="bg1">
                    <a:lumMod val="65000"/>
                  </a:schemeClr>
                </a:solidFill>
              </a:rPr>
              <a:t> </a:t>
            </a:r>
            <a:r>
              <a:rPr lang="en-US" sz="1600" dirty="0" err="1">
                <a:solidFill>
                  <a:schemeClr val="bg1">
                    <a:lumMod val="65000"/>
                  </a:schemeClr>
                </a:solidFill>
              </a:rPr>
              <a:t>vėžio</a:t>
            </a:r>
            <a:r>
              <a:rPr lang="en-US" sz="1600" dirty="0">
                <a:solidFill>
                  <a:schemeClr val="bg1">
                    <a:lumMod val="65000"/>
                  </a:schemeClr>
                </a:solidFill>
              </a:rPr>
              <a:t> </a:t>
            </a:r>
            <a:r>
              <a:rPr lang="en-US" sz="1600" dirty="0" err="1">
                <a:solidFill>
                  <a:schemeClr val="bg1">
                    <a:lumMod val="65000"/>
                  </a:schemeClr>
                </a:solidFill>
              </a:rPr>
              <a:t>pacientams</a:t>
            </a:r>
            <a:r>
              <a:rPr lang="en-US" sz="1600" dirty="0">
                <a:solidFill>
                  <a:schemeClr val="bg1">
                    <a:lumMod val="65000"/>
                  </a:schemeClr>
                </a:solidFill>
              </a:rPr>
              <a:t> </a:t>
            </a:r>
            <a:r>
              <a:rPr lang="en-US" sz="1600" dirty="0" err="1">
                <a:solidFill>
                  <a:schemeClr val="bg1">
                    <a:lumMod val="65000"/>
                  </a:schemeClr>
                </a:solidFill>
              </a:rPr>
              <a:t>maždaug</a:t>
            </a:r>
            <a:r>
              <a:rPr lang="en-US" sz="1600" dirty="0">
                <a:solidFill>
                  <a:schemeClr val="bg1">
                    <a:lumMod val="65000"/>
                  </a:schemeClr>
                </a:solidFill>
              </a:rPr>
              <a:t> to </a:t>
            </a:r>
            <a:r>
              <a:rPr lang="en-US" sz="1600" dirty="0" err="1">
                <a:solidFill>
                  <a:schemeClr val="bg1">
                    <a:lumMod val="65000"/>
                  </a:schemeClr>
                </a:solidFill>
              </a:rPr>
              <a:t>paties</a:t>
            </a:r>
            <a:r>
              <a:rPr lang="en-US" sz="1600" dirty="0">
                <a:solidFill>
                  <a:schemeClr val="bg1">
                    <a:lumMod val="65000"/>
                  </a:schemeClr>
                </a:solidFill>
              </a:rPr>
              <a:t> amžiaus:61</a:t>
            </a:r>
          </a:p>
        </p:txBody>
      </p:sp>
    </p:spTree>
    <p:extLst>
      <p:ext uri="{BB962C8B-B14F-4D97-AF65-F5344CB8AC3E}">
        <p14:creationId xmlns:p14="http://schemas.microsoft.com/office/powerpoint/2010/main" val="141952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5" name="Picture 4" descr="Chart&#10;&#10;Description automatically generated">
            <a:extLst>
              <a:ext uri="{FF2B5EF4-FFF2-40B4-BE49-F238E27FC236}">
                <a16:creationId xmlns:a16="http://schemas.microsoft.com/office/drawing/2014/main" id="{C9F2CF6B-2303-B6AC-396B-A5F3EB508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929219"/>
            <a:ext cx="8001000" cy="5173060"/>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Rectangle 1">
            <a:extLst>
              <a:ext uri="{FF2B5EF4-FFF2-40B4-BE49-F238E27FC236}">
                <a16:creationId xmlns:a16="http://schemas.microsoft.com/office/drawing/2014/main" id="{825B5C5F-A8C8-AA97-A48E-04C79D437387}"/>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DCAE0334-8D2B-DEFD-D96E-B4A1B9D7CFBF}"/>
              </a:ext>
            </a:extLst>
          </p:cNvPr>
          <p:cNvSpPr/>
          <p:nvPr/>
        </p:nvSpPr>
        <p:spPr>
          <a:xfrm>
            <a:off x="1778000" y="929219"/>
            <a:ext cx="4127500" cy="712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(S2) </a:t>
            </a:r>
            <a:r>
              <a:rPr lang="en-US" sz="2400" b="1" dirty="0" err="1">
                <a:solidFill>
                  <a:schemeClr val="accent5">
                    <a:lumMod val="50000"/>
                  </a:schemeClr>
                </a:solidFill>
              </a:rPr>
              <a:t>Kokio</a:t>
            </a:r>
            <a:r>
              <a:rPr lang="en-US" sz="2400" b="1" dirty="0">
                <a:solidFill>
                  <a:schemeClr val="accent5">
                    <a:lumMod val="50000"/>
                  </a:schemeClr>
                </a:solidFill>
              </a:rPr>
              <a:t> </a:t>
            </a:r>
            <a:r>
              <a:rPr lang="en-US" sz="2400" b="1" dirty="0" err="1">
                <a:solidFill>
                  <a:schemeClr val="accent5">
                    <a:lumMod val="50000"/>
                  </a:schemeClr>
                </a:solidFill>
              </a:rPr>
              <a:t>dydžio</a:t>
            </a:r>
            <a:r>
              <a:rPr lang="en-US" sz="2400" b="1" dirty="0">
                <a:solidFill>
                  <a:schemeClr val="accent5">
                    <a:lumMod val="50000"/>
                  </a:schemeClr>
                </a:solidFill>
              </a:rPr>
              <a:t> </a:t>
            </a:r>
            <a:r>
              <a:rPr lang="en-US" sz="2400" b="1" dirty="0" err="1">
                <a:solidFill>
                  <a:schemeClr val="accent5">
                    <a:lumMod val="50000"/>
                  </a:schemeClr>
                </a:solidFill>
              </a:rPr>
              <a:t>problema</a:t>
            </a:r>
            <a:r>
              <a:rPr lang="en-US" sz="2400" b="1" dirty="0">
                <a:solidFill>
                  <a:schemeClr val="accent5">
                    <a:lumMod val="50000"/>
                  </a:schemeClr>
                </a:solidFill>
              </a:rPr>
              <a:t> </a:t>
            </a:r>
            <a:r>
              <a:rPr lang="en-US" sz="2400" b="1" dirty="0" err="1">
                <a:solidFill>
                  <a:schemeClr val="accent5">
                    <a:lumMod val="50000"/>
                  </a:schemeClr>
                </a:solidFill>
              </a:rPr>
              <a:t>yra</a:t>
            </a:r>
            <a:r>
              <a:rPr lang="en-US" sz="2400" b="1" dirty="0">
                <a:solidFill>
                  <a:schemeClr val="accent5">
                    <a:lumMod val="50000"/>
                  </a:schemeClr>
                </a:solidFill>
              </a:rPr>
              <a:t> </a:t>
            </a:r>
            <a:r>
              <a:rPr lang="en-US" sz="2400" b="1" dirty="0" err="1">
                <a:solidFill>
                  <a:schemeClr val="accent5">
                    <a:lumMod val="50000"/>
                  </a:schemeClr>
                </a:solidFill>
              </a:rPr>
              <a:t>lytinė</a:t>
            </a:r>
            <a:r>
              <a:rPr lang="en-US" sz="2400" b="1" dirty="0">
                <a:solidFill>
                  <a:schemeClr val="accent5">
                    <a:lumMod val="50000"/>
                  </a:schemeClr>
                </a:solidFill>
              </a:rPr>
              <a:t> </a:t>
            </a:r>
            <a:r>
              <a:rPr lang="en-US" sz="2400" b="1" dirty="0" err="1">
                <a:solidFill>
                  <a:schemeClr val="accent5">
                    <a:lumMod val="50000"/>
                  </a:schemeClr>
                </a:solidFill>
              </a:rPr>
              <a:t>funkcija</a:t>
            </a:r>
            <a:r>
              <a:rPr lang="en-US" sz="2400" b="1" dirty="0">
                <a:solidFill>
                  <a:schemeClr val="accent5">
                    <a:lumMod val="50000"/>
                  </a:schemeClr>
                </a:solidFill>
              </a:rPr>
              <a:t>?</a:t>
            </a:r>
          </a:p>
        </p:txBody>
      </p:sp>
      <p:sp>
        <p:nvSpPr>
          <p:cNvPr id="6" name="Rectangle 5">
            <a:extLst>
              <a:ext uri="{FF2B5EF4-FFF2-40B4-BE49-F238E27FC236}">
                <a16:creationId xmlns:a16="http://schemas.microsoft.com/office/drawing/2014/main" id="{5CBFDB8D-ADD9-C101-C252-005479F1901A}"/>
              </a:ext>
            </a:extLst>
          </p:cNvPr>
          <p:cNvSpPr/>
          <p:nvPr/>
        </p:nvSpPr>
        <p:spPr>
          <a:xfrm>
            <a:off x="1778000" y="1565985"/>
            <a:ext cx="21463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rPr>
              <a:t>(</a:t>
            </a:r>
            <a:r>
              <a:rPr lang="en-US" b="1" dirty="0" err="1">
                <a:solidFill>
                  <a:schemeClr val="accent5">
                    <a:lumMod val="50000"/>
                  </a:schemeClr>
                </a:solidFill>
              </a:rPr>
              <a:t>Visi</a:t>
            </a:r>
            <a:r>
              <a:rPr lang="en-US" b="1" dirty="0">
                <a:solidFill>
                  <a:schemeClr val="accent5">
                    <a:lumMod val="50000"/>
                  </a:schemeClr>
                </a:solidFill>
              </a:rPr>
              <a:t> </a:t>
            </a:r>
            <a:r>
              <a:rPr lang="en-US" b="1" dirty="0" err="1">
                <a:solidFill>
                  <a:schemeClr val="accent5">
                    <a:lumMod val="50000"/>
                  </a:schemeClr>
                </a:solidFill>
              </a:rPr>
              <a:t>respondentai</a:t>
            </a:r>
            <a:r>
              <a:rPr lang="en-US" b="1" dirty="0">
                <a:solidFill>
                  <a:schemeClr val="accent5">
                    <a:lumMod val="50000"/>
                  </a:schemeClr>
                </a:solidFill>
              </a:rPr>
              <a:t>*)</a:t>
            </a:r>
          </a:p>
        </p:txBody>
      </p:sp>
      <p:sp>
        <p:nvSpPr>
          <p:cNvPr id="8" name="Rectangle 7">
            <a:extLst>
              <a:ext uri="{FF2B5EF4-FFF2-40B4-BE49-F238E27FC236}">
                <a16:creationId xmlns:a16="http://schemas.microsoft.com/office/drawing/2014/main" id="{D2E0EC1C-B177-F307-2E18-DA9536F266D0}"/>
              </a:ext>
            </a:extLst>
          </p:cNvPr>
          <p:cNvSpPr/>
          <p:nvPr/>
        </p:nvSpPr>
        <p:spPr>
          <a:xfrm>
            <a:off x="1778000" y="1935317"/>
            <a:ext cx="1003300" cy="510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accent5">
                    <a:lumMod val="50000"/>
                  </a:schemeClr>
                </a:solidFill>
              </a:rPr>
              <a:t>Ne</a:t>
            </a:r>
          </a:p>
          <a:p>
            <a:r>
              <a:rPr lang="en-US" sz="1600" dirty="0" err="1">
                <a:solidFill>
                  <a:schemeClr val="accent5">
                    <a:lumMod val="50000"/>
                  </a:schemeClr>
                </a:solidFill>
              </a:rPr>
              <a:t>problema</a:t>
            </a:r>
            <a:endParaRPr lang="en-US" sz="1600" dirty="0">
              <a:solidFill>
                <a:schemeClr val="accent5">
                  <a:lumMod val="50000"/>
                </a:schemeClr>
              </a:solidFill>
            </a:endParaRPr>
          </a:p>
        </p:txBody>
      </p:sp>
      <p:sp>
        <p:nvSpPr>
          <p:cNvPr id="10" name="Rectangle 9">
            <a:extLst>
              <a:ext uri="{FF2B5EF4-FFF2-40B4-BE49-F238E27FC236}">
                <a16:creationId xmlns:a16="http://schemas.microsoft.com/office/drawing/2014/main" id="{6C59E967-1BFB-55A2-ED99-78E5A040BC83}"/>
              </a:ext>
            </a:extLst>
          </p:cNvPr>
          <p:cNvSpPr/>
          <p:nvPr/>
        </p:nvSpPr>
        <p:spPr>
          <a:xfrm>
            <a:off x="1663700" y="3268896"/>
            <a:ext cx="113665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Labai</a:t>
            </a:r>
            <a:r>
              <a:rPr lang="en-US" sz="1600" dirty="0">
                <a:solidFill>
                  <a:schemeClr val="accent5">
                    <a:lumMod val="50000"/>
                  </a:schemeClr>
                </a:solidFill>
              </a:rPr>
              <a:t> </a:t>
            </a:r>
            <a:r>
              <a:rPr lang="en-US" sz="1600" dirty="0" err="1">
                <a:solidFill>
                  <a:schemeClr val="accent5">
                    <a:lumMod val="50000"/>
                  </a:schemeClr>
                </a:solidFill>
              </a:rPr>
              <a:t>maža</a:t>
            </a:r>
            <a:r>
              <a:rPr lang="en-US" sz="1600" dirty="0">
                <a:solidFill>
                  <a:schemeClr val="accent5">
                    <a:lumMod val="50000"/>
                  </a:schemeClr>
                </a:solidFill>
              </a:rPr>
              <a:t> </a:t>
            </a:r>
            <a:r>
              <a:rPr lang="en-US" sz="1600" dirty="0" err="1">
                <a:solidFill>
                  <a:schemeClr val="accent5">
                    <a:lumMod val="50000"/>
                  </a:schemeClr>
                </a:solidFill>
              </a:rPr>
              <a:t>problema</a:t>
            </a:r>
            <a:endParaRPr lang="en-US" sz="1600" dirty="0">
              <a:solidFill>
                <a:schemeClr val="accent5">
                  <a:lumMod val="50000"/>
                </a:schemeClr>
              </a:solidFill>
            </a:endParaRPr>
          </a:p>
        </p:txBody>
      </p:sp>
      <p:sp>
        <p:nvSpPr>
          <p:cNvPr id="11" name="Rectangle 10">
            <a:extLst>
              <a:ext uri="{FF2B5EF4-FFF2-40B4-BE49-F238E27FC236}">
                <a16:creationId xmlns:a16="http://schemas.microsoft.com/office/drawing/2014/main" id="{12DC43E6-7FCF-452B-718E-EF5E54C3C956}"/>
              </a:ext>
            </a:extLst>
          </p:cNvPr>
          <p:cNvSpPr/>
          <p:nvPr/>
        </p:nvSpPr>
        <p:spPr>
          <a:xfrm>
            <a:off x="1663700" y="4724400"/>
            <a:ext cx="1117600" cy="55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Maža</a:t>
            </a:r>
            <a:r>
              <a:rPr lang="en-US" sz="1600" dirty="0">
                <a:solidFill>
                  <a:schemeClr val="accent5">
                    <a:lumMod val="50000"/>
                  </a:schemeClr>
                </a:solidFill>
              </a:rPr>
              <a:t> </a:t>
            </a:r>
            <a:r>
              <a:rPr lang="en-US" sz="1600" dirty="0" err="1">
                <a:solidFill>
                  <a:schemeClr val="accent5">
                    <a:lumMod val="50000"/>
                  </a:schemeClr>
                </a:solidFill>
              </a:rPr>
              <a:t>problema</a:t>
            </a:r>
            <a:endParaRPr lang="en-US" sz="1600" dirty="0">
              <a:solidFill>
                <a:schemeClr val="accent5">
                  <a:lumMod val="50000"/>
                </a:schemeClr>
              </a:solidFill>
            </a:endParaRPr>
          </a:p>
        </p:txBody>
      </p:sp>
      <p:sp>
        <p:nvSpPr>
          <p:cNvPr id="13" name="Rectangle 12">
            <a:extLst>
              <a:ext uri="{FF2B5EF4-FFF2-40B4-BE49-F238E27FC236}">
                <a16:creationId xmlns:a16="http://schemas.microsoft.com/office/drawing/2014/main" id="{42213CCA-4C58-196F-7A7E-AF724D153D03}"/>
              </a:ext>
            </a:extLst>
          </p:cNvPr>
          <p:cNvSpPr/>
          <p:nvPr/>
        </p:nvSpPr>
        <p:spPr>
          <a:xfrm>
            <a:off x="6553200" y="4724400"/>
            <a:ext cx="1085850" cy="55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a:solidFill>
                  <a:schemeClr val="accent5">
                    <a:lumMod val="50000"/>
                  </a:schemeClr>
                </a:solidFill>
              </a:rPr>
              <a:t>Vidutinė</a:t>
            </a:r>
            <a:r>
              <a:rPr lang="en-US" sz="1600" dirty="0">
                <a:solidFill>
                  <a:schemeClr val="accent5">
                    <a:lumMod val="50000"/>
                  </a:schemeClr>
                </a:solidFill>
              </a:rPr>
              <a:t> </a:t>
            </a:r>
            <a:r>
              <a:rPr lang="en-US" sz="1600" dirty="0" err="1">
                <a:solidFill>
                  <a:schemeClr val="accent5">
                    <a:lumMod val="50000"/>
                  </a:schemeClr>
                </a:solidFill>
              </a:rPr>
              <a:t>problema</a:t>
            </a:r>
            <a:endParaRPr lang="en-US" sz="1600" dirty="0">
              <a:solidFill>
                <a:schemeClr val="accent5">
                  <a:lumMod val="50000"/>
                </a:schemeClr>
              </a:solidFill>
            </a:endParaRPr>
          </a:p>
        </p:txBody>
      </p:sp>
      <p:sp>
        <p:nvSpPr>
          <p:cNvPr id="15" name="Rectangle 14">
            <a:extLst>
              <a:ext uri="{FF2B5EF4-FFF2-40B4-BE49-F238E27FC236}">
                <a16:creationId xmlns:a16="http://schemas.microsoft.com/office/drawing/2014/main" id="{AA3A26B5-BACB-6D9E-3CAF-EEF5452E103A}"/>
              </a:ext>
            </a:extLst>
          </p:cNvPr>
          <p:cNvSpPr/>
          <p:nvPr/>
        </p:nvSpPr>
        <p:spPr>
          <a:xfrm>
            <a:off x="6381750" y="1843570"/>
            <a:ext cx="1085850" cy="602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a:solidFill>
                  <a:schemeClr val="accent5">
                    <a:lumMod val="50000"/>
                  </a:schemeClr>
                </a:solidFill>
              </a:rPr>
              <a:t>Didelė</a:t>
            </a:r>
            <a:r>
              <a:rPr lang="en-US" sz="1600" dirty="0">
                <a:solidFill>
                  <a:schemeClr val="accent5">
                    <a:lumMod val="50000"/>
                  </a:schemeClr>
                </a:solidFill>
              </a:rPr>
              <a:t> </a:t>
            </a:r>
            <a:r>
              <a:rPr lang="en-US" sz="1600" dirty="0" err="1">
                <a:solidFill>
                  <a:schemeClr val="accent5">
                    <a:lumMod val="50000"/>
                  </a:schemeClr>
                </a:solidFill>
              </a:rPr>
              <a:t>problema</a:t>
            </a:r>
            <a:endParaRPr lang="en-US" sz="1600" dirty="0">
              <a:solidFill>
                <a:schemeClr val="accent5">
                  <a:lumMod val="50000"/>
                </a:schemeClr>
              </a:solidFill>
            </a:endParaRPr>
          </a:p>
        </p:txBody>
      </p:sp>
      <p:sp>
        <p:nvSpPr>
          <p:cNvPr id="17" name="Rectangle 16">
            <a:extLst>
              <a:ext uri="{FF2B5EF4-FFF2-40B4-BE49-F238E27FC236}">
                <a16:creationId xmlns:a16="http://schemas.microsoft.com/office/drawing/2014/main" id="{9D85A4BE-FA44-B280-3079-2D0A8753F92C}"/>
              </a:ext>
            </a:extLst>
          </p:cNvPr>
          <p:cNvSpPr/>
          <p:nvPr/>
        </p:nvSpPr>
        <p:spPr>
          <a:xfrm>
            <a:off x="9144000" y="5471986"/>
            <a:ext cx="933450" cy="25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Taškai</a:t>
            </a:r>
            <a:endParaRPr lang="en-US" sz="1600" dirty="0">
              <a:solidFill>
                <a:schemeClr val="accent5">
                  <a:lumMod val="50000"/>
                </a:schemeClr>
              </a:solidFill>
            </a:endParaRPr>
          </a:p>
        </p:txBody>
      </p:sp>
      <p:sp>
        <p:nvSpPr>
          <p:cNvPr id="19" name="Rounded Rectangle 18">
            <a:extLst>
              <a:ext uri="{FF2B5EF4-FFF2-40B4-BE49-F238E27FC236}">
                <a16:creationId xmlns:a16="http://schemas.microsoft.com/office/drawing/2014/main" id="{DC575423-5F13-1BF0-9C49-1C18177010CF}"/>
              </a:ext>
            </a:extLst>
          </p:cNvPr>
          <p:cNvSpPr/>
          <p:nvPr/>
        </p:nvSpPr>
        <p:spPr>
          <a:xfrm>
            <a:off x="7753350" y="2735496"/>
            <a:ext cx="2139950" cy="1638300"/>
          </a:xfrm>
          <a:prstGeom prst="round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solidFill>
                  <a:schemeClr val="bg1"/>
                </a:solidFill>
              </a:rPr>
              <a:t>Pusė</a:t>
            </a:r>
            <a:r>
              <a:rPr lang="en-US" sz="1600" b="1" dirty="0">
                <a:solidFill>
                  <a:schemeClr val="bg1"/>
                </a:solidFill>
              </a:rPr>
              <a:t> </a:t>
            </a:r>
            <a:r>
              <a:rPr lang="en-US" sz="1600" b="1" dirty="0" err="1">
                <a:solidFill>
                  <a:schemeClr val="bg1"/>
                </a:solidFill>
              </a:rPr>
              <a:t>iš</a:t>
            </a:r>
            <a:r>
              <a:rPr lang="en-US" sz="1600" b="1" dirty="0">
                <a:solidFill>
                  <a:schemeClr val="bg1"/>
                </a:solidFill>
              </a:rPr>
              <a:t> </a:t>
            </a:r>
            <a:r>
              <a:rPr lang="en-US" sz="1600" b="1" dirty="0" err="1">
                <a:solidFill>
                  <a:schemeClr val="bg1"/>
                </a:solidFill>
              </a:rPr>
              <a:t>atsakiusiųjų</a:t>
            </a:r>
            <a:r>
              <a:rPr lang="en-US" sz="1600" b="1" dirty="0">
                <a:solidFill>
                  <a:schemeClr val="bg1"/>
                </a:solidFill>
              </a:rPr>
              <a:t> </a:t>
            </a:r>
            <a:r>
              <a:rPr lang="en-US" sz="1600" b="1" dirty="0" err="1">
                <a:solidFill>
                  <a:schemeClr val="bg1"/>
                </a:solidFill>
              </a:rPr>
              <a:t>vyrų</a:t>
            </a:r>
            <a:r>
              <a:rPr lang="en-US" sz="1600" b="1" dirty="0">
                <a:solidFill>
                  <a:schemeClr val="bg1"/>
                </a:solidFill>
              </a:rPr>
              <a:t> </a:t>
            </a:r>
            <a:r>
              <a:rPr lang="en-US" sz="1600" b="1" dirty="0" err="1">
                <a:solidFill>
                  <a:schemeClr val="bg1"/>
                </a:solidFill>
              </a:rPr>
              <a:t>teigė</a:t>
            </a:r>
            <a:r>
              <a:rPr lang="en-US" sz="1600" b="1" dirty="0">
                <a:solidFill>
                  <a:schemeClr val="bg1"/>
                </a:solidFill>
              </a:rPr>
              <a:t>, </a:t>
            </a:r>
            <a:r>
              <a:rPr lang="en-US" sz="1600" b="1" dirty="0" err="1">
                <a:solidFill>
                  <a:schemeClr val="bg1"/>
                </a:solidFill>
              </a:rPr>
              <a:t>kad</a:t>
            </a:r>
            <a:r>
              <a:rPr lang="en-US" sz="1600" b="1" dirty="0">
                <a:solidFill>
                  <a:schemeClr val="bg1"/>
                </a:solidFill>
              </a:rPr>
              <a:t> </a:t>
            </a:r>
            <a:r>
              <a:rPr lang="en-US" sz="1600" b="1" dirty="0" err="1">
                <a:solidFill>
                  <a:schemeClr val="bg1"/>
                </a:solidFill>
              </a:rPr>
              <a:t>lytinė</a:t>
            </a:r>
            <a:r>
              <a:rPr lang="en-US" sz="1600" b="1" dirty="0">
                <a:solidFill>
                  <a:schemeClr val="bg1"/>
                </a:solidFill>
              </a:rPr>
              <a:t> </a:t>
            </a:r>
            <a:r>
              <a:rPr lang="en-US" sz="1600" b="1" dirty="0" err="1">
                <a:solidFill>
                  <a:schemeClr val="bg1"/>
                </a:solidFill>
              </a:rPr>
              <a:t>funkcija</a:t>
            </a:r>
            <a:r>
              <a:rPr lang="en-US" sz="1600" b="1" dirty="0">
                <a:solidFill>
                  <a:schemeClr val="bg1"/>
                </a:solidFill>
              </a:rPr>
              <a:t> </a:t>
            </a:r>
            <a:r>
              <a:rPr lang="en-US" sz="1600" b="1" dirty="0" err="1">
                <a:solidFill>
                  <a:schemeClr val="bg1"/>
                </a:solidFill>
              </a:rPr>
              <a:t>jiems</a:t>
            </a:r>
            <a:r>
              <a:rPr lang="en-US" sz="1600" b="1" dirty="0">
                <a:solidFill>
                  <a:schemeClr val="bg1"/>
                </a:solidFill>
              </a:rPr>
              <a:t> </a:t>
            </a:r>
            <a:r>
              <a:rPr lang="en-US" sz="1600" b="1" dirty="0" err="1">
                <a:solidFill>
                  <a:schemeClr val="bg1"/>
                </a:solidFill>
              </a:rPr>
              <a:t>buvo</a:t>
            </a:r>
            <a:r>
              <a:rPr lang="en-US" sz="1600" b="1" dirty="0">
                <a:solidFill>
                  <a:schemeClr val="bg1"/>
                </a:solidFill>
              </a:rPr>
              <a:t> </a:t>
            </a:r>
            <a:r>
              <a:rPr lang="en-US" sz="1600" b="1" dirty="0" err="1">
                <a:solidFill>
                  <a:srgbClr val="FAA435"/>
                </a:solidFill>
              </a:rPr>
              <a:t>vidutinė</a:t>
            </a:r>
            <a:r>
              <a:rPr lang="en-US" sz="1600" b="1" dirty="0">
                <a:solidFill>
                  <a:srgbClr val="FAA435"/>
                </a:solidFill>
              </a:rPr>
              <a:t> </a:t>
            </a:r>
            <a:r>
              <a:rPr lang="en-US" sz="1600" b="1" dirty="0" err="1">
                <a:solidFill>
                  <a:srgbClr val="FAA435"/>
                </a:solidFill>
              </a:rPr>
              <a:t>arba</a:t>
            </a:r>
            <a:r>
              <a:rPr lang="en-US" sz="1600" b="1" dirty="0">
                <a:solidFill>
                  <a:srgbClr val="FAA435"/>
                </a:solidFill>
              </a:rPr>
              <a:t> </a:t>
            </a:r>
            <a:r>
              <a:rPr lang="en-US" sz="1600" b="1" dirty="0" err="1">
                <a:solidFill>
                  <a:srgbClr val="FAA435"/>
                </a:solidFill>
              </a:rPr>
              <a:t>didelė</a:t>
            </a:r>
            <a:r>
              <a:rPr lang="en-US" sz="1600" b="1" dirty="0">
                <a:solidFill>
                  <a:srgbClr val="FAA435"/>
                </a:solidFill>
              </a:rPr>
              <a:t> </a:t>
            </a:r>
            <a:r>
              <a:rPr lang="en-US" sz="1600" b="1" dirty="0" err="1">
                <a:solidFill>
                  <a:srgbClr val="FAA435"/>
                </a:solidFill>
              </a:rPr>
              <a:t>problema</a:t>
            </a:r>
            <a:r>
              <a:rPr lang="en-US" sz="1600" b="1" dirty="0">
                <a:solidFill>
                  <a:schemeClr val="bg1"/>
                </a:solidFill>
              </a:rPr>
              <a:t> po </a:t>
            </a:r>
            <a:r>
              <a:rPr lang="en-US" sz="1600" b="1" dirty="0" err="1">
                <a:solidFill>
                  <a:schemeClr val="bg1"/>
                </a:solidFill>
              </a:rPr>
              <a:t>gydymo</a:t>
            </a:r>
            <a:endParaRPr lang="en-US" sz="1600" b="1" dirty="0">
              <a:solidFill>
                <a:schemeClr val="bg1"/>
              </a:solidFill>
            </a:endParaRPr>
          </a:p>
        </p:txBody>
      </p:sp>
    </p:spTree>
    <p:extLst>
      <p:ext uri="{BB962C8B-B14F-4D97-AF65-F5344CB8AC3E}">
        <p14:creationId xmlns:p14="http://schemas.microsoft.com/office/powerpoint/2010/main" val="11182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00219"/>
          </a:xfrm>
          <a:prstGeom prst="rect">
            <a:avLst/>
          </a:prstGeom>
          <a:noFill/>
        </p:spPr>
        <p:txBody>
          <a:bodyPr wrap="square" rtlCol="0">
            <a:spAutoFit/>
          </a:bodyPr>
          <a:lstStyle/>
          <a:p>
            <a:pPr algn="ctr"/>
            <a:r>
              <a:rPr lang="en-US" sz="4600" dirty="0" err="1">
                <a:solidFill>
                  <a:srgbClr val="757070"/>
                </a:solidFill>
                <a:latin typeface="Roboto" panose="02000000000000000000" pitchFamily="2" charset="0"/>
                <a:ea typeface="Roboto" panose="02000000000000000000" pitchFamily="2" charset="0"/>
                <a:cs typeface="Apercu Regular"/>
              </a:rPr>
              <a:t>Apie</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šią</a:t>
            </a:r>
            <a:r>
              <a:rPr lang="en-US" sz="4600" dirty="0">
                <a:solidFill>
                  <a:srgbClr val="757070"/>
                </a:solidFill>
                <a:latin typeface="Roboto" panose="02000000000000000000" pitchFamily="2" charset="0"/>
                <a:ea typeface="Roboto" panose="02000000000000000000" pitchFamily="2" charset="0"/>
                <a:cs typeface="Apercu Regular"/>
              </a:rPr>
              <a:t> </a:t>
            </a:r>
            <a:r>
              <a:rPr lang="en-US" sz="4600" dirty="0" err="1">
                <a:solidFill>
                  <a:srgbClr val="757070"/>
                </a:solidFill>
                <a:latin typeface="Roboto" panose="02000000000000000000" pitchFamily="2" charset="0"/>
                <a:ea typeface="Roboto" panose="02000000000000000000" pitchFamily="2" charset="0"/>
                <a:cs typeface="Apercu Regular"/>
              </a:rPr>
              <a:t>prezentaciją</a:t>
            </a:r>
            <a:endParaRPr lang="en-US" sz="4600" dirty="0">
              <a:solidFill>
                <a:srgbClr val="757070"/>
              </a:solidFill>
              <a:latin typeface="Roboto" panose="02000000000000000000" pitchFamily="2" charset="0"/>
              <a:ea typeface="Roboto" panose="02000000000000000000" pitchFamily="2" charset="0"/>
              <a:cs typeface="Apercu Regular"/>
            </a:endParaRP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2923877"/>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ea typeface="Roboto" panose="02000000000000000000" pitchFamily="2" charset="0"/>
              </a:rPr>
              <a:t>Ši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prezentacija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skirta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vėžio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pacientų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grupėms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bendrai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publikai</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Jums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maloniai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leidžiama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publikuoti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rezultatus</a:t>
            </a:r>
            <a:r>
              <a:rPr lang="en-GB" sz="2300" dirty="0">
                <a:solidFill>
                  <a:schemeClr val="tx1">
                    <a:lumMod val="65000"/>
                    <a:lumOff val="35000"/>
                  </a:schemeClr>
                </a:solidFill>
                <a:latin typeface="Roboto" panose="02000000000000000000" pitchFamily="2" charset="0"/>
                <a:ea typeface="Roboto" panose="02000000000000000000" pitchFamily="2" charset="0"/>
              </a:rPr>
              <a:t> be </a:t>
            </a:r>
            <a:r>
              <a:rPr lang="en-GB" sz="2300" dirty="0" err="1">
                <a:solidFill>
                  <a:schemeClr val="tx1">
                    <a:lumMod val="65000"/>
                    <a:lumOff val="35000"/>
                  </a:schemeClr>
                </a:solidFill>
                <a:latin typeface="Roboto" panose="02000000000000000000" pitchFamily="2" charset="0"/>
                <a:ea typeface="Roboto" panose="02000000000000000000" pitchFamily="2" charset="0"/>
              </a:rPr>
              <a:t>sutikimo</a:t>
            </a:r>
            <a:r>
              <a:rPr lang="en-GB" sz="2300" dirty="0">
                <a:solidFill>
                  <a:schemeClr val="tx1">
                    <a:lumMod val="65000"/>
                    <a:lumOff val="35000"/>
                  </a:schemeClr>
                </a:solidFill>
                <a:latin typeface="Roboto" panose="02000000000000000000" pitchFamily="2" charset="0"/>
                <a:ea typeface="Roboto" panose="02000000000000000000" pitchFamily="2" charset="0"/>
              </a:rPr>
              <a:t>, bet </a:t>
            </a:r>
            <a:r>
              <a:rPr lang="en-GB" sz="2300" dirty="0" err="1">
                <a:solidFill>
                  <a:schemeClr val="tx1">
                    <a:lumMod val="65000"/>
                    <a:lumOff val="35000"/>
                  </a:schemeClr>
                </a:solidFill>
                <a:latin typeface="Roboto" panose="02000000000000000000" pitchFamily="2" charset="0"/>
                <a:ea typeface="Roboto" panose="02000000000000000000" pitchFamily="2" charset="0"/>
              </a:rPr>
              <a:t>jūs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visada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privalote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juos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priskirti</a:t>
            </a:r>
            <a:r>
              <a:rPr lang="en-GB" sz="2300" dirty="0">
                <a:solidFill>
                  <a:schemeClr val="tx1">
                    <a:lumMod val="65000"/>
                    <a:lumOff val="35000"/>
                  </a:schemeClr>
                </a:solidFill>
                <a:latin typeface="Roboto" panose="02000000000000000000" pitchFamily="2" charset="0"/>
                <a:ea typeface="Roboto" panose="02000000000000000000" pitchFamily="2" charset="0"/>
              </a:rPr>
              <a:t>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ir</a:t>
            </a:r>
            <a:r>
              <a:rPr lang="en-GB" sz="2300" dirty="0">
                <a:solidFill>
                  <a:schemeClr val="tx1">
                    <a:lumMod val="65000"/>
                    <a:lumOff val="35000"/>
                  </a:schemeClr>
                </a:solidFill>
                <a:latin typeface="Roboto" panose="02000000000000000000" pitchFamily="2" charset="0"/>
                <a:ea typeface="Roboto" panose="02000000000000000000" pitchFamily="2" charset="0"/>
              </a:rPr>
              <a:t> 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tyrimui</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Jeigu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jūs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kopijuosite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kurias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nors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diagramas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privalo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būti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priskirtos</a:t>
            </a:r>
            <a:br>
              <a:rPr lang="en-GB" sz="2300" dirty="0">
                <a:solidFill>
                  <a:schemeClr val="tx1">
                    <a:lumMod val="65000"/>
                    <a:lumOff val="35000"/>
                  </a:schemeClr>
                </a:solidFill>
                <a:latin typeface="Roboto" panose="02000000000000000000" pitchFamily="2" charset="0"/>
                <a:ea typeface="Roboto" panose="02000000000000000000" pitchFamily="2" charset="0"/>
              </a:rPr>
            </a:br>
            <a:r>
              <a:rPr lang="en-GB" sz="2300" dirty="0">
                <a:solidFill>
                  <a:schemeClr val="tx1">
                    <a:lumMod val="65000"/>
                    <a:lumOff val="35000"/>
                  </a:schemeClr>
                </a:solidFill>
                <a:latin typeface="Roboto" panose="02000000000000000000" pitchFamily="2" charset="0"/>
                <a:ea typeface="Roboto" panose="02000000000000000000" pitchFamily="2" charset="0"/>
              </a:rPr>
              <a:t>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tyrimui</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8706850A-4C87-A329-65B5-0A26519D4B8C}"/>
              </a:ext>
            </a:extLst>
          </p:cNvPr>
          <p:cNvSpPr/>
          <p:nvPr/>
        </p:nvSpPr>
        <p:spPr>
          <a:xfrm>
            <a:off x="8870400" y="6390322"/>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Tree>
    <p:extLst>
      <p:ext uri="{BB962C8B-B14F-4D97-AF65-F5344CB8AC3E}">
        <p14:creationId xmlns:p14="http://schemas.microsoft.com/office/powerpoint/2010/main" val="3730171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Timeline&#10;&#10;Description automatically generated">
            <a:extLst>
              <a:ext uri="{FF2B5EF4-FFF2-40B4-BE49-F238E27FC236}">
                <a16:creationId xmlns:a16="http://schemas.microsoft.com/office/drawing/2014/main" id="{8DE9ADBA-93F9-C5FD-5821-357A79079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357" y="880534"/>
            <a:ext cx="8741976" cy="4491567"/>
          </a:xfrm>
          <a:prstGeom prst="rect">
            <a:avLst/>
          </a:prstGeom>
        </p:spPr>
      </p:pic>
      <p:sp>
        <p:nvSpPr>
          <p:cNvPr id="2" name="Rectangle 1">
            <a:extLst>
              <a:ext uri="{FF2B5EF4-FFF2-40B4-BE49-F238E27FC236}">
                <a16:creationId xmlns:a16="http://schemas.microsoft.com/office/drawing/2014/main" id="{4D409BA9-9C25-6445-4EF8-D77EDAA8DCE5}"/>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CF708B4E-4DC5-925A-84A3-196DC237E19B}"/>
              </a:ext>
            </a:extLst>
          </p:cNvPr>
          <p:cNvSpPr/>
          <p:nvPr/>
        </p:nvSpPr>
        <p:spPr>
          <a:xfrm>
            <a:off x="1968357" y="880534"/>
            <a:ext cx="6489843" cy="1043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(S3) Kaip </a:t>
            </a:r>
            <a:r>
              <a:rPr lang="en-US" sz="2400" b="1" dirty="0" err="1">
                <a:solidFill>
                  <a:schemeClr val="accent5">
                    <a:lumMod val="50000"/>
                  </a:schemeClr>
                </a:solidFill>
              </a:rPr>
              <a:t>vyrai</a:t>
            </a:r>
            <a:r>
              <a:rPr lang="en-US" sz="2400" b="1" dirty="0">
                <a:solidFill>
                  <a:schemeClr val="accent5">
                    <a:lumMod val="50000"/>
                  </a:schemeClr>
                </a:solidFill>
              </a:rPr>
              <a:t> </a:t>
            </a:r>
            <a:r>
              <a:rPr lang="en-US" sz="2400" b="1" dirty="0" err="1">
                <a:solidFill>
                  <a:schemeClr val="accent5">
                    <a:lumMod val="50000"/>
                  </a:schemeClr>
                </a:solidFill>
              </a:rPr>
              <a:t>vertina</a:t>
            </a:r>
            <a:r>
              <a:rPr lang="en-US" sz="2400" b="1" dirty="0">
                <a:solidFill>
                  <a:schemeClr val="accent5">
                    <a:lumMod val="50000"/>
                  </a:schemeClr>
                </a:solidFill>
              </a:rPr>
              <a:t> </a:t>
            </a:r>
            <a:r>
              <a:rPr lang="en-US" sz="2400" b="1" dirty="0" err="1">
                <a:solidFill>
                  <a:schemeClr val="accent5">
                    <a:lumMod val="50000"/>
                  </a:schemeClr>
                </a:solidFill>
              </a:rPr>
              <a:t>jų</a:t>
            </a:r>
            <a:r>
              <a:rPr lang="en-US" sz="2400" b="1" dirty="0">
                <a:solidFill>
                  <a:schemeClr val="accent5">
                    <a:lumMod val="50000"/>
                  </a:schemeClr>
                </a:solidFill>
              </a:rPr>
              <a:t> </a:t>
            </a:r>
            <a:r>
              <a:rPr lang="en-US" sz="2400" b="1" dirty="0" err="1">
                <a:solidFill>
                  <a:schemeClr val="accent5">
                    <a:lumMod val="50000"/>
                  </a:schemeClr>
                </a:solidFill>
              </a:rPr>
              <a:t>dabartinį</a:t>
            </a:r>
            <a:r>
              <a:rPr lang="en-US" sz="2400" b="1" dirty="0">
                <a:solidFill>
                  <a:schemeClr val="accent5">
                    <a:lumMod val="50000"/>
                  </a:schemeClr>
                </a:solidFill>
              </a:rPr>
              <a:t> </a:t>
            </a:r>
            <a:r>
              <a:rPr lang="en-US" sz="2400" b="1" dirty="0" err="1">
                <a:solidFill>
                  <a:schemeClr val="accent5">
                    <a:lumMod val="50000"/>
                  </a:schemeClr>
                </a:solidFill>
              </a:rPr>
              <a:t>gebėjimą</a:t>
            </a:r>
            <a:r>
              <a:rPr lang="en-US" sz="2400" b="1" dirty="0">
                <a:solidFill>
                  <a:schemeClr val="accent5">
                    <a:lumMod val="50000"/>
                  </a:schemeClr>
                </a:solidFill>
              </a:rPr>
              <a:t> </a:t>
            </a:r>
            <a:r>
              <a:rPr lang="en-US" sz="2400" b="1" dirty="0" err="1">
                <a:solidFill>
                  <a:schemeClr val="accent5">
                    <a:lumMod val="50000"/>
                  </a:schemeClr>
                </a:solidFill>
              </a:rPr>
              <a:t>lytiškai</a:t>
            </a:r>
            <a:r>
              <a:rPr lang="en-US" sz="2400" b="1" dirty="0">
                <a:solidFill>
                  <a:schemeClr val="accent5">
                    <a:lumMod val="50000"/>
                  </a:schemeClr>
                </a:solidFill>
              </a:rPr>
              <a:t> </a:t>
            </a:r>
            <a:r>
              <a:rPr lang="en-US" sz="2400" b="1" dirty="0" err="1">
                <a:solidFill>
                  <a:schemeClr val="accent5">
                    <a:lumMod val="50000"/>
                  </a:schemeClr>
                </a:solidFill>
              </a:rPr>
              <a:t>funkcijonuoti</a:t>
            </a:r>
            <a:r>
              <a:rPr lang="en-US" sz="2400" b="1" dirty="0">
                <a:solidFill>
                  <a:schemeClr val="accent5">
                    <a:lumMod val="50000"/>
                  </a:schemeClr>
                </a:solidFill>
              </a:rPr>
              <a:t> po </a:t>
            </a:r>
            <a:r>
              <a:rPr lang="en-US" sz="2400" b="1" dirty="0" err="1">
                <a:solidFill>
                  <a:schemeClr val="accent5">
                    <a:lumMod val="50000"/>
                  </a:schemeClr>
                </a:solidFill>
              </a:rPr>
              <a:t>gydymo</a:t>
            </a:r>
            <a:r>
              <a:rPr lang="en-US" sz="2400" b="1" dirty="0">
                <a:solidFill>
                  <a:schemeClr val="accent5">
                    <a:lumMod val="50000"/>
                  </a:schemeClr>
                </a:solidFill>
              </a:rPr>
              <a:t>?</a:t>
            </a:r>
          </a:p>
          <a:p>
            <a:r>
              <a:rPr lang="en-US" b="1" dirty="0">
                <a:solidFill>
                  <a:schemeClr val="accent5">
                    <a:lumMod val="50000"/>
                  </a:schemeClr>
                </a:solidFill>
              </a:rPr>
              <a:t>(</a:t>
            </a:r>
            <a:r>
              <a:rPr lang="en-US" b="1" dirty="0" err="1">
                <a:solidFill>
                  <a:schemeClr val="accent5">
                    <a:lumMod val="50000"/>
                  </a:schemeClr>
                </a:solidFill>
              </a:rPr>
              <a:t>Visi</a:t>
            </a:r>
            <a:r>
              <a:rPr lang="en-US" b="1" dirty="0">
                <a:solidFill>
                  <a:schemeClr val="accent5">
                    <a:lumMod val="50000"/>
                  </a:schemeClr>
                </a:solidFill>
              </a:rPr>
              <a:t> </a:t>
            </a:r>
            <a:r>
              <a:rPr lang="en-US" b="1" dirty="0" err="1">
                <a:solidFill>
                  <a:schemeClr val="accent5">
                    <a:lumMod val="50000"/>
                  </a:schemeClr>
                </a:solidFill>
              </a:rPr>
              <a:t>respondentai</a:t>
            </a:r>
            <a:r>
              <a:rPr lang="en-US" b="1" dirty="0">
                <a:solidFill>
                  <a:schemeClr val="accent5">
                    <a:lumMod val="50000"/>
                  </a:schemeClr>
                </a:solidFill>
              </a:rPr>
              <a:t>*)</a:t>
            </a:r>
          </a:p>
        </p:txBody>
      </p:sp>
      <p:sp>
        <p:nvSpPr>
          <p:cNvPr id="6" name="Rectangle 5">
            <a:extLst>
              <a:ext uri="{FF2B5EF4-FFF2-40B4-BE49-F238E27FC236}">
                <a16:creationId xmlns:a16="http://schemas.microsoft.com/office/drawing/2014/main" id="{55396758-05FA-2945-5996-CEA86D2774EC}"/>
              </a:ext>
            </a:extLst>
          </p:cNvPr>
          <p:cNvSpPr/>
          <p:nvPr/>
        </p:nvSpPr>
        <p:spPr>
          <a:xfrm>
            <a:off x="1968357" y="1988237"/>
            <a:ext cx="673824" cy="553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accent5">
                    <a:lumMod val="50000"/>
                  </a:schemeClr>
                </a:solidFill>
              </a:rPr>
              <a:t>Labai</a:t>
            </a:r>
            <a:r>
              <a:rPr lang="en-US" dirty="0">
                <a:solidFill>
                  <a:schemeClr val="accent5">
                    <a:lumMod val="50000"/>
                  </a:schemeClr>
                </a:solidFill>
              </a:rPr>
              <a:t> </a:t>
            </a:r>
            <a:r>
              <a:rPr lang="en-US" dirty="0" err="1">
                <a:solidFill>
                  <a:schemeClr val="accent5">
                    <a:lumMod val="50000"/>
                  </a:schemeClr>
                </a:solidFill>
              </a:rPr>
              <a:t>gerai</a:t>
            </a:r>
            <a:endParaRPr lang="en-US" dirty="0">
              <a:solidFill>
                <a:schemeClr val="accent5">
                  <a:lumMod val="50000"/>
                </a:schemeClr>
              </a:solidFill>
            </a:endParaRPr>
          </a:p>
        </p:txBody>
      </p:sp>
      <p:sp>
        <p:nvSpPr>
          <p:cNvPr id="8" name="Rectangle 7">
            <a:extLst>
              <a:ext uri="{FF2B5EF4-FFF2-40B4-BE49-F238E27FC236}">
                <a16:creationId xmlns:a16="http://schemas.microsoft.com/office/drawing/2014/main" id="{6D3F19BF-F9BF-09D7-2055-D2C57BCE2BAE}"/>
              </a:ext>
            </a:extLst>
          </p:cNvPr>
          <p:cNvSpPr/>
          <p:nvPr/>
        </p:nvSpPr>
        <p:spPr>
          <a:xfrm>
            <a:off x="2152650" y="3867150"/>
            <a:ext cx="85725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accent5">
                    <a:lumMod val="50000"/>
                  </a:schemeClr>
                </a:solidFill>
              </a:rPr>
              <a:t>Gerai</a:t>
            </a:r>
            <a:endParaRPr lang="en-US" dirty="0">
              <a:solidFill>
                <a:schemeClr val="accent5">
                  <a:lumMod val="50000"/>
                </a:schemeClr>
              </a:solidFill>
            </a:endParaRPr>
          </a:p>
        </p:txBody>
      </p:sp>
      <p:sp>
        <p:nvSpPr>
          <p:cNvPr id="11" name="Rectangle 10">
            <a:extLst>
              <a:ext uri="{FF2B5EF4-FFF2-40B4-BE49-F238E27FC236}">
                <a16:creationId xmlns:a16="http://schemas.microsoft.com/office/drawing/2014/main" id="{FFFB5BC4-124E-1E05-A282-A66031FEC2A0}"/>
              </a:ext>
            </a:extLst>
          </p:cNvPr>
          <p:cNvSpPr/>
          <p:nvPr/>
        </p:nvSpPr>
        <p:spPr>
          <a:xfrm>
            <a:off x="2838450" y="2264781"/>
            <a:ext cx="1562100" cy="326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accent5">
                    <a:lumMod val="50000"/>
                  </a:schemeClr>
                </a:solidFill>
              </a:rPr>
              <a:t>Patenkinamai</a:t>
            </a:r>
            <a:endParaRPr lang="en-US" dirty="0">
              <a:solidFill>
                <a:schemeClr val="accent5">
                  <a:lumMod val="50000"/>
                </a:schemeClr>
              </a:solidFill>
            </a:endParaRPr>
          </a:p>
        </p:txBody>
      </p:sp>
      <p:sp>
        <p:nvSpPr>
          <p:cNvPr id="13" name="Rectangle 12">
            <a:extLst>
              <a:ext uri="{FF2B5EF4-FFF2-40B4-BE49-F238E27FC236}">
                <a16:creationId xmlns:a16="http://schemas.microsoft.com/office/drawing/2014/main" id="{FD616FAA-CC7A-46DB-BE84-5F060A42FF00}"/>
              </a:ext>
            </a:extLst>
          </p:cNvPr>
          <p:cNvSpPr/>
          <p:nvPr/>
        </p:nvSpPr>
        <p:spPr>
          <a:xfrm>
            <a:off x="3943350" y="3867150"/>
            <a:ext cx="8763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accent5">
                    <a:lumMod val="50000"/>
                  </a:schemeClr>
                </a:solidFill>
              </a:rPr>
              <a:t>Blogai</a:t>
            </a:r>
            <a:endParaRPr lang="en-US" dirty="0">
              <a:solidFill>
                <a:schemeClr val="accent5">
                  <a:lumMod val="50000"/>
                </a:schemeClr>
              </a:solidFill>
            </a:endParaRPr>
          </a:p>
        </p:txBody>
      </p:sp>
      <p:sp>
        <p:nvSpPr>
          <p:cNvPr id="14" name="Rectangle 13">
            <a:extLst>
              <a:ext uri="{FF2B5EF4-FFF2-40B4-BE49-F238E27FC236}">
                <a16:creationId xmlns:a16="http://schemas.microsoft.com/office/drawing/2014/main" id="{D37DF50A-A242-E5CD-0765-933EC63A1C78}"/>
              </a:ext>
            </a:extLst>
          </p:cNvPr>
          <p:cNvSpPr/>
          <p:nvPr/>
        </p:nvSpPr>
        <p:spPr>
          <a:xfrm>
            <a:off x="5753100" y="2264781"/>
            <a:ext cx="1428750" cy="276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accent5">
                    <a:lumMod val="50000"/>
                  </a:schemeClr>
                </a:solidFill>
              </a:rPr>
              <a:t>Labai</a:t>
            </a:r>
            <a:r>
              <a:rPr lang="en-US" dirty="0">
                <a:solidFill>
                  <a:schemeClr val="accent5">
                    <a:lumMod val="50000"/>
                  </a:schemeClr>
                </a:solidFill>
              </a:rPr>
              <a:t> </a:t>
            </a:r>
            <a:r>
              <a:rPr lang="en-US" dirty="0" err="1">
                <a:solidFill>
                  <a:schemeClr val="accent5">
                    <a:lumMod val="50000"/>
                  </a:schemeClr>
                </a:solidFill>
              </a:rPr>
              <a:t>blogai</a:t>
            </a:r>
            <a:endParaRPr lang="en-US" dirty="0">
              <a:solidFill>
                <a:schemeClr val="accent5">
                  <a:lumMod val="50000"/>
                </a:schemeClr>
              </a:solidFill>
            </a:endParaRPr>
          </a:p>
        </p:txBody>
      </p:sp>
      <p:sp>
        <p:nvSpPr>
          <p:cNvPr id="16" name="Rounded Rectangle 15">
            <a:extLst>
              <a:ext uri="{FF2B5EF4-FFF2-40B4-BE49-F238E27FC236}">
                <a16:creationId xmlns:a16="http://schemas.microsoft.com/office/drawing/2014/main" id="{329DFA40-E137-4379-CB85-AE50A02695F9}"/>
              </a:ext>
            </a:extLst>
          </p:cNvPr>
          <p:cNvSpPr/>
          <p:nvPr/>
        </p:nvSpPr>
        <p:spPr>
          <a:xfrm>
            <a:off x="5448300" y="4362449"/>
            <a:ext cx="4362450" cy="1043515"/>
          </a:xfrm>
          <a:prstGeom prst="round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solidFill>
              </a:rPr>
              <a:t>Trys</a:t>
            </a:r>
            <a:r>
              <a:rPr lang="en-US" b="1" dirty="0">
                <a:solidFill>
                  <a:schemeClr val="bg1"/>
                </a:solidFill>
              </a:rPr>
              <a:t> </a:t>
            </a:r>
            <a:r>
              <a:rPr lang="en-US" b="1" dirty="0" err="1">
                <a:solidFill>
                  <a:schemeClr val="bg1"/>
                </a:solidFill>
              </a:rPr>
              <a:t>iš</a:t>
            </a:r>
            <a:r>
              <a:rPr lang="en-US" b="1" dirty="0">
                <a:solidFill>
                  <a:schemeClr val="bg1"/>
                </a:solidFill>
              </a:rPr>
              <a:t> </a:t>
            </a:r>
            <a:r>
              <a:rPr lang="en-US" b="1" dirty="0" err="1">
                <a:solidFill>
                  <a:schemeClr val="bg1"/>
                </a:solidFill>
              </a:rPr>
              <a:t>keturių</a:t>
            </a:r>
            <a:r>
              <a:rPr lang="en-US" b="1" dirty="0">
                <a:solidFill>
                  <a:schemeClr val="bg1"/>
                </a:solidFill>
              </a:rPr>
              <a:t> </a:t>
            </a:r>
            <a:r>
              <a:rPr lang="en-US" b="1" dirty="0" err="1">
                <a:solidFill>
                  <a:schemeClr val="bg1"/>
                </a:solidFill>
              </a:rPr>
              <a:t>vyrų</a:t>
            </a:r>
            <a:r>
              <a:rPr lang="en-US" b="1" dirty="0">
                <a:solidFill>
                  <a:schemeClr val="bg1"/>
                </a:solidFill>
              </a:rPr>
              <a:t>, </a:t>
            </a:r>
            <a:r>
              <a:rPr lang="en-US" b="1" dirty="0" err="1">
                <a:solidFill>
                  <a:schemeClr val="bg1"/>
                </a:solidFill>
              </a:rPr>
              <a:t>kuriems</a:t>
            </a:r>
            <a:r>
              <a:rPr lang="en-US" b="1" dirty="0">
                <a:solidFill>
                  <a:schemeClr val="bg1"/>
                </a:solidFill>
              </a:rPr>
              <a:t> </a:t>
            </a:r>
            <a:r>
              <a:rPr lang="en-US" b="1" dirty="0" err="1">
                <a:solidFill>
                  <a:schemeClr val="bg1"/>
                </a:solidFill>
              </a:rPr>
              <a:t>buvo</a:t>
            </a:r>
            <a:r>
              <a:rPr lang="en-US" b="1" dirty="0">
                <a:solidFill>
                  <a:schemeClr val="bg1"/>
                </a:solidFill>
              </a:rPr>
              <a:t> </a:t>
            </a:r>
            <a:r>
              <a:rPr lang="en-US" b="1" dirty="0" err="1">
                <a:solidFill>
                  <a:schemeClr val="bg1"/>
                </a:solidFill>
              </a:rPr>
              <a:t>taikomas</a:t>
            </a:r>
            <a:r>
              <a:rPr lang="en-US" b="1" dirty="0">
                <a:solidFill>
                  <a:schemeClr val="bg1"/>
                </a:solidFill>
              </a:rPr>
              <a:t> </a:t>
            </a:r>
            <a:r>
              <a:rPr lang="en-US" b="1" dirty="0" err="1">
                <a:solidFill>
                  <a:schemeClr val="bg1"/>
                </a:solidFill>
              </a:rPr>
              <a:t>gydymas</a:t>
            </a:r>
            <a:r>
              <a:rPr lang="en-US" b="1" dirty="0">
                <a:solidFill>
                  <a:schemeClr val="bg1"/>
                </a:solidFill>
              </a:rPr>
              <a:t> </a:t>
            </a:r>
            <a:r>
              <a:rPr lang="en-US" b="1" dirty="0" err="1">
                <a:solidFill>
                  <a:schemeClr val="bg1"/>
                </a:solidFill>
              </a:rPr>
              <a:t>nuo</a:t>
            </a:r>
            <a:r>
              <a:rPr lang="en-US" b="1" dirty="0">
                <a:solidFill>
                  <a:schemeClr val="bg1"/>
                </a:solidFill>
              </a:rPr>
              <a:t> </a:t>
            </a:r>
            <a:r>
              <a:rPr lang="en-US" b="1" dirty="0" err="1">
                <a:solidFill>
                  <a:schemeClr val="bg1"/>
                </a:solidFill>
              </a:rPr>
              <a:t>prostatos</a:t>
            </a:r>
            <a:r>
              <a:rPr lang="en-US" b="1" dirty="0">
                <a:solidFill>
                  <a:schemeClr val="bg1"/>
                </a:solidFill>
              </a:rPr>
              <a:t> </a:t>
            </a:r>
            <a:r>
              <a:rPr lang="en-US" b="1" dirty="0" err="1">
                <a:solidFill>
                  <a:schemeClr val="bg1"/>
                </a:solidFill>
              </a:rPr>
              <a:t>vėžio</a:t>
            </a:r>
            <a:r>
              <a:rPr lang="en-US" b="1" dirty="0">
                <a:solidFill>
                  <a:schemeClr val="bg1"/>
                </a:solidFill>
              </a:rPr>
              <a:t> </a:t>
            </a:r>
            <a:r>
              <a:rPr lang="en-US" b="1" dirty="0" err="1">
                <a:solidFill>
                  <a:schemeClr val="bg1"/>
                </a:solidFill>
              </a:rPr>
              <a:t>vertina</a:t>
            </a:r>
            <a:r>
              <a:rPr lang="en-US" b="1" dirty="0">
                <a:solidFill>
                  <a:schemeClr val="bg1"/>
                </a:solidFill>
              </a:rPr>
              <a:t> </a:t>
            </a:r>
            <a:r>
              <a:rPr lang="en-US" b="1" dirty="0" err="1">
                <a:solidFill>
                  <a:schemeClr val="bg1"/>
                </a:solidFill>
              </a:rPr>
              <a:t>savo</a:t>
            </a:r>
            <a:r>
              <a:rPr lang="en-US" b="1" dirty="0">
                <a:solidFill>
                  <a:schemeClr val="bg1"/>
                </a:solidFill>
              </a:rPr>
              <a:t> </a:t>
            </a:r>
            <a:r>
              <a:rPr lang="en-US" b="1" dirty="0" err="1">
                <a:solidFill>
                  <a:schemeClr val="bg1"/>
                </a:solidFill>
              </a:rPr>
              <a:t>dabartinį</a:t>
            </a:r>
            <a:r>
              <a:rPr lang="en-US" b="1" dirty="0">
                <a:solidFill>
                  <a:schemeClr val="bg1"/>
                </a:solidFill>
              </a:rPr>
              <a:t> </a:t>
            </a:r>
            <a:r>
              <a:rPr lang="en-US" b="1" dirty="0" err="1">
                <a:solidFill>
                  <a:schemeClr val="bg1"/>
                </a:solidFill>
              </a:rPr>
              <a:t>gebėjimą</a:t>
            </a:r>
            <a:r>
              <a:rPr lang="en-US" b="1" dirty="0">
                <a:solidFill>
                  <a:schemeClr val="bg1"/>
                </a:solidFill>
              </a:rPr>
              <a:t> </a:t>
            </a:r>
            <a:r>
              <a:rPr lang="en-US" b="1" dirty="0" err="1">
                <a:solidFill>
                  <a:schemeClr val="bg1"/>
                </a:solidFill>
              </a:rPr>
              <a:t>lytiškai</a:t>
            </a:r>
            <a:r>
              <a:rPr lang="en-US" b="1" dirty="0">
                <a:solidFill>
                  <a:schemeClr val="bg1"/>
                </a:solidFill>
              </a:rPr>
              <a:t> </a:t>
            </a:r>
            <a:r>
              <a:rPr lang="en-US" b="1" dirty="0" err="1">
                <a:solidFill>
                  <a:schemeClr val="bg1"/>
                </a:solidFill>
              </a:rPr>
              <a:t>funkcionuoti</a:t>
            </a:r>
            <a:r>
              <a:rPr lang="en-US" b="1" dirty="0">
                <a:solidFill>
                  <a:schemeClr val="bg1"/>
                </a:solidFill>
              </a:rPr>
              <a:t> </a:t>
            </a:r>
            <a:r>
              <a:rPr lang="en-US" b="1" dirty="0" err="1">
                <a:solidFill>
                  <a:schemeClr val="bg1"/>
                </a:solidFill>
              </a:rPr>
              <a:t>blogai</a:t>
            </a:r>
            <a:r>
              <a:rPr lang="en-US" b="1" dirty="0">
                <a:solidFill>
                  <a:schemeClr val="bg1"/>
                </a:solidFill>
              </a:rPr>
              <a:t> </a:t>
            </a:r>
            <a:r>
              <a:rPr lang="en-US" b="1" dirty="0" err="1">
                <a:solidFill>
                  <a:schemeClr val="bg1"/>
                </a:solidFill>
              </a:rPr>
              <a:t>arba</a:t>
            </a:r>
            <a:r>
              <a:rPr lang="en-US" b="1" dirty="0">
                <a:solidFill>
                  <a:schemeClr val="bg1"/>
                </a:solidFill>
              </a:rPr>
              <a:t> labia </a:t>
            </a:r>
            <a:r>
              <a:rPr lang="en-US" b="1" dirty="0" err="1">
                <a:solidFill>
                  <a:schemeClr val="bg1"/>
                </a:solidFill>
              </a:rPr>
              <a:t>blogai</a:t>
            </a:r>
            <a:endParaRPr lang="en-US" b="1" dirty="0">
              <a:solidFill>
                <a:schemeClr val="bg1"/>
              </a:solidFill>
            </a:endParaRPr>
          </a:p>
        </p:txBody>
      </p:sp>
      <p:sp>
        <p:nvSpPr>
          <p:cNvPr id="17" name="Rectangle 16">
            <a:extLst>
              <a:ext uri="{FF2B5EF4-FFF2-40B4-BE49-F238E27FC236}">
                <a16:creationId xmlns:a16="http://schemas.microsoft.com/office/drawing/2014/main" id="{E1EBF0DC-9C3E-5E18-248C-BEB57A88C2F3}"/>
              </a:ext>
            </a:extLst>
          </p:cNvPr>
          <p:cNvSpPr/>
          <p:nvPr/>
        </p:nvSpPr>
        <p:spPr>
          <a:xfrm>
            <a:off x="2686050" y="5119059"/>
            <a:ext cx="933450" cy="25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Taškai</a:t>
            </a:r>
            <a:endParaRPr lang="en-US" sz="1600" dirty="0">
              <a:solidFill>
                <a:schemeClr val="accent5">
                  <a:lumMod val="50000"/>
                </a:schemeClr>
              </a:solidFill>
            </a:endParaRPr>
          </a:p>
        </p:txBody>
      </p:sp>
    </p:spTree>
    <p:extLst>
      <p:ext uri="{BB962C8B-B14F-4D97-AF65-F5344CB8AC3E}">
        <p14:creationId xmlns:p14="http://schemas.microsoft.com/office/powerpoint/2010/main" val="2468685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7C28EF2B-5E7F-EFBD-6B8C-1567F3AA3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0799" y="668765"/>
            <a:ext cx="7554933" cy="5366608"/>
          </a:xfrm>
          <a:prstGeom prst="rect">
            <a:avLst/>
          </a:prstGeom>
        </p:spPr>
      </p:pic>
      <p:sp>
        <p:nvSpPr>
          <p:cNvPr id="2" name="Rectangle 1">
            <a:extLst>
              <a:ext uri="{FF2B5EF4-FFF2-40B4-BE49-F238E27FC236}">
                <a16:creationId xmlns:a16="http://schemas.microsoft.com/office/drawing/2014/main" id="{02AA6CB6-13A6-C090-D38B-7B59E232A03F}"/>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F87BCCA5-5446-7206-413F-C0A49D5CE03A}"/>
              </a:ext>
            </a:extLst>
          </p:cNvPr>
          <p:cNvSpPr/>
          <p:nvPr/>
        </p:nvSpPr>
        <p:spPr>
          <a:xfrm>
            <a:off x="1910799" y="650573"/>
            <a:ext cx="5175801" cy="85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(S4) </a:t>
            </a:r>
            <a:r>
              <a:rPr lang="en-US" sz="2400" b="1" dirty="0" err="1">
                <a:solidFill>
                  <a:schemeClr val="accent5">
                    <a:lumMod val="50000"/>
                  </a:schemeClr>
                </a:solidFill>
              </a:rPr>
              <a:t>Kokio</a:t>
            </a:r>
            <a:r>
              <a:rPr lang="en-US" sz="2400" b="1" dirty="0">
                <a:solidFill>
                  <a:schemeClr val="accent5">
                    <a:lumMod val="50000"/>
                  </a:schemeClr>
                </a:solidFill>
              </a:rPr>
              <a:t> </a:t>
            </a:r>
            <a:r>
              <a:rPr lang="en-US" sz="2400" b="1" dirty="0" err="1">
                <a:solidFill>
                  <a:schemeClr val="accent5">
                    <a:lumMod val="50000"/>
                  </a:schemeClr>
                </a:solidFill>
              </a:rPr>
              <a:t>dydžio</a:t>
            </a:r>
            <a:r>
              <a:rPr lang="en-US" sz="2400" b="1" dirty="0">
                <a:solidFill>
                  <a:schemeClr val="accent5">
                    <a:lumMod val="50000"/>
                  </a:schemeClr>
                </a:solidFill>
              </a:rPr>
              <a:t> </a:t>
            </a:r>
            <a:r>
              <a:rPr lang="en-US" sz="2400" b="1" dirty="0" err="1">
                <a:solidFill>
                  <a:schemeClr val="accent5">
                    <a:lumMod val="50000"/>
                  </a:schemeClr>
                </a:solidFill>
              </a:rPr>
              <a:t>problema</a:t>
            </a:r>
            <a:r>
              <a:rPr lang="en-US" sz="2400" b="1" dirty="0">
                <a:solidFill>
                  <a:schemeClr val="accent5">
                    <a:lumMod val="50000"/>
                  </a:schemeClr>
                </a:solidFill>
              </a:rPr>
              <a:t> </a:t>
            </a:r>
            <a:r>
              <a:rPr lang="en-US" sz="2400" b="1" dirty="0" err="1">
                <a:solidFill>
                  <a:schemeClr val="accent5">
                    <a:lumMod val="50000"/>
                  </a:schemeClr>
                </a:solidFill>
              </a:rPr>
              <a:t>yra</a:t>
            </a:r>
            <a:r>
              <a:rPr lang="en-US" sz="2400" b="1" dirty="0">
                <a:solidFill>
                  <a:schemeClr val="accent5">
                    <a:lumMod val="50000"/>
                  </a:schemeClr>
                </a:solidFill>
              </a:rPr>
              <a:t> </a:t>
            </a:r>
            <a:r>
              <a:rPr lang="en-US" sz="2400" b="1" dirty="0" err="1">
                <a:solidFill>
                  <a:schemeClr val="accent5">
                    <a:lumMod val="50000"/>
                  </a:schemeClr>
                </a:solidFill>
              </a:rPr>
              <a:t>lytinės</a:t>
            </a:r>
            <a:r>
              <a:rPr lang="en-US" sz="2400" b="1" dirty="0">
                <a:solidFill>
                  <a:schemeClr val="accent5">
                    <a:lumMod val="50000"/>
                  </a:schemeClr>
                </a:solidFill>
              </a:rPr>
              <a:t> </a:t>
            </a:r>
            <a:r>
              <a:rPr lang="en-US" sz="2400" b="1" dirty="0" err="1">
                <a:solidFill>
                  <a:schemeClr val="accent5">
                    <a:lumMod val="50000"/>
                  </a:schemeClr>
                </a:solidFill>
              </a:rPr>
              <a:t>funkcijos</a:t>
            </a:r>
            <a:r>
              <a:rPr lang="en-US" sz="2400" b="1" dirty="0">
                <a:solidFill>
                  <a:schemeClr val="accent5">
                    <a:lumMod val="50000"/>
                  </a:schemeClr>
                </a:solidFill>
              </a:rPr>
              <a:t> </a:t>
            </a:r>
            <a:r>
              <a:rPr lang="en-US" sz="2400" b="1" dirty="0" err="1">
                <a:solidFill>
                  <a:schemeClr val="accent5">
                    <a:lumMod val="50000"/>
                  </a:schemeClr>
                </a:solidFill>
              </a:rPr>
              <a:t>trūkumas</a:t>
            </a:r>
            <a:r>
              <a:rPr lang="en-US" sz="2400" b="1" dirty="0">
                <a:solidFill>
                  <a:schemeClr val="accent5">
                    <a:lumMod val="50000"/>
                  </a:schemeClr>
                </a:solidFill>
              </a:rPr>
              <a:t> po </a:t>
            </a:r>
            <a:r>
              <a:rPr lang="en-US" sz="2400" b="1" dirty="0" err="1">
                <a:solidFill>
                  <a:schemeClr val="accent5">
                    <a:lumMod val="50000"/>
                  </a:schemeClr>
                </a:solidFill>
              </a:rPr>
              <a:t>operacijos</a:t>
            </a:r>
            <a:r>
              <a:rPr lang="en-US" sz="2400" b="1" dirty="0">
                <a:solidFill>
                  <a:schemeClr val="accent5">
                    <a:lumMod val="50000"/>
                  </a:schemeClr>
                </a:solidFill>
              </a:rPr>
              <a:t>?</a:t>
            </a:r>
          </a:p>
          <a:p>
            <a:r>
              <a:rPr lang="en-US" b="1" dirty="0">
                <a:solidFill>
                  <a:schemeClr val="accent5">
                    <a:lumMod val="50000"/>
                  </a:schemeClr>
                </a:solidFill>
              </a:rPr>
              <a:t>(Tik </a:t>
            </a:r>
            <a:r>
              <a:rPr lang="en-US" b="1" dirty="0" err="1">
                <a:solidFill>
                  <a:schemeClr val="accent5">
                    <a:lumMod val="50000"/>
                  </a:schemeClr>
                </a:solidFill>
              </a:rPr>
              <a:t>prostatektomijos</a:t>
            </a:r>
            <a:r>
              <a:rPr lang="en-US" b="1" dirty="0">
                <a:solidFill>
                  <a:schemeClr val="accent5">
                    <a:lumMod val="50000"/>
                  </a:schemeClr>
                </a:solidFill>
              </a:rPr>
              <a:t> </a:t>
            </a:r>
            <a:r>
              <a:rPr lang="en-US" b="1" dirty="0" err="1">
                <a:solidFill>
                  <a:schemeClr val="accent5">
                    <a:lumMod val="50000"/>
                  </a:schemeClr>
                </a:solidFill>
              </a:rPr>
              <a:t>pacientai</a:t>
            </a:r>
            <a:r>
              <a:rPr lang="en-US" b="1" dirty="0">
                <a:solidFill>
                  <a:schemeClr val="accent5">
                    <a:lumMod val="50000"/>
                  </a:schemeClr>
                </a:solidFill>
              </a:rPr>
              <a:t>*)</a:t>
            </a:r>
          </a:p>
        </p:txBody>
      </p:sp>
      <p:sp>
        <p:nvSpPr>
          <p:cNvPr id="6" name="Rectangle 5">
            <a:extLst>
              <a:ext uri="{FF2B5EF4-FFF2-40B4-BE49-F238E27FC236}">
                <a16:creationId xmlns:a16="http://schemas.microsoft.com/office/drawing/2014/main" id="{602D1E49-9376-E7D1-7A96-7962F3FD3C92}"/>
              </a:ext>
            </a:extLst>
          </p:cNvPr>
          <p:cNvSpPr/>
          <p:nvPr/>
        </p:nvSpPr>
        <p:spPr>
          <a:xfrm>
            <a:off x="1910799" y="2324100"/>
            <a:ext cx="2375451" cy="500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Didelė</a:t>
            </a:r>
            <a:r>
              <a:rPr lang="en-US" sz="1600" dirty="0">
                <a:solidFill>
                  <a:schemeClr val="accent5">
                    <a:lumMod val="50000"/>
                  </a:schemeClr>
                </a:solidFill>
              </a:rPr>
              <a:t> </a:t>
            </a:r>
            <a:r>
              <a:rPr lang="en-US" sz="1600" dirty="0" err="1">
                <a:solidFill>
                  <a:schemeClr val="accent5">
                    <a:lumMod val="50000"/>
                  </a:schemeClr>
                </a:solidFill>
              </a:rPr>
              <a:t>arba</a:t>
            </a:r>
            <a:r>
              <a:rPr lang="en-US" sz="1600" dirty="0">
                <a:solidFill>
                  <a:schemeClr val="accent5">
                    <a:lumMod val="50000"/>
                  </a:schemeClr>
                </a:solidFill>
              </a:rPr>
              <a:t> </a:t>
            </a:r>
            <a:r>
              <a:rPr lang="en-US" sz="1600" dirty="0" err="1">
                <a:solidFill>
                  <a:schemeClr val="accent5">
                    <a:lumMod val="50000"/>
                  </a:schemeClr>
                </a:solidFill>
              </a:rPr>
              <a:t>vidutinė</a:t>
            </a:r>
            <a:r>
              <a:rPr lang="en-US" sz="1600" dirty="0">
                <a:solidFill>
                  <a:schemeClr val="accent5">
                    <a:lumMod val="50000"/>
                  </a:schemeClr>
                </a:solidFill>
              </a:rPr>
              <a:t> </a:t>
            </a:r>
            <a:r>
              <a:rPr lang="en-US" sz="1600" dirty="0" err="1">
                <a:solidFill>
                  <a:schemeClr val="accent5">
                    <a:lumMod val="50000"/>
                  </a:schemeClr>
                </a:solidFill>
              </a:rPr>
              <a:t>problema</a:t>
            </a:r>
            <a:endParaRPr lang="en-US" sz="1600" dirty="0">
              <a:solidFill>
                <a:schemeClr val="accent5">
                  <a:lumMod val="50000"/>
                </a:schemeClr>
              </a:solidFill>
            </a:endParaRPr>
          </a:p>
        </p:txBody>
      </p:sp>
      <p:sp>
        <p:nvSpPr>
          <p:cNvPr id="7" name="Rectangle 6">
            <a:extLst>
              <a:ext uri="{FF2B5EF4-FFF2-40B4-BE49-F238E27FC236}">
                <a16:creationId xmlns:a16="http://schemas.microsoft.com/office/drawing/2014/main" id="{2DD62432-7E5A-F6D3-6691-D4E5D6ED6270}"/>
              </a:ext>
            </a:extLst>
          </p:cNvPr>
          <p:cNvSpPr/>
          <p:nvPr/>
        </p:nvSpPr>
        <p:spPr>
          <a:xfrm>
            <a:off x="4498699" y="2337373"/>
            <a:ext cx="2016401" cy="548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Maža</a:t>
            </a:r>
            <a:r>
              <a:rPr lang="en-US" sz="1600" dirty="0">
                <a:solidFill>
                  <a:schemeClr val="accent5">
                    <a:lumMod val="50000"/>
                  </a:schemeClr>
                </a:solidFill>
              </a:rPr>
              <a:t> </a:t>
            </a:r>
            <a:r>
              <a:rPr lang="en-US" sz="1600" dirty="0" err="1">
                <a:solidFill>
                  <a:schemeClr val="accent5">
                    <a:lumMod val="50000"/>
                  </a:schemeClr>
                </a:solidFill>
              </a:rPr>
              <a:t>arba</a:t>
            </a:r>
            <a:r>
              <a:rPr lang="en-US" sz="1600" dirty="0">
                <a:solidFill>
                  <a:schemeClr val="accent5">
                    <a:lumMod val="50000"/>
                  </a:schemeClr>
                </a:solidFill>
              </a:rPr>
              <a:t> labia </a:t>
            </a:r>
          </a:p>
          <a:p>
            <a:r>
              <a:rPr lang="en-US" sz="1600" dirty="0" err="1">
                <a:solidFill>
                  <a:schemeClr val="accent5">
                    <a:lumMod val="50000"/>
                  </a:schemeClr>
                </a:solidFill>
              </a:rPr>
              <a:t>maža</a:t>
            </a:r>
            <a:r>
              <a:rPr lang="en-US" sz="1600" dirty="0">
                <a:solidFill>
                  <a:schemeClr val="accent5">
                    <a:lumMod val="50000"/>
                  </a:schemeClr>
                </a:solidFill>
              </a:rPr>
              <a:t> </a:t>
            </a:r>
            <a:r>
              <a:rPr lang="en-US" sz="1600" dirty="0" err="1">
                <a:solidFill>
                  <a:schemeClr val="accent5">
                    <a:lumMod val="50000"/>
                  </a:schemeClr>
                </a:solidFill>
              </a:rPr>
              <a:t>problema</a:t>
            </a:r>
            <a:endParaRPr lang="en-US" sz="1600" dirty="0">
              <a:solidFill>
                <a:schemeClr val="accent5">
                  <a:lumMod val="50000"/>
                </a:schemeClr>
              </a:solidFill>
            </a:endParaRPr>
          </a:p>
        </p:txBody>
      </p:sp>
      <p:sp>
        <p:nvSpPr>
          <p:cNvPr id="8" name="Rectangle 7">
            <a:extLst>
              <a:ext uri="{FF2B5EF4-FFF2-40B4-BE49-F238E27FC236}">
                <a16:creationId xmlns:a16="http://schemas.microsoft.com/office/drawing/2014/main" id="{F4585CAC-8237-CAB0-B467-AB0BD9A09A65}"/>
              </a:ext>
            </a:extLst>
          </p:cNvPr>
          <p:cNvSpPr/>
          <p:nvPr/>
        </p:nvSpPr>
        <p:spPr>
          <a:xfrm>
            <a:off x="7086600" y="2337373"/>
            <a:ext cx="1783800" cy="236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accent5">
                    <a:lumMod val="50000"/>
                  </a:schemeClr>
                </a:solidFill>
              </a:rPr>
              <a:t>Ne </a:t>
            </a:r>
            <a:r>
              <a:rPr lang="en-US" sz="1600" dirty="0" err="1">
                <a:solidFill>
                  <a:schemeClr val="accent5">
                    <a:lumMod val="50000"/>
                  </a:schemeClr>
                </a:solidFill>
              </a:rPr>
              <a:t>problema</a:t>
            </a:r>
            <a:endParaRPr lang="en-US" sz="1600" dirty="0">
              <a:solidFill>
                <a:schemeClr val="accent5">
                  <a:lumMod val="50000"/>
                </a:schemeClr>
              </a:solidFill>
            </a:endParaRPr>
          </a:p>
        </p:txBody>
      </p:sp>
      <p:sp>
        <p:nvSpPr>
          <p:cNvPr id="11" name="Rounded Rectangle 10">
            <a:extLst>
              <a:ext uri="{FF2B5EF4-FFF2-40B4-BE49-F238E27FC236}">
                <a16:creationId xmlns:a16="http://schemas.microsoft.com/office/drawing/2014/main" id="{2C239DCA-1400-A306-9345-8D176F0B50DC}"/>
              </a:ext>
            </a:extLst>
          </p:cNvPr>
          <p:cNvSpPr/>
          <p:nvPr/>
        </p:nvSpPr>
        <p:spPr>
          <a:xfrm>
            <a:off x="1910799" y="3028950"/>
            <a:ext cx="4604301" cy="723900"/>
          </a:xfrm>
          <a:prstGeom prst="round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solidFill>
                  <a:schemeClr val="bg1"/>
                </a:solidFill>
              </a:rPr>
              <a:t>Daugiau</a:t>
            </a:r>
            <a:r>
              <a:rPr lang="en-US" sz="1600" b="1" dirty="0">
                <a:solidFill>
                  <a:schemeClr val="bg1"/>
                </a:solidFill>
              </a:rPr>
              <a:t> </a:t>
            </a:r>
            <a:r>
              <a:rPr lang="en-US" sz="1600" b="1" dirty="0" err="1">
                <a:solidFill>
                  <a:schemeClr val="bg1"/>
                </a:solidFill>
              </a:rPr>
              <a:t>nei</a:t>
            </a:r>
            <a:r>
              <a:rPr lang="en-US" sz="1600" b="1" dirty="0">
                <a:solidFill>
                  <a:schemeClr val="bg1"/>
                </a:solidFill>
              </a:rPr>
              <a:t> </a:t>
            </a:r>
            <a:r>
              <a:rPr lang="en-US" sz="1600" b="1" dirty="0" err="1">
                <a:solidFill>
                  <a:schemeClr val="bg1"/>
                </a:solidFill>
              </a:rPr>
              <a:t>pusė</a:t>
            </a:r>
            <a:r>
              <a:rPr lang="en-US" sz="1600" b="1" dirty="0">
                <a:solidFill>
                  <a:schemeClr val="bg1"/>
                </a:solidFill>
              </a:rPr>
              <a:t> </a:t>
            </a:r>
            <a:r>
              <a:rPr lang="en-US" sz="1600" b="1" dirty="0" err="1">
                <a:solidFill>
                  <a:schemeClr val="bg1"/>
                </a:solidFill>
              </a:rPr>
              <a:t>prostatektomijos</a:t>
            </a:r>
            <a:r>
              <a:rPr lang="en-US" sz="1600" b="1" dirty="0">
                <a:solidFill>
                  <a:schemeClr val="bg1"/>
                </a:solidFill>
              </a:rPr>
              <a:t> </a:t>
            </a:r>
            <a:r>
              <a:rPr lang="en-US" sz="1600" b="1" dirty="0" err="1">
                <a:solidFill>
                  <a:schemeClr val="bg1"/>
                </a:solidFill>
              </a:rPr>
              <a:t>pacientų</a:t>
            </a:r>
            <a:r>
              <a:rPr lang="en-US" sz="1600" b="1" dirty="0">
                <a:solidFill>
                  <a:schemeClr val="bg1"/>
                </a:solidFill>
              </a:rPr>
              <a:t> </a:t>
            </a:r>
            <a:r>
              <a:rPr lang="en-US" sz="1600" b="1" dirty="0" err="1">
                <a:solidFill>
                  <a:schemeClr val="bg1"/>
                </a:solidFill>
              </a:rPr>
              <a:t>sako</a:t>
            </a:r>
            <a:r>
              <a:rPr lang="en-US" sz="1600" b="1" dirty="0">
                <a:solidFill>
                  <a:schemeClr val="bg1"/>
                </a:solidFill>
              </a:rPr>
              <a:t>, </a:t>
            </a:r>
            <a:r>
              <a:rPr lang="en-US" sz="1600" b="1" dirty="0" err="1">
                <a:solidFill>
                  <a:schemeClr val="bg1"/>
                </a:solidFill>
              </a:rPr>
              <a:t>kad</a:t>
            </a:r>
            <a:r>
              <a:rPr lang="en-US" sz="1600" b="1" dirty="0">
                <a:solidFill>
                  <a:schemeClr val="bg1"/>
                </a:solidFill>
              </a:rPr>
              <a:t> </a:t>
            </a:r>
            <a:r>
              <a:rPr lang="en-US" sz="1600" b="1" dirty="0" err="1">
                <a:solidFill>
                  <a:schemeClr val="bg1"/>
                </a:solidFill>
              </a:rPr>
              <a:t>lytinės</a:t>
            </a:r>
            <a:r>
              <a:rPr lang="en-US" sz="1600" b="1" dirty="0">
                <a:solidFill>
                  <a:schemeClr val="bg1"/>
                </a:solidFill>
              </a:rPr>
              <a:t> </a:t>
            </a:r>
            <a:r>
              <a:rPr lang="en-US" sz="1600" b="1" dirty="0" err="1">
                <a:solidFill>
                  <a:schemeClr val="bg1"/>
                </a:solidFill>
              </a:rPr>
              <a:t>funkcijos</a:t>
            </a:r>
            <a:r>
              <a:rPr lang="en-US" sz="1600" b="1" dirty="0">
                <a:solidFill>
                  <a:schemeClr val="bg1"/>
                </a:solidFill>
              </a:rPr>
              <a:t> </a:t>
            </a:r>
            <a:r>
              <a:rPr lang="en-US" sz="1600" b="1" dirty="0" err="1">
                <a:solidFill>
                  <a:schemeClr val="bg1"/>
                </a:solidFill>
              </a:rPr>
              <a:t>trūkumas</a:t>
            </a:r>
            <a:r>
              <a:rPr lang="en-US" sz="1600" b="1" dirty="0">
                <a:solidFill>
                  <a:schemeClr val="bg1"/>
                </a:solidFill>
              </a:rPr>
              <a:t> </a:t>
            </a:r>
            <a:r>
              <a:rPr lang="en-US" sz="1600" b="1" dirty="0" err="1">
                <a:solidFill>
                  <a:schemeClr val="bg1"/>
                </a:solidFill>
              </a:rPr>
              <a:t>jiems</a:t>
            </a:r>
            <a:r>
              <a:rPr lang="en-US" sz="1600" b="1" dirty="0">
                <a:solidFill>
                  <a:schemeClr val="bg1"/>
                </a:solidFill>
              </a:rPr>
              <a:t> </a:t>
            </a:r>
            <a:r>
              <a:rPr lang="en-US" sz="1600" b="1" dirty="0" err="1">
                <a:solidFill>
                  <a:schemeClr val="bg1"/>
                </a:solidFill>
              </a:rPr>
              <a:t>yra</a:t>
            </a:r>
            <a:r>
              <a:rPr lang="en-US" sz="1600" b="1" dirty="0">
                <a:solidFill>
                  <a:schemeClr val="bg1"/>
                </a:solidFill>
              </a:rPr>
              <a:t> </a:t>
            </a:r>
            <a:r>
              <a:rPr lang="en-US" sz="1600" b="1" dirty="0" err="1">
                <a:solidFill>
                  <a:schemeClr val="bg1"/>
                </a:solidFill>
              </a:rPr>
              <a:t>reikšminga</a:t>
            </a:r>
            <a:r>
              <a:rPr lang="en-US" sz="1600" b="1" dirty="0">
                <a:solidFill>
                  <a:schemeClr val="bg1"/>
                </a:solidFill>
              </a:rPr>
              <a:t> </a:t>
            </a:r>
            <a:r>
              <a:rPr lang="en-US" sz="1600" b="1" dirty="0" err="1">
                <a:solidFill>
                  <a:schemeClr val="bg1"/>
                </a:solidFill>
              </a:rPr>
              <a:t>problema</a:t>
            </a:r>
            <a:endParaRPr lang="en-US" sz="1600" b="1" dirty="0">
              <a:solidFill>
                <a:schemeClr val="bg1"/>
              </a:solidFill>
            </a:endParaRPr>
          </a:p>
        </p:txBody>
      </p:sp>
      <p:sp>
        <p:nvSpPr>
          <p:cNvPr id="12" name="Rectangle 11">
            <a:extLst>
              <a:ext uri="{FF2B5EF4-FFF2-40B4-BE49-F238E27FC236}">
                <a16:creationId xmlns:a16="http://schemas.microsoft.com/office/drawing/2014/main" id="{80B8FDEA-99D7-F9CD-7AA5-6A30CB1FB731}"/>
              </a:ext>
            </a:extLst>
          </p:cNvPr>
          <p:cNvSpPr/>
          <p:nvPr/>
        </p:nvSpPr>
        <p:spPr>
          <a:xfrm>
            <a:off x="1910799" y="3832066"/>
            <a:ext cx="7899951" cy="698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accent5">
                    <a:lumMod val="50000"/>
                  </a:schemeClr>
                </a:solidFill>
              </a:rPr>
              <a:t>Kokio</a:t>
            </a:r>
            <a:r>
              <a:rPr lang="en-US" sz="2400" b="1" dirty="0">
                <a:solidFill>
                  <a:schemeClr val="accent5">
                    <a:lumMod val="50000"/>
                  </a:schemeClr>
                </a:solidFill>
              </a:rPr>
              <a:t> </a:t>
            </a:r>
            <a:r>
              <a:rPr lang="en-US" sz="2400" b="1" dirty="0" err="1">
                <a:solidFill>
                  <a:schemeClr val="accent5">
                    <a:lumMod val="50000"/>
                  </a:schemeClr>
                </a:solidFill>
              </a:rPr>
              <a:t>dydžio</a:t>
            </a:r>
            <a:r>
              <a:rPr lang="en-US" sz="2400" b="1" dirty="0">
                <a:solidFill>
                  <a:schemeClr val="accent5">
                    <a:lumMod val="50000"/>
                  </a:schemeClr>
                </a:solidFill>
              </a:rPr>
              <a:t> </a:t>
            </a:r>
            <a:r>
              <a:rPr lang="en-US" sz="2400" b="1" dirty="0" err="1">
                <a:solidFill>
                  <a:schemeClr val="accent5">
                    <a:lumMod val="50000"/>
                  </a:schemeClr>
                </a:solidFill>
              </a:rPr>
              <a:t>problema</a:t>
            </a:r>
            <a:r>
              <a:rPr lang="en-US" sz="2400" b="1" dirty="0">
                <a:solidFill>
                  <a:schemeClr val="accent5">
                    <a:lumMod val="50000"/>
                  </a:schemeClr>
                </a:solidFill>
              </a:rPr>
              <a:t> </a:t>
            </a:r>
            <a:r>
              <a:rPr lang="en-US" sz="2400" b="1" dirty="0" err="1">
                <a:solidFill>
                  <a:schemeClr val="accent5">
                    <a:lumMod val="50000"/>
                  </a:schemeClr>
                </a:solidFill>
              </a:rPr>
              <a:t>yra</a:t>
            </a:r>
            <a:r>
              <a:rPr lang="en-US" sz="2400" b="1" dirty="0">
                <a:solidFill>
                  <a:schemeClr val="accent5">
                    <a:lumMod val="50000"/>
                  </a:schemeClr>
                </a:solidFill>
              </a:rPr>
              <a:t> </a:t>
            </a:r>
            <a:r>
              <a:rPr lang="en-US" sz="2400" b="1" dirty="0" err="1">
                <a:solidFill>
                  <a:schemeClr val="accent5">
                    <a:lumMod val="50000"/>
                  </a:schemeClr>
                </a:solidFill>
              </a:rPr>
              <a:t>lytinė</a:t>
            </a:r>
            <a:r>
              <a:rPr lang="en-US" sz="2400" b="1" dirty="0">
                <a:solidFill>
                  <a:schemeClr val="accent5">
                    <a:lumMod val="50000"/>
                  </a:schemeClr>
                </a:solidFill>
              </a:rPr>
              <a:t> </a:t>
            </a:r>
            <a:r>
              <a:rPr lang="en-US" sz="2400" b="1" dirty="0" err="1">
                <a:solidFill>
                  <a:schemeClr val="accent5">
                    <a:lumMod val="50000"/>
                  </a:schemeClr>
                </a:solidFill>
              </a:rPr>
              <a:t>funkcija</a:t>
            </a:r>
            <a:r>
              <a:rPr lang="en-US" sz="2400" b="1" dirty="0">
                <a:solidFill>
                  <a:schemeClr val="accent5">
                    <a:lumMod val="50000"/>
                  </a:schemeClr>
                </a:solidFill>
              </a:rPr>
              <a:t> po </a:t>
            </a:r>
            <a:r>
              <a:rPr lang="en-US" sz="2400" b="1" dirty="0" err="1">
                <a:solidFill>
                  <a:schemeClr val="accent5">
                    <a:lumMod val="50000"/>
                  </a:schemeClr>
                </a:solidFill>
              </a:rPr>
              <a:t>radioterapijos</a:t>
            </a:r>
            <a:r>
              <a:rPr lang="en-US" sz="2400" b="1" dirty="0">
                <a:solidFill>
                  <a:schemeClr val="accent5">
                    <a:lumMod val="50000"/>
                  </a:schemeClr>
                </a:solidFill>
              </a:rPr>
              <a:t>?</a:t>
            </a:r>
          </a:p>
          <a:p>
            <a:r>
              <a:rPr lang="en-US" b="1" dirty="0">
                <a:solidFill>
                  <a:schemeClr val="accent5">
                    <a:lumMod val="50000"/>
                  </a:schemeClr>
                </a:solidFill>
              </a:rPr>
              <a:t>(Tik </a:t>
            </a:r>
            <a:r>
              <a:rPr lang="en-US" b="1" dirty="0" err="1">
                <a:solidFill>
                  <a:schemeClr val="accent5">
                    <a:lumMod val="50000"/>
                  </a:schemeClr>
                </a:solidFill>
              </a:rPr>
              <a:t>radioterapijos</a:t>
            </a:r>
            <a:r>
              <a:rPr lang="en-US" b="1" dirty="0">
                <a:solidFill>
                  <a:schemeClr val="accent5">
                    <a:lumMod val="50000"/>
                  </a:schemeClr>
                </a:solidFill>
              </a:rPr>
              <a:t> </a:t>
            </a:r>
            <a:r>
              <a:rPr lang="en-US" b="1" dirty="0" err="1">
                <a:solidFill>
                  <a:schemeClr val="accent5">
                    <a:lumMod val="50000"/>
                  </a:schemeClr>
                </a:solidFill>
              </a:rPr>
              <a:t>pacientai</a:t>
            </a:r>
            <a:r>
              <a:rPr lang="en-US" b="1" dirty="0">
                <a:solidFill>
                  <a:schemeClr val="accent5">
                    <a:lumMod val="50000"/>
                  </a:schemeClr>
                </a:solidFill>
              </a:rPr>
              <a:t>*)</a:t>
            </a:r>
          </a:p>
        </p:txBody>
      </p:sp>
      <p:sp>
        <p:nvSpPr>
          <p:cNvPr id="13" name="Rectangle 12">
            <a:extLst>
              <a:ext uri="{FF2B5EF4-FFF2-40B4-BE49-F238E27FC236}">
                <a16:creationId xmlns:a16="http://schemas.microsoft.com/office/drawing/2014/main" id="{453F817D-43ED-BA6E-57D3-BC67FB7B69FB}"/>
              </a:ext>
            </a:extLst>
          </p:cNvPr>
          <p:cNvSpPr/>
          <p:nvPr/>
        </p:nvSpPr>
        <p:spPr>
          <a:xfrm>
            <a:off x="1837498" y="5352063"/>
            <a:ext cx="2375451" cy="500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Didelė</a:t>
            </a:r>
            <a:r>
              <a:rPr lang="en-US" sz="1600" dirty="0">
                <a:solidFill>
                  <a:schemeClr val="accent5">
                    <a:lumMod val="50000"/>
                  </a:schemeClr>
                </a:solidFill>
              </a:rPr>
              <a:t> </a:t>
            </a:r>
            <a:r>
              <a:rPr lang="en-US" sz="1600" dirty="0" err="1">
                <a:solidFill>
                  <a:schemeClr val="accent5">
                    <a:lumMod val="50000"/>
                  </a:schemeClr>
                </a:solidFill>
              </a:rPr>
              <a:t>arba</a:t>
            </a:r>
            <a:r>
              <a:rPr lang="en-US" sz="1600" dirty="0">
                <a:solidFill>
                  <a:schemeClr val="accent5">
                    <a:lumMod val="50000"/>
                  </a:schemeClr>
                </a:solidFill>
              </a:rPr>
              <a:t> </a:t>
            </a:r>
            <a:r>
              <a:rPr lang="en-US" sz="1600" dirty="0" err="1">
                <a:solidFill>
                  <a:schemeClr val="accent5">
                    <a:lumMod val="50000"/>
                  </a:schemeClr>
                </a:solidFill>
              </a:rPr>
              <a:t>vidutinė</a:t>
            </a:r>
            <a:r>
              <a:rPr lang="en-US" sz="1600" dirty="0">
                <a:solidFill>
                  <a:schemeClr val="accent5">
                    <a:lumMod val="50000"/>
                  </a:schemeClr>
                </a:solidFill>
              </a:rPr>
              <a:t> </a:t>
            </a:r>
            <a:r>
              <a:rPr lang="en-US" sz="1600" dirty="0" err="1">
                <a:solidFill>
                  <a:schemeClr val="accent5">
                    <a:lumMod val="50000"/>
                  </a:schemeClr>
                </a:solidFill>
              </a:rPr>
              <a:t>problema</a:t>
            </a:r>
            <a:endParaRPr lang="en-US" sz="1600" dirty="0">
              <a:solidFill>
                <a:schemeClr val="accent5">
                  <a:lumMod val="50000"/>
                </a:schemeClr>
              </a:solidFill>
            </a:endParaRPr>
          </a:p>
        </p:txBody>
      </p:sp>
      <p:sp>
        <p:nvSpPr>
          <p:cNvPr id="14" name="Rectangle 13">
            <a:extLst>
              <a:ext uri="{FF2B5EF4-FFF2-40B4-BE49-F238E27FC236}">
                <a16:creationId xmlns:a16="http://schemas.microsoft.com/office/drawing/2014/main" id="{E48D28EA-E55F-088E-1B32-B5271B57C9BD}"/>
              </a:ext>
            </a:extLst>
          </p:cNvPr>
          <p:cNvSpPr/>
          <p:nvPr/>
        </p:nvSpPr>
        <p:spPr>
          <a:xfrm>
            <a:off x="4769875" y="5362238"/>
            <a:ext cx="2016401" cy="548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Maža</a:t>
            </a:r>
            <a:r>
              <a:rPr lang="en-US" sz="1600" dirty="0">
                <a:solidFill>
                  <a:schemeClr val="accent5">
                    <a:lumMod val="50000"/>
                  </a:schemeClr>
                </a:solidFill>
              </a:rPr>
              <a:t> </a:t>
            </a:r>
            <a:r>
              <a:rPr lang="en-US" sz="1600" dirty="0" err="1">
                <a:solidFill>
                  <a:schemeClr val="accent5">
                    <a:lumMod val="50000"/>
                  </a:schemeClr>
                </a:solidFill>
              </a:rPr>
              <a:t>arba</a:t>
            </a:r>
            <a:r>
              <a:rPr lang="en-US" sz="1600" dirty="0">
                <a:solidFill>
                  <a:schemeClr val="accent5">
                    <a:lumMod val="50000"/>
                  </a:schemeClr>
                </a:solidFill>
              </a:rPr>
              <a:t> labia </a:t>
            </a:r>
          </a:p>
          <a:p>
            <a:r>
              <a:rPr lang="en-US" sz="1600" dirty="0" err="1">
                <a:solidFill>
                  <a:schemeClr val="accent5">
                    <a:lumMod val="50000"/>
                  </a:schemeClr>
                </a:solidFill>
              </a:rPr>
              <a:t>maža</a:t>
            </a:r>
            <a:r>
              <a:rPr lang="en-US" sz="1600" dirty="0">
                <a:solidFill>
                  <a:schemeClr val="accent5">
                    <a:lumMod val="50000"/>
                  </a:schemeClr>
                </a:solidFill>
              </a:rPr>
              <a:t> </a:t>
            </a:r>
            <a:r>
              <a:rPr lang="en-US" sz="1600" dirty="0" err="1">
                <a:solidFill>
                  <a:schemeClr val="accent5">
                    <a:lumMod val="50000"/>
                  </a:schemeClr>
                </a:solidFill>
              </a:rPr>
              <a:t>problema</a:t>
            </a:r>
            <a:endParaRPr lang="en-US" sz="1600" dirty="0">
              <a:solidFill>
                <a:schemeClr val="accent5">
                  <a:lumMod val="50000"/>
                </a:schemeClr>
              </a:solidFill>
            </a:endParaRPr>
          </a:p>
        </p:txBody>
      </p:sp>
      <p:sp>
        <p:nvSpPr>
          <p:cNvPr id="15" name="Rectangle 14">
            <a:extLst>
              <a:ext uri="{FF2B5EF4-FFF2-40B4-BE49-F238E27FC236}">
                <a16:creationId xmlns:a16="http://schemas.microsoft.com/office/drawing/2014/main" id="{8A1EA64C-BB88-391C-0A47-0649B51665D4}"/>
              </a:ext>
            </a:extLst>
          </p:cNvPr>
          <p:cNvSpPr/>
          <p:nvPr/>
        </p:nvSpPr>
        <p:spPr>
          <a:xfrm>
            <a:off x="7978500" y="5352063"/>
            <a:ext cx="1783800" cy="236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accent5">
                    <a:lumMod val="50000"/>
                  </a:schemeClr>
                </a:solidFill>
              </a:rPr>
              <a:t>Ne </a:t>
            </a:r>
            <a:r>
              <a:rPr lang="en-US" sz="1600" dirty="0" err="1">
                <a:solidFill>
                  <a:schemeClr val="accent5">
                    <a:lumMod val="50000"/>
                  </a:schemeClr>
                </a:solidFill>
              </a:rPr>
              <a:t>problema</a:t>
            </a:r>
            <a:endParaRPr lang="en-US" sz="1600" dirty="0">
              <a:solidFill>
                <a:schemeClr val="accent5">
                  <a:lumMod val="50000"/>
                </a:schemeClr>
              </a:solidFill>
            </a:endParaRPr>
          </a:p>
        </p:txBody>
      </p:sp>
      <p:sp>
        <p:nvSpPr>
          <p:cNvPr id="16" name="Rectangle 15">
            <a:extLst>
              <a:ext uri="{FF2B5EF4-FFF2-40B4-BE49-F238E27FC236}">
                <a16:creationId xmlns:a16="http://schemas.microsoft.com/office/drawing/2014/main" id="{CC7A4AD5-09E0-9D20-A970-3662F1E132AF}"/>
              </a:ext>
            </a:extLst>
          </p:cNvPr>
          <p:cNvSpPr/>
          <p:nvPr/>
        </p:nvSpPr>
        <p:spPr>
          <a:xfrm>
            <a:off x="8999007" y="5760029"/>
            <a:ext cx="933450" cy="25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Taškai</a:t>
            </a:r>
            <a:endParaRPr lang="en-US" sz="1600" dirty="0">
              <a:solidFill>
                <a:schemeClr val="accent5">
                  <a:lumMod val="50000"/>
                </a:schemeClr>
              </a:solidFill>
            </a:endParaRPr>
          </a:p>
        </p:txBody>
      </p:sp>
    </p:spTree>
    <p:extLst>
      <p:ext uri="{BB962C8B-B14F-4D97-AF65-F5344CB8AC3E}">
        <p14:creationId xmlns:p14="http://schemas.microsoft.com/office/powerpoint/2010/main" val="252313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A8BF1B5C-35FA-A602-4A0F-6E5853C32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393" y="2059516"/>
            <a:ext cx="9011600" cy="2190751"/>
          </a:xfrm>
          <a:prstGeom prst="rect">
            <a:avLst/>
          </a:prstGeom>
        </p:spPr>
      </p:pic>
      <p:sp>
        <p:nvSpPr>
          <p:cNvPr id="2" name="Rectangle 1">
            <a:extLst>
              <a:ext uri="{FF2B5EF4-FFF2-40B4-BE49-F238E27FC236}">
                <a16:creationId xmlns:a16="http://schemas.microsoft.com/office/drawing/2014/main" id="{54DF091F-C992-E4A8-9784-C74BB077BA82}"/>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3" name="Rectangle 2">
            <a:extLst>
              <a:ext uri="{FF2B5EF4-FFF2-40B4-BE49-F238E27FC236}">
                <a16:creationId xmlns:a16="http://schemas.microsoft.com/office/drawing/2014/main" id="{D4C97D08-DBFC-C2B7-0BF6-6D75E6A7E1E6}"/>
              </a:ext>
            </a:extLst>
          </p:cNvPr>
          <p:cNvSpPr/>
          <p:nvPr/>
        </p:nvSpPr>
        <p:spPr>
          <a:xfrm>
            <a:off x="1986393" y="2019022"/>
            <a:ext cx="878205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(S5) </a:t>
            </a:r>
            <a:r>
              <a:rPr lang="en-US" sz="2400" b="1" dirty="0" err="1">
                <a:solidFill>
                  <a:schemeClr val="accent5">
                    <a:lumMod val="50000"/>
                  </a:schemeClr>
                </a:solidFill>
              </a:rPr>
              <a:t>Kiek</a:t>
            </a:r>
            <a:r>
              <a:rPr lang="en-US" sz="2400" b="1" dirty="0">
                <a:solidFill>
                  <a:schemeClr val="accent5">
                    <a:lumMod val="50000"/>
                  </a:schemeClr>
                </a:solidFill>
              </a:rPr>
              <a:t> </a:t>
            </a:r>
            <a:r>
              <a:rPr lang="en-US" sz="2400" b="1" dirty="0" err="1">
                <a:solidFill>
                  <a:schemeClr val="accent5">
                    <a:lumMod val="50000"/>
                  </a:schemeClr>
                </a:solidFill>
              </a:rPr>
              <a:t>prostatos</a:t>
            </a:r>
            <a:r>
              <a:rPr lang="en-US" sz="2400" b="1" dirty="0">
                <a:solidFill>
                  <a:schemeClr val="accent5">
                    <a:lumMod val="50000"/>
                  </a:schemeClr>
                </a:solidFill>
              </a:rPr>
              <a:t> </a:t>
            </a:r>
            <a:r>
              <a:rPr lang="en-US" sz="2400" b="1" dirty="0" err="1">
                <a:solidFill>
                  <a:schemeClr val="accent5">
                    <a:lumMod val="50000"/>
                  </a:schemeClr>
                </a:solidFill>
              </a:rPr>
              <a:t>vėžio</a:t>
            </a:r>
            <a:r>
              <a:rPr lang="en-US" sz="2400" b="1" dirty="0">
                <a:solidFill>
                  <a:schemeClr val="accent5">
                    <a:lumMod val="50000"/>
                  </a:schemeClr>
                </a:solidFill>
              </a:rPr>
              <a:t> </a:t>
            </a:r>
            <a:r>
              <a:rPr lang="en-US" sz="2400" b="1" dirty="0" err="1">
                <a:solidFill>
                  <a:schemeClr val="accent5">
                    <a:lumMod val="50000"/>
                  </a:schemeClr>
                </a:solidFill>
              </a:rPr>
              <a:t>pacientų</a:t>
            </a:r>
            <a:r>
              <a:rPr lang="en-US" sz="2400" b="1" dirty="0">
                <a:solidFill>
                  <a:schemeClr val="accent5">
                    <a:lumMod val="50000"/>
                  </a:schemeClr>
                </a:solidFill>
              </a:rPr>
              <a:t> </a:t>
            </a:r>
            <a:r>
              <a:rPr lang="en-US" sz="2400" b="1" dirty="0" err="1">
                <a:solidFill>
                  <a:schemeClr val="accent5">
                    <a:lumMod val="50000"/>
                  </a:schemeClr>
                </a:solidFill>
              </a:rPr>
              <a:t>bandė</a:t>
            </a:r>
            <a:r>
              <a:rPr lang="en-US" sz="2400" b="1" dirty="0">
                <a:solidFill>
                  <a:schemeClr val="accent5">
                    <a:lumMod val="50000"/>
                  </a:schemeClr>
                </a:solidFill>
              </a:rPr>
              <a:t> </a:t>
            </a:r>
            <a:r>
              <a:rPr lang="en-US" sz="2400" b="1" dirty="0" err="1">
                <a:solidFill>
                  <a:schemeClr val="accent5">
                    <a:lumMod val="50000"/>
                  </a:schemeClr>
                </a:solidFill>
              </a:rPr>
              <a:t>vaistus</a:t>
            </a:r>
            <a:r>
              <a:rPr lang="en-US" sz="2400" b="1" dirty="0">
                <a:solidFill>
                  <a:schemeClr val="accent5">
                    <a:lumMod val="50000"/>
                  </a:schemeClr>
                </a:solidFill>
              </a:rPr>
              <a:t> </a:t>
            </a:r>
            <a:r>
              <a:rPr lang="en-US" sz="2400" b="1" dirty="0" err="1">
                <a:solidFill>
                  <a:schemeClr val="accent5">
                    <a:lumMod val="50000"/>
                  </a:schemeClr>
                </a:solidFill>
              </a:rPr>
              <a:t>ar</a:t>
            </a:r>
            <a:r>
              <a:rPr lang="en-US" sz="2400" b="1" dirty="0">
                <a:solidFill>
                  <a:schemeClr val="accent5">
                    <a:lumMod val="50000"/>
                  </a:schemeClr>
                </a:solidFill>
              </a:rPr>
              <a:t> </a:t>
            </a:r>
            <a:r>
              <a:rPr lang="en-US" sz="2400" b="1" dirty="0" err="1">
                <a:solidFill>
                  <a:schemeClr val="accent5">
                    <a:lumMod val="50000"/>
                  </a:schemeClr>
                </a:solidFill>
              </a:rPr>
              <a:t>prietaisus</a:t>
            </a:r>
            <a:r>
              <a:rPr lang="en-US" sz="2400" b="1" dirty="0">
                <a:solidFill>
                  <a:schemeClr val="accent5">
                    <a:lumMod val="50000"/>
                  </a:schemeClr>
                </a:solidFill>
              </a:rPr>
              <a:t> </a:t>
            </a:r>
            <a:r>
              <a:rPr lang="en-US" sz="2400" b="1" dirty="0" err="1">
                <a:solidFill>
                  <a:schemeClr val="accent5">
                    <a:lumMod val="50000"/>
                  </a:schemeClr>
                </a:solidFill>
              </a:rPr>
              <a:t>gerinančius</a:t>
            </a:r>
            <a:r>
              <a:rPr lang="en-US" sz="2400" b="1" dirty="0">
                <a:solidFill>
                  <a:schemeClr val="accent5">
                    <a:lumMod val="50000"/>
                  </a:schemeClr>
                </a:solidFill>
              </a:rPr>
              <a:t> </a:t>
            </a:r>
            <a:r>
              <a:rPr lang="en-US" sz="2400" b="1" dirty="0" err="1">
                <a:solidFill>
                  <a:schemeClr val="accent5">
                    <a:lumMod val="50000"/>
                  </a:schemeClr>
                </a:solidFill>
              </a:rPr>
              <a:t>erekciją</a:t>
            </a:r>
            <a:r>
              <a:rPr lang="en-US" sz="2400" b="1" dirty="0">
                <a:solidFill>
                  <a:schemeClr val="accent5">
                    <a:lumMod val="50000"/>
                  </a:schemeClr>
                </a:solidFill>
              </a:rPr>
              <a:t>?</a:t>
            </a:r>
          </a:p>
          <a:p>
            <a:r>
              <a:rPr lang="en-US" b="1" dirty="0">
                <a:solidFill>
                  <a:schemeClr val="accent5">
                    <a:lumMod val="50000"/>
                  </a:schemeClr>
                </a:solidFill>
              </a:rPr>
              <a:t>(</a:t>
            </a:r>
            <a:r>
              <a:rPr lang="en-US" b="1" dirty="0" err="1">
                <a:solidFill>
                  <a:schemeClr val="accent5">
                    <a:lumMod val="50000"/>
                  </a:schemeClr>
                </a:solidFill>
              </a:rPr>
              <a:t>Visi</a:t>
            </a:r>
            <a:r>
              <a:rPr lang="en-US" b="1" dirty="0">
                <a:solidFill>
                  <a:schemeClr val="accent5">
                    <a:lumMod val="50000"/>
                  </a:schemeClr>
                </a:solidFill>
              </a:rPr>
              <a:t> </a:t>
            </a:r>
            <a:r>
              <a:rPr lang="en-US" b="1" dirty="0" err="1">
                <a:solidFill>
                  <a:schemeClr val="accent5">
                    <a:lumMod val="50000"/>
                  </a:schemeClr>
                </a:solidFill>
              </a:rPr>
              <a:t>apklausos</a:t>
            </a:r>
            <a:r>
              <a:rPr lang="en-US" b="1" dirty="0">
                <a:solidFill>
                  <a:schemeClr val="accent5">
                    <a:lumMod val="50000"/>
                  </a:schemeClr>
                </a:solidFill>
              </a:rPr>
              <a:t> respondentia)</a:t>
            </a:r>
          </a:p>
        </p:txBody>
      </p:sp>
      <p:sp>
        <p:nvSpPr>
          <p:cNvPr id="8" name="Rectangle 7">
            <a:extLst>
              <a:ext uri="{FF2B5EF4-FFF2-40B4-BE49-F238E27FC236}">
                <a16:creationId xmlns:a16="http://schemas.microsoft.com/office/drawing/2014/main" id="{C00EECB1-B6C8-438E-88BC-B16DFD4EE81E}"/>
              </a:ext>
            </a:extLst>
          </p:cNvPr>
          <p:cNvSpPr/>
          <p:nvPr/>
        </p:nvSpPr>
        <p:spPr>
          <a:xfrm>
            <a:off x="2043543" y="3363244"/>
            <a:ext cx="775857"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lumMod val="50000"/>
                  </a:schemeClr>
                </a:solidFill>
              </a:rPr>
              <a:t>Taip</a:t>
            </a:r>
            <a:endParaRPr lang="en-US" b="1" dirty="0">
              <a:solidFill>
                <a:schemeClr val="bg1">
                  <a:lumMod val="50000"/>
                </a:schemeClr>
              </a:solidFill>
            </a:endParaRPr>
          </a:p>
        </p:txBody>
      </p:sp>
      <p:sp>
        <p:nvSpPr>
          <p:cNvPr id="11" name="Rectangle 10">
            <a:extLst>
              <a:ext uri="{FF2B5EF4-FFF2-40B4-BE49-F238E27FC236}">
                <a16:creationId xmlns:a16="http://schemas.microsoft.com/office/drawing/2014/main" id="{D88076DD-C1CF-2C15-4241-4DAB161C601D}"/>
              </a:ext>
            </a:extLst>
          </p:cNvPr>
          <p:cNvSpPr/>
          <p:nvPr/>
        </p:nvSpPr>
        <p:spPr>
          <a:xfrm>
            <a:off x="10308191" y="3415028"/>
            <a:ext cx="597436" cy="304800"/>
          </a:xfrm>
          <a:prstGeom prst="rect">
            <a:avLst/>
          </a:prstGeom>
          <a:solidFill>
            <a:srgbClr val="76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Ne</a:t>
            </a:r>
          </a:p>
        </p:txBody>
      </p:sp>
    </p:spTree>
    <p:extLst>
      <p:ext uri="{BB962C8B-B14F-4D97-AF65-F5344CB8AC3E}">
        <p14:creationId xmlns:p14="http://schemas.microsoft.com/office/powerpoint/2010/main" val="3680261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766229" y="383951"/>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resultatai</a:t>
            </a:r>
            <a:endParaRPr lang="en-GB" sz="5400" dirty="0">
              <a:solidFill>
                <a:schemeClr val="accent1">
                  <a:lumMod val="50000"/>
                </a:schemeClr>
              </a:solidFill>
              <a:latin typeface="Roboto" panose="02000000000000000000" pitchFamily="2" charset="0"/>
            </a:endParaRPr>
          </a:p>
          <a:p>
            <a:pPr>
              <a:spcBef>
                <a:spcPts val="1200"/>
              </a:spcBef>
            </a:pPr>
            <a:r>
              <a:rPr lang="en-GB" sz="2800" dirty="0" err="1">
                <a:latin typeface="Roboto" panose="02000000000000000000" pitchFamily="2" charset="0"/>
              </a:rPr>
              <a:t>Šlapimo</a:t>
            </a:r>
            <a:r>
              <a:rPr lang="en-GB" sz="2800" dirty="0">
                <a:latin typeface="Roboto" panose="02000000000000000000" pitchFamily="2" charset="0"/>
              </a:rPr>
              <a:t> </a:t>
            </a:r>
            <a:r>
              <a:rPr lang="en-GB" sz="2800" dirty="0" err="1">
                <a:latin typeface="Roboto" panose="02000000000000000000" pitchFamily="2" charset="0"/>
              </a:rPr>
              <a:t>nelaikymas</a:t>
            </a:r>
            <a:endParaRPr lang="en-GB" sz="2800"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
        <p:nvSpPr>
          <p:cNvPr id="4" name="Rectangle 3">
            <a:extLst>
              <a:ext uri="{FF2B5EF4-FFF2-40B4-BE49-F238E27FC236}">
                <a16:creationId xmlns:a16="http://schemas.microsoft.com/office/drawing/2014/main" id="{DCB19070-B8CC-416E-D088-0DD9903923DE}"/>
              </a:ext>
            </a:extLst>
          </p:cNvPr>
          <p:cNvSpPr/>
          <p:nvPr/>
        </p:nvSpPr>
        <p:spPr>
          <a:xfrm>
            <a:off x="546099" y="6286500"/>
            <a:ext cx="5895427" cy="278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err="1">
                <a:solidFill>
                  <a:schemeClr val="accent5">
                    <a:lumMod val="50000"/>
                  </a:schemeClr>
                </a:solidFill>
              </a:rPr>
              <a:t>Vyrų</a:t>
            </a:r>
            <a:r>
              <a:rPr lang="en-US" b="1" spc="300" dirty="0">
                <a:solidFill>
                  <a:schemeClr val="accent5">
                    <a:lumMod val="50000"/>
                  </a:schemeClr>
                </a:solidFill>
              </a:rPr>
              <a:t> </a:t>
            </a:r>
            <a:r>
              <a:rPr lang="en-US" b="1" spc="300" dirty="0" err="1">
                <a:solidFill>
                  <a:schemeClr val="accent5">
                    <a:lumMod val="50000"/>
                  </a:schemeClr>
                </a:solidFill>
              </a:rPr>
              <a:t>su</a:t>
            </a:r>
            <a:r>
              <a:rPr lang="en-US" b="1" spc="300" dirty="0">
                <a:solidFill>
                  <a:schemeClr val="accent5">
                    <a:lumMod val="50000"/>
                  </a:schemeClr>
                </a:solidFill>
              </a:rPr>
              <a:t> </a:t>
            </a:r>
            <a:r>
              <a:rPr lang="en-US" b="1" spc="300" dirty="0" err="1">
                <a:solidFill>
                  <a:schemeClr val="accent5">
                    <a:lumMod val="50000"/>
                  </a:schemeClr>
                </a:solidFill>
              </a:rPr>
              <a:t>prostatos</a:t>
            </a:r>
            <a:r>
              <a:rPr lang="en-US" b="1" spc="300" dirty="0">
                <a:solidFill>
                  <a:schemeClr val="accent5">
                    <a:lumMod val="50000"/>
                  </a:schemeClr>
                </a:solidFill>
              </a:rPr>
              <a:t> </a:t>
            </a:r>
            <a:r>
              <a:rPr lang="en-US" b="1" spc="300" dirty="0" err="1">
                <a:solidFill>
                  <a:schemeClr val="accent5">
                    <a:lumMod val="50000"/>
                  </a:schemeClr>
                </a:solidFill>
              </a:rPr>
              <a:t>vėžiu</a:t>
            </a:r>
            <a:r>
              <a:rPr lang="en-US" b="1" spc="300" dirty="0">
                <a:solidFill>
                  <a:schemeClr val="accent5">
                    <a:lumMod val="50000"/>
                  </a:schemeClr>
                </a:solidFill>
              </a:rPr>
              <a:t> balsas </a:t>
            </a:r>
            <a:r>
              <a:rPr lang="en-US" b="1" spc="300" dirty="0" err="1">
                <a:solidFill>
                  <a:schemeClr val="accent5">
                    <a:lumMod val="50000"/>
                  </a:schemeClr>
                </a:solidFill>
              </a:rPr>
              <a:t>Europoje</a:t>
            </a:r>
            <a:endParaRPr lang="en-US" b="1" spc="300" dirty="0">
              <a:solidFill>
                <a:schemeClr val="accent5">
                  <a:lumMod val="50000"/>
                </a:schemeClr>
              </a:solidFill>
            </a:endParaRPr>
          </a:p>
        </p:txBody>
      </p:sp>
    </p:spTree>
    <p:extLst>
      <p:ext uri="{BB962C8B-B14F-4D97-AF65-F5344CB8AC3E}">
        <p14:creationId xmlns:p14="http://schemas.microsoft.com/office/powerpoint/2010/main" val="29811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4" name="Picture 3" descr="Graphical user interface&#10;&#10;Description automatically generated with low confidence">
            <a:extLst>
              <a:ext uri="{FF2B5EF4-FFF2-40B4-BE49-F238E27FC236}">
                <a16:creationId xmlns:a16="http://schemas.microsoft.com/office/drawing/2014/main" id="{E9EDF3DD-6E05-C496-DCFB-B50FE087A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3100" y="822697"/>
            <a:ext cx="8305800" cy="5212606"/>
          </a:xfrm>
          <a:prstGeom prst="rect">
            <a:avLst/>
          </a:prstGeom>
        </p:spPr>
      </p:pic>
      <p:sp>
        <p:nvSpPr>
          <p:cNvPr id="2" name="Rectangle 1">
            <a:extLst>
              <a:ext uri="{FF2B5EF4-FFF2-40B4-BE49-F238E27FC236}">
                <a16:creationId xmlns:a16="http://schemas.microsoft.com/office/drawing/2014/main" id="{5D2352D5-D783-159B-8C4D-6A20071D6A06}"/>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5" name="Rectangle 4">
            <a:extLst>
              <a:ext uri="{FF2B5EF4-FFF2-40B4-BE49-F238E27FC236}">
                <a16:creationId xmlns:a16="http://schemas.microsoft.com/office/drawing/2014/main" id="{69F24A02-BBAD-F882-B496-71967043215E}"/>
              </a:ext>
            </a:extLst>
          </p:cNvPr>
          <p:cNvSpPr/>
          <p:nvPr/>
        </p:nvSpPr>
        <p:spPr>
          <a:xfrm>
            <a:off x="1200150" y="1780205"/>
            <a:ext cx="3067050" cy="440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err="1">
                <a:solidFill>
                  <a:schemeClr val="accent5">
                    <a:lumMod val="50000"/>
                  </a:schemeClr>
                </a:solidFill>
              </a:rPr>
              <a:t>Aktyvi</a:t>
            </a:r>
            <a:r>
              <a:rPr lang="en-US" b="1" dirty="0">
                <a:solidFill>
                  <a:schemeClr val="accent5">
                    <a:lumMod val="50000"/>
                  </a:schemeClr>
                </a:solidFill>
              </a:rPr>
              <a:t> </a:t>
            </a:r>
            <a:r>
              <a:rPr lang="en-US" b="1" dirty="0" err="1">
                <a:solidFill>
                  <a:schemeClr val="accent5">
                    <a:lumMod val="50000"/>
                  </a:schemeClr>
                </a:solidFill>
              </a:rPr>
              <a:t>stebėsena</a:t>
            </a:r>
            <a:r>
              <a:rPr lang="en-US" b="1" dirty="0">
                <a:solidFill>
                  <a:schemeClr val="accent5">
                    <a:lumMod val="50000"/>
                  </a:schemeClr>
                </a:solidFill>
              </a:rPr>
              <a:t> – </a:t>
            </a:r>
            <a:r>
              <a:rPr lang="en-US" b="1" dirty="0" err="1">
                <a:solidFill>
                  <a:schemeClr val="accent5">
                    <a:lumMod val="50000"/>
                  </a:schemeClr>
                </a:solidFill>
              </a:rPr>
              <a:t>radikali</a:t>
            </a:r>
            <a:r>
              <a:rPr lang="en-US" b="1" dirty="0">
                <a:solidFill>
                  <a:schemeClr val="accent5">
                    <a:lumMod val="50000"/>
                  </a:schemeClr>
                </a:solidFill>
              </a:rPr>
              <a:t> </a:t>
            </a:r>
            <a:r>
              <a:rPr lang="en-US" b="1" dirty="0" err="1">
                <a:solidFill>
                  <a:schemeClr val="accent5">
                    <a:lumMod val="50000"/>
                  </a:schemeClr>
                </a:solidFill>
              </a:rPr>
              <a:t>prostatektomija</a:t>
            </a:r>
            <a:endParaRPr lang="en-US" b="1" dirty="0">
              <a:solidFill>
                <a:schemeClr val="accent5">
                  <a:lumMod val="50000"/>
                </a:schemeClr>
              </a:solidFill>
            </a:endParaRPr>
          </a:p>
          <a:p>
            <a:pPr algn="r"/>
            <a:endParaRPr lang="en-US" sz="1200" b="1" dirty="0">
              <a:solidFill>
                <a:schemeClr val="accent5">
                  <a:lumMod val="50000"/>
                </a:schemeClr>
              </a:solidFill>
            </a:endParaRPr>
          </a:p>
          <a:p>
            <a:pPr algn="r"/>
            <a:r>
              <a:rPr lang="en-US" b="1" dirty="0" err="1">
                <a:solidFill>
                  <a:schemeClr val="accent5">
                    <a:lumMod val="50000"/>
                  </a:schemeClr>
                </a:solidFill>
              </a:rPr>
              <a:t>Radikali</a:t>
            </a:r>
            <a:r>
              <a:rPr lang="en-US" b="1" dirty="0">
                <a:solidFill>
                  <a:schemeClr val="accent5">
                    <a:lumMod val="50000"/>
                  </a:schemeClr>
                </a:solidFill>
              </a:rPr>
              <a:t> </a:t>
            </a:r>
            <a:r>
              <a:rPr lang="en-US" b="1" dirty="0" err="1">
                <a:solidFill>
                  <a:schemeClr val="accent5">
                    <a:lumMod val="50000"/>
                  </a:schemeClr>
                </a:solidFill>
              </a:rPr>
              <a:t>prostatektomija</a:t>
            </a:r>
            <a:endParaRPr lang="en-US" b="1" dirty="0">
              <a:solidFill>
                <a:schemeClr val="accent5">
                  <a:lumMod val="50000"/>
                </a:schemeClr>
              </a:solidFill>
            </a:endParaRPr>
          </a:p>
          <a:p>
            <a:pPr algn="r"/>
            <a:endParaRPr lang="en-US" sz="1200" b="1" dirty="0">
              <a:solidFill>
                <a:schemeClr val="accent5">
                  <a:lumMod val="50000"/>
                </a:schemeClr>
              </a:solidFill>
            </a:endParaRPr>
          </a:p>
          <a:p>
            <a:pPr algn="r"/>
            <a:r>
              <a:rPr lang="en-US" b="1" dirty="0" err="1">
                <a:solidFill>
                  <a:schemeClr val="accent5">
                    <a:lumMod val="50000"/>
                  </a:schemeClr>
                </a:solidFill>
              </a:rPr>
              <a:t>Radikali</a:t>
            </a:r>
            <a:r>
              <a:rPr lang="en-US" b="1" dirty="0">
                <a:solidFill>
                  <a:schemeClr val="accent5">
                    <a:lumMod val="50000"/>
                  </a:schemeClr>
                </a:solidFill>
              </a:rPr>
              <a:t> </a:t>
            </a:r>
            <a:r>
              <a:rPr lang="en-US" b="1" dirty="0" err="1">
                <a:solidFill>
                  <a:schemeClr val="accent5">
                    <a:lumMod val="50000"/>
                  </a:schemeClr>
                </a:solidFill>
              </a:rPr>
              <a:t>prostatektomija</a:t>
            </a:r>
            <a:r>
              <a:rPr lang="en-US" b="1" dirty="0">
                <a:solidFill>
                  <a:schemeClr val="accent5">
                    <a:lumMod val="50000"/>
                  </a:schemeClr>
                </a:solidFill>
              </a:rPr>
              <a:t> – </a:t>
            </a:r>
            <a:r>
              <a:rPr lang="en-US" b="1" dirty="0" err="1">
                <a:solidFill>
                  <a:schemeClr val="accent5">
                    <a:lumMod val="50000"/>
                  </a:schemeClr>
                </a:solidFill>
              </a:rPr>
              <a:t>radioterapija</a:t>
            </a:r>
            <a:endParaRPr lang="en-US" b="1" dirty="0">
              <a:solidFill>
                <a:schemeClr val="accent5">
                  <a:lumMod val="50000"/>
                </a:schemeClr>
              </a:solidFill>
            </a:endParaRPr>
          </a:p>
          <a:p>
            <a:pPr algn="r"/>
            <a:endParaRPr lang="en-US" sz="1200" b="1" dirty="0">
              <a:solidFill>
                <a:schemeClr val="accent5">
                  <a:lumMod val="50000"/>
                </a:schemeClr>
              </a:solidFill>
            </a:endParaRPr>
          </a:p>
          <a:p>
            <a:pPr algn="r"/>
            <a:r>
              <a:rPr lang="en-US" b="1" dirty="0" err="1">
                <a:solidFill>
                  <a:schemeClr val="accent5">
                    <a:lumMod val="50000"/>
                  </a:schemeClr>
                </a:solidFill>
              </a:rPr>
              <a:t>Chemoterapija</a:t>
            </a:r>
            <a:endParaRPr lang="en-US" b="1" dirty="0">
              <a:solidFill>
                <a:schemeClr val="accent5">
                  <a:lumMod val="50000"/>
                </a:schemeClr>
              </a:solidFill>
            </a:endParaRPr>
          </a:p>
          <a:p>
            <a:pPr algn="r"/>
            <a:endParaRPr lang="en-US" sz="1200" b="1" dirty="0">
              <a:solidFill>
                <a:schemeClr val="accent5">
                  <a:lumMod val="50000"/>
                </a:schemeClr>
              </a:solidFill>
            </a:endParaRPr>
          </a:p>
          <a:p>
            <a:pPr algn="r"/>
            <a:r>
              <a:rPr lang="en-US" b="1" dirty="0" err="1">
                <a:solidFill>
                  <a:schemeClr val="accent5">
                    <a:lumMod val="50000"/>
                  </a:schemeClr>
                </a:solidFill>
              </a:rPr>
              <a:t>Radioterapija</a:t>
            </a:r>
            <a:endParaRPr lang="en-US" b="1" dirty="0">
              <a:solidFill>
                <a:schemeClr val="accent5">
                  <a:lumMod val="50000"/>
                </a:schemeClr>
              </a:solidFill>
            </a:endParaRPr>
          </a:p>
          <a:p>
            <a:pPr algn="r"/>
            <a:endParaRPr lang="en-US" sz="1200" b="1" dirty="0">
              <a:solidFill>
                <a:schemeClr val="accent5">
                  <a:lumMod val="50000"/>
                </a:schemeClr>
              </a:solidFill>
            </a:endParaRPr>
          </a:p>
          <a:p>
            <a:pPr algn="r"/>
            <a:r>
              <a:rPr lang="en-US" b="1" dirty="0" err="1">
                <a:solidFill>
                  <a:schemeClr val="accent5">
                    <a:lumMod val="50000"/>
                  </a:schemeClr>
                </a:solidFill>
              </a:rPr>
              <a:t>Aktyvi</a:t>
            </a:r>
            <a:r>
              <a:rPr lang="en-US" b="1" dirty="0">
                <a:solidFill>
                  <a:schemeClr val="accent5">
                    <a:lumMod val="50000"/>
                  </a:schemeClr>
                </a:solidFill>
              </a:rPr>
              <a:t> </a:t>
            </a:r>
            <a:r>
              <a:rPr lang="en-US" b="1" dirty="0" err="1">
                <a:solidFill>
                  <a:schemeClr val="accent5">
                    <a:lumMod val="50000"/>
                  </a:schemeClr>
                </a:solidFill>
              </a:rPr>
              <a:t>stebėsena</a:t>
            </a:r>
            <a:endParaRPr lang="en-US" b="1" dirty="0">
              <a:solidFill>
                <a:schemeClr val="accent5">
                  <a:lumMod val="50000"/>
                </a:schemeClr>
              </a:solidFill>
            </a:endParaRPr>
          </a:p>
          <a:p>
            <a:pPr algn="r"/>
            <a:endParaRPr lang="en-US" sz="1200" b="1" dirty="0">
              <a:solidFill>
                <a:schemeClr val="accent5">
                  <a:lumMod val="50000"/>
                </a:schemeClr>
              </a:solidFill>
            </a:endParaRPr>
          </a:p>
          <a:p>
            <a:pPr algn="r"/>
            <a:r>
              <a:rPr lang="en-US" b="1" dirty="0" err="1">
                <a:solidFill>
                  <a:schemeClr val="accent5">
                    <a:lumMod val="50000"/>
                  </a:schemeClr>
                </a:solidFill>
              </a:rPr>
              <a:t>Radioterapija</a:t>
            </a:r>
            <a:r>
              <a:rPr lang="en-US" b="1" dirty="0">
                <a:solidFill>
                  <a:schemeClr val="accent5">
                    <a:lumMod val="50000"/>
                  </a:schemeClr>
                </a:solidFill>
              </a:rPr>
              <a:t> – </a:t>
            </a:r>
            <a:r>
              <a:rPr lang="en-US" b="1" dirty="0" err="1">
                <a:solidFill>
                  <a:schemeClr val="accent5">
                    <a:lumMod val="50000"/>
                  </a:schemeClr>
                </a:solidFill>
              </a:rPr>
              <a:t>Androgenų</a:t>
            </a:r>
            <a:r>
              <a:rPr lang="en-US" b="1" dirty="0">
                <a:solidFill>
                  <a:schemeClr val="accent5">
                    <a:lumMod val="50000"/>
                  </a:schemeClr>
                </a:solidFill>
              </a:rPr>
              <a:t> </a:t>
            </a:r>
            <a:r>
              <a:rPr lang="en-US" b="1" dirty="0" err="1">
                <a:solidFill>
                  <a:schemeClr val="accent5">
                    <a:lumMod val="50000"/>
                  </a:schemeClr>
                </a:solidFill>
              </a:rPr>
              <a:t>trūkumo</a:t>
            </a:r>
            <a:r>
              <a:rPr lang="en-US" b="1" dirty="0">
                <a:solidFill>
                  <a:schemeClr val="accent5">
                    <a:lumMod val="50000"/>
                  </a:schemeClr>
                </a:solidFill>
              </a:rPr>
              <a:t> </a:t>
            </a:r>
            <a:r>
              <a:rPr lang="en-US" b="1" dirty="0" err="1">
                <a:solidFill>
                  <a:schemeClr val="accent5">
                    <a:lumMod val="50000"/>
                  </a:schemeClr>
                </a:solidFill>
              </a:rPr>
              <a:t>terapija</a:t>
            </a:r>
            <a:endParaRPr lang="en-US" b="1" dirty="0">
              <a:solidFill>
                <a:schemeClr val="accent5">
                  <a:lumMod val="50000"/>
                </a:schemeClr>
              </a:solidFill>
            </a:endParaRPr>
          </a:p>
          <a:p>
            <a:pPr algn="r"/>
            <a:endParaRPr lang="en-US" sz="1000" b="1" dirty="0">
              <a:solidFill>
                <a:schemeClr val="accent5">
                  <a:lumMod val="50000"/>
                </a:schemeClr>
              </a:solidFill>
            </a:endParaRPr>
          </a:p>
          <a:p>
            <a:pPr algn="r"/>
            <a:endParaRPr lang="en-US" sz="1000" b="1" dirty="0">
              <a:solidFill>
                <a:schemeClr val="accent5">
                  <a:lumMod val="50000"/>
                </a:schemeClr>
              </a:solidFill>
            </a:endParaRPr>
          </a:p>
          <a:p>
            <a:pPr algn="r"/>
            <a:endParaRPr lang="en-US" sz="1000" b="1" dirty="0">
              <a:solidFill>
                <a:schemeClr val="accent5">
                  <a:lumMod val="50000"/>
                </a:schemeClr>
              </a:solidFill>
            </a:endParaRPr>
          </a:p>
        </p:txBody>
      </p:sp>
      <p:sp>
        <p:nvSpPr>
          <p:cNvPr id="6" name="Rectangle 5">
            <a:extLst>
              <a:ext uri="{FF2B5EF4-FFF2-40B4-BE49-F238E27FC236}">
                <a16:creationId xmlns:a16="http://schemas.microsoft.com/office/drawing/2014/main" id="{CCD663CD-71D2-69FC-1907-3984F142668D}"/>
              </a:ext>
            </a:extLst>
          </p:cNvPr>
          <p:cNvSpPr/>
          <p:nvPr/>
        </p:nvSpPr>
        <p:spPr>
          <a:xfrm>
            <a:off x="4482518" y="5770220"/>
            <a:ext cx="2908883" cy="330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Blogesnė</a:t>
            </a:r>
            <a:r>
              <a:rPr lang="en-US" b="1" dirty="0">
                <a:solidFill>
                  <a:schemeClr val="accent5">
                    <a:lumMod val="50000"/>
                  </a:schemeClr>
                </a:solidFill>
              </a:rPr>
              <a:t> </a:t>
            </a:r>
            <a:r>
              <a:rPr lang="en-US" b="1" dirty="0" err="1">
                <a:solidFill>
                  <a:schemeClr val="accent5">
                    <a:lumMod val="50000"/>
                  </a:schemeClr>
                </a:solidFill>
              </a:rPr>
              <a:t>gyvenimo</a:t>
            </a:r>
            <a:r>
              <a:rPr lang="en-US" b="1" dirty="0">
                <a:solidFill>
                  <a:schemeClr val="accent5">
                    <a:lumMod val="50000"/>
                  </a:schemeClr>
                </a:solidFill>
              </a:rPr>
              <a:t> </a:t>
            </a:r>
            <a:r>
              <a:rPr lang="en-US" b="1" dirty="0" err="1">
                <a:solidFill>
                  <a:schemeClr val="accent5">
                    <a:lumMod val="50000"/>
                  </a:schemeClr>
                </a:solidFill>
              </a:rPr>
              <a:t>kokybė</a:t>
            </a:r>
            <a:endParaRPr lang="en-US" b="1" dirty="0">
              <a:solidFill>
                <a:schemeClr val="accent5">
                  <a:lumMod val="50000"/>
                </a:schemeClr>
              </a:solidFill>
            </a:endParaRPr>
          </a:p>
        </p:txBody>
      </p:sp>
      <p:sp>
        <p:nvSpPr>
          <p:cNvPr id="7" name="Rectangle 6">
            <a:extLst>
              <a:ext uri="{FF2B5EF4-FFF2-40B4-BE49-F238E27FC236}">
                <a16:creationId xmlns:a16="http://schemas.microsoft.com/office/drawing/2014/main" id="{3BB49318-D87A-739F-A290-FB3D3A968526}"/>
              </a:ext>
            </a:extLst>
          </p:cNvPr>
          <p:cNvSpPr/>
          <p:nvPr/>
        </p:nvSpPr>
        <p:spPr>
          <a:xfrm>
            <a:off x="7290382" y="5770220"/>
            <a:ext cx="2710868" cy="330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err="1">
                <a:solidFill>
                  <a:schemeClr val="accent5">
                    <a:lumMod val="50000"/>
                  </a:schemeClr>
                </a:solidFill>
              </a:rPr>
              <a:t>Geresnė</a:t>
            </a:r>
            <a:r>
              <a:rPr lang="en-US" b="1" dirty="0">
                <a:solidFill>
                  <a:schemeClr val="accent5">
                    <a:lumMod val="50000"/>
                  </a:schemeClr>
                </a:solidFill>
              </a:rPr>
              <a:t> </a:t>
            </a:r>
            <a:r>
              <a:rPr lang="en-US" b="1" dirty="0" err="1">
                <a:solidFill>
                  <a:schemeClr val="accent5">
                    <a:lumMod val="50000"/>
                  </a:schemeClr>
                </a:solidFill>
              </a:rPr>
              <a:t>gyvenimo</a:t>
            </a:r>
            <a:r>
              <a:rPr lang="en-US" b="1" dirty="0">
                <a:solidFill>
                  <a:schemeClr val="accent5">
                    <a:lumMod val="50000"/>
                  </a:schemeClr>
                </a:solidFill>
              </a:rPr>
              <a:t> </a:t>
            </a:r>
            <a:r>
              <a:rPr lang="en-US" b="1" dirty="0" err="1">
                <a:solidFill>
                  <a:schemeClr val="accent5">
                    <a:lumMod val="50000"/>
                  </a:schemeClr>
                </a:solidFill>
              </a:rPr>
              <a:t>kokybė</a:t>
            </a:r>
            <a:endParaRPr lang="en-US" b="1" dirty="0">
              <a:solidFill>
                <a:schemeClr val="accent5">
                  <a:lumMod val="50000"/>
                </a:schemeClr>
              </a:solidFill>
            </a:endParaRPr>
          </a:p>
        </p:txBody>
      </p:sp>
      <p:sp>
        <p:nvSpPr>
          <p:cNvPr id="8" name="Rectangle 7">
            <a:extLst>
              <a:ext uri="{FF2B5EF4-FFF2-40B4-BE49-F238E27FC236}">
                <a16:creationId xmlns:a16="http://schemas.microsoft.com/office/drawing/2014/main" id="{7BBB23A3-47A3-A326-B956-9258BBA6B1D5}"/>
              </a:ext>
            </a:extLst>
          </p:cNvPr>
          <p:cNvSpPr/>
          <p:nvPr/>
        </p:nvSpPr>
        <p:spPr>
          <a:xfrm>
            <a:off x="2533650" y="822697"/>
            <a:ext cx="7467600" cy="339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accent5">
                    <a:lumMod val="50000"/>
                  </a:schemeClr>
                </a:solidFill>
              </a:rPr>
              <a:t>Koks</a:t>
            </a:r>
            <a:r>
              <a:rPr lang="en-US" sz="2400" b="1" dirty="0">
                <a:solidFill>
                  <a:schemeClr val="accent5">
                    <a:lumMod val="50000"/>
                  </a:schemeClr>
                </a:solidFill>
              </a:rPr>
              <a:t> </a:t>
            </a:r>
            <a:r>
              <a:rPr lang="en-US" sz="2400" b="1" dirty="0" err="1">
                <a:solidFill>
                  <a:schemeClr val="accent5">
                    <a:lumMod val="50000"/>
                  </a:schemeClr>
                </a:solidFill>
              </a:rPr>
              <a:t>yra</a:t>
            </a:r>
            <a:r>
              <a:rPr lang="en-US" sz="2400" b="1" dirty="0">
                <a:solidFill>
                  <a:schemeClr val="accent5">
                    <a:lumMod val="50000"/>
                  </a:schemeClr>
                </a:solidFill>
              </a:rPr>
              <a:t> </a:t>
            </a:r>
            <a:r>
              <a:rPr lang="en-US" sz="2400" b="1" dirty="0" err="1">
                <a:solidFill>
                  <a:schemeClr val="accent5">
                    <a:lumMod val="50000"/>
                  </a:schemeClr>
                </a:solidFill>
              </a:rPr>
              <a:t>šlapimo</a:t>
            </a:r>
            <a:r>
              <a:rPr lang="en-US" sz="2400" b="1" dirty="0">
                <a:solidFill>
                  <a:schemeClr val="accent5">
                    <a:lumMod val="50000"/>
                  </a:schemeClr>
                </a:solidFill>
              </a:rPr>
              <a:t> </a:t>
            </a:r>
            <a:r>
              <a:rPr lang="en-US" sz="2400" b="1" dirty="0" err="1">
                <a:solidFill>
                  <a:schemeClr val="accent5">
                    <a:lumMod val="50000"/>
                  </a:schemeClr>
                </a:solidFill>
              </a:rPr>
              <a:t>laikymas</a:t>
            </a:r>
            <a:r>
              <a:rPr lang="en-US" sz="2400" b="1" dirty="0">
                <a:solidFill>
                  <a:schemeClr val="accent5">
                    <a:lumMod val="50000"/>
                  </a:schemeClr>
                </a:solidFill>
              </a:rPr>
              <a:t> po skirting </a:t>
            </a:r>
            <a:r>
              <a:rPr lang="en-US" sz="2400" b="1" dirty="0" err="1">
                <a:solidFill>
                  <a:schemeClr val="accent5">
                    <a:lumMod val="50000"/>
                  </a:schemeClr>
                </a:solidFill>
              </a:rPr>
              <a:t>gydymų</a:t>
            </a:r>
            <a:r>
              <a:rPr lang="en-US" sz="2400" b="1" dirty="0">
                <a:solidFill>
                  <a:schemeClr val="accent5">
                    <a:lumMod val="50000"/>
                  </a:schemeClr>
                </a:solidFill>
              </a:rPr>
              <a:t>?</a:t>
            </a:r>
          </a:p>
        </p:txBody>
      </p:sp>
      <p:sp>
        <p:nvSpPr>
          <p:cNvPr id="10" name="Rectangle 9">
            <a:extLst>
              <a:ext uri="{FF2B5EF4-FFF2-40B4-BE49-F238E27FC236}">
                <a16:creationId xmlns:a16="http://schemas.microsoft.com/office/drawing/2014/main" id="{C62B525B-1897-A7CB-90D2-C90D93199681}"/>
              </a:ext>
            </a:extLst>
          </p:cNvPr>
          <p:cNvSpPr/>
          <p:nvPr/>
        </p:nvSpPr>
        <p:spPr>
          <a:xfrm>
            <a:off x="1853020" y="1197199"/>
            <a:ext cx="673853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rPr>
              <a:t>(</a:t>
            </a:r>
            <a:r>
              <a:rPr lang="en-US" b="1" dirty="0" err="1">
                <a:solidFill>
                  <a:schemeClr val="accent5">
                    <a:lumMod val="50000"/>
                  </a:schemeClr>
                </a:solidFill>
              </a:rPr>
              <a:t>Gyvenimo</a:t>
            </a:r>
            <a:r>
              <a:rPr lang="en-US" b="1" dirty="0">
                <a:solidFill>
                  <a:schemeClr val="accent5">
                    <a:lumMod val="50000"/>
                  </a:schemeClr>
                </a:solidFill>
              </a:rPr>
              <a:t> </a:t>
            </a:r>
            <a:r>
              <a:rPr lang="en-US" b="1" dirty="0" err="1">
                <a:solidFill>
                  <a:schemeClr val="accent5">
                    <a:lumMod val="50000"/>
                  </a:schemeClr>
                </a:solidFill>
              </a:rPr>
              <a:t>kokybės</a:t>
            </a:r>
            <a:r>
              <a:rPr lang="en-US" b="1" dirty="0">
                <a:solidFill>
                  <a:schemeClr val="accent5">
                    <a:lumMod val="50000"/>
                  </a:schemeClr>
                </a:solidFill>
              </a:rPr>
              <a:t> </a:t>
            </a:r>
            <a:r>
              <a:rPr lang="en-US" b="1" dirty="0" err="1">
                <a:solidFill>
                  <a:schemeClr val="accent5">
                    <a:lumMod val="50000"/>
                  </a:schemeClr>
                </a:solidFill>
              </a:rPr>
              <a:t>taškai</a:t>
            </a:r>
            <a:r>
              <a:rPr lang="en-US" b="1" dirty="0">
                <a:solidFill>
                  <a:schemeClr val="accent5">
                    <a:lumMod val="50000"/>
                  </a:schemeClr>
                </a:solidFill>
              </a:rPr>
              <a:t>*. </a:t>
            </a:r>
            <a:r>
              <a:rPr lang="en-US" b="1" dirty="0" err="1">
                <a:solidFill>
                  <a:schemeClr val="accent5">
                    <a:lumMod val="50000"/>
                  </a:schemeClr>
                </a:solidFill>
              </a:rPr>
              <a:t>Mažesni</a:t>
            </a:r>
            <a:r>
              <a:rPr lang="en-US" b="1" dirty="0">
                <a:solidFill>
                  <a:schemeClr val="accent5">
                    <a:lumMod val="50000"/>
                  </a:schemeClr>
                </a:solidFill>
              </a:rPr>
              <a:t> </a:t>
            </a:r>
            <a:r>
              <a:rPr lang="en-US" b="1" dirty="0" err="1">
                <a:solidFill>
                  <a:schemeClr val="accent5">
                    <a:lumMod val="50000"/>
                  </a:schemeClr>
                </a:solidFill>
              </a:rPr>
              <a:t>taškai</a:t>
            </a:r>
            <a:r>
              <a:rPr lang="en-US" b="1" dirty="0">
                <a:solidFill>
                  <a:schemeClr val="accent5">
                    <a:lumMod val="50000"/>
                  </a:schemeClr>
                </a:solidFill>
              </a:rPr>
              <a:t> </a:t>
            </a:r>
            <a:r>
              <a:rPr lang="en-US" b="1" dirty="0" err="1">
                <a:solidFill>
                  <a:schemeClr val="accent5">
                    <a:lumMod val="50000"/>
                  </a:schemeClr>
                </a:solidFill>
              </a:rPr>
              <a:t>nurodo</a:t>
            </a:r>
            <a:r>
              <a:rPr lang="en-US" b="1" dirty="0">
                <a:solidFill>
                  <a:schemeClr val="accent5">
                    <a:lumMod val="50000"/>
                  </a:schemeClr>
                </a:solidFill>
              </a:rPr>
              <a:t> </a:t>
            </a:r>
            <a:r>
              <a:rPr lang="en-US" b="1" dirty="0" err="1">
                <a:solidFill>
                  <a:schemeClr val="accent5">
                    <a:lumMod val="50000"/>
                  </a:schemeClr>
                </a:solidFill>
              </a:rPr>
              <a:t>bogesnius</a:t>
            </a:r>
            <a:r>
              <a:rPr lang="en-US" b="1" dirty="0">
                <a:solidFill>
                  <a:schemeClr val="accent5">
                    <a:lumMod val="50000"/>
                  </a:schemeClr>
                </a:solidFill>
              </a:rPr>
              <a:t> </a:t>
            </a:r>
            <a:r>
              <a:rPr lang="en-US" b="1" dirty="0" err="1">
                <a:solidFill>
                  <a:schemeClr val="accent5">
                    <a:lumMod val="50000"/>
                  </a:schemeClr>
                </a:solidFill>
              </a:rPr>
              <a:t>poveikius</a:t>
            </a:r>
            <a:r>
              <a:rPr lang="en-US" b="1" dirty="0">
                <a:solidFill>
                  <a:schemeClr val="accent5">
                    <a:lumMod val="50000"/>
                  </a:schemeClr>
                </a:solidFill>
              </a:rPr>
              <a:t>. </a:t>
            </a:r>
            <a:r>
              <a:rPr lang="en-US" b="1" dirty="0" err="1">
                <a:solidFill>
                  <a:schemeClr val="accent5">
                    <a:lumMod val="50000"/>
                  </a:schemeClr>
                </a:solidFill>
              </a:rPr>
              <a:t>Taškai</a:t>
            </a:r>
            <a:r>
              <a:rPr lang="en-US" b="1" dirty="0">
                <a:solidFill>
                  <a:schemeClr val="accent5">
                    <a:lumMod val="50000"/>
                  </a:schemeClr>
                </a:solidFill>
              </a:rPr>
              <a:t> </a:t>
            </a:r>
            <a:r>
              <a:rPr lang="en-US" b="1" dirty="0" err="1">
                <a:solidFill>
                  <a:schemeClr val="accent5">
                    <a:lumMod val="50000"/>
                  </a:schemeClr>
                </a:solidFill>
              </a:rPr>
              <a:t>yra</a:t>
            </a:r>
            <a:r>
              <a:rPr lang="en-US" b="1" dirty="0">
                <a:solidFill>
                  <a:schemeClr val="accent5">
                    <a:lumMod val="50000"/>
                  </a:schemeClr>
                </a:solidFill>
              </a:rPr>
              <a:t> </a:t>
            </a:r>
            <a:r>
              <a:rPr lang="en-US" b="1" dirty="0" err="1">
                <a:solidFill>
                  <a:schemeClr val="accent5">
                    <a:lumMod val="50000"/>
                  </a:schemeClr>
                </a:solidFill>
              </a:rPr>
              <a:t>taškų</a:t>
            </a:r>
            <a:r>
              <a:rPr lang="en-US" b="1" dirty="0">
                <a:solidFill>
                  <a:schemeClr val="accent5">
                    <a:lumMod val="50000"/>
                  </a:schemeClr>
                </a:solidFill>
              </a:rPr>
              <a:t> </a:t>
            </a:r>
            <a:r>
              <a:rPr lang="en-US" b="1" dirty="0" err="1">
                <a:solidFill>
                  <a:schemeClr val="accent5">
                    <a:lumMod val="50000"/>
                  </a:schemeClr>
                </a:solidFill>
              </a:rPr>
              <a:t>medianos</a:t>
            </a:r>
            <a:r>
              <a:rPr lang="en-US" b="1" dirty="0">
                <a:solidFill>
                  <a:schemeClr val="accent5">
                    <a:lumMod val="50000"/>
                  </a:schemeClr>
                </a:solidFill>
              </a:rPr>
              <a:t> </a:t>
            </a:r>
            <a:r>
              <a:rPr lang="en-US" b="1" dirty="0" err="1">
                <a:solidFill>
                  <a:schemeClr val="accent5">
                    <a:lumMod val="50000"/>
                  </a:schemeClr>
                </a:solidFill>
              </a:rPr>
              <a:t>atskiram</a:t>
            </a:r>
            <a:r>
              <a:rPr lang="en-US" b="1" dirty="0">
                <a:solidFill>
                  <a:schemeClr val="accent5">
                    <a:lumMod val="50000"/>
                  </a:schemeClr>
                </a:solidFill>
              </a:rPr>
              <a:t> </a:t>
            </a:r>
            <a:r>
              <a:rPr lang="en-US" b="1" dirty="0" err="1">
                <a:solidFill>
                  <a:schemeClr val="accent5">
                    <a:lumMod val="50000"/>
                  </a:schemeClr>
                </a:solidFill>
              </a:rPr>
              <a:t>gydimui</a:t>
            </a:r>
            <a:r>
              <a:rPr lang="en-US" b="1" dirty="0">
                <a:solidFill>
                  <a:schemeClr val="accent5">
                    <a:lumMod val="50000"/>
                  </a:schemeClr>
                </a:solidFill>
              </a:rPr>
              <a:t>.)  </a:t>
            </a:r>
          </a:p>
        </p:txBody>
      </p:sp>
      <p:sp>
        <p:nvSpPr>
          <p:cNvPr id="11" name="Rounded Rectangle 10">
            <a:extLst>
              <a:ext uri="{FF2B5EF4-FFF2-40B4-BE49-F238E27FC236}">
                <a16:creationId xmlns:a16="http://schemas.microsoft.com/office/drawing/2014/main" id="{17A816C3-22BA-0BAB-3BCA-C5A96812AAA5}"/>
              </a:ext>
            </a:extLst>
          </p:cNvPr>
          <p:cNvSpPr/>
          <p:nvPr/>
        </p:nvSpPr>
        <p:spPr>
          <a:xfrm>
            <a:off x="8641760" y="1645999"/>
            <a:ext cx="1747430" cy="1526951"/>
          </a:xfrm>
          <a:prstGeom prst="round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solidFill>
                  <a:srgbClr val="FAA435"/>
                </a:solidFill>
              </a:rPr>
              <a:t>Prostatektomija</a:t>
            </a:r>
            <a:r>
              <a:rPr lang="en-US" sz="1600" b="1" dirty="0">
                <a:solidFill>
                  <a:srgbClr val="FAA435"/>
                </a:solidFill>
              </a:rPr>
              <a:t> </a:t>
            </a:r>
            <a:r>
              <a:rPr lang="en-US" sz="1600" b="1" dirty="0" err="1">
                <a:solidFill>
                  <a:schemeClr val="bg1"/>
                </a:solidFill>
              </a:rPr>
              <a:t>yra</a:t>
            </a:r>
            <a:r>
              <a:rPr lang="en-US" sz="1600" b="1" dirty="0">
                <a:solidFill>
                  <a:schemeClr val="bg1"/>
                </a:solidFill>
              </a:rPr>
              <a:t> </a:t>
            </a:r>
            <a:r>
              <a:rPr lang="en-US" sz="1600" b="1" dirty="0" err="1">
                <a:solidFill>
                  <a:schemeClr val="bg1"/>
                </a:solidFill>
              </a:rPr>
              <a:t>susijusi</a:t>
            </a:r>
            <a:r>
              <a:rPr lang="en-US" sz="1600" b="1" dirty="0">
                <a:solidFill>
                  <a:schemeClr val="bg1"/>
                </a:solidFill>
              </a:rPr>
              <a:t> </a:t>
            </a:r>
            <a:r>
              <a:rPr lang="en-US" sz="1600" b="1" dirty="0" err="1">
                <a:solidFill>
                  <a:schemeClr val="bg1"/>
                </a:solidFill>
              </a:rPr>
              <a:t>su</a:t>
            </a:r>
            <a:r>
              <a:rPr lang="en-US" sz="1600" b="1" dirty="0">
                <a:solidFill>
                  <a:schemeClr val="bg1"/>
                </a:solidFill>
              </a:rPr>
              <a:t> </a:t>
            </a:r>
            <a:r>
              <a:rPr lang="en-US" sz="1600" b="1" dirty="0" err="1">
                <a:solidFill>
                  <a:schemeClr val="bg1"/>
                </a:solidFill>
              </a:rPr>
              <a:t>blogesne</a:t>
            </a:r>
            <a:r>
              <a:rPr lang="en-US" sz="1600" b="1" dirty="0">
                <a:solidFill>
                  <a:schemeClr val="bg1"/>
                </a:solidFill>
              </a:rPr>
              <a:t> </a:t>
            </a:r>
            <a:r>
              <a:rPr lang="en-US" sz="1600" b="1" dirty="0" err="1">
                <a:solidFill>
                  <a:schemeClr val="bg1"/>
                </a:solidFill>
              </a:rPr>
              <a:t>gyvenimo</a:t>
            </a:r>
            <a:r>
              <a:rPr lang="en-US" sz="1600" b="1" dirty="0">
                <a:solidFill>
                  <a:schemeClr val="bg1"/>
                </a:solidFill>
              </a:rPr>
              <a:t> </a:t>
            </a:r>
            <a:r>
              <a:rPr lang="en-US" sz="1600" b="1" dirty="0" err="1">
                <a:solidFill>
                  <a:schemeClr val="bg1"/>
                </a:solidFill>
              </a:rPr>
              <a:t>kokybe</a:t>
            </a:r>
            <a:r>
              <a:rPr lang="en-US" sz="1600" b="1" dirty="0">
                <a:solidFill>
                  <a:schemeClr val="bg1"/>
                </a:solidFill>
              </a:rPr>
              <a:t> </a:t>
            </a:r>
            <a:r>
              <a:rPr lang="en-US" sz="1600" b="1" dirty="0" err="1">
                <a:solidFill>
                  <a:schemeClr val="bg1"/>
                </a:solidFill>
              </a:rPr>
              <a:t>nei</a:t>
            </a:r>
            <a:r>
              <a:rPr lang="en-US" sz="1600" b="1" dirty="0">
                <a:solidFill>
                  <a:schemeClr val="bg1"/>
                </a:solidFill>
              </a:rPr>
              <a:t> </a:t>
            </a:r>
            <a:r>
              <a:rPr lang="en-US" sz="1600" b="1" dirty="0" err="1">
                <a:solidFill>
                  <a:schemeClr val="bg1"/>
                </a:solidFill>
              </a:rPr>
              <a:t>radioterapija</a:t>
            </a:r>
            <a:endParaRPr lang="en-US" sz="1600" b="1" dirty="0">
              <a:solidFill>
                <a:schemeClr val="bg1"/>
              </a:solidFill>
            </a:endParaRPr>
          </a:p>
        </p:txBody>
      </p:sp>
    </p:spTree>
    <p:extLst>
      <p:ext uri="{BB962C8B-B14F-4D97-AF65-F5344CB8AC3E}">
        <p14:creationId xmlns:p14="http://schemas.microsoft.com/office/powerpoint/2010/main" val="202938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Graphical user interface&#10;&#10;Description automatically generated with low confidence">
            <a:extLst>
              <a:ext uri="{FF2B5EF4-FFF2-40B4-BE49-F238E27FC236}">
                <a16:creationId xmlns:a16="http://schemas.microsoft.com/office/drawing/2014/main" id="{B0856F30-DB4D-B58F-464F-B2FD58C0B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333" y="999942"/>
            <a:ext cx="8085667" cy="4461058"/>
          </a:xfrm>
          <a:prstGeom prst="rect">
            <a:avLst/>
          </a:prstGeom>
        </p:spPr>
      </p:pic>
      <p:sp>
        <p:nvSpPr>
          <p:cNvPr id="4" name="Rectangle 3">
            <a:extLst>
              <a:ext uri="{FF2B5EF4-FFF2-40B4-BE49-F238E27FC236}">
                <a16:creationId xmlns:a16="http://schemas.microsoft.com/office/drawing/2014/main" id="{0848387F-BFEC-40B3-9DF0-B1B843BACC3A}"/>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2" name="Rectangle 1">
            <a:extLst>
              <a:ext uri="{FF2B5EF4-FFF2-40B4-BE49-F238E27FC236}">
                <a16:creationId xmlns:a16="http://schemas.microsoft.com/office/drawing/2014/main" id="{43D3FC10-F158-0299-8F68-C9B8AF5C21FB}"/>
              </a:ext>
            </a:extLst>
          </p:cNvPr>
          <p:cNvSpPr/>
          <p:nvPr/>
        </p:nvSpPr>
        <p:spPr>
          <a:xfrm>
            <a:off x="2201333" y="956988"/>
            <a:ext cx="6669067" cy="1000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(U2) </a:t>
            </a:r>
            <a:r>
              <a:rPr lang="en-US" sz="2400" b="1" dirty="0" err="1">
                <a:solidFill>
                  <a:schemeClr val="accent5">
                    <a:lumMod val="50000"/>
                  </a:schemeClr>
                </a:solidFill>
              </a:rPr>
              <a:t>Kokiai</a:t>
            </a:r>
            <a:r>
              <a:rPr lang="en-US" sz="2400" b="1" dirty="0">
                <a:solidFill>
                  <a:schemeClr val="accent5">
                    <a:lumMod val="50000"/>
                  </a:schemeClr>
                </a:solidFill>
              </a:rPr>
              <a:t> </a:t>
            </a:r>
            <a:r>
              <a:rPr lang="en-US" sz="2400" b="1" dirty="0" err="1">
                <a:solidFill>
                  <a:schemeClr val="accent5">
                    <a:lumMod val="50000"/>
                  </a:schemeClr>
                </a:solidFill>
              </a:rPr>
              <a:t>vyrų</a:t>
            </a:r>
            <a:r>
              <a:rPr lang="en-US" sz="2400" b="1" dirty="0">
                <a:solidFill>
                  <a:schemeClr val="accent5">
                    <a:lumMod val="50000"/>
                  </a:schemeClr>
                </a:solidFill>
              </a:rPr>
              <a:t> </a:t>
            </a:r>
            <a:r>
              <a:rPr lang="en-US" sz="2400" b="1" dirty="0" err="1">
                <a:solidFill>
                  <a:schemeClr val="accent5">
                    <a:lumMod val="50000"/>
                  </a:schemeClr>
                </a:solidFill>
              </a:rPr>
              <a:t>proporcijai</a:t>
            </a:r>
            <a:r>
              <a:rPr lang="en-US" sz="2400" b="1" dirty="0">
                <a:solidFill>
                  <a:schemeClr val="accent5">
                    <a:lumMod val="50000"/>
                  </a:schemeClr>
                </a:solidFill>
              </a:rPr>
              <a:t> </a:t>
            </a:r>
            <a:r>
              <a:rPr lang="en-US" sz="2400" b="1" dirty="0" err="1">
                <a:solidFill>
                  <a:schemeClr val="accent5">
                    <a:lumMod val="50000"/>
                  </a:schemeClr>
                </a:solidFill>
              </a:rPr>
              <a:t>trūksta</a:t>
            </a:r>
            <a:r>
              <a:rPr lang="en-US" sz="2400" b="1" dirty="0">
                <a:solidFill>
                  <a:schemeClr val="accent5">
                    <a:lumMod val="50000"/>
                  </a:schemeClr>
                </a:solidFill>
              </a:rPr>
              <a:t> </a:t>
            </a:r>
            <a:r>
              <a:rPr lang="en-US" sz="2400" b="1" dirty="0" err="1">
                <a:solidFill>
                  <a:schemeClr val="accent5">
                    <a:lumMod val="50000"/>
                  </a:schemeClr>
                </a:solidFill>
              </a:rPr>
              <a:t>šlapimo</a:t>
            </a:r>
            <a:r>
              <a:rPr lang="en-US" sz="2400" b="1" dirty="0">
                <a:solidFill>
                  <a:schemeClr val="accent5">
                    <a:lumMod val="50000"/>
                  </a:schemeClr>
                </a:solidFill>
              </a:rPr>
              <a:t> </a:t>
            </a:r>
            <a:r>
              <a:rPr lang="en-US" sz="2400" b="1" dirty="0" err="1">
                <a:solidFill>
                  <a:schemeClr val="accent5">
                    <a:lumMod val="50000"/>
                  </a:schemeClr>
                </a:solidFill>
              </a:rPr>
              <a:t>kontrolės</a:t>
            </a:r>
            <a:r>
              <a:rPr lang="en-US" sz="2400" b="1" dirty="0">
                <a:solidFill>
                  <a:schemeClr val="accent5">
                    <a:lumMod val="50000"/>
                  </a:schemeClr>
                </a:solidFill>
              </a:rPr>
              <a:t> po </a:t>
            </a:r>
            <a:r>
              <a:rPr lang="en-US" sz="2400" b="1" dirty="0" err="1">
                <a:solidFill>
                  <a:schemeClr val="accent5">
                    <a:lumMod val="50000"/>
                  </a:schemeClr>
                </a:solidFill>
              </a:rPr>
              <a:t>gydymo</a:t>
            </a:r>
            <a:r>
              <a:rPr lang="en-US" sz="2400" b="1" dirty="0">
                <a:solidFill>
                  <a:schemeClr val="accent5">
                    <a:lumMod val="50000"/>
                  </a:schemeClr>
                </a:solidFill>
              </a:rPr>
              <a:t>?</a:t>
            </a:r>
          </a:p>
          <a:p>
            <a:r>
              <a:rPr lang="en-US" b="1" dirty="0">
                <a:solidFill>
                  <a:schemeClr val="accent5">
                    <a:lumMod val="50000"/>
                  </a:schemeClr>
                </a:solidFill>
              </a:rPr>
              <a:t>(</a:t>
            </a:r>
            <a:r>
              <a:rPr lang="en-US" b="1" dirty="0" err="1">
                <a:solidFill>
                  <a:schemeClr val="accent5">
                    <a:lumMod val="50000"/>
                  </a:schemeClr>
                </a:solidFill>
              </a:rPr>
              <a:t>Visų</a:t>
            </a:r>
            <a:r>
              <a:rPr lang="en-US" b="1" dirty="0">
                <a:solidFill>
                  <a:schemeClr val="accent5">
                    <a:lumMod val="50000"/>
                  </a:schemeClr>
                </a:solidFill>
              </a:rPr>
              <a:t> </a:t>
            </a:r>
            <a:r>
              <a:rPr lang="en-US" b="1" dirty="0" err="1">
                <a:solidFill>
                  <a:schemeClr val="accent5">
                    <a:lumMod val="50000"/>
                  </a:schemeClr>
                </a:solidFill>
              </a:rPr>
              <a:t>apklaustų</a:t>
            </a:r>
            <a:r>
              <a:rPr lang="en-US" b="1" dirty="0">
                <a:solidFill>
                  <a:schemeClr val="accent5">
                    <a:lumMod val="50000"/>
                  </a:schemeClr>
                </a:solidFill>
              </a:rPr>
              <a:t> </a:t>
            </a:r>
            <a:r>
              <a:rPr lang="en-US" b="1" dirty="0" err="1">
                <a:solidFill>
                  <a:schemeClr val="accent5">
                    <a:lumMod val="50000"/>
                  </a:schemeClr>
                </a:solidFill>
              </a:rPr>
              <a:t>vyrų</a:t>
            </a:r>
            <a:r>
              <a:rPr lang="en-US" b="1" dirty="0">
                <a:solidFill>
                  <a:schemeClr val="accent5">
                    <a:lumMod val="50000"/>
                  </a:schemeClr>
                </a:solidFill>
              </a:rPr>
              <a:t> </a:t>
            </a:r>
            <a:r>
              <a:rPr lang="en-US" b="1" dirty="0" err="1">
                <a:solidFill>
                  <a:schemeClr val="accent5">
                    <a:lumMod val="50000"/>
                  </a:schemeClr>
                </a:solidFill>
              </a:rPr>
              <a:t>proporcija</a:t>
            </a:r>
            <a:r>
              <a:rPr lang="en-US" b="1" dirty="0">
                <a:solidFill>
                  <a:schemeClr val="accent5">
                    <a:lumMod val="50000"/>
                  </a:schemeClr>
                </a:solidFill>
              </a:rPr>
              <a:t> </a:t>
            </a:r>
            <a:r>
              <a:rPr lang="en-US" b="1" dirty="0" err="1">
                <a:solidFill>
                  <a:schemeClr val="accent5">
                    <a:lumMod val="50000"/>
                  </a:schemeClr>
                </a:solidFill>
              </a:rPr>
              <a:t>su</a:t>
            </a:r>
            <a:r>
              <a:rPr lang="en-US" b="1" dirty="0">
                <a:solidFill>
                  <a:schemeClr val="accent5">
                    <a:lumMod val="50000"/>
                  </a:schemeClr>
                </a:solidFill>
              </a:rPr>
              <a:t> </a:t>
            </a:r>
            <a:r>
              <a:rPr lang="en-US" b="1" dirty="0" err="1">
                <a:solidFill>
                  <a:schemeClr val="accent5">
                    <a:lumMod val="50000"/>
                  </a:schemeClr>
                </a:solidFill>
              </a:rPr>
              <a:t>dažnu</a:t>
            </a:r>
            <a:r>
              <a:rPr lang="en-US" b="1" dirty="0">
                <a:solidFill>
                  <a:schemeClr val="accent5">
                    <a:lumMod val="50000"/>
                  </a:schemeClr>
                </a:solidFill>
              </a:rPr>
              <a:t> </a:t>
            </a:r>
            <a:r>
              <a:rPr lang="en-US" b="1" dirty="0" err="1">
                <a:solidFill>
                  <a:schemeClr val="accent5">
                    <a:lumMod val="50000"/>
                  </a:schemeClr>
                </a:solidFill>
              </a:rPr>
              <a:t>lašėjimu</a:t>
            </a:r>
            <a:r>
              <a:rPr lang="en-US" b="1" dirty="0">
                <a:solidFill>
                  <a:schemeClr val="accent5">
                    <a:lumMod val="50000"/>
                  </a:schemeClr>
                </a:solidFill>
              </a:rPr>
              <a:t> </a:t>
            </a:r>
            <a:r>
              <a:rPr lang="en-US" b="1" dirty="0" err="1">
                <a:solidFill>
                  <a:schemeClr val="accent5">
                    <a:lumMod val="50000"/>
                  </a:schemeClr>
                </a:solidFill>
              </a:rPr>
              <a:t>ar</a:t>
            </a:r>
            <a:r>
              <a:rPr lang="en-US" b="1" dirty="0">
                <a:solidFill>
                  <a:schemeClr val="accent5">
                    <a:lumMod val="50000"/>
                  </a:schemeClr>
                </a:solidFill>
              </a:rPr>
              <a:t> be </a:t>
            </a:r>
            <a:r>
              <a:rPr lang="en-US" b="1" dirty="0" err="1">
                <a:solidFill>
                  <a:schemeClr val="accent5">
                    <a:lumMod val="50000"/>
                  </a:schemeClr>
                </a:solidFill>
              </a:rPr>
              <a:t>jokios</a:t>
            </a:r>
            <a:r>
              <a:rPr lang="en-US" b="1" dirty="0">
                <a:solidFill>
                  <a:schemeClr val="accent5">
                    <a:lumMod val="50000"/>
                  </a:schemeClr>
                </a:solidFill>
              </a:rPr>
              <a:t> </a:t>
            </a:r>
            <a:r>
              <a:rPr lang="en-US" b="1" dirty="0" err="1">
                <a:solidFill>
                  <a:schemeClr val="accent5">
                    <a:lumMod val="50000"/>
                  </a:schemeClr>
                </a:solidFill>
              </a:rPr>
              <a:t>kontrolės</a:t>
            </a:r>
            <a:r>
              <a:rPr lang="en-US" b="1" dirty="0">
                <a:solidFill>
                  <a:schemeClr val="accent5">
                    <a:lumMod val="50000"/>
                  </a:schemeClr>
                </a:solidFill>
              </a:rPr>
              <a:t>*)</a:t>
            </a:r>
          </a:p>
        </p:txBody>
      </p:sp>
      <p:sp>
        <p:nvSpPr>
          <p:cNvPr id="6" name="Rectangle 5">
            <a:extLst>
              <a:ext uri="{FF2B5EF4-FFF2-40B4-BE49-F238E27FC236}">
                <a16:creationId xmlns:a16="http://schemas.microsoft.com/office/drawing/2014/main" id="{C5698532-E572-49B5-0770-F134B7E364B5}"/>
              </a:ext>
            </a:extLst>
          </p:cNvPr>
          <p:cNvSpPr/>
          <p:nvPr/>
        </p:nvSpPr>
        <p:spPr>
          <a:xfrm>
            <a:off x="1725866" y="2153460"/>
            <a:ext cx="2247900" cy="2943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5">
                    <a:lumMod val="50000"/>
                  </a:schemeClr>
                </a:solidFill>
              </a:rPr>
              <a:t>Po </a:t>
            </a:r>
            <a:r>
              <a:rPr lang="en-US" b="1" dirty="0" err="1">
                <a:solidFill>
                  <a:schemeClr val="accent5">
                    <a:lumMod val="50000"/>
                  </a:schemeClr>
                </a:solidFill>
              </a:rPr>
              <a:t>vien</a:t>
            </a:r>
            <a:r>
              <a:rPr lang="en-US" b="1" dirty="0">
                <a:solidFill>
                  <a:schemeClr val="accent5">
                    <a:lumMod val="50000"/>
                  </a:schemeClr>
                </a:solidFill>
              </a:rPr>
              <a:t> tik </a:t>
            </a:r>
            <a:r>
              <a:rPr lang="en-US" b="1" dirty="0" err="1">
                <a:solidFill>
                  <a:schemeClr val="accent5">
                    <a:lumMod val="50000"/>
                  </a:schemeClr>
                </a:solidFill>
              </a:rPr>
              <a:t>operacijos</a:t>
            </a:r>
            <a:endParaRPr lang="en-US" b="1" dirty="0">
              <a:solidFill>
                <a:schemeClr val="accent5">
                  <a:lumMod val="50000"/>
                </a:schemeClr>
              </a:solidFill>
            </a:endParaRPr>
          </a:p>
          <a:p>
            <a:endParaRPr lang="en-US" sz="1000" b="1" dirty="0">
              <a:solidFill>
                <a:schemeClr val="accent5">
                  <a:lumMod val="50000"/>
                </a:schemeClr>
              </a:solidFill>
            </a:endParaRPr>
          </a:p>
          <a:p>
            <a:r>
              <a:rPr lang="en-US" b="1" dirty="0">
                <a:solidFill>
                  <a:schemeClr val="accent5">
                    <a:lumMod val="50000"/>
                  </a:schemeClr>
                </a:solidFill>
              </a:rPr>
              <a:t>Po </a:t>
            </a:r>
            <a:r>
              <a:rPr lang="en-US" b="1" dirty="0" err="1">
                <a:solidFill>
                  <a:schemeClr val="accent5">
                    <a:lumMod val="50000"/>
                  </a:schemeClr>
                </a:solidFill>
              </a:rPr>
              <a:t>operacijos</a:t>
            </a:r>
            <a:r>
              <a:rPr lang="en-US" b="1" dirty="0">
                <a:solidFill>
                  <a:schemeClr val="accent5">
                    <a:lumMod val="50000"/>
                  </a:schemeClr>
                </a:solidFill>
              </a:rPr>
              <a:t> </a:t>
            </a:r>
            <a:r>
              <a:rPr lang="en-US" b="1" dirty="0" err="1">
                <a:solidFill>
                  <a:schemeClr val="accent5">
                    <a:lumMod val="50000"/>
                  </a:schemeClr>
                </a:solidFill>
              </a:rPr>
              <a:t>plius</a:t>
            </a:r>
            <a:r>
              <a:rPr lang="en-US" b="1" dirty="0">
                <a:solidFill>
                  <a:schemeClr val="accent5">
                    <a:lumMod val="50000"/>
                  </a:schemeClr>
                </a:solidFill>
              </a:rPr>
              <a:t> </a:t>
            </a:r>
            <a:r>
              <a:rPr lang="en-US" b="1" dirty="0" err="1">
                <a:solidFill>
                  <a:schemeClr val="accent5">
                    <a:lumMod val="50000"/>
                  </a:schemeClr>
                </a:solidFill>
              </a:rPr>
              <a:t>radioterapija</a:t>
            </a:r>
            <a:endParaRPr lang="en-US" b="1" dirty="0">
              <a:solidFill>
                <a:schemeClr val="accent5">
                  <a:lumMod val="50000"/>
                </a:schemeClr>
              </a:solidFill>
            </a:endParaRPr>
          </a:p>
          <a:p>
            <a:endParaRPr lang="en-US" sz="1000" b="1" dirty="0">
              <a:solidFill>
                <a:schemeClr val="accent5">
                  <a:lumMod val="50000"/>
                </a:schemeClr>
              </a:solidFill>
            </a:endParaRPr>
          </a:p>
          <a:p>
            <a:r>
              <a:rPr lang="en-US" b="1" dirty="0">
                <a:solidFill>
                  <a:schemeClr val="accent5">
                    <a:lumMod val="50000"/>
                  </a:schemeClr>
                </a:solidFill>
              </a:rPr>
              <a:t>Per </a:t>
            </a:r>
            <a:r>
              <a:rPr lang="en-US" b="1" dirty="0" err="1">
                <a:solidFill>
                  <a:schemeClr val="accent5">
                    <a:lumMod val="50000"/>
                  </a:schemeClr>
                </a:solidFill>
              </a:rPr>
              <a:t>aktyvią</a:t>
            </a:r>
            <a:r>
              <a:rPr lang="en-US" b="1" dirty="0">
                <a:solidFill>
                  <a:schemeClr val="accent5">
                    <a:lumMod val="50000"/>
                  </a:schemeClr>
                </a:solidFill>
              </a:rPr>
              <a:t> </a:t>
            </a:r>
            <a:r>
              <a:rPr lang="en-US" b="1" dirty="0" err="1">
                <a:solidFill>
                  <a:schemeClr val="accent5">
                    <a:lumMod val="50000"/>
                  </a:schemeClr>
                </a:solidFill>
              </a:rPr>
              <a:t>stebėseną</a:t>
            </a:r>
            <a:endParaRPr lang="en-US" b="1" dirty="0">
              <a:solidFill>
                <a:schemeClr val="accent5">
                  <a:lumMod val="50000"/>
                </a:schemeClr>
              </a:solidFill>
            </a:endParaRPr>
          </a:p>
          <a:p>
            <a:endParaRPr lang="en-US" sz="1000" b="1" dirty="0">
              <a:solidFill>
                <a:schemeClr val="accent5">
                  <a:lumMod val="50000"/>
                </a:schemeClr>
              </a:solidFill>
            </a:endParaRPr>
          </a:p>
          <a:p>
            <a:r>
              <a:rPr lang="en-US" b="1" dirty="0">
                <a:solidFill>
                  <a:schemeClr val="accent5">
                    <a:lumMod val="50000"/>
                  </a:schemeClr>
                </a:solidFill>
              </a:rPr>
              <a:t>Po </a:t>
            </a:r>
            <a:r>
              <a:rPr lang="en-US" b="1" dirty="0" err="1">
                <a:solidFill>
                  <a:schemeClr val="accent5">
                    <a:lumMod val="50000"/>
                  </a:schemeClr>
                </a:solidFill>
              </a:rPr>
              <a:t>vien</a:t>
            </a:r>
            <a:r>
              <a:rPr lang="en-US" b="1" dirty="0">
                <a:solidFill>
                  <a:schemeClr val="accent5">
                    <a:lumMod val="50000"/>
                  </a:schemeClr>
                </a:solidFill>
              </a:rPr>
              <a:t> tik </a:t>
            </a:r>
            <a:r>
              <a:rPr lang="en-US" b="1" dirty="0" err="1">
                <a:solidFill>
                  <a:schemeClr val="accent5">
                    <a:lumMod val="50000"/>
                  </a:schemeClr>
                </a:solidFill>
              </a:rPr>
              <a:t>radioterapijos</a:t>
            </a:r>
            <a:endParaRPr lang="en-US" b="1" dirty="0">
              <a:solidFill>
                <a:schemeClr val="accent5">
                  <a:lumMod val="50000"/>
                </a:schemeClr>
              </a:solidFill>
            </a:endParaRPr>
          </a:p>
          <a:p>
            <a:endParaRPr lang="en-US" sz="1000" b="1" dirty="0">
              <a:solidFill>
                <a:schemeClr val="accent5">
                  <a:lumMod val="50000"/>
                </a:schemeClr>
              </a:solidFill>
            </a:endParaRPr>
          </a:p>
          <a:p>
            <a:r>
              <a:rPr lang="en-US" b="1" dirty="0">
                <a:solidFill>
                  <a:schemeClr val="accent5">
                    <a:lumMod val="50000"/>
                  </a:schemeClr>
                </a:solidFill>
              </a:rPr>
              <a:t>Po </a:t>
            </a:r>
            <a:r>
              <a:rPr lang="en-US" b="1" dirty="0" err="1">
                <a:solidFill>
                  <a:schemeClr val="accent5">
                    <a:lumMod val="50000"/>
                  </a:schemeClr>
                </a:solidFill>
              </a:rPr>
              <a:t>radioterapijos</a:t>
            </a:r>
            <a:r>
              <a:rPr lang="en-US" b="1" dirty="0">
                <a:solidFill>
                  <a:schemeClr val="accent5">
                    <a:lumMod val="50000"/>
                  </a:schemeClr>
                </a:solidFill>
              </a:rPr>
              <a:t> </a:t>
            </a:r>
            <a:r>
              <a:rPr lang="en-US" b="1" dirty="0" err="1">
                <a:solidFill>
                  <a:schemeClr val="accent5">
                    <a:lumMod val="50000"/>
                  </a:schemeClr>
                </a:solidFill>
              </a:rPr>
              <a:t>plius</a:t>
            </a:r>
            <a:r>
              <a:rPr lang="en-US" b="1" dirty="0">
                <a:solidFill>
                  <a:schemeClr val="accent5">
                    <a:lumMod val="50000"/>
                  </a:schemeClr>
                </a:solidFill>
              </a:rPr>
              <a:t> ATT</a:t>
            </a:r>
          </a:p>
        </p:txBody>
      </p:sp>
      <p:sp>
        <p:nvSpPr>
          <p:cNvPr id="7" name="Rectangle 6">
            <a:extLst>
              <a:ext uri="{FF2B5EF4-FFF2-40B4-BE49-F238E27FC236}">
                <a16:creationId xmlns:a16="http://schemas.microsoft.com/office/drawing/2014/main" id="{4638E49F-664B-0BFB-06A9-926FE335CC60}"/>
              </a:ext>
            </a:extLst>
          </p:cNvPr>
          <p:cNvSpPr/>
          <p:nvPr/>
        </p:nvSpPr>
        <p:spPr>
          <a:xfrm>
            <a:off x="2849816" y="5104971"/>
            <a:ext cx="933450" cy="25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Taškai</a:t>
            </a:r>
            <a:endParaRPr lang="en-US" sz="1600" dirty="0">
              <a:solidFill>
                <a:schemeClr val="accent5">
                  <a:lumMod val="50000"/>
                </a:schemeClr>
              </a:solidFill>
            </a:endParaRPr>
          </a:p>
        </p:txBody>
      </p:sp>
      <p:sp>
        <p:nvSpPr>
          <p:cNvPr id="8" name="Rounded Rectangle 7">
            <a:extLst>
              <a:ext uri="{FF2B5EF4-FFF2-40B4-BE49-F238E27FC236}">
                <a16:creationId xmlns:a16="http://schemas.microsoft.com/office/drawing/2014/main" id="{F1438134-14A3-93C7-3D2C-D1ECBBDCDAE7}"/>
              </a:ext>
            </a:extLst>
          </p:cNvPr>
          <p:cNvSpPr/>
          <p:nvPr/>
        </p:nvSpPr>
        <p:spPr>
          <a:xfrm>
            <a:off x="7810500" y="3508351"/>
            <a:ext cx="2590057" cy="1723141"/>
          </a:xfrm>
          <a:prstGeom prst="round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60% </a:t>
            </a:r>
            <a:r>
              <a:rPr lang="en-US" b="1" dirty="0" err="1">
                <a:solidFill>
                  <a:schemeClr val="bg1"/>
                </a:solidFill>
              </a:rPr>
              <a:t>gydytų</a:t>
            </a:r>
            <a:r>
              <a:rPr lang="en-US" b="1" dirty="0">
                <a:solidFill>
                  <a:schemeClr val="bg1"/>
                </a:solidFill>
              </a:rPr>
              <a:t> </a:t>
            </a:r>
            <a:r>
              <a:rPr lang="en-US" b="1" dirty="0" err="1">
                <a:solidFill>
                  <a:schemeClr val="bg1"/>
                </a:solidFill>
              </a:rPr>
              <a:t>vyrų</a:t>
            </a:r>
            <a:r>
              <a:rPr lang="en-US" b="1" dirty="0">
                <a:solidFill>
                  <a:schemeClr val="bg1"/>
                </a:solidFill>
              </a:rPr>
              <a:t> </a:t>
            </a:r>
            <a:r>
              <a:rPr lang="en-US" b="1" dirty="0" err="1">
                <a:solidFill>
                  <a:schemeClr val="bg1"/>
                </a:solidFill>
              </a:rPr>
              <a:t>teigia</a:t>
            </a:r>
            <a:r>
              <a:rPr lang="en-US" b="1" dirty="0">
                <a:solidFill>
                  <a:schemeClr val="bg1"/>
                </a:solidFill>
              </a:rPr>
              <a:t>, </a:t>
            </a:r>
            <a:r>
              <a:rPr lang="en-US" b="1" dirty="0" err="1">
                <a:solidFill>
                  <a:schemeClr val="bg1"/>
                </a:solidFill>
              </a:rPr>
              <a:t>kad</a:t>
            </a:r>
            <a:r>
              <a:rPr lang="en-US" b="1" dirty="0">
                <a:solidFill>
                  <a:schemeClr val="bg1"/>
                </a:solidFill>
              </a:rPr>
              <a:t> </a:t>
            </a:r>
            <a:r>
              <a:rPr lang="en-US" b="1" dirty="0" err="1">
                <a:solidFill>
                  <a:schemeClr val="bg1"/>
                </a:solidFill>
              </a:rPr>
              <a:t>jiems</a:t>
            </a:r>
            <a:r>
              <a:rPr lang="en-US" b="1" dirty="0">
                <a:solidFill>
                  <a:schemeClr val="bg1"/>
                </a:solidFill>
              </a:rPr>
              <a:t> </a:t>
            </a:r>
            <a:r>
              <a:rPr lang="en-US" b="1" dirty="0" err="1">
                <a:solidFill>
                  <a:schemeClr val="bg1"/>
                </a:solidFill>
              </a:rPr>
              <a:t>kažkiek</a:t>
            </a:r>
            <a:r>
              <a:rPr lang="en-US" b="1" dirty="0">
                <a:solidFill>
                  <a:schemeClr val="bg1"/>
                </a:solidFill>
              </a:rPr>
              <a:t> </a:t>
            </a:r>
            <a:r>
              <a:rPr lang="en-US" b="1" dirty="0" err="1">
                <a:solidFill>
                  <a:schemeClr val="bg1"/>
                </a:solidFill>
              </a:rPr>
              <a:t>trūksta</a:t>
            </a:r>
            <a:r>
              <a:rPr lang="en-US" b="1" dirty="0">
                <a:solidFill>
                  <a:schemeClr val="bg1"/>
                </a:solidFill>
              </a:rPr>
              <a:t> </a:t>
            </a:r>
            <a:r>
              <a:rPr lang="en-US" b="1" dirty="0" err="1">
                <a:solidFill>
                  <a:schemeClr val="bg1"/>
                </a:solidFill>
              </a:rPr>
              <a:t>šlapimo</a:t>
            </a:r>
            <a:r>
              <a:rPr lang="en-US" b="1" dirty="0">
                <a:solidFill>
                  <a:schemeClr val="bg1"/>
                </a:solidFill>
              </a:rPr>
              <a:t> </a:t>
            </a:r>
            <a:r>
              <a:rPr lang="en-US" b="1" dirty="0" err="1">
                <a:solidFill>
                  <a:schemeClr val="bg1"/>
                </a:solidFill>
              </a:rPr>
              <a:t>kontrolės</a:t>
            </a:r>
            <a:r>
              <a:rPr lang="en-US" b="1" dirty="0">
                <a:solidFill>
                  <a:schemeClr val="bg1"/>
                </a:solidFill>
              </a:rPr>
              <a:t> (</a:t>
            </a:r>
            <a:r>
              <a:rPr lang="en-US" b="1" dirty="0" err="1">
                <a:solidFill>
                  <a:schemeClr val="bg1"/>
                </a:solidFill>
              </a:rPr>
              <a:t>nuo</a:t>
            </a:r>
            <a:r>
              <a:rPr lang="en-US" b="1" dirty="0">
                <a:solidFill>
                  <a:schemeClr val="bg1"/>
                </a:solidFill>
              </a:rPr>
              <a:t> </a:t>
            </a:r>
            <a:r>
              <a:rPr lang="en-US" b="1" dirty="0" err="1">
                <a:solidFill>
                  <a:schemeClr val="bg1"/>
                </a:solidFill>
              </a:rPr>
              <a:t>reto</a:t>
            </a:r>
            <a:r>
              <a:rPr lang="en-US" b="1" dirty="0">
                <a:solidFill>
                  <a:schemeClr val="bg1"/>
                </a:solidFill>
              </a:rPr>
              <a:t> </a:t>
            </a:r>
            <a:r>
              <a:rPr lang="en-US" b="1" dirty="0" err="1">
                <a:solidFill>
                  <a:schemeClr val="bg1"/>
                </a:solidFill>
              </a:rPr>
              <a:t>lašėjimo</a:t>
            </a:r>
            <a:r>
              <a:rPr lang="en-US" b="1" dirty="0">
                <a:solidFill>
                  <a:schemeClr val="bg1"/>
                </a:solidFill>
              </a:rPr>
              <a:t> </a:t>
            </a:r>
            <a:r>
              <a:rPr lang="en-US" b="1" dirty="0" err="1">
                <a:solidFill>
                  <a:schemeClr val="bg1"/>
                </a:solidFill>
              </a:rPr>
              <a:t>iki</a:t>
            </a:r>
            <a:r>
              <a:rPr lang="en-US" b="1" dirty="0">
                <a:solidFill>
                  <a:schemeClr val="bg1"/>
                </a:solidFill>
              </a:rPr>
              <a:t> </a:t>
            </a:r>
            <a:r>
              <a:rPr lang="en-US" b="1" dirty="0" err="1">
                <a:solidFill>
                  <a:schemeClr val="bg1"/>
                </a:solidFill>
              </a:rPr>
              <a:t>visiško</a:t>
            </a:r>
            <a:r>
              <a:rPr lang="en-US" b="1" dirty="0">
                <a:solidFill>
                  <a:schemeClr val="bg1"/>
                </a:solidFill>
              </a:rPr>
              <a:t> </a:t>
            </a:r>
            <a:r>
              <a:rPr lang="en-US" b="1" dirty="0" err="1">
                <a:solidFill>
                  <a:schemeClr val="bg1"/>
                </a:solidFill>
              </a:rPr>
              <a:t>kontrolės</a:t>
            </a:r>
            <a:r>
              <a:rPr lang="en-US" b="1" dirty="0">
                <a:solidFill>
                  <a:schemeClr val="bg1"/>
                </a:solidFill>
              </a:rPr>
              <a:t> </a:t>
            </a:r>
            <a:r>
              <a:rPr lang="en-US" b="1" dirty="0" err="1">
                <a:solidFill>
                  <a:schemeClr val="bg1"/>
                </a:solidFill>
              </a:rPr>
              <a:t>trūkumo</a:t>
            </a:r>
            <a:r>
              <a:rPr lang="en-US" b="1" dirty="0">
                <a:solidFill>
                  <a:schemeClr val="bg1"/>
                </a:solidFill>
              </a:rPr>
              <a:t>)</a:t>
            </a:r>
          </a:p>
        </p:txBody>
      </p:sp>
    </p:spTree>
    <p:extLst>
      <p:ext uri="{BB962C8B-B14F-4D97-AF65-F5344CB8AC3E}">
        <p14:creationId xmlns:p14="http://schemas.microsoft.com/office/powerpoint/2010/main" val="492344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Diagram&#10;&#10;Description automatically generated">
            <a:extLst>
              <a:ext uri="{FF2B5EF4-FFF2-40B4-BE49-F238E27FC236}">
                <a16:creationId xmlns:a16="http://schemas.microsoft.com/office/drawing/2014/main" id="{A73687BB-B913-5DCF-AD2D-555F8B628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2474" y="1062617"/>
            <a:ext cx="8268083" cy="4732765"/>
          </a:xfrm>
          <a:prstGeom prst="rect">
            <a:avLst/>
          </a:prstGeom>
        </p:spPr>
      </p:pic>
      <p:sp>
        <p:nvSpPr>
          <p:cNvPr id="2" name="Rectangle 1">
            <a:extLst>
              <a:ext uri="{FF2B5EF4-FFF2-40B4-BE49-F238E27FC236}">
                <a16:creationId xmlns:a16="http://schemas.microsoft.com/office/drawing/2014/main" id="{C3BE10C5-F545-46AA-61F1-091D02239A9B}"/>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194D6A6D-26AD-33A9-68B2-569FF1DD0CF2}"/>
              </a:ext>
            </a:extLst>
          </p:cNvPr>
          <p:cNvSpPr/>
          <p:nvPr/>
        </p:nvSpPr>
        <p:spPr>
          <a:xfrm>
            <a:off x="9867900" y="5451272"/>
            <a:ext cx="999382" cy="237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Taškai</a:t>
            </a:r>
            <a:endParaRPr lang="en-US" sz="1600" dirty="0">
              <a:solidFill>
                <a:schemeClr val="accent5">
                  <a:lumMod val="50000"/>
                </a:schemeClr>
              </a:solidFill>
            </a:endParaRPr>
          </a:p>
        </p:txBody>
      </p:sp>
      <p:sp>
        <p:nvSpPr>
          <p:cNvPr id="6" name="Rectangle 5">
            <a:extLst>
              <a:ext uri="{FF2B5EF4-FFF2-40B4-BE49-F238E27FC236}">
                <a16:creationId xmlns:a16="http://schemas.microsoft.com/office/drawing/2014/main" id="{5B4E66F4-DF5A-E929-7C6C-78AFE4A03A30}"/>
              </a:ext>
            </a:extLst>
          </p:cNvPr>
          <p:cNvSpPr/>
          <p:nvPr/>
        </p:nvSpPr>
        <p:spPr>
          <a:xfrm>
            <a:off x="2132474" y="1062617"/>
            <a:ext cx="4458826" cy="994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(U3) </a:t>
            </a:r>
            <a:r>
              <a:rPr lang="en-US" sz="2400" b="1" dirty="0" err="1">
                <a:solidFill>
                  <a:schemeClr val="accent5">
                    <a:lumMod val="50000"/>
                  </a:schemeClr>
                </a:solidFill>
              </a:rPr>
              <a:t>Kiek</a:t>
            </a:r>
            <a:r>
              <a:rPr lang="en-US" sz="2400" b="1" dirty="0">
                <a:solidFill>
                  <a:schemeClr val="accent5">
                    <a:lumMod val="50000"/>
                  </a:schemeClr>
                </a:solidFill>
              </a:rPr>
              <a:t> </a:t>
            </a:r>
            <a:r>
              <a:rPr lang="en-US" sz="2400" b="1" dirty="0" err="1">
                <a:solidFill>
                  <a:schemeClr val="accent5">
                    <a:lumMod val="50000"/>
                  </a:schemeClr>
                </a:solidFill>
              </a:rPr>
              <a:t>įklotų</a:t>
            </a:r>
            <a:r>
              <a:rPr lang="en-US" sz="2400" b="1" dirty="0">
                <a:solidFill>
                  <a:schemeClr val="accent5">
                    <a:lumMod val="50000"/>
                  </a:schemeClr>
                </a:solidFill>
              </a:rPr>
              <a:t> </a:t>
            </a:r>
            <a:r>
              <a:rPr lang="en-US" sz="2400" b="1" dirty="0" err="1">
                <a:solidFill>
                  <a:schemeClr val="accent5">
                    <a:lumMod val="50000"/>
                  </a:schemeClr>
                </a:solidFill>
              </a:rPr>
              <a:t>gydyti</a:t>
            </a:r>
            <a:r>
              <a:rPr lang="en-US" sz="2400" b="1" dirty="0">
                <a:solidFill>
                  <a:schemeClr val="accent5">
                    <a:lumMod val="50000"/>
                  </a:schemeClr>
                </a:solidFill>
              </a:rPr>
              <a:t> </a:t>
            </a:r>
            <a:r>
              <a:rPr lang="en-US" sz="2400" b="1" dirty="0" err="1">
                <a:solidFill>
                  <a:schemeClr val="accent5">
                    <a:lumMod val="50000"/>
                  </a:schemeClr>
                </a:solidFill>
              </a:rPr>
              <a:t>vyrai</a:t>
            </a:r>
            <a:r>
              <a:rPr lang="en-US" sz="2400" b="1" dirty="0">
                <a:solidFill>
                  <a:schemeClr val="accent5">
                    <a:lumMod val="50000"/>
                  </a:schemeClr>
                </a:solidFill>
              </a:rPr>
              <a:t> </a:t>
            </a:r>
            <a:r>
              <a:rPr lang="en-US" sz="2400" b="1" dirty="0" err="1">
                <a:solidFill>
                  <a:schemeClr val="accent5">
                    <a:lumMod val="50000"/>
                  </a:schemeClr>
                </a:solidFill>
              </a:rPr>
              <a:t>paprastai</a:t>
            </a:r>
            <a:r>
              <a:rPr lang="en-US" sz="2400" b="1" dirty="0">
                <a:solidFill>
                  <a:schemeClr val="accent5">
                    <a:lumMod val="50000"/>
                  </a:schemeClr>
                </a:solidFill>
              </a:rPr>
              <a:t> </a:t>
            </a:r>
            <a:r>
              <a:rPr lang="en-US" sz="2400" b="1" dirty="0" err="1">
                <a:solidFill>
                  <a:schemeClr val="accent5">
                    <a:lumMod val="50000"/>
                  </a:schemeClr>
                </a:solidFill>
              </a:rPr>
              <a:t>sunaudoja</a:t>
            </a:r>
            <a:r>
              <a:rPr lang="en-US" sz="2400" b="1" dirty="0">
                <a:solidFill>
                  <a:schemeClr val="accent5">
                    <a:lumMod val="50000"/>
                  </a:schemeClr>
                </a:solidFill>
              </a:rPr>
              <a:t>?</a:t>
            </a:r>
          </a:p>
          <a:p>
            <a:r>
              <a:rPr lang="en-US" b="1" dirty="0">
                <a:solidFill>
                  <a:schemeClr val="accent5">
                    <a:lumMod val="50000"/>
                  </a:schemeClr>
                </a:solidFill>
              </a:rPr>
              <a:t>(</a:t>
            </a:r>
            <a:r>
              <a:rPr lang="en-US" b="1" dirty="0" err="1">
                <a:solidFill>
                  <a:schemeClr val="accent5">
                    <a:lumMod val="50000"/>
                  </a:schemeClr>
                </a:solidFill>
              </a:rPr>
              <a:t>Visi</a:t>
            </a:r>
            <a:r>
              <a:rPr lang="en-US" b="1" dirty="0">
                <a:solidFill>
                  <a:schemeClr val="accent5">
                    <a:lumMod val="50000"/>
                  </a:schemeClr>
                </a:solidFill>
              </a:rPr>
              <a:t> </a:t>
            </a:r>
            <a:r>
              <a:rPr lang="en-US" b="1" dirty="0" err="1">
                <a:solidFill>
                  <a:schemeClr val="accent5">
                    <a:lumMod val="50000"/>
                  </a:schemeClr>
                </a:solidFill>
              </a:rPr>
              <a:t>apklausti</a:t>
            </a:r>
            <a:r>
              <a:rPr lang="en-US" b="1" dirty="0">
                <a:solidFill>
                  <a:schemeClr val="accent5">
                    <a:lumMod val="50000"/>
                  </a:schemeClr>
                </a:solidFill>
              </a:rPr>
              <a:t> </a:t>
            </a:r>
            <a:r>
              <a:rPr lang="en-US" b="1" dirty="0" err="1">
                <a:solidFill>
                  <a:schemeClr val="accent5">
                    <a:lumMod val="50000"/>
                  </a:schemeClr>
                </a:solidFill>
              </a:rPr>
              <a:t>respondentai</a:t>
            </a:r>
            <a:r>
              <a:rPr lang="en-US" b="1" dirty="0">
                <a:solidFill>
                  <a:schemeClr val="accent5">
                    <a:lumMod val="50000"/>
                  </a:schemeClr>
                </a:solidFill>
              </a:rPr>
              <a:t>*)</a:t>
            </a:r>
          </a:p>
          <a:p>
            <a:endParaRPr lang="en-US" sz="2400" b="1" dirty="0">
              <a:solidFill>
                <a:schemeClr val="accent5">
                  <a:lumMod val="50000"/>
                </a:schemeClr>
              </a:solidFill>
            </a:endParaRPr>
          </a:p>
        </p:txBody>
      </p:sp>
      <p:sp>
        <p:nvSpPr>
          <p:cNvPr id="7" name="Rectangle 6">
            <a:extLst>
              <a:ext uri="{FF2B5EF4-FFF2-40B4-BE49-F238E27FC236}">
                <a16:creationId xmlns:a16="http://schemas.microsoft.com/office/drawing/2014/main" id="{2CA0F88A-563F-6BCB-8798-05CD2B891FA1}"/>
              </a:ext>
            </a:extLst>
          </p:cNvPr>
          <p:cNvSpPr/>
          <p:nvPr/>
        </p:nvSpPr>
        <p:spPr>
          <a:xfrm>
            <a:off x="2381250" y="2705099"/>
            <a:ext cx="914400" cy="590549"/>
          </a:xfrm>
          <a:prstGeom prst="rect">
            <a:avLst/>
          </a:prstGeom>
          <a:solidFill>
            <a:srgbClr val="F6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solidFill>
                  <a:schemeClr val="accent5">
                    <a:lumMod val="50000"/>
                  </a:schemeClr>
                </a:solidFill>
              </a:rPr>
              <a:t>Trys</a:t>
            </a:r>
            <a:r>
              <a:rPr lang="en-US" sz="1600" b="1" dirty="0">
                <a:solidFill>
                  <a:schemeClr val="accent5">
                    <a:lumMod val="50000"/>
                  </a:schemeClr>
                </a:solidFill>
              </a:rPr>
              <a:t> </a:t>
            </a:r>
            <a:r>
              <a:rPr lang="en-US" sz="1600" b="1" dirty="0" err="1">
                <a:solidFill>
                  <a:schemeClr val="accent5">
                    <a:lumMod val="50000"/>
                  </a:schemeClr>
                </a:solidFill>
              </a:rPr>
              <a:t>ar</a:t>
            </a:r>
            <a:r>
              <a:rPr lang="en-US" sz="1600" b="1" dirty="0">
                <a:solidFill>
                  <a:schemeClr val="accent5">
                    <a:lumMod val="50000"/>
                  </a:schemeClr>
                </a:solidFill>
              </a:rPr>
              <a:t> </a:t>
            </a:r>
            <a:r>
              <a:rPr lang="en-US" sz="1600" b="1" dirty="0" err="1">
                <a:solidFill>
                  <a:schemeClr val="accent5">
                    <a:lumMod val="50000"/>
                  </a:schemeClr>
                </a:solidFill>
              </a:rPr>
              <a:t>daugiau</a:t>
            </a:r>
            <a:endParaRPr lang="en-US" sz="1600" b="1" dirty="0">
              <a:solidFill>
                <a:schemeClr val="accent5">
                  <a:lumMod val="50000"/>
                </a:schemeClr>
              </a:solidFill>
            </a:endParaRPr>
          </a:p>
        </p:txBody>
      </p:sp>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98B8030D-42B7-D330-248F-EA45D9DA7450}"/>
                  </a:ext>
                </a:extLst>
              </p14:cNvPr>
              <p14:cNvContentPartPr/>
              <p14:nvPr/>
            </p14:nvContentPartPr>
            <p14:xfrm>
              <a:off x="2389350" y="2703930"/>
              <a:ext cx="360" cy="360"/>
            </p14:xfrm>
          </p:contentPart>
        </mc:Choice>
        <mc:Fallback>
          <p:pic>
            <p:nvPicPr>
              <p:cNvPr id="8" name="Ink 7">
                <a:extLst>
                  <a:ext uri="{FF2B5EF4-FFF2-40B4-BE49-F238E27FC236}">
                    <a16:creationId xmlns:a16="http://schemas.microsoft.com/office/drawing/2014/main" id="{98B8030D-42B7-D330-248F-EA45D9DA7450}"/>
                  </a:ext>
                </a:extLst>
              </p:cNvPr>
              <p:cNvPicPr/>
              <p:nvPr/>
            </p:nvPicPr>
            <p:blipFill>
              <a:blip r:embed="rId6"/>
              <a:stretch>
                <a:fillRect/>
              </a:stretch>
            </p:blipFill>
            <p:spPr>
              <a:xfrm>
                <a:off x="2380350" y="269529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EB3F3CEF-60D2-80DC-4979-72B0F9ED5949}"/>
                  </a:ext>
                </a:extLst>
              </p14:cNvPr>
              <p14:cNvContentPartPr/>
              <p14:nvPr/>
            </p14:nvContentPartPr>
            <p14:xfrm>
              <a:off x="3281430" y="2689890"/>
              <a:ext cx="360" cy="360"/>
            </p14:xfrm>
          </p:contentPart>
        </mc:Choice>
        <mc:Fallback>
          <p:pic>
            <p:nvPicPr>
              <p:cNvPr id="10" name="Ink 9">
                <a:extLst>
                  <a:ext uri="{FF2B5EF4-FFF2-40B4-BE49-F238E27FC236}">
                    <a16:creationId xmlns:a16="http://schemas.microsoft.com/office/drawing/2014/main" id="{EB3F3CEF-60D2-80DC-4979-72B0F9ED5949}"/>
                  </a:ext>
                </a:extLst>
              </p:cNvPr>
              <p:cNvPicPr/>
              <p:nvPr/>
            </p:nvPicPr>
            <p:blipFill>
              <a:blip r:embed="rId6"/>
              <a:stretch>
                <a:fillRect/>
              </a:stretch>
            </p:blipFill>
            <p:spPr>
              <a:xfrm>
                <a:off x="3272790" y="2680890"/>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87F45299-2D98-18DC-12A5-468160832873}"/>
                  </a:ext>
                </a:extLst>
              </p14:cNvPr>
              <p14:cNvContentPartPr/>
              <p14:nvPr/>
            </p14:nvContentPartPr>
            <p14:xfrm>
              <a:off x="3269190" y="2702130"/>
              <a:ext cx="83880" cy="34920"/>
            </p14:xfrm>
          </p:contentPart>
        </mc:Choice>
        <mc:Fallback>
          <p:pic>
            <p:nvPicPr>
              <p:cNvPr id="11" name="Ink 10">
                <a:extLst>
                  <a:ext uri="{FF2B5EF4-FFF2-40B4-BE49-F238E27FC236}">
                    <a16:creationId xmlns:a16="http://schemas.microsoft.com/office/drawing/2014/main" id="{87F45299-2D98-18DC-12A5-468160832873}"/>
                  </a:ext>
                </a:extLst>
              </p:cNvPr>
              <p:cNvPicPr/>
              <p:nvPr/>
            </p:nvPicPr>
            <p:blipFill>
              <a:blip r:embed="rId9"/>
              <a:stretch>
                <a:fillRect/>
              </a:stretch>
            </p:blipFill>
            <p:spPr>
              <a:xfrm>
                <a:off x="3260190" y="2693130"/>
                <a:ext cx="101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1F8C7A28-8F60-B8E5-9732-7B9358B169A5}"/>
                  </a:ext>
                </a:extLst>
              </p14:cNvPr>
              <p14:cNvContentPartPr/>
              <p14:nvPr/>
            </p14:nvContentPartPr>
            <p14:xfrm>
              <a:off x="2323470" y="2671530"/>
              <a:ext cx="121320" cy="120240"/>
            </p14:xfrm>
          </p:contentPart>
        </mc:Choice>
        <mc:Fallback>
          <p:pic>
            <p:nvPicPr>
              <p:cNvPr id="12" name="Ink 11">
                <a:extLst>
                  <a:ext uri="{FF2B5EF4-FFF2-40B4-BE49-F238E27FC236}">
                    <a16:creationId xmlns:a16="http://schemas.microsoft.com/office/drawing/2014/main" id="{1F8C7A28-8F60-B8E5-9732-7B9358B169A5}"/>
                  </a:ext>
                </a:extLst>
              </p:cNvPr>
              <p:cNvPicPr/>
              <p:nvPr/>
            </p:nvPicPr>
            <p:blipFill>
              <a:blip r:embed="rId11"/>
              <a:stretch>
                <a:fillRect/>
              </a:stretch>
            </p:blipFill>
            <p:spPr>
              <a:xfrm>
                <a:off x="2314470" y="2662530"/>
                <a:ext cx="138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FCBACE4E-0DE4-432D-6C83-B53773A4B855}"/>
                  </a:ext>
                </a:extLst>
              </p14:cNvPr>
              <p14:cNvContentPartPr/>
              <p14:nvPr/>
            </p14:nvContentPartPr>
            <p14:xfrm>
              <a:off x="736590" y="3417450"/>
              <a:ext cx="360" cy="360"/>
            </p14:xfrm>
          </p:contentPart>
        </mc:Choice>
        <mc:Fallback>
          <p:pic>
            <p:nvPicPr>
              <p:cNvPr id="13" name="Ink 12">
                <a:extLst>
                  <a:ext uri="{FF2B5EF4-FFF2-40B4-BE49-F238E27FC236}">
                    <a16:creationId xmlns:a16="http://schemas.microsoft.com/office/drawing/2014/main" id="{FCBACE4E-0DE4-432D-6C83-B53773A4B855}"/>
                  </a:ext>
                </a:extLst>
              </p:cNvPr>
              <p:cNvPicPr/>
              <p:nvPr/>
            </p:nvPicPr>
            <p:blipFill>
              <a:blip r:embed="rId6"/>
              <a:stretch>
                <a:fillRect/>
              </a:stretch>
            </p:blipFill>
            <p:spPr>
              <a:xfrm>
                <a:off x="727590" y="3408810"/>
                <a:ext cx="18000" cy="18000"/>
              </a:xfrm>
              <a:prstGeom prst="rect">
                <a:avLst/>
              </a:prstGeom>
            </p:spPr>
          </p:pic>
        </mc:Fallback>
      </mc:AlternateContent>
      <p:sp>
        <p:nvSpPr>
          <p:cNvPr id="14" name="Rectangle 13">
            <a:extLst>
              <a:ext uri="{FF2B5EF4-FFF2-40B4-BE49-F238E27FC236}">
                <a16:creationId xmlns:a16="http://schemas.microsoft.com/office/drawing/2014/main" id="{D99382F1-B4D9-3CD0-2F33-FF3E48F24909}"/>
              </a:ext>
            </a:extLst>
          </p:cNvPr>
          <p:cNvSpPr/>
          <p:nvPr/>
        </p:nvSpPr>
        <p:spPr>
          <a:xfrm>
            <a:off x="3642861" y="2748434"/>
            <a:ext cx="952500" cy="590549"/>
          </a:xfrm>
          <a:prstGeom prst="rect">
            <a:avLst/>
          </a:prstGeom>
          <a:solidFill>
            <a:srgbClr val="F9CD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5">
                    <a:lumMod val="50000"/>
                  </a:schemeClr>
                </a:solidFill>
              </a:rPr>
              <a:t>Du per </a:t>
            </a:r>
            <a:r>
              <a:rPr lang="en-US" sz="1600" b="1" dirty="0" err="1">
                <a:solidFill>
                  <a:schemeClr val="accent5">
                    <a:lumMod val="50000"/>
                  </a:schemeClr>
                </a:solidFill>
              </a:rPr>
              <a:t>dieną</a:t>
            </a:r>
            <a:endParaRPr lang="en-US" sz="1600" b="1" dirty="0">
              <a:solidFill>
                <a:schemeClr val="accent5">
                  <a:lumMod val="50000"/>
                </a:schemeClr>
              </a:solidFill>
            </a:endParaRPr>
          </a:p>
        </p:txBody>
      </p:sp>
      <p:sp>
        <p:nvSpPr>
          <p:cNvPr id="15" name="Rectangle 14">
            <a:extLst>
              <a:ext uri="{FF2B5EF4-FFF2-40B4-BE49-F238E27FC236}">
                <a16:creationId xmlns:a16="http://schemas.microsoft.com/office/drawing/2014/main" id="{B7CA2D4B-3E62-C31B-EF82-8E3046A029DC}"/>
              </a:ext>
            </a:extLst>
          </p:cNvPr>
          <p:cNvSpPr/>
          <p:nvPr/>
        </p:nvSpPr>
        <p:spPr>
          <a:xfrm>
            <a:off x="5192787" y="2791770"/>
            <a:ext cx="1065137" cy="547213"/>
          </a:xfrm>
          <a:prstGeom prst="rect">
            <a:avLst/>
          </a:prstGeom>
          <a:solidFill>
            <a:srgbClr val="FBD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solidFill>
                  <a:schemeClr val="accent5">
                    <a:lumMod val="50000"/>
                  </a:schemeClr>
                </a:solidFill>
              </a:rPr>
              <a:t>Vienas</a:t>
            </a:r>
            <a:r>
              <a:rPr lang="en-US" sz="1600" b="1" dirty="0">
                <a:solidFill>
                  <a:schemeClr val="accent5">
                    <a:lumMod val="50000"/>
                  </a:schemeClr>
                </a:solidFill>
              </a:rPr>
              <a:t> per </a:t>
            </a:r>
            <a:r>
              <a:rPr lang="en-US" sz="1600" b="1" dirty="0" err="1">
                <a:solidFill>
                  <a:schemeClr val="accent5">
                    <a:lumMod val="50000"/>
                  </a:schemeClr>
                </a:solidFill>
              </a:rPr>
              <a:t>dieną</a:t>
            </a:r>
            <a:endParaRPr lang="en-US" sz="1600" b="1" dirty="0">
              <a:solidFill>
                <a:schemeClr val="accent5">
                  <a:lumMod val="50000"/>
                </a:schemeClr>
              </a:solidFill>
            </a:endParaRPr>
          </a:p>
        </p:txBody>
      </p:sp>
      <mc:AlternateContent xmlns:mc="http://schemas.openxmlformats.org/markup-compatibility/2006">
        <mc:Choice xmlns:p14="http://schemas.microsoft.com/office/powerpoint/2010/main" Requires="p14">
          <p:contentPart p14:bwMode="auto" r:id="rId13">
            <p14:nvContentPartPr>
              <p14:cNvPr id="17" name="Ink 16">
                <a:extLst>
                  <a:ext uri="{FF2B5EF4-FFF2-40B4-BE49-F238E27FC236}">
                    <a16:creationId xmlns:a16="http://schemas.microsoft.com/office/drawing/2014/main" id="{BFBBC599-03FA-F151-3926-44F15558D6EE}"/>
                  </a:ext>
                </a:extLst>
              </p14:cNvPr>
              <p14:cNvContentPartPr/>
              <p14:nvPr/>
            </p14:nvContentPartPr>
            <p14:xfrm>
              <a:off x="6495510" y="1909050"/>
              <a:ext cx="167760" cy="185040"/>
            </p14:xfrm>
          </p:contentPart>
        </mc:Choice>
        <mc:Fallback>
          <p:pic>
            <p:nvPicPr>
              <p:cNvPr id="17" name="Ink 16">
                <a:extLst>
                  <a:ext uri="{FF2B5EF4-FFF2-40B4-BE49-F238E27FC236}">
                    <a16:creationId xmlns:a16="http://schemas.microsoft.com/office/drawing/2014/main" id="{BFBBC599-03FA-F151-3926-44F15558D6EE}"/>
                  </a:ext>
                </a:extLst>
              </p:cNvPr>
              <p:cNvPicPr/>
              <p:nvPr/>
            </p:nvPicPr>
            <p:blipFill>
              <a:blip r:embed="rId14"/>
              <a:stretch>
                <a:fillRect/>
              </a:stretch>
            </p:blipFill>
            <p:spPr>
              <a:xfrm>
                <a:off x="6486870" y="1900050"/>
                <a:ext cx="1854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Ink 17">
                <a:extLst>
                  <a:ext uri="{FF2B5EF4-FFF2-40B4-BE49-F238E27FC236}">
                    <a16:creationId xmlns:a16="http://schemas.microsoft.com/office/drawing/2014/main" id="{C3C06732-618A-62FB-13C1-9EA132834D80}"/>
                  </a:ext>
                </a:extLst>
              </p14:cNvPr>
              <p14:cNvContentPartPr/>
              <p14:nvPr/>
            </p14:nvContentPartPr>
            <p14:xfrm>
              <a:off x="6493710" y="1990770"/>
              <a:ext cx="77760" cy="93240"/>
            </p14:xfrm>
          </p:contentPart>
        </mc:Choice>
        <mc:Fallback>
          <p:pic>
            <p:nvPicPr>
              <p:cNvPr id="18" name="Ink 17">
                <a:extLst>
                  <a:ext uri="{FF2B5EF4-FFF2-40B4-BE49-F238E27FC236}">
                    <a16:creationId xmlns:a16="http://schemas.microsoft.com/office/drawing/2014/main" id="{C3C06732-618A-62FB-13C1-9EA132834D80}"/>
                  </a:ext>
                </a:extLst>
              </p:cNvPr>
              <p:cNvPicPr/>
              <p:nvPr/>
            </p:nvPicPr>
            <p:blipFill>
              <a:blip r:embed="rId16"/>
              <a:stretch>
                <a:fillRect/>
              </a:stretch>
            </p:blipFill>
            <p:spPr>
              <a:xfrm>
                <a:off x="6484710" y="1981770"/>
                <a:ext cx="95400" cy="110880"/>
              </a:xfrm>
              <a:prstGeom prst="rect">
                <a:avLst/>
              </a:prstGeom>
            </p:spPr>
          </p:pic>
        </mc:Fallback>
      </mc:AlternateContent>
      <p:sp>
        <p:nvSpPr>
          <p:cNvPr id="19" name="Rectangle 18">
            <a:extLst>
              <a:ext uri="{FF2B5EF4-FFF2-40B4-BE49-F238E27FC236}">
                <a16:creationId xmlns:a16="http://schemas.microsoft.com/office/drawing/2014/main" id="{99C0A27B-8A30-C7FB-09E8-13AE78DEFFF4}"/>
              </a:ext>
            </a:extLst>
          </p:cNvPr>
          <p:cNvSpPr/>
          <p:nvPr/>
        </p:nvSpPr>
        <p:spPr>
          <a:xfrm>
            <a:off x="7715250" y="3028950"/>
            <a:ext cx="1155150" cy="266698"/>
          </a:xfrm>
          <a:prstGeom prst="rect">
            <a:avLst/>
          </a:prstGeom>
          <a:solidFill>
            <a:srgbClr val="76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1"/>
                </a:solidFill>
              </a:rPr>
              <a:t>Nė</a:t>
            </a:r>
            <a:r>
              <a:rPr lang="en-US" sz="1600" b="1" dirty="0">
                <a:solidFill>
                  <a:schemeClr val="bg1"/>
                </a:solidFill>
              </a:rPr>
              <a:t> </a:t>
            </a:r>
            <a:r>
              <a:rPr lang="en-US" sz="1600" b="1" dirty="0" err="1">
                <a:solidFill>
                  <a:schemeClr val="bg1"/>
                </a:solidFill>
              </a:rPr>
              <a:t>vieno</a:t>
            </a:r>
            <a:endParaRPr lang="en-US" sz="1600" b="1" dirty="0">
              <a:solidFill>
                <a:schemeClr val="bg1"/>
              </a:solidFill>
            </a:endParaRPr>
          </a:p>
        </p:txBody>
      </p:sp>
      <p:sp>
        <p:nvSpPr>
          <p:cNvPr id="21" name="Rounded Rectangle 20">
            <a:extLst>
              <a:ext uri="{FF2B5EF4-FFF2-40B4-BE49-F238E27FC236}">
                <a16:creationId xmlns:a16="http://schemas.microsoft.com/office/drawing/2014/main" id="{6F80EC1D-362A-6658-B073-2DF64A411E04}"/>
              </a:ext>
            </a:extLst>
          </p:cNvPr>
          <p:cNvSpPr/>
          <p:nvPr/>
        </p:nvSpPr>
        <p:spPr>
          <a:xfrm>
            <a:off x="2444790" y="4413356"/>
            <a:ext cx="2907630" cy="1633965"/>
          </a:xfrm>
          <a:prstGeom prst="round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solidFill>
              </a:rPr>
              <a:t>Daugiau</a:t>
            </a:r>
            <a:r>
              <a:rPr lang="en-US" b="1" dirty="0">
                <a:solidFill>
                  <a:schemeClr val="bg1"/>
                </a:solidFill>
              </a:rPr>
              <a:t> </a:t>
            </a:r>
            <a:r>
              <a:rPr lang="en-US" b="1" dirty="0" err="1">
                <a:solidFill>
                  <a:schemeClr val="bg1"/>
                </a:solidFill>
              </a:rPr>
              <a:t>nei</a:t>
            </a:r>
            <a:r>
              <a:rPr lang="en-US" b="1" dirty="0">
                <a:solidFill>
                  <a:schemeClr val="bg1"/>
                </a:solidFill>
              </a:rPr>
              <a:t> </a:t>
            </a:r>
            <a:r>
              <a:rPr lang="en-US" b="1" dirty="0" err="1">
                <a:solidFill>
                  <a:schemeClr val="bg1"/>
                </a:solidFill>
              </a:rPr>
              <a:t>trečdalis</a:t>
            </a:r>
            <a:r>
              <a:rPr lang="en-US" b="1" dirty="0">
                <a:solidFill>
                  <a:schemeClr val="bg1"/>
                </a:solidFill>
              </a:rPr>
              <a:t> </a:t>
            </a:r>
            <a:r>
              <a:rPr lang="en-US" b="1" dirty="0" err="1">
                <a:solidFill>
                  <a:schemeClr val="bg1"/>
                </a:solidFill>
              </a:rPr>
              <a:t>vyrų</a:t>
            </a:r>
            <a:r>
              <a:rPr lang="en-US" b="1" dirty="0">
                <a:solidFill>
                  <a:schemeClr val="bg1"/>
                </a:solidFill>
              </a:rPr>
              <a:t> </a:t>
            </a:r>
            <a:r>
              <a:rPr lang="en-US" b="1" dirty="0" err="1">
                <a:solidFill>
                  <a:schemeClr val="bg1"/>
                </a:solidFill>
              </a:rPr>
              <a:t>naudoja</a:t>
            </a:r>
            <a:r>
              <a:rPr lang="en-US" b="1" dirty="0">
                <a:solidFill>
                  <a:schemeClr val="bg1"/>
                </a:solidFill>
              </a:rPr>
              <a:t> </a:t>
            </a:r>
            <a:r>
              <a:rPr lang="en-US" b="1" dirty="0" err="1">
                <a:solidFill>
                  <a:schemeClr val="bg1"/>
                </a:solidFill>
              </a:rPr>
              <a:t>vieną</a:t>
            </a:r>
            <a:r>
              <a:rPr lang="en-US" b="1" dirty="0">
                <a:solidFill>
                  <a:schemeClr val="bg1"/>
                </a:solidFill>
              </a:rPr>
              <a:t> </a:t>
            </a:r>
            <a:r>
              <a:rPr lang="en-US" b="1" dirty="0" err="1">
                <a:solidFill>
                  <a:schemeClr val="bg1"/>
                </a:solidFill>
              </a:rPr>
              <a:t>ar</a:t>
            </a:r>
            <a:r>
              <a:rPr lang="en-US" b="1" dirty="0">
                <a:solidFill>
                  <a:schemeClr val="bg1"/>
                </a:solidFill>
              </a:rPr>
              <a:t> </a:t>
            </a:r>
            <a:r>
              <a:rPr lang="en-US" b="1" dirty="0" err="1">
                <a:solidFill>
                  <a:schemeClr val="bg1"/>
                </a:solidFill>
              </a:rPr>
              <a:t>daugiau</a:t>
            </a:r>
            <a:r>
              <a:rPr lang="en-US" b="1" dirty="0">
                <a:solidFill>
                  <a:schemeClr val="bg1"/>
                </a:solidFill>
              </a:rPr>
              <a:t> </a:t>
            </a:r>
            <a:r>
              <a:rPr lang="en-US" b="1" dirty="0" err="1">
                <a:solidFill>
                  <a:schemeClr val="bg1"/>
                </a:solidFill>
              </a:rPr>
              <a:t>šlapimo</a:t>
            </a:r>
            <a:r>
              <a:rPr lang="en-US" b="1" dirty="0">
                <a:solidFill>
                  <a:schemeClr val="bg1"/>
                </a:solidFill>
              </a:rPr>
              <a:t> </a:t>
            </a:r>
            <a:r>
              <a:rPr lang="en-US" b="1" dirty="0" err="1">
                <a:solidFill>
                  <a:schemeClr val="bg1"/>
                </a:solidFill>
              </a:rPr>
              <a:t>nelaikymo</a:t>
            </a:r>
            <a:r>
              <a:rPr lang="en-US" b="1" dirty="0">
                <a:solidFill>
                  <a:schemeClr val="bg1"/>
                </a:solidFill>
              </a:rPr>
              <a:t> </a:t>
            </a:r>
            <a:r>
              <a:rPr lang="en-US" b="1" dirty="0" err="1">
                <a:solidFill>
                  <a:schemeClr val="bg1"/>
                </a:solidFill>
              </a:rPr>
              <a:t>įklotų</a:t>
            </a:r>
            <a:r>
              <a:rPr lang="en-US" b="1" dirty="0">
                <a:solidFill>
                  <a:schemeClr val="bg1"/>
                </a:solidFill>
              </a:rPr>
              <a:t> </a:t>
            </a:r>
            <a:r>
              <a:rPr lang="en-US" b="1" dirty="0" err="1">
                <a:solidFill>
                  <a:schemeClr val="bg1"/>
                </a:solidFill>
              </a:rPr>
              <a:t>kiekvieną</a:t>
            </a:r>
            <a:r>
              <a:rPr lang="en-US" b="1" dirty="0">
                <a:solidFill>
                  <a:schemeClr val="bg1"/>
                </a:solidFill>
              </a:rPr>
              <a:t> </a:t>
            </a:r>
            <a:r>
              <a:rPr lang="en-US" b="1" dirty="0" err="1">
                <a:solidFill>
                  <a:schemeClr val="bg1"/>
                </a:solidFill>
              </a:rPr>
              <a:t>dieną</a:t>
            </a:r>
            <a:r>
              <a:rPr lang="en-US" b="1" dirty="0">
                <a:solidFill>
                  <a:schemeClr val="bg1"/>
                </a:solidFill>
              </a:rPr>
              <a:t> po </a:t>
            </a:r>
            <a:r>
              <a:rPr lang="en-US" b="1" dirty="0" err="1">
                <a:solidFill>
                  <a:schemeClr val="bg1"/>
                </a:solidFill>
              </a:rPr>
              <a:t>gydymo</a:t>
            </a:r>
            <a:endParaRPr lang="en-US" b="1" dirty="0">
              <a:solidFill>
                <a:schemeClr val="bg1"/>
              </a:solidFill>
            </a:endParaRPr>
          </a:p>
        </p:txBody>
      </p:sp>
    </p:spTree>
    <p:extLst>
      <p:ext uri="{BB962C8B-B14F-4D97-AF65-F5344CB8AC3E}">
        <p14:creationId xmlns:p14="http://schemas.microsoft.com/office/powerpoint/2010/main" val="3450105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026FFFD0-6300-C93D-B91E-E0D39CE954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024" y="1246996"/>
            <a:ext cx="8373533" cy="3955772"/>
          </a:xfrm>
          <a:prstGeom prst="rect">
            <a:avLst/>
          </a:prstGeom>
        </p:spPr>
      </p:pic>
      <p:sp>
        <p:nvSpPr>
          <p:cNvPr id="2" name="Rectangle 1">
            <a:extLst>
              <a:ext uri="{FF2B5EF4-FFF2-40B4-BE49-F238E27FC236}">
                <a16:creationId xmlns:a16="http://schemas.microsoft.com/office/drawing/2014/main" id="{C16865BC-ACEA-5EAD-FC7A-FF6B514BA972}"/>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4" name="Rectangle 3">
            <a:extLst>
              <a:ext uri="{FF2B5EF4-FFF2-40B4-BE49-F238E27FC236}">
                <a16:creationId xmlns:a16="http://schemas.microsoft.com/office/drawing/2014/main" id="{354D5E89-70C2-9938-887C-F6BB176B60EC}"/>
              </a:ext>
            </a:extLst>
          </p:cNvPr>
          <p:cNvSpPr/>
          <p:nvPr/>
        </p:nvSpPr>
        <p:spPr>
          <a:xfrm>
            <a:off x="1978656" y="1237435"/>
            <a:ext cx="7878976" cy="71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(U4) </a:t>
            </a:r>
            <a:r>
              <a:rPr lang="en-US" sz="2400" b="1" dirty="0" err="1">
                <a:solidFill>
                  <a:schemeClr val="accent5">
                    <a:lumMod val="50000"/>
                  </a:schemeClr>
                </a:solidFill>
              </a:rPr>
              <a:t>Kokio</a:t>
            </a:r>
            <a:r>
              <a:rPr lang="en-US" sz="2400" b="1" dirty="0">
                <a:solidFill>
                  <a:schemeClr val="accent5">
                    <a:lumMod val="50000"/>
                  </a:schemeClr>
                </a:solidFill>
              </a:rPr>
              <a:t> </a:t>
            </a:r>
            <a:r>
              <a:rPr lang="en-US" sz="2400" b="1" dirty="0" err="1">
                <a:solidFill>
                  <a:schemeClr val="accent5">
                    <a:lumMod val="50000"/>
                  </a:schemeClr>
                </a:solidFill>
              </a:rPr>
              <a:t>dydžio</a:t>
            </a:r>
            <a:r>
              <a:rPr lang="en-US" sz="2400" b="1" dirty="0">
                <a:solidFill>
                  <a:schemeClr val="accent5">
                    <a:lumMod val="50000"/>
                  </a:schemeClr>
                </a:solidFill>
              </a:rPr>
              <a:t> </a:t>
            </a:r>
            <a:r>
              <a:rPr lang="en-US" sz="2400" b="1" dirty="0" err="1">
                <a:solidFill>
                  <a:schemeClr val="accent5">
                    <a:lumMod val="50000"/>
                  </a:schemeClr>
                </a:solidFill>
              </a:rPr>
              <a:t>problema</a:t>
            </a:r>
            <a:r>
              <a:rPr lang="en-US" sz="2400" b="1" dirty="0">
                <a:solidFill>
                  <a:schemeClr val="accent5">
                    <a:lumMod val="50000"/>
                  </a:schemeClr>
                </a:solidFill>
              </a:rPr>
              <a:t> </a:t>
            </a:r>
            <a:r>
              <a:rPr lang="en-US" sz="2400" b="1" dirty="0" err="1">
                <a:solidFill>
                  <a:schemeClr val="accent5">
                    <a:lumMod val="50000"/>
                  </a:schemeClr>
                </a:solidFill>
              </a:rPr>
              <a:t>yra</a:t>
            </a:r>
            <a:r>
              <a:rPr lang="en-US" sz="2400" b="1" dirty="0">
                <a:solidFill>
                  <a:schemeClr val="accent5">
                    <a:lumMod val="50000"/>
                  </a:schemeClr>
                </a:solidFill>
              </a:rPr>
              <a:t> </a:t>
            </a:r>
            <a:r>
              <a:rPr lang="en-US" sz="2400" b="1" dirty="0" err="1">
                <a:solidFill>
                  <a:schemeClr val="accent5">
                    <a:lumMod val="50000"/>
                  </a:schemeClr>
                </a:solidFill>
              </a:rPr>
              <a:t>lašėjimas</a:t>
            </a:r>
            <a:r>
              <a:rPr lang="en-US" sz="2400" b="1" dirty="0">
                <a:solidFill>
                  <a:schemeClr val="accent5">
                    <a:lumMod val="50000"/>
                  </a:schemeClr>
                </a:solidFill>
              </a:rPr>
              <a:t> </a:t>
            </a:r>
            <a:r>
              <a:rPr lang="en-US" sz="2400" b="1" dirty="0" err="1">
                <a:solidFill>
                  <a:schemeClr val="accent5">
                    <a:lumMod val="50000"/>
                  </a:schemeClr>
                </a:solidFill>
              </a:rPr>
              <a:t>ar</a:t>
            </a:r>
            <a:r>
              <a:rPr lang="en-US" sz="2400" b="1" dirty="0">
                <a:solidFill>
                  <a:schemeClr val="accent5">
                    <a:lumMod val="50000"/>
                  </a:schemeClr>
                </a:solidFill>
              </a:rPr>
              <a:t> </a:t>
            </a:r>
            <a:r>
              <a:rPr lang="en-US" sz="2400" b="1" dirty="0" err="1">
                <a:solidFill>
                  <a:schemeClr val="accent5">
                    <a:lumMod val="50000"/>
                  </a:schemeClr>
                </a:solidFill>
              </a:rPr>
              <a:t>pratekėjimas</a:t>
            </a:r>
            <a:r>
              <a:rPr lang="en-US" sz="2400" b="1" dirty="0">
                <a:solidFill>
                  <a:schemeClr val="accent5">
                    <a:lumMod val="50000"/>
                  </a:schemeClr>
                </a:solidFill>
              </a:rPr>
              <a:t>?</a:t>
            </a:r>
          </a:p>
          <a:p>
            <a:r>
              <a:rPr lang="en-US" b="1" dirty="0">
                <a:solidFill>
                  <a:schemeClr val="accent5">
                    <a:lumMod val="50000"/>
                  </a:schemeClr>
                </a:solidFill>
              </a:rPr>
              <a:t>(</a:t>
            </a:r>
            <a:r>
              <a:rPr lang="en-US" b="1" dirty="0" err="1">
                <a:solidFill>
                  <a:schemeClr val="accent5">
                    <a:lumMod val="50000"/>
                  </a:schemeClr>
                </a:solidFill>
              </a:rPr>
              <a:t>Visi</a:t>
            </a:r>
            <a:r>
              <a:rPr lang="en-US" b="1" dirty="0">
                <a:solidFill>
                  <a:schemeClr val="accent5">
                    <a:lumMod val="50000"/>
                  </a:schemeClr>
                </a:solidFill>
              </a:rPr>
              <a:t> </a:t>
            </a:r>
            <a:r>
              <a:rPr lang="en-US" b="1" dirty="0" err="1">
                <a:solidFill>
                  <a:schemeClr val="accent5">
                    <a:lumMod val="50000"/>
                  </a:schemeClr>
                </a:solidFill>
              </a:rPr>
              <a:t>apklausti</a:t>
            </a:r>
            <a:r>
              <a:rPr lang="en-US" b="1" dirty="0">
                <a:solidFill>
                  <a:schemeClr val="accent5">
                    <a:lumMod val="50000"/>
                  </a:schemeClr>
                </a:solidFill>
              </a:rPr>
              <a:t> </a:t>
            </a:r>
            <a:r>
              <a:rPr lang="en-US" b="1" dirty="0" err="1">
                <a:solidFill>
                  <a:schemeClr val="accent5">
                    <a:lumMod val="50000"/>
                  </a:schemeClr>
                </a:solidFill>
              </a:rPr>
              <a:t>respondentai</a:t>
            </a:r>
            <a:r>
              <a:rPr lang="en-US" b="1" dirty="0">
                <a:solidFill>
                  <a:schemeClr val="accent5">
                    <a:lumMod val="50000"/>
                  </a:schemeClr>
                </a:solidFill>
              </a:rPr>
              <a:t>*)</a:t>
            </a:r>
          </a:p>
        </p:txBody>
      </p:sp>
      <p:sp>
        <p:nvSpPr>
          <p:cNvPr id="6" name="Rectangle 5">
            <a:extLst>
              <a:ext uri="{FF2B5EF4-FFF2-40B4-BE49-F238E27FC236}">
                <a16:creationId xmlns:a16="http://schemas.microsoft.com/office/drawing/2014/main" id="{D0AFDD4C-DD7D-B424-F527-C0DCFB71AC38}"/>
              </a:ext>
            </a:extLst>
          </p:cNvPr>
          <p:cNvSpPr/>
          <p:nvPr/>
        </p:nvSpPr>
        <p:spPr>
          <a:xfrm>
            <a:off x="9857632" y="4815216"/>
            <a:ext cx="1085850" cy="25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Taškai</a:t>
            </a:r>
            <a:endParaRPr lang="en-US" sz="1600" dirty="0">
              <a:solidFill>
                <a:schemeClr val="accent5">
                  <a:lumMod val="50000"/>
                </a:schemeClr>
              </a:solidFill>
            </a:endParaRPr>
          </a:p>
        </p:txBody>
      </p:sp>
      <p:sp>
        <p:nvSpPr>
          <p:cNvPr id="7" name="Rectangle 6">
            <a:extLst>
              <a:ext uri="{FF2B5EF4-FFF2-40B4-BE49-F238E27FC236}">
                <a16:creationId xmlns:a16="http://schemas.microsoft.com/office/drawing/2014/main" id="{814737A2-C79E-E873-CBDA-B5E19F87F6B1}"/>
              </a:ext>
            </a:extLst>
          </p:cNvPr>
          <p:cNvSpPr/>
          <p:nvPr/>
        </p:nvSpPr>
        <p:spPr>
          <a:xfrm>
            <a:off x="2027024" y="3224882"/>
            <a:ext cx="2487826" cy="566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Didelė</a:t>
            </a:r>
            <a:r>
              <a:rPr lang="en-US" b="1" dirty="0">
                <a:solidFill>
                  <a:schemeClr val="accent5">
                    <a:lumMod val="50000"/>
                  </a:schemeClr>
                </a:solidFill>
              </a:rPr>
              <a:t> </a:t>
            </a:r>
            <a:r>
              <a:rPr lang="en-US" b="1" dirty="0" err="1">
                <a:solidFill>
                  <a:schemeClr val="accent5">
                    <a:lumMod val="50000"/>
                  </a:schemeClr>
                </a:solidFill>
              </a:rPr>
              <a:t>problema</a:t>
            </a:r>
            <a:r>
              <a:rPr lang="en-US" b="1" dirty="0">
                <a:solidFill>
                  <a:schemeClr val="accent5">
                    <a:lumMod val="50000"/>
                  </a:schemeClr>
                </a:solidFill>
              </a:rPr>
              <a:t> </a:t>
            </a:r>
            <a:r>
              <a:rPr lang="en-US" b="1" dirty="0" err="1">
                <a:solidFill>
                  <a:schemeClr val="accent5">
                    <a:lumMod val="50000"/>
                  </a:schemeClr>
                </a:solidFill>
              </a:rPr>
              <a:t>ar</a:t>
            </a:r>
            <a:r>
              <a:rPr lang="en-US" b="1" dirty="0">
                <a:solidFill>
                  <a:schemeClr val="accent5">
                    <a:lumMod val="50000"/>
                  </a:schemeClr>
                </a:solidFill>
              </a:rPr>
              <a:t> </a:t>
            </a:r>
            <a:r>
              <a:rPr lang="en-US" b="1" dirty="0" err="1">
                <a:solidFill>
                  <a:schemeClr val="accent5">
                    <a:lumMod val="50000"/>
                  </a:schemeClr>
                </a:solidFill>
              </a:rPr>
              <a:t>vidutinė</a:t>
            </a:r>
            <a:r>
              <a:rPr lang="en-US" b="1" dirty="0">
                <a:solidFill>
                  <a:schemeClr val="accent5">
                    <a:lumMod val="50000"/>
                  </a:schemeClr>
                </a:solidFill>
              </a:rPr>
              <a:t> </a:t>
            </a:r>
            <a:r>
              <a:rPr lang="en-US" b="1" dirty="0" err="1">
                <a:solidFill>
                  <a:schemeClr val="accent5">
                    <a:lumMod val="50000"/>
                  </a:schemeClr>
                </a:solidFill>
              </a:rPr>
              <a:t>problema</a:t>
            </a:r>
            <a:endParaRPr lang="en-US" b="1" dirty="0">
              <a:solidFill>
                <a:schemeClr val="accent5">
                  <a:lumMod val="50000"/>
                </a:schemeClr>
              </a:solidFill>
            </a:endParaRPr>
          </a:p>
        </p:txBody>
      </p:sp>
      <p:sp>
        <p:nvSpPr>
          <p:cNvPr id="8" name="Rectangle 7">
            <a:extLst>
              <a:ext uri="{FF2B5EF4-FFF2-40B4-BE49-F238E27FC236}">
                <a16:creationId xmlns:a16="http://schemas.microsoft.com/office/drawing/2014/main" id="{2889754C-3581-284C-8AC2-D41A34B2CC6C}"/>
              </a:ext>
            </a:extLst>
          </p:cNvPr>
          <p:cNvSpPr/>
          <p:nvPr/>
        </p:nvSpPr>
        <p:spPr>
          <a:xfrm>
            <a:off x="4819650" y="3224882"/>
            <a:ext cx="2305050" cy="60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Maža</a:t>
            </a:r>
            <a:r>
              <a:rPr lang="en-US" b="1" dirty="0">
                <a:solidFill>
                  <a:schemeClr val="accent5">
                    <a:lumMod val="50000"/>
                  </a:schemeClr>
                </a:solidFill>
              </a:rPr>
              <a:t> </a:t>
            </a:r>
            <a:r>
              <a:rPr lang="en-US" b="1" dirty="0" err="1">
                <a:solidFill>
                  <a:schemeClr val="accent5">
                    <a:lumMod val="50000"/>
                  </a:schemeClr>
                </a:solidFill>
              </a:rPr>
              <a:t>ar</a:t>
            </a:r>
            <a:r>
              <a:rPr lang="en-US" b="1" dirty="0">
                <a:solidFill>
                  <a:schemeClr val="accent5">
                    <a:lumMod val="50000"/>
                  </a:schemeClr>
                </a:solidFill>
              </a:rPr>
              <a:t> </a:t>
            </a:r>
            <a:r>
              <a:rPr lang="en-US" b="1" dirty="0" err="1">
                <a:solidFill>
                  <a:schemeClr val="accent5">
                    <a:lumMod val="50000"/>
                  </a:schemeClr>
                </a:solidFill>
              </a:rPr>
              <a:t>labai</a:t>
            </a:r>
            <a:r>
              <a:rPr lang="en-US" b="1" dirty="0">
                <a:solidFill>
                  <a:schemeClr val="accent5">
                    <a:lumMod val="50000"/>
                  </a:schemeClr>
                </a:solidFill>
              </a:rPr>
              <a:t> </a:t>
            </a:r>
            <a:r>
              <a:rPr lang="en-US" b="1" dirty="0" err="1">
                <a:solidFill>
                  <a:schemeClr val="accent5">
                    <a:lumMod val="50000"/>
                  </a:schemeClr>
                </a:solidFill>
              </a:rPr>
              <a:t>maža</a:t>
            </a:r>
            <a:r>
              <a:rPr lang="en-US" b="1" dirty="0">
                <a:solidFill>
                  <a:schemeClr val="accent5">
                    <a:lumMod val="50000"/>
                  </a:schemeClr>
                </a:solidFill>
              </a:rPr>
              <a:t> </a:t>
            </a:r>
            <a:r>
              <a:rPr lang="en-US" b="1" dirty="0" err="1">
                <a:solidFill>
                  <a:schemeClr val="accent5">
                    <a:lumMod val="50000"/>
                  </a:schemeClr>
                </a:solidFill>
              </a:rPr>
              <a:t>problema</a:t>
            </a:r>
            <a:endParaRPr lang="en-US" b="1" dirty="0">
              <a:solidFill>
                <a:schemeClr val="accent5">
                  <a:lumMod val="50000"/>
                </a:schemeClr>
              </a:solidFill>
            </a:endParaRPr>
          </a:p>
        </p:txBody>
      </p:sp>
      <p:sp>
        <p:nvSpPr>
          <p:cNvPr id="10" name="Rectangle 9">
            <a:extLst>
              <a:ext uri="{FF2B5EF4-FFF2-40B4-BE49-F238E27FC236}">
                <a16:creationId xmlns:a16="http://schemas.microsoft.com/office/drawing/2014/main" id="{3F21FADB-4332-3BD3-3587-82F9C49B929D}"/>
              </a:ext>
            </a:extLst>
          </p:cNvPr>
          <p:cNvSpPr/>
          <p:nvPr/>
        </p:nvSpPr>
        <p:spPr>
          <a:xfrm>
            <a:off x="8020050" y="3256363"/>
            <a:ext cx="1837582" cy="251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Jokios</a:t>
            </a:r>
            <a:r>
              <a:rPr lang="en-US" b="1" dirty="0">
                <a:solidFill>
                  <a:schemeClr val="accent5">
                    <a:lumMod val="50000"/>
                  </a:schemeClr>
                </a:solidFill>
              </a:rPr>
              <a:t> </a:t>
            </a:r>
            <a:r>
              <a:rPr lang="en-US" b="1" dirty="0" err="1">
                <a:solidFill>
                  <a:schemeClr val="accent5">
                    <a:lumMod val="50000"/>
                  </a:schemeClr>
                </a:solidFill>
              </a:rPr>
              <a:t>problemos</a:t>
            </a:r>
            <a:endParaRPr lang="en-US" b="1" dirty="0">
              <a:solidFill>
                <a:schemeClr val="accent5">
                  <a:lumMod val="50000"/>
                </a:schemeClr>
              </a:solidFill>
            </a:endParaRPr>
          </a:p>
        </p:txBody>
      </p:sp>
      <p:sp>
        <p:nvSpPr>
          <p:cNvPr id="12" name="Rounded Rectangle 11">
            <a:extLst>
              <a:ext uri="{FF2B5EF4-FFF2-40B4-BE49-F238E27FC236}">
                <a16:creationId xmlns:a16="http://schemas.microsoft.com/office/drawing/2014/main" id="{A386FDCC-5D92-09D5-E417-037965FB3742}"/>
              </a:ext>
            </a:extLst>
          </p:cNvPr>
          <p:cNvSpPr/>
          <p:nvPr/>
        </p:nvSpPr>
        <p:spPr>
          <a:xfrm>
            <a:off x="2228850" y="4229111"/>
            <a:ext cx="4895850" cy="870457"/>
          </a:xfrm>
          <a:prstGeom prst="round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AA435"/>
                </a:solidFill>
              </a:rPr>
              <a:t>58%</a:t>
            </a:r>
            <a:r>
              <a:rPr lang="en-US" sz="1600" b="1" dirty="0">
                <a:solidFill>
                  <a:schemeClr val="bg1"/>
                </a:solidFill>
              </a:rPr>
              <a:t> </a:t>
            </a:r>
            <a:r>
              <a:rPr lang="en-US" sz="1600" b="1" dirty="0" err="1">
                <a:solidFill>
                  <a:schemeClr val="bg1"/>
                </a:solidFill>
              </a:rPr>
              <a:t>vyrų</a:t>
            </a:r>
            <a:r>
              <a:rPr lang="en-US" sz="1600" b="1" dirty="0">
                <a:solidFill>
                  <a:schemeClr val="bg1"/>
                </a:solidFill>
              </a:rPr>
              <a:t>, </a:t>
            </a:r>
            <a:r>
              <a:rPr lang="en-US" sz="1600" b="1" dirty="0" err="1">
                <a:solidFill>
                  <a:schemeClr val="bg1"/>
                </a:solidFill>
              </a:rPr>
              <a:t>kurie</a:t>
            </a:r>
            <a:r>
              <a:rPr lang="en-US" sz="1600" b="1" dirty="0">
                <a:solidFill>
                  <a:schemeClr val="bg1"/>
                </a:solidFill>
              </a:rPr>
              <a:t> </a:t>
            </a:r>
            <a:r>
              <a:rPr lang="en-US" sz="1600" b="1" dirty="0" err="1">
                <a:solidFill>
                  <a:schemeClr val="bg1"/>
                </a:solidFill>
              </a:rPr>
              <a:t>buvo</a:t>
            </a:r>
            <a:r>
              <a:rPr lang="en-US" sz="1600" b="1" dirty="0">
                <a:solidFill>
                  <a:schemeClr val="bg1"/>
                </a:solidFill>
              </a:rPr>
              <a:t> </a:t>
            </a:r>
            <a:r>
              <a:rPr lang="en-US" sz="1600" b="1" dirty="0" err="1">
                <a:solidFill>
                  <a:schemeClr val="bg1"/>
                </a:solidFill>
              </a:rPr>
              <a:t>gydyti</a:t>
            </a:r>
            <a:r>
              <a:rPr lang="en-US" sz="1600" b="1" dirty="0">
                <a:solidFill>
                  <a:schemeClr val="bg1"/>
                </a:solidFill>
              </a:rPr>
              <a:t> </a:t>
            </a:r>
            <a:r>
              <a:rPr lang="en-US" sz="1600" b="1" dirty="0" err="1">
                <a:solidFill>
                  <a:schemeClr val="bg1"/>
                </a:solidFill>
              </a:rPr>
              <a:t>nuo</a:t>
            </a:r>
            <a:r>
              <a:rPr lang="en-US" sz="1600" b="1" dirty="0">
                <a:solidFill>
                  <a:schemeClr val="bg1"/>
                </a:solidFill>
              </a:rPr>
              <a:t> </a:t>
            </a:r>
            <a:r>
              <a:rPr lang="en-US" sz="1600" b="1" dirty="0" err="1">
                <a:solidFill>
                  <a:schemeClr val="bg1"/>
                </a:solidFill>
              </a:rPr>
              <a:t>prostatos</a:t>
            </a:r>
            <a:r>
              <a:rPr lang="en-US" sz="1600" b="1" dirty="0">
                <a:solidFill>
                  <a:schemeClr val="bg1"/>
                </a:solidFill>
              </a:rPr>
              <a:t> </a:t>
            </a:r>
            <a:r>
              <a:rPr lang="en-US" sz="1600" b="1" dirty="0" err="1">
                <a:solidFill>
                  <a:schemeClr val="bg1"/>
                </a:solidFill>
              </a:rPr>
              <a:t>vėžio</a:t>
            </a:r>
            <a:r>
              <a:rPr lang="en-US" sz="1600" b="1" dirty="0">
                <a:solidFill>
                  <a:schemeClr val="bg1"/>
                </a:solidFill>
              </a:rPr>
              <a:t> </a:t>
            </a:r>
            <a:r>
              <a:rPr lang="en-US" sz="1600" b="1" dirty="0" err="1">
                <a:solidFill>
                  <a:schemeClr val="bg1"/>
                </a:solidFill>
              </a:rPr>
              <a:t>teigia</a:t>
            </a:r>
            <a:r>
              <a:rPr lang="en-US" sz="1600" b="1" dirty="0">
                <a:solidFill>
                  <a:schemeClr val="bg1"/>
                </a:solidFill>
              </a:rPr>
              <a:t>, </a:t>
            </a:r>
            <a:r>
              <a:rPr lang="en-US" sz="1600" b="1" dirty="0" err="1">
                <a:solidFill>
                  <a:schemeClr val="bg1"/>
                </a:solidFill>
              </a:rPr>
              <a:t>kad</a:t>
            </a:r>
            <a:r>
              <a:rPr lang="en-US" sz="1600" b="1" dirty="0">
                <a:solidFill>
                  <a:schemeClr val="bg1"/>
                </a:solidFill>
              </a:rPr>
              <a:t> </a:t>
            </a:r>
            <a:r>
              <a:rPr lang="en-US" sz="1600" b="1" dirty="0" err="1">
                <a:solidFill>
                  <a:schemeClr val="bg1"/>
                </a:solidFill>
              </a:rPr>
              <a:t>lašėjimas</a:t>
            </a:r>
            <a:r>
              <a:rPr lang="en-US" sz="1600" b="1" dirty="0">
                <a:solidFill>
                  <a:schemeClr val="bg1"/>
                </a:solidFill>
              </a:rPr>
              <a:t> </a:t>
            </a:r>
            <a:r>
              <a:rPr lang="en-US" sz="1600" b="1" dirty="0" err="1">
                <a:solidFill>
                  <a:schemeClr val="bg1"/>
                </a:solidFill>
              </a:rPr>
              <a:t>ar</a:t>
            </a:r>
            <a:r>
              <a:rPr lang="en-US" sz="1600" b="1" dirty="0">
                <a:solidFill>
                  <a:schemeClr val="bg1"/>
                </a:solidFill>
              </a:rPr>
              <a:t> </a:t>
            </a:r>
            <a:r>
              <a:rPr lang="en-US" sz="1600" b="1" dirty="0" err="1">
                <a:solidFill>
                  <a:schemeClr val="bg1"/>
                </a:solidFill>
              </a:rPr>
              <a:t>pratekėjimas</a:t>
            </a:r>
            <a:r>
              <a:rPr lang="en-US" sz="1600" b="1" dirty="0">
                <a:solidFill>
                  <a:schemeClr val="bg1"/>
                </a:solidFill>
              </a:rPr>
              <a:t> </a:t>
            </a:r>
            <a:r>
              <a:rPr lang="en-US" sz="1600" b="1" dirty="0" err="1">
                <a:solidFill>
                  <a:schemeClr val="bg1"/>
                </a:solidFill>
              </a:rPr>
              <a:t>yra</a:t>
            </a:r>
            <a:r>
              <a:rPr lang="en-US" sz="1600" b="1" dirty="0">
                <a:solidFill>
                  <a:schemeClr val="bg1"/>
                </a:solidFill>
              </a:rPr>
              <a:t> </a:t>
            </a:r>
            <a:r>
              <a:rPr lang="en-US" sz="1600" b="1" dirty="0" err="1">
                <a:solidFill>
                  <a:schemeClr val="bg1"/>
                </a:solidFill>
              </a:rPr>
              <a:t>problema</a:t>
            </a:r>
            <a:endParaRPr lang="en-US" sz="1600" b="1" dirty="0">
              <a:solidFill>
                <a:schemeClr val="bg1"/>
              </a:solidFill>
            </a:endParaRPr>
          </a:p>
        </p:txBody>
      </p:sp>
    </p:spTree>
    <p:extLst>
      <p:ext uri="{BB962C8B-B14F-4D97-AF65-F5344CB8AC3E}">
        <p14:creationId xmlns:p14="http://schemas.microsoft.com/office/powerpoint/2010/main" val="1026277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83BDA68-E661-FC97-ACF9-C6DF1622A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9664" y="734980"/>
            <a:ext cx="7560734" cy="5318585"/>
          </a:xfrm>
          <a:prstGeom prst="rect">
            <a:avLst/>
          </a:prstGeom>
        </p:spPr>
      </p:pic>
      <p:sp>
        <p:nvSpPr>
          <p:cNvPr id="2" name="Rectangle 1">
            <a:extLst>
              <a:ext uri="{FF2B5EF4-FFF2-40B4-BE49-F238E27FC236}">
                <a16:creationId xmlns:a16="http://schemas.microsoft.com/office/drawing/2014/main" id="{21179809-8A81-E193-37E7-F4631CEFF48E}"/>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7" name="Rectangle 6">
            <a:extLst>
              <a:ext uri="{FF2B5EF4-FFF2-40B4-BE49-F238E27FC236}">
                <a16:creationId xmlns:a16="http://schemas.microsoft.com/office/drawing/2014/main" id="{FAE65E94-B784-C57A-A286-FD781B62DDE3}"/>
              </a:ext>
            </a:extLst>
          </p:cNvPr>
          <p:cNvSpPr/>
          <p:nvPr/>
        </p:nvSpPr>
        <p:spPr>
          <a:xfrm>
            <a:off x="9124949" y="5694249"/>
            <a:ext cx="1072681" cy="31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Taškai</a:t>
            </a:r>
            <a:endParaRPr lang="en-US" sz="1600" dirty="0">
              <a:solidFill>
                <a:schemeClr val="accent5">
                  <a:lumMod val="50000"/>
                </a:schemeClr>
              </a:solidFill>
            </a:endParaRPr>
          </a:p>
        </p:txBody>
      </p:sp>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419D80BB-354B-A5D0-E909-019E23487125}"/>
                  </a:ext>
                </a:extLst>
              </p14:cNvPr>
              <p14:cNvContentPartPr/>
              <p14:nvPr/>
            </p14:nvContentPartPr>
            <p14:xfrm>
              <a:off x="9093270" y="5730030"/>
              <a:ext cx="40320" cy="273600"/>
            </p14:xfrm>
          </p:contentPart>
        </mc:Choice>
        <mc:Fallback>
          <p:pic>
            <p:nvPicPr>
              <p:cNvPr id="8" name="Ink 7">
                <a:extLst>
                  <a:ext uri="{FF2B5EF4-FFF2-40B4-BE49-F238E27FC236}">
                    <a16:creationId xmlns:a16="http://schemas.microsoft.com/office/drawing/2014/main" id="{419D80BB-354B-A5D0-E909-019E23487125}"/>
                  </a:ext>
                </a:extLst>
              </p:cNvPr>
              <p:cNvPicPr/>
              <p:nvPr/>
            </p:nvPicPr>
            <p:blipFill>
              <a:blip r:embed="rId6"/>
              <a:stretch>
                <a:fillRect/>
              </a:stretch>
            </p:blipFill>
            <p:spPr>
              <a:xfrm>
                <a:off x="9084270" y="5721390"/>
                <a:ext cx="5796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96BFB635-54D4-2CB8-11DB-BC31F8BAE013}"/>
                  </a:ext>
                </a:extLst>
              </p14:cNvPr>
              <p14:cNvContentPartPr/>
              <p14:nvPr/>
            </p14:nvContentPartPr>
            <p14:xfrm>
              <a:off x="11273790" y="4902390"/>
              <a:ext cx="360" cy="360"/>
            </p14:xfrm>
          </p:contentPart>
        </mc:Choice>
        <mc:Fallback>
          <p:pic>
            <p:nvPicPr>
              <p:cNvPr id="10" name="Ink 9">
                <a:extLst>
                  <a:ext uri="{FF2B5EF4-FFF2-40B4-BE49-F238E27FC236}">
                    <a16:creationId xmlns:a16="http://schemas.microsoft.com/office/drawing/2014/main" id="{96BFB635-54D4-2CB8-11DB-BC31F8BAE013}"/>
                  </a:ext>
                </a:extLst>
              </p:cNvPr>
              <p:cNvPicPr/>
              <p:nvPr/>
            </p:nvPicPr>
            <p:blipFill>
              <a:blip r:embed="rId8"/>
              <a:stretch>
                <a:fillRect/>
              </a:stretch>
            </p:blipFill>
            <p:spPr>
              <a:xfrm>
                <a:off x="11264790" y="4893390"/>
                <a:ext cx="18000" cy="18000"/>
              </a:xfrm>
              <a:prstGeom prst="rect">
                <a:avLst/>
              </a:prstGeom>
            </p:spPr>
          </p:pic>
        </mc:Fallback>
      </mc:AlternateContent>
      <p:sp>
        <p:nvSpPr>
          <p:cNvPr id="11" name="Rectangle 10">
            <a:extLst>
              <a:ext uri="{FF2B5EF4-FFF2-40B4-BE49-F238E27FC236}">
                <a16:creationId xmlns:a16="http://schemas.microsoft.com/office/drawing/2014/main" id="{5A8A575B-2C7F-88CF-90C6-C56EC8544942}"/>
              </a:ext>
            </a:extLst>
          </p:cNvPr>
          <p:cNvSpPr/>
          <p:nvPr/>
        </p:nvSpPr>
        <p:spPr>
          <a:xfrm>
            <a:off x="1989664" y="734980"/>
            <a:ext cx="9281606" cy="750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(U5) </a:t>
            </a:r>
            <a:r>
              <a:rPr lang="en-US" sz="2400" b="1" dirty="0" err="1">
                <a:solidFill>
                  <a:schemeClr val="accent5">
                    <a:lumMod val="50000"/>
                  </a:schemeClr>
                </a:solidFill>
              </a:rPr>
              <a:t>Kokio</a:t>
            </a:r>
            <a:r>
              <a:rPr lang="en-US" sz="2400" b="1" dirty="0">
                <a:solidFill>
                  <a:schemeClr val="accent5">
                    <a:lumMod val="50000"/>
                  </a:schemeClr>
                </a:solidFill>
              </a:rPr>
              <a:t> </a:t>
            </a:r>
            <a:r>
              <a:rPr lang="en-US" sz="2400" b="1" dirty="0" err="1">
                <a:solidFill>
                  <a:schemeClr val="accent5">
                    <a:lumMod val="50000"/>
                  </a:schemeClr>
                </a:solidFill>
              </a:rPr>
              <a:t>dydžio</a:t>
            </a:r>
            <a:r>
              <a:rPr lang="en-US" sz="2400" b="1" dirty="0">
                <a:solidFill>
                  <a:schemeClr val="accent5">
                    <a:lumMod val="50000"/>
                  </a:schemeClr>
                </a:solidFill>
              </a:rPr>
              <a:t> </a:t>
            </a:r>
            <a:r>
              <a:rPr lang="en-US" sz="2400" b="1" dirty="0" err="1">
                <a:solidFill>
                  <a:schemeClr val="accent5">
                    <a:lumMod val="50000"/>
                  </a:schemeClr>
                </a:solidFill>
              </a:rPr>
              <a:t>problema</a:t>
            </a:r>
            <a:r>
              <a:rPr lang="en-US" sz="2400" b="1" dirty="0">
                <a:solidFill>
                  <a:schemeClr val="accent5">
                    <a:lumMod val="50000"/>
                  </a:schemeClr>
                </a:solidFill>
              </a:rPr>
              <a:t> </a:t>
            </a:r>
            <a:r>
              <a:rPr lang="en-US" sz="2400" b="1" dirty="0" err="1">
                <a:solidFill>
                  <a:schemeClr val="accent5">
                    <a:lumMod val="50000"/>
                  </a:schemeClr>
                </a:solidFill>
              </a:rPr>
              <a:t>yra</a:t>
            </a:r>
            <a:r>
              <a:rPr lang="en-US" sz="2400" b="1" dirty="0">
                <a:solidFill>
                  <a:schemeClr val="accent5">
                    <a:lumMod val="50000"/>
                  </a:schemeClr>
                </a:solidFill>
              </a:rPr>
              <a:t> </a:t>
            </a:r>
            <a:r>
              <a:rPr lang="en-US" sz="2400" b="1" dirty="0" err="1">
                <a:solidFill>
                  <a:schemeClr val="accent5">
                    <a:lumMod val="50000"/>
                  </a:schemeClr>
                </a:solidFill>
              </a:rPr>
              <a:t>lašėjimas</a:t>
            </a:r>
            <a:r>
              <a:rPr lang="en-US" sz="2400" b="1" dirty="0">
                <a:solidFill>
                  <a:schemeClr val="accent5">
                    <a:lumMod val="50000"/>
                  </a:schemeClr>
                </a:solidFill>
              </a:rPr>
              <a:t> </a:t>
            </a:r>
            <a:r>
              <a:rPr lang="en-US" sz="2400" b="1" dirty="0" err="1">
                <a:solidFill>
                  <a:schemeClr val="accent5">
                    <a:lumMod val="50000"/>
                  </a:schemeClr>
                </a:solidFill>
              </a:rPr>
              <a:t>ir</a:t>
            </a:r>
            <a:r>
              <a:rPr lang="en-US" sz="2400" b="1" dirty="0">
                <a:solidFill>
                  <a:schemeClr val="accent5">
                    <a:lumMod val="50000"/>
                  </a:schemeClr>
                </a:solidFill>
              </a:rPr>
              <a:t> </a:t>
            </a:r>
            <a:r>
              <a:rPr lang="en-US" sz="2400" b="1" dirty="0" err="1">
                <a:solidFill>
                  <a:schemeClr val="accent5">
                    <a:lumMod val="50000"/>
                  </a:schemeClr>
                </a:solidFill>
              </a:rPr>
              <a:t>pratekėjimas</a:t>
            </a:r>
            <a:r>
              <a:rPr lang="en-US" sz="2400" b="1" dirty="0">
                <a:solidFill>
                  <a:schemeClr val="accent5">
                    <a:lumMod val="50000"/>
                  </a:schemeClr>
                </a:solidFill>
              </a:rPr>
              <a:t> po </a:t>
            </a:r>
            <a:r>
              <a:rPr lang="en-US" sz="2400" b="1" dirty="0" err="1">
                <a:solidFill>
                  <a:schemeClr val="accent5">
                    <a:lumMod val="50000"/>
                  </a:schemeClr>
                </a:solidFill>
              </a:rPr>
              <a:t>operacijos</a:t>
            </a:r>
            <a:r>
              <a:rPr lang="en-US" sz="2400" b="1" dirty="0">
                <a:solidFill>
                  <a:schemeClr val="accent5">
                    <a:lumMod val="50000"/>
                  </a:schemeClr>
                </a:solidFill>
              </a:rPr>
              <a:t>?</a:t>
            </a:r>
          </a:p>
          <a:p>
            <a:r>
              <a:rPr lang="en-US" b="1" dirty="0">
                <a:solidFill>
                  <a:schemeClr val="accent5">
                    <a:lumMod val="50000"/>
                  </a:schemeClr>
                </a:solidFill>
              </a:rPr>
              <a:t>(Tik </a:t>
            </a:r>
            <a:r>
              <a:rPr lang="en-US" b="1" dirty="0" err="1">
                <a:solidFill>
                  <a:schemeClr val="accent5">
                    <a:lumMod val="50000"/>
                  </a:schemeClr>
                </a:solidFill>
              </a:rPr>
              <a:t>prostatektomijos</a:t>
            </a:r>
            <a:r>
              <a:rPr lang="en-US" b="1" dirty="0">
                <a:solidFill>
                  <a:schemeClr val="accent5">
                    <a:lumMod val="50000"/>
                  </a:schemeClr>
                </a:solidFill>
              </a:rPr>
              <a:t> </a:t>
            </a:r>
            <a:r>
              <a:rPr lang="en-US" b="1" dirty="0" err="1">
                <a:solidFill>
                  <a:schemeClr val="accent5">
                    <a:lumMod val="50000"/>
                  </a:schemeClr>
                </a:solidFill>
              </a:rPr>
              <a:t>pacientai</a:t>
            </a:r>
            <a:r>
              <a:rPr lang="en-US" b="1" dirty="0">
                <a:solidFill>
                  <a:schemeClr val="accent5">
                    <a:lumMod val="50000"/>
                  </a:schemeClr>
                </a:solidFill>
              </a:rPr>
              <a:t>*)</a:t>
            </a:r>
          </a:p>
        </p:txBody>
      </p:sp>
      <p:sp>
        <p:nvSpPr>
          <p:cNvPr id="12" name="Rectangle 11">
            <a:extLst>
              <a:ext uri="{FF2B5EF4-FFF2-40B4-BE49-F238E27FC236}">
                <a16:creationId xmlns:a16="http://schemas.microsoft.com/office/drawing/2014/main" id="{B0EFBD7F-451E-095A-3A87-BA6CC7194C2D}"/>
              </a:ext>
            </a:extLst>
          </p:cNvPr>
          <p:cNvSpPr/>
          <p:nvPr/>
        </p:nvSpPr>
        <p:spPr>
          <a:xfrm>
            <a:off x="1989664" y="2409785"/>
            <a:ext cx="2487826" cy="566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Didelė</a:t>
            </a:r>
            <a:r>
              <a:rPr lang="en-US" b="1" dirty="0">
                <a:solidFill>
                  <a:schemeClr val="accent5">
                    <a:lumMod val="50000"/>
                  </a:schemeClr>
                </a:solidFill>
              </a:rPr>
              <a:t> </a:t>
            </a:r>
            <a:r>
              <a:rPr lang="en-US" b="1" dirty="0" err="1">
                <a:solidFill>
                  <a:schemeClr val="accent5">
                    <a:lumMod val="50000"/>
                  </a:schemeClr>
                </a:solidFill>
              </a:rPr>
              <a:t>problema</a:t>
            </a:r>
            <a:r>
              <a:rPr lang="en-US" b="1" dirty="0">
                <a:solidFill>
                  <a:schemeClr val="accent5">
                    <a:lumMod val="50000"/>
                  </a:schemeClr>
                </a:solidFill>
              </a:rPr>
              <a:t> </a:t>
            </a:r>
            <a:r>
              <a:rPr lang="en-US" b="1" dirty="0" err="1">
                <a:solidFill>
                  <a:schemeClr val="accent5">
                    <a:lumMod val="50000"/>
                  </a:schemeClr>
                </a:solidFill>
              </a:rPr>
              <a:t>ar</a:t>
            </a:r>
            <a:r>
              <a:rPr lang="en-US" b="1" dirty="0">
                <a:solidFill>
                  <a:schemeClr val="accent5">
                    <a:lumMod val="50000"/>
                  </a:schemeClr>
                </a:solidFill>
              </a:rPr>
              <a:t> </a:t>
            </a:r>
            <a:r>
              <a:rPr lang="en-US" b="1" dirty="0" err="1">
                <a:solidFill>
                  <a:schemeClr val="accent5">
                    <a:lumMod val="50000"/>
                  </a:schemeClr>
                </a:solidFill>
              </a:rPr>
              <a:t>vidutinė</a:t>
            </a:r>
            <a:r>
              <a:rPr lang="en-US" b="1" dirty="0">
                <a:solidFill>
                  <a:schemeClr val="accent5">
                    <a:lumMod val="50000"/>
                  </a:schemeClr>
                </a:solidFill>
              </a:rPr>
              <a:t> </a:t>
            </a:r>
            <a:r>
              <a:rPr lang="en-US" b="1" dirty="0" err="1">
                <a:solidFill>
                  <a:schemeClr val="accent5">
                    <a:lumMod val="50000"/>
                  </a:schemeClr>
                </a:solidFill>
              </a:rPr>
              <a:t>problema</a:t>
            </a:r>
            <a:endParaRPr lang="en-US" b="1" dirty="0">
              <a:solidFill>
                <a:schemeClr val="accent5">
                  <a:lumMod val="50000"/>
                </a:schemeClr>
              </a:solidFill>
            </a:endParaRPr>
          </a:p>
        </p:txBody>
      </p:sp>
      <p:sp>
        <p:nvSpPr>
          <p:cNvPr id="13" name="Rectangle 12">
            <a:extLst>
              <a:ext uri="{FF2B5EF4-FFF2-40B4-BE49-F238E27FC236}">
                <a16:creationId xmlns:a16="http://schemas.microsoft.com/office/drawing/2014/main" id="{5E382B59-3A69-DCD6-2868-3062B1A6F7F5}"/>
              </a:ext>
            </a:extLst>
          </p:cNvPr>
          <p:cNvSpPr/>
          <p:nvPr/>
        </p:nvSpPr>
        <p:spPr>
          <a:xfrm>
            <a:off x="1989664" y="5355537"/>
            <a:ext cx="2487826" cy="566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Didelė</a:t>
            </a:r>
            <a:r>
              <a:rPr lang="en-US" b="1" dirty="0">
                <a:solidFill>
                  <a:schemeClr val="accent5">
                    <a:lumMod val="50000"/>
                  </a:schemeClr>
                </a:solidFill>
              </a:rPr>
              <a:t> </a:t>
            </a:r>
            <a:r>
              <a:rPr lang="en-US" b="1" dirty="0" err="1">
                <a:solidFill>
                  <a:schemeClr val="accent5">
                    <a:lumMod val="50000"/>
                  </a:schemeClr>
                </a:solidFill>
              </a:rPr>
              <a:t>problema</a:t>
            </a:r>
            <a:r>
              <a:rPr lang="en-US" b="1" dirty="0">
                <a:solidFill>
                  <a:schemeClr val="accent5">
                    <a:lumMod val="50000"/>
                  </a:schemeClr>
                </a:solidFill>
              </a:rPr>
              <a:t> </a:t>
            </a:r>
            <a:r>
              <a:rPr lang="en-US" b="1" dirty="0" err="1">
                <a:solidFill>
                  <a:schemeClr val="accent5">
                    <a:lumMod val="50000"/>
                  </a:schemeClr>
                </a:solidFill>
              </a:rPr>
              <a:t>ar</a:t>
            </a:r>
            <a:r>
              <a:rPr lang="en-US" b="1" dirty="0">
                <a:solidFill>
                  <a:schemeClr val="accent5">
                    <a:lumMod val="50000"/>
                  </a:schemeClr>
                </a:solidFill>
              </a:rPr>
              <a:t> </a:t>
            </a:r>
            <a:r>
              <a:rPr lang="en-US" b="1" dirty="0" err="1">
                <a:solidFill>
                  <a:schemeClr val="accent5">
                    <a:lumMod val="50000"/>
                  </a:schemeClr>
                </a:solidFill>
              </a:rPr>
              <a:t>vidutinė</a:t>
            </a:r>
            <a:r>
              <a:rPr lang="en-US" b="1" dirty="0">
                <a:solidFill>
                  <a:schemeClr val="accent5">
                    <a:lumMod val="50000"/>
                  </a:schemeClr>
                </a:solidFill>
              </a:rPr>
              <a:t> </a:t>
            </a:r>
            <a:r>
              <a:rPr lang="en-US" b="1" dirty="0" err="1">
                <a:solidFill>
                  <a:schemeClr val="accent5">
                    <a:lumMod val="50000"/>
                  </a:schemeClr>
                </a:solidFill>
              </a:rPr>
              <a:t>problema</a:t>
            </a:r>
            <a:endParaRPr lang="en-US" b="1" dirty="0">
              <a:solidFill>
                <a:schemeClr val="accent5">
                  <a:lumMod val="50000"/>
                </a:schemeClr>
              </a:solidFill>
            </a:endParaRPr>
          </a:p>
        </p:txBody>
      </p:sp>
      <p:sp>
        <p:nvSpPr>
          <p:cNvPr id="14" name="Rectangle 13">
            <a:extLst>
              <a:ext uri="{FF2B5EF4-FFF2-40B4-BE49-F238E27FC236}">
                <a16:creationId xmlns:a16="http://schemas.microsoft.com/office/drawing/2014/main" id="{AC5CB633-3A4B-F2CD-2DE2-1FB4E0194CF9}"/>
              </a:ext>
            </a:extLst>
          </p:cNvPr>
          <p:cNvSpPr/>
          <p:nvPr/>
        </p:nvSpPr>
        <p:spPr>
          <a:xfrm>
            <a:off x="4617506" y="2409785"/>
            <a:ext cx="2305050" cy="60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Maža</a:t>
            </a:r>
            <a:r>
              <a:rPr lang="en-US" b="1" dirty="0">
                <a:solidFill>
                  <a:schemeClr val="accent5">
                    <a:lumMod val="50000"/>
                  </a:schemeClr>
                </a:solidFill>
              </a:rPr>
              <a:t> </a:t>
            </a:r>
            <a:r>
              <a:rPr lang="en-US" b="1" dirty="0" err="1">
                <a:solidFill>
                  <a:schemeClr val="accent5">
                    <a:lumMod val="50000"/>
                  </a:schemeClr>
                </a:solidFill>
              </a:rPr>
              <a:t>ar</a:t>
            </a:r>
            <a:r>
              <a:rPr lang="en-US" b="1" dirty="0">
                <a:solidFill>
                  <a:schemeClr val="accent5">
                    <a:lumMod val="50000"/>
                  </a:schemeClr>
                </a:solidFill>
              </a:rPr>
              <a:t> </a:t>
            </a:r>
            <a:r>
              <a:rPr lang="en-US" b="1" dirty="0" err="1">
                <a:solidFill>
                  <a:schemeClr val="accent5">
                    <a:lumMod val="50000"/>
                  </a:schemeClr>
                </a:solidFill>
              </a:rPr>
              <a:t>labai</a:t>
            </a:r>
            <a:r>
              <a:rPr lang="en-US" b="1" dirty="0">
                <a:solidFill>
                  <a:schemeClr val="accent5">
                    <a:lumMod val="50000"/>
                  </a:schemeClr>
                </a:solidFill>
              </a:rPr>
              <a:t> </a:t>
            </a:r>
            <a:r>
              <a:rPr lang="en-US" b="1" dirty="0" err="1">
                <a:solidFill>
                  <a:schemeClr val="accent5">
                    <a:lumMod val="50000"/>
                  </a:schemeClr>
                </a:solidFill>
              </a:rPr>
              <a:t>maža</a:t>
            </a:r>
            <a:r>
              <a:rPr lang="en-US" b="1" dirty="0">
                <a:solidFill>
                  <a:schemeClr val="accent5">
                    <a:lumMod val="50000"/>
                  </a:schemeClr>
                </a:solidFill>
              </a:rPr>
              <a:t> </a:t>
            </a:r>
            <a:r>
              <a:rPr lang="en-US" b="1" dirty="0" err="1">
                <a:solidFill>
                  <a:schemeClr val="accent5">
                    <a:lumMod val="50000"/>
                  </a:schemeClr>
                </a:solidFill>
              </a:rPr>
              <a:t>problema</a:t>
            </a:r>
            <a:endParaRPr lang="en-US" b="1" dirty="0">
              <a:solidFill>
                <a:schemeClr val="accent5">
                  <a:lumMod val="50000"/>
                </a:schemeClr>
              </a:solidFill>
            </a:endParaRPr>
          </a:p>
        </p:txBody>
      </p:sp>
      <p:sp>
        <p:nvSpPr>
          <p:cNvPr id="15" name="Rectangle 14">
            <a:extLst>
              <a:ext uri="{FF2B5EF4-FFF2-40B4-BE49-F238E27FC236}">
                <a16:creationId xmlns:a16="http://schemas.microsoft.com/office/drawing/2014/main" id="{E30B8E91-8845-BA98-0385-D464A8F54042}"/>
              </a:ext>
            </a:extLst>
          </p:cNvPr>
          <p:cNvSpPr/>
          <p:nvPr/>
        </p:nvSpPr>
        <p:spPr>
          <a:xfrm>
            <a:off x="4477490" y="5355537"/>
            <a:ext cx="2305050" cy="606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Maža</a:t>
            </a:r>
            <a:r>
              <a:rPr lang="en-US" b="1" dirty="0">
                <a:solidFill>
                  <a:schemeClr val="accent5">
                    <a:lumMod val="50000"/>
                  </a:schemeClr>
                </a:solidFill>
              </a:rPr>
              <a:t> </a:t>
            </a:r>
            <a:r>
              <a:rPr lang="en-US" b="1" dirty="0" err="1">
                <a:solidFill>
                  <a:schemeClr val="accent5">
                    <a:lumMod val="50000"/>
                  </a:schemeClr>
                </a:solidFill>
              </a:rPr>
              <a:t>ar</a:t>
            </a:r>
            <a:r>
              <a:rPr lang="en-US" b="1" dirty="0">
                <a:solidFill>
                  <a:schemeClr val="accent5">
                    <a:lumMod val="50000"/>
                  </a:schemeClr>
                </a:solidFill>
              </a:rPr>
              <a:t> </a:t>
            </a:r>
            <a:r>
              <a:rPr lang="en-US" b="1" dirty="0" err="1">
                <a:solidFill>
                  <a:schemeClr val="accent5">
                    <a:lumMod val="50000"/>
                  </a:schemeClr>
                </a:solidFill>
              </a:rPr>
              <a:t>labai</a:t>
            </a:r>
            <a:r>
              <a:rPr lang="en-US" b="1" dirty="0">
                <a:solidFill>
                  <a:schemeClr val="accent5">
                    <a:lumMod val="50000"/>
                  </a:schemeClr>
                </a:solidFill>
              </a:rPr>
              <a:t> </a:t>
            </a:r>
            <a:r>
              <a:rPr lang="en-US" b="1" dirty="0" err="1">
                <a:solidFill>
                  <a:schemeClr val="accent5">
                    <a:lumMod val="50000"/>
                  </a:schemeClr>
                </a:solidFill>
              </a:rPr>
              <a:t>maža</a:t>
            </a:r>
            <a:r>
              <a:rPr lang="en-US" b="1" dirty="0">
                <a:solidFill>
                  <a:schemeClr val="accent5">
                    <a:lumMod val="50000"/>
                  </a:schemeClr>
                </a:solidFill>
              </a:rPr>
              <a:t> </a:t>
            </a:r>
            <a:r>
              <a:rPr lang="en-US" b="1" dirty="0" err="1">
                <a:solidFill>
                  <a:schemeClr val="accent5">
                    <a:lumMod val="50000"/>
                  </a:schemeClr>
                </a:solidFill>
              </a:rPr>
              <a:t>problema</a:t>
            </a:r>
            <a:endParaRPr lang="en-US" b="1" dirty="0">
              <a:solidFill>
                <a:schemeClr val="accent5">
                  <a:lumMod val="50000"/>
                </a:schemeClr>
              </a:solidFill>
            </a:endParaRPr>
          </a:p>
        </p:txBody>
      </p:sp>
      <p:sp>
        <p:nvSpPr>
          <p:cNvPr id="16" name="Rectangle 15">
            <a:extLst>
              <a:ext uri="{FF2B5EF4-FFF2-40B4-BE49-F238E27FC236}">
                <a16:creationId xmlns:a16="http://schemas.microsoft.com/office/drawing/2014/main" id="{5B98619E-CD17-AA15-FDA2-4F586429519E}"/>
              </a:ext>
            </a:extLst>
          </p:cNvPr>
          <p:cNvSpPr/>
          <p:nvPr/>
        </p:nvSpPr>
        <p:spPr>
          <a:xfrm>
            <a:off x="7317686" y="2510938"/>
            <a:ext cx="1837582" cy="251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Jokios</a:t>
            </a:r>
            <a:r>
              <a:rPr lang="en-US" b="1" dirty="0">
                <a:solidFill>
                  <a:schemeClr val="accent5">
                    <a:lumMod val="50000"/>
                  </a:schemeClr>
                </a:solidFill>
              </a:rPr>
              <a:t> </a:t>
            </a:r>
            <a:r>
              <a:rPr lang="en-US" b="1" dirty="0" err="1">
                <a:solidFill>
                  <a:schemeClr val="accent5">
                    <a:lumMod val="50000"/>
                  </a:schemeClr>
                </a:solidFill>
              </a:rPr>
              <a:t>problemos</a:t>
            </a:r>
            <a:endParaRPr lang="en-US" b="1" dirty="0">
              <a:solidFill>
                <a:schemeClr val="accent5">
                  <a:lumMod val="50000"/>
                </a:schemeClr>
              </a:solidFill>
            </a:endParaRPr>
          </a:p>
        </p:txBody>
      </p:sp>
      <p:sp>
        <p:nvSpPr>
          <p:cNvPr id="17" name="Rectangle 16">
            <a:extLst>
              <a:ext uri="{FF2B5EF4-FFF2-40B4-BE49-F238E27FC236}">
                <a16:creationId xmlns:a16="http://schemas.microsoft.com/office/drawing/2014/main" id="{13B28007-7B7B-0A84-8A56-D98EB611F185}"/>
              </a:ext>
            </a:extLst>
          </p:cNvPr>
          <p:cNvSpPr/>
          <p:nvPr/>
        </p:nvSpPr>
        <p:spPr>
          <a:xfrm>
            <a:off x="7317686" y="5427018"/>
            <a:ext cx="1837582" cy="251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accent5">
                    <a:lumMod val="50000"/>
                  </a:schemeClr>
                </a:solidFill>
              </a:rPr>
              <a:t>Jokios</a:t>
            </a:r>
            <a:r>
              <a:rPr lang="en-US" b="1" dirty="0">
                <a:solidFill>
                  <a:schemeClr val="accent5">
                    <a:lumMod val="50000"/>
                  </a:schemeClr>
                </a:solidFill>
              </a:rPr>
              <a:t> </a:t>
            </a:r>
            <a:r>
              <a:rPr lang="en-US" b="1" dirty="0" err="1">
                <a:solidFill>
                  <a:schemeClr val="accent5">
                    <a:lumMod val="50000"/>
                  </a:schemeClr>
                </a:solidFill>
              </a:rPr>
              <a:t>problemos</a:t>
            </a:r>
            <a:endParaRPr lang="en-US" b="1" dirty="0">
              <a:solidFill>
                <a:schemeClr val="accent5">
                  <a:lumMod val="50000"/>
                </a:schemeClr>
              </a:solidFill>
            </a:endParaRPr>
          </a:p>
        </p:txBody>
      </p:sp>
      <p:sp>
        <p:nvSpPr>
          <p:cNvPr id="18" name="Rectangle 17">
            <a:extLst>
              <a:ext uri="{FF2B5EF4-FFF2-40B4-BE49-F238E27FC236}">
                <a16:creationId xmlns:a16="http://schemas.microsoft.com/office/drawing/2014/main" id="{1F58F061-54E0-0D1D-E1AB-C4E8124F37C6}"/>
              </a:ext>
            </a:extLst>
          </p:cNvPr>
          <p:cNvSpPr/>
          <p:nvPr/>
        </p:nvSpPr>
        <p:spPr>
          <a:xfrm>
            <a:off x="1989664" y="3733800"/>
            <a:ext cx="9281606"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accent5">
                    <a:lumMod val="50000"/>
                  </a:schemeClr>
                </a:solidFill>
              </a:rPr>
              <a:t>Kokio</a:t>
            </a:r>
            <a:r>
              <a:rPr lang="en-US" sz="2400" b="1" dirty="0">
                <a:solidFill>
                  <a:schemeClr val="accent5">
                    <a:lumMod val="50000"/>
                  </a:schemeClr>
                </a:solidFill>
              </a:rPr>
              <a:t> </a:t>
            </a:r>
            <a:r>
              <a:rPr lang="en-US" sz="2400" b="1" dirty="0" err="1">
                <a:solidFill>
                  <a:schemeClr val="accent5">
                    <a:lumMod val="50000"/>
                  </a:schemeClr>
                </a:solidFill>
              </a:rPr>
              <a:t>dydžio</a:t>
            </a:r>
            <a:r>
              <a:rPr lang="en-US" sz="2400" b="1" dirty="0">
                <a:solidFill>
                  <a:schemeClr val="accent5">
                    <a:lumMod val="50000"/>
                  </a:schemeClr>
                </a:solidFill>
              </a:rPr>
              <a:t> </a:t>
            </a:r>
            <a:r>
              <a:rPr lang="en-US" sz="2400" b="1" dirty="0" err="1">
                <a:solidFill>
                  <a:schemeClr val="accent5">
                    <a:lumMod val="50000"/>
                  </a:schemeClr>
                </a:solidFill>
              </a:rPr>
              <a:t>problema</a:t>
            </a:r>
            <a:r>
              <a:rPr lang="en-US" sz="2400" b="1" dirty="0">
                <a:solidFill>
                  <a:schemeClr val="accent5">
                    <a:lumMod val="50000"/>
                  </a:schemeClr>
                </a:solidFill>
              </a:rPr>
              <a:t> </a:t>
            </a:r>
            <a:r>
              <a:rPr lang="en-US" sz="2400" b="1" dirty="0" err="1">
                <a:solidFill>
                  <a:schemeClr val="accent5">
                    <a:lumMod val="50000"/>
                  </a:schemeClr>
                </a:solidFill>
              </a:rPr>
              <a:t>yra</a:t>
            </a:r>
            <a:r>
              <a:rPr lang="en-US" sz="2400" b="1" dirty="0">
                <a:solidFill>
                  <a:schemeClr val="accent5">
                    <a:lumMod val="50000"/>
                  </a:schemeClr>
                </a:solidFill>
              </a:rPr>
              <a:t> </a:t>
            </a:r>
            <a:r>
              <a:rPr lang="en-US" sz="2400" b="1" dirty="0" err="1">
                <a:solidFill>
                  <a:schemeClr val="accent5">
                    <a:lumMod val="50000"/>
                  </a:schemeClr>
                </a:solidFill>
              </a:rPr>
              <a:t>lašėjimas</a:t>
            </a:r>
            <a:r>
              <a:rPr lang="en-US" sz="2400" b="1" dirty="0">
                <a:solidFill>
                  <a:schemeClr val="accent5">
                    <a:lumMod val="50000"/>
                  </a:schemeClr>
                </a:solidFill>
              </a:rPr>
              <a:t> </a:t>
            </a:r>
            <a:r>
              <a:rPr lang="en-US" sz="2400" b="1" dirty="0" err="1">
                <a:solidFill>
                  <a:schemeClr val="accent5">
                    <a:lumMod val="50000"/>
                  </a:schemeClr>
                </a:solidFill>
              </a:rPr>
              <a:t>ar</a:t>
            </a:r>
            <a:r>
              <a:rPr lang="en-US" sz="2400" b="1" dirty="0">
                <a:solidFill>
                  <a:schemeClr val="accent5">
                    <a:lumMod val="50000"/>
                  </a:schemeClr>
                </a:solidFill>
              </a:rPr>
              <a:t> </a:t>
            </a:r>
            <a:r>
              <a:rPr lang="en-US" sz="2400" b="1" dirty="0" err="1">
                <a:solidFill>
                  <a:schemeClr val="accent5">
                    <a:lumMod val="50000"/>
                  </a:schemeClr>
                </a:solidFill>
              </a:rPr>
              <a:t>pratekėjimas</a:t>
            </a:r>
            <a:r>
              <a:rPr lang="en-US" sz="2400" b="1" dirty="0">
                <a:solidFill>
                  <a:schemeClr val="accent5">
                    <a:lumMod val="50000"/>
                  </a:schemeClr>
                </a:solidFill>
              </a:rPr>
              <a:t> po radio </a:t>
            </a:r>
            <a:r>
              <a:rPr lang="en-US" sz="2400" b="1" dirty="0" err="1">
                <a:solidFill>
                  <a:schemeClr val="accent5">
                    <a:lumMod val="50000"/>
                  </a:schemeClr>
                </a:solidFill>
              </a:rPr>
              <a:t>terapijos</a:t>
            </a:r>
            <a:r>
              <a:rPr lang="en-US" sz="2400" b="1" dirty="0">
                <a:solidFill>
                  <a:schemeClr val="accent5">
                    <a:lumMod val="50000"/>
                  </a:schemeClr>
                </a:solidFill>
              </a:rPr>
              <a:t>?</a:t>
            </a:r>
          </a:p>
          <a:p>
            <a:r>
              <a:rPr lang="en-US" b="1" dirty="0">
                <a:solidFill>
                  <a:schemeClr val="accent5">
                    <a:lumMod val="50000"/>
                  </a:schemeClr>
                </a:solidFill>
              </a:rPr>
              <a:t>(Tik </a:t>
            </a:r>
            <a:r>
              <a:rPr lang="en-US" b="1" dirty="0" err="1">
                <a:solidFill>
                  <a:schemeClr val="accent5">
                    <a:lumMod val="50000"/>
                  </a:schemeClr>
                </a:solidFill>
              </a:rPr>
              <a:t>radioterapijos</a:t>
            </a:r>
            <a:r>
              <a:rPr lang="en-US" b="1" dirty="0">
                <a:solidFill>
                  <a:schemeClr val="accent5">
                    <a:lumMod val="50000"/>
                  </a:schemeClr>
                </a:solidFill>
              </a:rPr>
              <a:t> </a:t>
            </a:r>
            <a:r>
              <a:rPr lang="en-US" b="1" dirty="0" err="1">
                <a:solidFill>
                  <a:schemeClr val="accent5">
                    <a:lumMod val="50000"/>
                  </a:schemeClr>
                </a:solidFill>
              </a:rPr>
              <a:t>pacientai</a:t>
            </a:r>
            <a:r>
              <a:rPr lang="en-US" b="1" dirty="0">
                <a:solidFill>
                  <a:schemeClr val="accent5">
                    <a:lumMod val="50000"/>
                  </a:schemeClr>
                </a:solidFill>
              </a:rPr>
              <a:t>*)</a:t>
            </a:r>
          </a:p>
        </p:txBody>
      </p:sp>
      <p:sp>
        <p:nvSpPr>
          <p:cNvPr id="19" name="Rounded Rectangle 18">
            <a:extLst>
              <a:ext uri="{FF2B5EF4-FFF2-40B4-BE49-F238E27FC236}">
                <a16:creationId xmlns:a16="http://schemas.microsoft.com/office/drawing/2014/main" id="{A4B0B463-4C04-79DB-2BA9-ADA7FC8843DB}"/>
              </a:ext>
            </a:extLst>
          </p:cNvPr>
          <p:cNvSpPr/>
          <p:nvPr/>
        </p:nvSpPr>
        <p:spPr>
          <a:xfrm>
            <a:off x="1989664" y="3016090"/>
            <a:ext cx="7165604" cy="546260"/>
          </a:xfrm>
          <a:prstGeom prst="roundRect">
            <a:avLst/>
          </a:prstGeom>
          <a:solidFill>
            <a:srgbClr val="9F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C000"/>
                </a:solidFill>
              </a:rPr>
              <a:t>68% </a:t>
            </a:r>
            <a:r>
              <a:rPr lang="en-US" sz="1600" b="1" dirty="0" err="1">
                <a:solidFill>
                  <a:schemeClr val="bg1"/>
                </a:solidFill>
              </a:rPr>
              <a:t>prostektatomijos</a:t>
            </a:r>
            <a:r>
              <a:rPr lang="en-US" sz="1600" b="1" dirty="0">
                <a:solidFill>
                  <a:schemeClr val="bg1"/>
                </a:solidFill>
              </a:rPr>
              <a:t> </a:t>
            </a:r>
            <a:r>
              <a:rPr lang="en-US" sz="1600" b="1" dirty="0" err="1">
                <a:solidFill>
                  <a:schemeClr val="bg1"/>
                </a:solidFill>
              </a:rPr>
              <a:t>pacientų</a:t>
            </a:r>
            <a:r>
              <a:rPr lang="en-US" sz="1600" b="1" dirty="0">
                <a:solidFill>
                  <a:schemeClr val="bg1"/>
                </a:solidFill>
              </a:rPr>
              <a:t> </a:t>
            </a:r>
            <a:r>
              <a:rPr lang="en-US" sz="1600" b="1" dirty="0" err="1">
                <a:solidFill>
                  <a:schemeClr val="bg1"/>
                </a:solidFill>
              </a:rPr>
              <a:t>teigia</a:t>
            </a:r>
            <a:r>
              <a:rPr lang="en-US" sz="1600" b="1" dirty="0">
                <a:solidFill>
                  <a:schemeClr val="bg1"/>
                </a:solidFill>
              </a:rPr>
              <a:t>, </a:t>
            </a:r>
            <a:r>
              <a:rPr lang="en-US" sz="1600" b="1" dirty="0" err="1">
                <a:solidFill>
                  <a:schemeClr val="bg1"/>
                </a:solidFill>
              </a:rPr>
              <a:t>kad</a:t>
            </a:r>
            <a:r>
              <a:rPr lang="en-US" sz="1600" b="1" dirty="0">
                <a:solidFill>
                  <a:schemeClr val="bg1"/>
                </a:solidFill>
              </a:rPr>
              <a:t> </a:t>
            </a:r>
            <a:r>
              <a:rPr lang="en-US" sz="1600" b="1" dirty="0" err="1">
                <a:solidFill>
                  <a:schemeClr val="bg1"/>
                </a:solidFill>
              </a:rPr>
              <a:t>lašėjimas</a:t>
            </a:r>
            <a:r>
              <a:rPr lang="en-US" sz="1600" b="1" dirty="0">
                <a:solidFill>
                  <a:schemeClr val="bg1"/>
                </a:solidFill>
              </a:rPr>
              <a:t> </a:t>
            </a:r>
            <a:r>
              <a:rPr lang="en-US" sz="1600" b="1" dirty="0" err="1">
                <a:solidFill>
                  <a:schemeClr val="bg1"/>
                </a:solidFill>
              </a:rPr>
              <a:t>ir</a:t>
            </a:r>
            <a:r>
              <a:rPr lang="en-US" sz="1600" b="1" dirty="0">
                <a:solidFill>
                  <a:schemeClr val="bg1"/>
                </a:solidFill>
              </a:rPr>
              <a:t> </a:t>
            </a:r>
            <a:r>
              <a:rPr lang="en-US" sz="1600" b="1" dirty="0" err="1">
                <a:solidFill>
                  <a:schemeClr val="bg1"/>
                </a:solidFill>
              </a:rPr>
              <a:t>pratekėjimas</a:t>
            </a:r>
            <a:r>
              <a:rPr lang="en-US" sz="1600" b="1" dirty="0">
                <a:solidFill>
                  <a:schemeClr val="bg1"/>
                </a:solidFill>
              </a:rPr>
              <a:t> </a:t>
            </a:r>
            <a:r>
              <a:rPr lang="en-US" sz="1600" b="1" dirty="0" err="1">
                <a:solidFill>
                  <a:schemeClr val="bg1"/>
                </a:solidFill>
              </a:rPr>
              <a:t>yra</a:t>
            </a:r>
            <a:r>
              <a:rPr lang="en-US" sz="1600" b="1" dirty="0">
                <a:solidFill>
                  <a:schemeClr val="bg1"/>
                </a:solidFill>
              </a:rPr>
              <a:t> </a:t>
            </a:r>
            <a:r>
              <a:rPr lang="en-US" sz="1600" b="1" dirty="0" err="1">
                <a:solidFill>
                  <a:schemeClr val="bg1"/>
                </a:solidFill>
              </a:rPr>
              <a:t>problema</a:t>
            </a:r>
            <a:endParaRPr lang="en-US" sz="1600" b="1" dirty="0">
              <a:solidFill>
                <a:schemeClr val="bg1"/>
              </a:solidFill>
            </a:endParaRPr>
          </a:p>
        </p:txBody>
      </p:sp>
    </p:spTree>
    <p:extLst>
      <p:ext uri="{BB962C8B-B14F-4D97-AF65-F5344CB8AC3E}">
        <p14:creationId xmlns:p14="http://schemas.microsoft.com/office/powerpoint/2010/main" val="3660636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2000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dirty="0"/>
            </a:br>
            <a:r>
              <a:rPr lang="en-GB" sz="5400" dirty="0">
                <a:solidFill>
                  <a:schemeClr val="accent1">
                    <a:lumMod val="50000"/>
                  </a:schemeClr>
                </a:solidFill>
                <a:latin typeface="Roboto" panose="02000000000000000000" pitchFamily="2" charset="0"/>
              </a:rPr>
              <a:t>EUPROMS </a:t>
            </a:r>
            <a:r>
              <a:rPr lang="en-GB" sz="5400" dirty="0" err="1">
                <a:solidFill>
                  <a:schemeClr val="accent1">
                    <a:lumMod val="50000"/>
                  </a:schemeClr>
                </a:solidFill>
                <a:latin typeface="Roboto" panose="02000000000000000000" pitchFamily="2" charset="0"/>
              </a:rPr>
              <a:t>tyrimas</a:t>
            </a:r>
            <a:endParaRPr lang="en-GB" sz="5400" dirty="0">
              <a:solidFill>
                <a:schemeClr val="accent1">
                  <a:lumMod val="50000"/>
                </a:schemeClr>
              </a:solidFill>
              <a:latin typeface="Roboto" panose="02000000000000000000" pitchFamily="2" charset="0"/>
            </a:endParaRPr>
          </a:p>
          <a:p>
            <a:endParaRPr lang="en-GB" dirty="0">
              <a:latin typeface="Roboto" panose="02000000000000000000" pitchFamily="2" charset="0"/>
            </a:endParaRPr>
          </a:p>
          <a:p>
            <a:r>
              <a:rPr lang="en-GB" sz="2800" dirty="0" err="1">
                <a:latin typeface="Roboto" panose="02000000000000000000" pitchFamily="2" charset="0"/>
              </a:rPr>
              <a:t>Pagrindinė</a:t>
            </a:r>
            <a:r>
              <a:rPr lang="en-GB" sz="2800" dirty="0">
                <a:latin typeface="Roboto" panose="02000000000000000000" pitchFamily="2" charset="0"/>
              </a:rPr>
              <a:t> </a:t>
            </a:r>
            <a:r>
              <a:rPr lang="en-GB" sz="2800" dirty="0" err="1">
                <a:latin typeface="Roboto" panose="02000000000000000000" pitchFamily="2" charset="0"/>
              </a:rPr>
              <a:t>informacija</a:t>
            </a:r>
            <a:endParaRPr lang="en-GB" sz="2800"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
        <p:nvSpPr>
          <p:cNvPr id="4" name="Rectangle 3">
            <a:extLst>
              <a:ext uri="{FF2B5EF4-FFF2-40B4-BE49-F238E27FC236}">
                <a16:creationId xmlns:a16="http://schemas.microsoft.com/office/drawing/2014/main" id="{05BE71F4-BC6B-265A-68BB-B0D8509759E7}"/>
              </a:ext>
            </a:extLst>
          </p:cNvPr>
          <p:cNvSpPr/>
          <p:nvPr/>
        </p:nvSpPr>
        <p:spPr>
          <a:xfrm>
            <a:off x="546099" y="6286500"/>
            <a:ext cx="5895427" cy="278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err="1">
                <a:solidFill>
                  <a:schemeClr val="accent5">
                    <a:lumMod val="50000"/>
                  </a:schemeClr>
                </a:solidFill>
              </a:rPr>
              <a:t>Vyrų</a:t>
            </a:r>
            <a:r>
              <a:rPr lang="en-US" b="1" spc="300" dirty="0">
                <a:solidFill>
                  <a:schemeClr val="accent5">
                    <a:lumMod val="50000"/>
                  </a:schemeClr>
                </a:solidFill>
              </a:rPr>
              <a:t> </a:t>
            </a:r>
            <a:r>
              <a:rPr lang="en-US" b="1" spc="300" dirty="0" err="1">
                <a:solidFill>
                  <a:schemeClr val="accent5">
                    <a:lumMod val="50000"/>
                  </a:schemeClr>
                </a:solidFill>
              </a:rPr>
              <a:t>su</a:t>
            </a:r>
            <a:r>
              <a:rPr lang="en-US" b="1" spc="300" dirty="0">
                <a:solidFill>
                  <a:schemeClr val="accent5">
                    <a:lumMod val="50000"/>
                  </a:schemeClr>
                </a:solidFill>
              </a:rPr>
              <a:t> </a:t>
            </a:r>
            <a:r>
              <a:rPr lang="en-US" b="1" spc="300" dirty="0" err="1">
                <a:solidFill>
                  <a:schemeClr val="accent5">
                    <a:lumMod val="50000"/>
                  </a:schemeClr>
                </a:solidFill>
              </a:rPr>
              <a:t>prostatos</a:t>
            </a:r>
            <a:r>
              <a:rPr lang="en-US" b="1" spc="300" dirty="0">
                <a:solidFill>
                  <a:schemeClr val="accent5">
                    <a:lumMod val="50000"/>
                  </a:schemeClr>
                </a:solidFill>
              </a:rPr>
              <a:t> </a:t>
            </a:r>
            <a:r>
              <a:rPr lang="en-US" b="1" spc="300" dirty="0" err="1">
                <a:solidFill>
                  <a:schemeClr val="accent5">
                    <a:lumMod val="50000"/>
                  </a:schemeClr>
                </a:solidFill>
              </a:rPr>
              <a:t>vėžiu</a:t>
            </a:r>
            <a:r>
              <a:rPr lang="en-US" b="1" spc="300" dirty="0">
                <a:solidFill>
                  <a:schemeClr val="accent5">
                    <a:lumMod val="50000"/>
                  </a:schemeClr>
                </a:solidFill>
              </a:rPr>
              <a:t> balsas </a:t>
            </a:r>
            <a:r>
              <a:rPr lang="en-US" b="1" spc="300" dirty="0" err="1">
                <a:solidFill>
                  <a:schemeClr val="accent5">
                    <a:lumMod val="50000"/>
                  </a:schemeClr>
                </a:solidFill>
              </a:rPr>
              <a:t>Europoje</a:t>
            </a:r>
            <a:endParaRPr lang="en-US" b="1" spc="300" dirty="0">
              <a:solidFill>
                <a:schemeClr val="accent5">
                  <a:lumMod val="50000"/>
                </a:schemeClr>
              </a:solidFill>
            </a:endParaRPr>
          </a:p>
        </p:txBody>
      </p:sp>
    </p:spTree>
    <p:extLst>
      <p:ext uri="{BB962C8B-B14F-4D97-AF65-F5344CB8AC3E}">
        <p14:creationId xmlns:p14="http://schemas.microsoft.com/office/powerpoint/2010/main" val="3969495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546100" y="18075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latin typeface="Roboto" panose="02000000000000000000" pitchFamily="2" charset="0"/>
                <a:ea typeface="Roboto" panose="02000000000000000000" pitchFamily="2" charset="0"/>
              </a:rPr>
            </a:br>
            <a:r>
              <a:rPr lang="en-GB" sz="5400" dirty="0" err="1">
                <a:solidFill>
                  <a:schemeClr val="accent1">
                    <a:lumMod val="50000"/>
                  </a:schemeClr>
                </a:solidFill>
                <a:latin typeface="Roboto" panose="02000000000000000000" pitchFamily="2" charset="0"/>
                <a:ea typeface="Roboto" panose="02000000000000000000" pitchFamily="2" charset="0"/>
              </a:rPr>
              <a:t>Apie</a:t>
            </a:r>
            <a:r>
              <a:rPr lang="en-GB" sz="5400" dirty="0">
                <a:solidFill>
                  <a:schemeClr val="accent1">
                    <a:lumMod val="50000"/>
                  </a:schemeClr>
                </a:solidFill>
                <a:latin typeface="Roboto" panose="02000000000000000000" pitchFamily="2" charset="0"/>
                <a:ea typeface="Roboto" panose="02000000000000000000" pitchFamily="2" charset="0"/>
              </a:rPr>
              <a:t> EUPROMS</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
        <p:nvSpPr>
          <p:cNvPr id="4" name="Rectangle 3">
            <a:extLst>
              <a:ext uri="{FF2B5EF4-FFF2-40B4-BE49-F238E27FC236}">
                <a16:creationId xmlns:a16="http://schemas.microsoft.com/office/drawing/2014/main" id="{4574932A-C4BB-8FF3-D23B-9EFCEE6F2758}"/>
              </a:ext>
            </a:extLst>
          </p:cNvPr>
          <p:cNvSpPr/>
          <p:nvPr/>
        </p:nvSpPr>
        <p:spPr>
          <a:xfrm>
            <a:off x="546099" y="6286500"/>
            <a:ext cx="5895427" cy="278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5">
                    <a:lumMod val="50000"/>
                  </a:schemeClr>
                </a:solidFill>
              </a:rPr>
              <a:t>Vyrų</a:t>
            </a:r>
            <a:r>
              <a:rPr lang="en-US" dirty="0">
                <a:solidFill>
                  <a:schemeClr val="accent5">
                    <a:lumMod val="50000"/>
                  </a:schemeClr>
                </a:solidFill>
              </a:rPr>
              <a:t> </a:t>
            </a:r>
            <a:r>
              <a:rPr lang="en-US" dirty="0" err="1">
                <a:solidFill>
                  <a:schemeClr val="accent5">
                    <a:lumMod val="50000"/>
                  </a:schemeClr>
                </a:solidFill>
              </a:rPr>
              <a:t>su</a:t>
            </a:r>
            <a:r>
              <a:rPr lang="en-US" dirty="0">
                <a:solidFill>
                  <a:schemeClr val="accent5">
                    <a:lumMod val="50000"/>
                  </a:schemeClr>
                </a:solidFill>
              </a:rPr>
              <a:t> </a:t>
            </a:r>
            <a:r>
              <a:rPr lang="en-US" dirty="0" err="1">
                <a:solidFill>
                  <a:schemeClr val="accent5">
                    <a:lumMod val="50000"/>
                  </a:schemeClr>
                </a:solidFill>
              </a:rPr>
              <a:t>prostatos</a:t>
            </a:r>
            <a:r>
              <a:rPr lang="en-US" dirty="0">
                <a:solidFill>
                  <a:schemeClr val="accent5">
                    <a:lumMod val="50000"/>
                  </a:schemeClr>
                </a:solidFill>
              </a:rPr>
              <a:t> </a:t>
            </a:r>
            <a:r>
              <a:rPr lang="en-US" dirty="0" err="1">
                <a:solidFill>
                  <a:schemeClr val="accent5">
                    <a:lumMod val="50000"/>
                  </a:schemeClr>
                </a:solidFill>
              </a:rPr>
              <a:t>vėžiu</a:t>
            </a:r>
            <a:r>
              <a:rPr lang="en-US" dirty="0">
                <a:solidFill>
                  <a:schemeClr val="accent5">
                    <a:lumMod val="50000"/>
                  </a:schemeClr>
                </a:solidFill>
              </a:rPr>
              <a:t> balsas </a:t>
            </a:r>
            <a:r>
              <a:rPr lang="en-US" dirty="0" err="1">
                <a:solidFill>
                  <a:schemeClr val="accent5">
                    <a:lumMod val="50000"/>
                  </a:schemeClr>
                </a:solidFill>
              </a:rPr>
              <a:t>Europoje</a:t>
            </a:r>
            <a:endParaRPr lang="en-US" dirty="0">
              <a:solidFill>
                <a:schemeClr val="accent5">
                  <a:lumMod val="50000"/>
                </a:schemeClr>
              </a:solidFill>
            </a:endParaRPr>
          </a:p>
        </p:txBody>
      </p:sp>
      <p:sp>
        <p:nvSpPr>
          <p:cNvPr id="6" name="Rectangle 5">
            <a:extLst>
              <a:ext uri="{FF2B5EF4-FFF2-40B4-BE49-F238E27FC236}">
                <a16:creationId xmlns:a16="http://schemas.microsoft.com/office/drawing/2014/main" id="{27822C54-EAE4-C706-31F6-74A2C6D26759}"/>
              </a:ext>
            </a:extLst>
          </p:cNvPr>
          <p:cNvSpPr/>
          <p:nvPr/>
        </p:nvSpPr>
        <p:spPr>
          <a:xfrm>
            <a:off x="564523" y="6286500"/>
            <a:ext cx="5895427" cy="278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err="1">
                <a:solidFill>
                  <a:schemeClr val="accent5">
                    <a:lumMod val="50000"/>
                  </a:schemeClr>
                </a:solidFill>
              </a:rPr>
              <a:t>Vyrų</a:t>
            </a:r>
            <a:r>
              <a:rPr lang="en-US" b="1" spc="300" dirty="0">
                <a:solidFill>
                  <a:schemeClr val="accent5">
                    <a:lumMod val="50000"/>
                  </a:schemeClr>
                </a:solidFill>
              </a:rPr>
              <a:t> </a:t>
            </a:r>
            <a:r>
              <a:rPr lang="en-US" b="1" spc="300" dirty="0" err="1">
                <a:solidFill>
                  <a:schemeClr val="accent5">
                    <a:lumMod val="50000"/>
                  </a:schemeClr>
                </a:solidFill>
              </a:rPr>
              <a:t>su</a:t>
            </a:r>
            <a:r>
              <a:rPr lang="en-US" b="1" spc="300" dirty="0">
                <a:solidFill>
                  <a:schemeClr val="accent5">
                    <a:lumMod val="50000"/>
                  </a:schemeClr>
                </a:solidFill>
              </a:rPr>
              <a:t> </a:t>
            </a:r>
            <a:r>
              <a:rPr lang="en-US" b="1" spc="300" dirty="0" err="1">
                <a:solidFill>
                  <a:schemeClr val="accent5">
                    <a:lumMod val="50000"/>
                  </a:schemeClr>
                </a:solidFill>
              </a:rPr>
              <a:t>prostatos</a:t>
            </a:r>
            <a:r>
              <a:rPr lang="en-US" b="1" spc="300" dirty="0">
                <a:solidFill>
                  <a:schemeClr val="accent5">
                    <a:lumMod val="50000"/>
                  </a:schemeClr>
                </a:solidFill>
              </a:rPr>
              <a:t> </a:t>
            </a:r>
            <a:r>
              <a:rPr lang="en-US" b="1" spc="300" dirty="0" err="1">
                <a:solidFill>
                  <a:schemeClr val="accent5">
                    <a:lumMod val="50000"/>
                  </a:schemeClr>
                </a:solidFill>
              </a:rPr>
              <a:t>vėžiu</a:t>
            </a:r>
            <a:r>
              <a:rPr lang="en-US" b="1" spc="300" dirty="0">
                <a:solidFill>
                  <a:schemeClr val="accent5">
                    <a:lumMod val="50000"/>
                  </a:schemeClr>
                </a:solidFill>
              </a:rPr>
              <a:t> balsas </a:t>
            </a:r>
            <a:r>
              <a:rPr lang="en-US" b="1" spc="300" dirty="0" err="1">
                <a:solidFill>
                  <a:schemeClr val="accent5">
                    <a:lumMod val="50000"/>
                  </a:schemeClr>
                </a:solidFill>
              </a:rPr>
              <a:t>Europoje</a:t>
            </a:r>
            <a:endParaRPr lang="en-US" b="1" spc="300" dirty="0">
              <a:solidFill>
                <a:schemeClr val="accent5">
                  <a:lumMod val="50000"/>
                </a:schemeClr>
              </a:solidFill>
            </a:endParaRPr>
          </a:p>
        </p:txBody>
      </p:sp>
    </p:spTree>
    <p:extLst>
      <p:ext uri="{BB962C8B-B14F-4D97-AF65-F5344CB8AC3E}">
        <p14:creationId xmlns:p14="http://schemas.microsoft.com/office/powerpoint/2010/main" val="278427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Pagrindinė</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informacija</a:t>
            </a:r>
            <a:endParaRPr lang="en-US" sz="4600" dirty="0">
              <a:solidFill>
                <a:srgbClr val="757070"/>
              </a:solidFill>
              <a:latin typeface="Roboto" panose="02000000000000000000" pitchFamily="2" charset="0"/>
              <a:cs typeface="Apercu Regular"/>
            </a:endParaRPr>
          </a:p>
        </p:txBody>
      </p:sp>
      <p:pic>
        <p:nvPicPr>
          <p:cNvPr id="6" name="Picture 5" descr="Timeline&#10;&#10;Description automatically generated">
            <a:extLst>
              <a:ext uri="{FF2B5EF4-FFF2-40B4-BE49-F238E27FC236}">
                <a16:creationId xmlns:a16="http://schemas.microsoft.com/office/drawing/2014/main" id="{C73A13A0-5E64-3CCA-2B8D-CD7D0D191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7707" y="1533460"/>
            <a:ext cx="8322733" cy="4520105"/>
          </a:xfrm>
          <a:prstGeom prst="rect">
            <a:avLst/>
          </a:prstGeom>
        </p:spPr>
      </p:pic>
      <p:sp>
        <p:nvSpPr>
          <p:cNvPr id="4" name="Rectangle 3">
            <a:extLst>
              <a:ext uri="{FF2B5EF4-FFF2-40B4-BE49-F238E27FC236}">
                <a16:creationId xmlns:a16="http://schemas.microsoft.com/office/drawing/2014/main" id="{5BC07679-EA4F-8D55-B188-67B1B81F1A62}"/>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5" name="Rectangle 4">
            <a:extLst>
              <a:ext uri="{FF2B5EF4-FFF2-40B4-BE49-F238E27FC236}">
                <a16:creationId xmlns:a16="http://schemas.microsoft.com/office/drawing/2014/main" id="{0C72C672-B71C-0262-2639-1CAD7F880BFE}"/>
              </a:ext>
            </a:extLst>
          </p:cNvPr>
          <p:cNvSpPr/>
          <p:nvPr/>
        </p:nvSpPr>
        <p:spPr>
          <a:xfrm>
            <a:off x="1996278" y="2938531"/>
            <a:ext cx="21656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Aktyvi</a:t>
            </a:r>
            <a:r>
              <a:rPr lang="en-US" sz="2000" dirty="0">
                <a:solidFill>
                  <a:schemeClr val="accent5">
                    <a:lumMod val="50000"/>
                  </a:schemeClr>
                </a:solidFill>
              </a:rPr>
              <a:t> </a:t>
            </a:r>
            <a:r>
              <a:rPr lang="en-US" sz="2000" dirty="0" err="1">
                <a:solidFill>
                  <a:schemeClr val="accent5">
                    <a:lumMod val="50000"/>
                  </a:schemeClr>
                </a:solidFill>
              </a:rPr>
              <a:t>stebėsena</a:t>
            </a:r>
            <a:endParaRPr lang="en-US" sz="2000" dirty="0">
              <a:solidFill>
                <a:schemeClr val="accent5">
                  <a:lumMod val="50000"/>
                </a:schemeClr>
              </a:solidFill>
            </a:endParaRPr>
          </a:p>
        </p:txBody>
      </p:sp>
      <p:sp>
        <p:nvSpPr>
          <p:cNvPr id="8" name="Rectangle 7">
            <a:extLst>
              <a:ext uri="{FF2B5EF4-FFF2-40B4-BE49-F238E27FC236}">
                <a16:creationId xmlns:a16="http://schemas.microsoft.com/office/drawing/2014/main" id="{F5AA7660-F545-AB7D-F11E-FCD4C0C4E13D}"/>
              </a:ext>
            </a:extLst>
          </p:cNvPr>
          <p:cNvSpPr/>
          <p:nvPr/>
        </p:nvSpPr>
        <p:spPr>
          <a:xfrm>
            <a:off x="1386678" y="5593275"/>
            <a:ext cx="27752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Radikali</a:t>
            </a:r>
            <a:r>
              <a:rPr lang="en-US" sz="2000" dirty="0">
                <a:solidFill>
                  <a:schemeClr val="accent5">
                    <a:lumMod val="50000"/>
                  </a:schemeClr>
                </a:solidFill>
              </a:rPr>
              <a:t> </a:t>
            </a:r>
            <a:r>
              <a:rPr lang="en-US" sz="2000" dirty="0" err="1">
                <a:solidFill>
                  <a:schemeClr val="accent5">
                    <a:lumMod val="50000"/>
                  </a:schemeClr>
                </a:solidFill>
              </a:rPr>
              <a:t>prostatektomija</a:t>
            </a:r>
            <a:endParaRPr lang="en-US" sz="2000" dirty="0">
              <a:solidFill>
                <a:schemeClr val="accent5">
                  <a:lumMod val="50000"/>
                </a:schemeClr>
              </a:solidFill>
            </a:endParaRPr>
          </a:p>
        </p:txBody>
      </p:sp>
      <p:sp>
        <p:nvSpPr>
          <p:cNvPr id="10" name="Rectangle 9">
            <a:extLst>
              <a:ext uri="{FF2B5EF4-FFF2-40B4-BE49-F238E27FC236}">
                <a16:creationId xmlns:a16="http://schemas.microsoft.com/office/drawing/2014/main" id="{F06E554F-E9B9-1CBC-4888-89EFA0DDAF5B}"/>
              </a:ext>
            </a:extLst>
          </p:cNvPr>
          <p:cNvSpPr/>
          <p:nvPr/>
        </p:nvSpPr>
        <p:spPr>
          <a:xfrm>
            <a:off x="2477541" y="4840445"/>
            <a:ext cx="1684421"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endParaRPr lang="en-US" sz="2000" dirty="0">
              <a:solidFill>
                <a:schemeClr val="accent5">
                  <a:lumMod val="50000"/>
                </a:schemeClr>
              </a:solidFill>
            </a:endParaRPr>
          </a:p>
        </p:txBody>
      </p:sp>
      <p:sp>
        <p:nvSpPr>
          <p:cNvPr id="11" name="Rectangle 10">
            <a:extLst>
              <a:ext uri="{FF2B5EF4-FFF2-40B4-BE49-F238E27FC236}">
                <a16:creationId xmlns:a16="http://schemas.microsoft.com/office/drawing/2014/main" id="{48F84470-D289-A26D-6177-979CD2868617}"/>
              </a:ext>
            </a:extLst>
          </p:cNvPr>
          <p:cNvSpPr/>
          <p:nvPr/>
        </p:nvSpPr>
        <p:spPr>
          <a:xfrm>
            <a:off x="1031367" y="3464388"/>
            <a:ext cx="3145673" cy="518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r>
              <a:rPr lang="en-US" sz="2000" dirty="0">
                <a:solidFill>
                  <a:schemeClr val="accent5">
                    <a:lumMod val="50000"/>
                  </a:schemeClr>
                </a:solidFill>
              </a:rPr>
              <a:t> - </a:t>
            </a:r>
            <a:r>
              <a:rPr lang="en-US" sz="2000" dirty="0" err="1">
                <a:solidFill>
                  <a:schemeClr val="accent5">
                    <a:lumMod val="50000"/>
                  </a:schemeClr>
                </a:solidFill>
              </a:rPr>
              <a:t>Androgenų</a:t>
            </a:r>
            <a:r>
              <a:rPr lang="en-US" sz="2000" dirty="0">
                <a:solidFill>
                  <a:schemeClr val="accent5">
                    <a:lumMod val="50000"/>
                  </a:schemeClr>
                </a:solidFill>
              </a:rPr>
              <a:t> </a:t>
            </a:r>
            <a:r>
              <a:rPr lang="en-US" sz="2000" dirty="0" err="1">
                <a:solidFill>
                  <a:schemeClr val="accent5">
                    <a:lumMod val="50000"/>
                  </a:schemeClr>
                </a:solidFill>
              </a:rPr>
              <a:t>trūkumo</a:t>
            </a:r>
            <a:r>
              <a:rPr lang="en-US" sz="2000" dirty="0">
                <a:solidFill>
                  <a:schemeClr val="accent5">
                    <a:lumMod val="50000"/>
                  </a:schemeClr>
                </a:solidFill>
              </a:rPr>
              <a:t> </a:t>
            </a:r>
            <a:r>
              <a:rPr lang="en-US" sz="2000" dirty="0" err="1">
                <a:solidFill>
                  <a:schemeClr val="accent5">
                    <a:lumMod val="50000"/>
                  </a:schemeClr>
                </a:solidFill>
              </a:rPr>
              <a:t>terapija</a:t>
            </a:r>
            <a:endParaRPr lang="en-US" sz="2000" dirty="0">
              <a:solidFill>
                <a:schemeClr val="accent5">
                  <a:lumMod val="50000"/>
                </a:schemeClr>
              </a:solidFill>
            </a:endParaRPr>
          </a:p>
        </p:txBody>
      </p:sp>
      <p:sp>
        <p:nvSpPr>
          <p:cNvPr id="12" name="Rectangle 11">
            <a:extLst>
              <a:ext uri="{FF2B5EF4-FFF2-40B4-BE49-F238E27FC236}">
                <a16:creationId xmlns:a16="http://schemas.microsoft.com/office/drawing/2014/main" id="{034AF6BB-4F5C-A53B-437E-55CA063F6DD2}"/>
              </a:ext>
            </a:extLst>
          </p:cNvPr>
          <p:cNvSpPr/>
          <p:nvPr/>
        </p:nvSpPr>
        <p:spPr>
          <a:xfrm>
            <a:off x="2339543" y="4281266"/>
            <a:ext cx="1822419" cy="30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Chemoterapija</a:t>
            </a:r>
            <a:endParaRPr lang="en-US" sz="2000" dirty="0">
              <a:solidFill>
                <a:schemeClr val="accent5">
                  <a:lumMod val="50000"/>
                </a:schemeClr>
              </a:solidFill>
            </a:endParaRPr>
          </a:p>
        </p:txBody>
      </p:sp>
      <p:sp>
        <p:nvSpPr>
          <p:cNvPr id="13" name="Rectangle 12">
            <a:extLst>
              <a:ext uri="{FF2B5EF4-FFF2-40B4-BE49-F238E27FC236}">
                <a16:creationId xmlns:a16="http://schemas.microsoft.com/office/drawing/2014/main" id="{0D73ED7C-CFF7-8804-2E90-CF503540118C}"/>
              </a:ext>
            </a:extLst>
          </p:cNvPr>
          <p:cNvSpPr/>
          <p:nvPr/>
        </p:nvSpPr>
        <p:spPr>
          <a:xfrm>
            <a:off x="1917707" y="1496730"/>
            <a:ext cx="8997943" cy="71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1. </a:t>
            </a:r>
            <a:r>
              <a:rPr lang="en-US" sz="2400" b="1" dirty="0" err="1">
                <a:solidFill>
                  <a:schemeClr val="accent5">
                    <a:lumMod val="50000"/>
                  </a:schemeClr>
                </a:solidFill>
              </a:rPr>
              <a:t>Aktyvi</a:t>
            </a:r>
            <a:r>
              <a:rPr lang="en-US" sz="2400" b="1" dirty="0">
                <a:solidFill>
                  <a:schemeClr val="accent5">
                    <a:lumMod val="50000"/>
                  </a:schemeClr>
                </a:solidFill>
              </a:rPr>
              <a:t> </a:t>
            </a:r>
            <a:r>
              <a:rPr lang="en-US" sz="2400" b="1" dirty="0" err="1">
                <a:solidFill>
                  <a:schemeClr val="accent5">
                    <a:lumMod val="50000"/>
                  </a:schemeClr>
                </a:solidFill>
              </a:rPr>
              <a:t>stebėsena</a:t>
            </a:r>
            <a:r>
              <a:rPr lang="en-US" sz="2400" b="1" dirty="0">
                <a:solidFill>
                  <a:schemeClr val="accent5">
                    <a:lumMod val="50000"/>
                  </a:schemeClr>
                </a:solidFill>
              </a:rPr>
              <a:t> </a:t>
            </a:r>
            <a:r>
              <a:rPr lang="en-US" sz="2400" b="1" dirty="0" err="1">
                <a:solidFill>
                  <a:schemeClr val="accent5">
                    <a:lumMod val="50000"/>
                  </a:schemeClr>
                </a:solidFill>
              </a:rPr>
              <a:t>turėtų</a:t>
            </a:r>
            <a:r>
              <a:rPr lang="en-US" sz="2400" b="1" dirty="0">
                <a:solidFill>
                  <a:schemeClr val="accent5">
                    <a:lumMod val="50000"/>
                  </a:schemeClr>
                </a:solidFill>
              </a:rPr>
              <a:t> </a:t>
            </a:r>
            <a:r>
              <a:rPr lang="en-US" sz="2400" b="1" dirty="0" err="1">
                <a:solidFill>
                  <a:schemeClr val="accent5">
                    <a:lumMod val="50000"/>
                  </a:schemeClr>
                </a:solidFill>
              </a:rPr>
              <a:t>būti</a:t>
            </a:r>
            <a:r>
              <a:rPr lang="en-US" sz="2400" b="1" dirty="0">
                <a:solidFill>
                  <a:schemeClr val="accent5">
                    <a:lumMod val="50000"/>
                  </a:schemeClr>
                </a:solidFill>
              </a:rPr>
              <a:t> </a:t>
            </a:r>
            <a:r>
              <a:rPr lang="en-US" sz="2400" b="1" dirty="0" err="1">
                <a:solidFill>
                  <a:schemeClr val="accent5">
                    <a:lumMod val="50000"/>
                  </a:schemeClr>
                </a:solidFill>
              </a:rPr>
              <a:t>svarstoma</a:t>
            </a:r>
            <a:r>
              <a:rPr lang="en-US" sz="2400" b="1" dirty="0">
                <a:solidFill>
                  <a:schemeClr val="accent5">
                    <a:lumMod val="50000"/>
                  </a:schemeClr>
                </a:solidFill>
              </a:rPr>
              <a:t>, </a:t>
            </a:r>
            <a:r>
              <a:rPr lang="en-US" sz="2400" b="1" dirty="0" err="1">
                <a:solidFill>
                  <a:schemeClr val="accent5">
                    <a:lumMod val="50000"/>
                  </a:schemeClr>
                </a:solidFill>
              </a:rPr>
              <a:t>kaip</a:t>
            </a:r>
            <a:r>
              <a:rPr lang="en-US" sz="2400" b="1" dirty="0">
                <a:solidFill>
                  <a:schemeClr val="accent5">
                    <a:lumMod val="50000"/>
                  </a:schemeClr>
                </a:solidFill>
              </a:rPr>
              <a:t> </a:t>
            </a:r>
            <a:r>
              <a:rPr lang="en-US" sz="2400" b="1" dirty="0" err="1">
                <a:solidFill>
                  <a:schemeClr val="accent5">
                    <a:lumMod val="50000"/>
                  </a:schemeClr>
                </a:solidFill>
              </a:rPr>
              <a:t>pirmasis</a:t>
            </a:r>
            <a:r>
              <a:rPr lang="en-US" sz="2400" b="1" dirty="0">
                <a:solidFill>
                  <a:schemeClr val="accent5">
                    <a:lumMod val="50000"/>
                  </a:schemeClr>
                </a:solidFill>
              </a:rPr>
              <a:t> </a:t>
            </a:r>
            <a:r>
              <a:rPr lang="en-US" sz="2400" b="1" dirty="0" err="1">
                <a:solidFill>
                  <a:schemeClr val="accent5">
                    <a:lumMod val="50000"/>
                  </a:schemeClr>
                </a:solidFill>
              </a:rPr>
              <a:t>gydymas</a:t>
            </a:r>
            <a:r>
              <a:rPr lang="en-US" sz="2400" b="1" dirty="0">
                <a:solidFill>
                  <a:schemeClr val="accent5">
                    <a:lumMod val="50000"/>
                  </a:schemeClr>
                </a:solidFill>
              </a:rPr>
              <a:t> tam, </a:t>
            </a:r>
            <a:r>
              <a:rPr lang="en-US" sz="2400" b="1" dirty="0" err="1">
                <a:solidFill>
                  <a:schemeClr val="accent5">
                    <a:lumMod val="50000"/>
                  </a:schemeClr>
                </a:solidFill>
              </a:rPr>
              <a:t>kad</a:t>
            </a:r>
            <a:r>
              <a:rPr lang="en-US" sz="2400" b="1" dirty="0">
                <a:solidFill>
                  <a:schemeClr val="accent5">
                    <a:lumMod val="50000"/>
                  </a:schemeClr>
                </a:solidFill>
              </a:rPr>
              <a:t> </a:t>
            </a:r>
            <a:r>
              <a:rPr lang="en-US" sz="2400" b="1" dirty="0" err="1">
                <a:solidFill>
                  <a:schemeClr val="accent5">
                    <a:lumMod val="50000"/>
                  </a:schemeClr>
                </a:solidFill>
              </a:rPr>
              <a:t>užtikrinti</a:t>
            </a:r>
            <a:r>
              <a:rPr lang="en-US" sz="2400" b="1" dirty="0">
                <a:solidFill>
                  <a:schemeClr val="accent5">
                    <a:lumMod val="50000"/>
                  </a:schemeClr>
                </a:solidFill>
              </a:rPr>
              <a:t> </a:t>
            </a:r>
            <a:r>
              <a:rPr lang="en-US" sz="2400" b="1" dirty="0" err="1">
                <a:solidFill>
                  <a:schemeClr val="accent5">
                    <a:lumMod val="50000"/>
                  </a:schemeClr>
                </a:solidFill>
              </a:rPr>
              <a:t>geriausią</a:t>
            </a:r>
            <a:r>
              <a:rPr lang="en-US" sz="2400" b="1" dirty="0">
                <a:solidFill>
                  <a:schemeClr val="accent5">
                    <a:lumMod val="50000"/>
                  </a:schemeClr>
                </a:solidFill>
              </a:rPr>
              <a:t> </a:t>
            </a:r>
            <a:r>
              <a:rPr lang="en-US" sz="2400" b="1" dirty="0" err="1">
                <a:solidFill>
                  <a:schemeClr val="accent5">
                    <a:lumMod val="50000"/>
                  </a:schemeClr>
                </a:solidFill>
              </a:rPr>
              <a:t>gyvenimo</a:t>
            </a:r>
            <a:r>
              <a:rPr lang="en-US" sz="2400" b="1" dirty="0">
                <a:solidFill>
                  <a:schemeClr val="accent5">
                    <a:lumMod val="50000"/>
                  </a:schemeClr>
                </a:solidFill>
              </a:rPr>
              <a:t> </a:t>
            </a:r>
            <a:r>
              <a:rPr lang="en-US" sz="2400" b="1" dirty="0" err="1">
                <a:solidFill>
                  <a:schemeClr val="accent5">
                    <a:lumMod val="50000"/>
                  </a:schemeClr>
                </a:solidFill>
              </a:rPr>
              <a:t>kokybę</a:t>
            </a:r>
            <a:r>
              <a:rPr lang="en-US" sz="2400" b="1" dirty="0">
                <a:solidFill>
                  <a:schemeClr val="accent5">
                    <a:lumMod val="50000"/>
                  </a:schemeClr>
                </a:solidFill>
              </a:rPr>
              <a:t>.</a:t>
            </a:r>
          </a:p>
        </p:txBody>
      </p:sp>
      <p:sp>
        <p:nvSpPr>
          <p:cNvPr id="14" name="Rectangle 13">
            <a:extLst>
              <a:ext uri="{FF2B5EF4-FFF2-40B4-BE49-F238E27FC236}">
                <a16:creationId xmlns:a16="http://schemas.microsoft.com/office/drawing/2014/main" id="{E4E89199-D6C0-5E3E-41B2-FF54DC413F8E}"/>
              </a:ext>
            </a:extLst>
          </p:cNvPr>
          <p:cNvSpPr/>
          <p:nvPr/>
        </p:nvSpPr>
        <p:spPr>
          <a:xfrm>
            <a:off x="2190750" y="2244798"/>
            <a:ext cx="3467099" cy="37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Šlapimo</a:t>
            </a:r>
            <a:r>
              <a:rPr lang="en-US" sz="1600" dirty="0">
                <a:solidFill>
                  <a:schemeClr val="accent5">
                    <a:lumMod val="50000"/>
                  </a:schemeClr>
                </a:solidFill>
              </a:rPr>
              <a:t> </a:t>
            </a:r>
            <a:r>
              <a:rPr lang="en-US" sz="1600" dirty="0" err="1">
                <a:solidFill>
                  <a:schemeClr val="accent5">
                    <a:lumMod val="50000"/>
                  </a:schemeClr>
                </a:solidFill>
              </a:rPr>
              <a:t>nelaikymo</a:t>
            </a:r>
            <a:r>
              <a:rPr lang="en-US" sz="1600" dirty="0">
                <a:solidFill>
                  <a:schemeClr val="accent5">
                    <a:lumMod val="50000"/>
                  </a:schemeClr>
                </a:solidFill>
              </a:rPr>
              <a:t> EPIC </a:t>
            </a:r>
            <a:r>
              <a:rPr lang="en-US" sz="1600" dirty="0" err="1">
                <a:solidFill>
                  <a:schemeClr val="accent5">
                    <a:lumMod val="50000"/>
                  </a:schemeClr>
                </a:solidFill>
              </a:rPr>
              <a:t>taškų</a:t>
            </a:r>
            <a:r>
              <a:rPr lang="en-US" sz="1600" dirty="0">
                <a:solidFill>
                  <a:schemeClr val="accent5">
                    <a:lumMod val="50000"/>
                  </a:schemeClr>
                </a:solidFill>
              </a:rPr>
              <a:t> </a:t>
            </a:r>
            <a:r>
              <a:rPr lang="en-US" sz="1600" dirty="0" err="1">
                <a:solidFill>
                  <a:schemeClr val="accent5">
                    <a:lumMod val="50000"/>
                  </a:schemeClr>
                </a:solidFill>
              </a:rPr>
              <a:t>mediana</a:t>
            </a:r>
            <a:endParaRPr lang="en-US" sz="1600" dirty="0">
              <a:solidFill>
                <a:schemeClr val="accent5">
                  <a:lumMod val="50000"/>
                </a:schemeClr>
              </a:solidFill>
            </a:endParaRPr>
          </a:p>
        </p:txBody>
      </p:sp>
      <p:sp>
        <p:nvSpPr>
          <p:cNvPr id="15" name="Rectangle 14">
            <a:extLst>
              <a:ext uri="{FF2B5EF4-FFF2-40B4-BE49-F238E27FC236}">
                <a16:creationId xmlns:a16="http://schemas.microsoft.com/office/drawing/2014/main" id="{0554C89E-49CE-548C-D687-3A26F4A4D570}"/>
              </a:ext>
            </a:extLst>
          </p:cNvPr>
          <p:cNvSpPr/>
          <p:nvPr/>
        </p:nvSpPr>
        <p:spPr>
          <a:xfrm>
            <a:off x="5943600" y="2244798"/>
            <a:ext cx="4456957" cy="378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5">
                    <a:lumMod val="50000"/>
                  </a:schemeClr>
                </a:solidFill>
              </a:rPr>
              <a:t>Lytinės</a:t>
            </a:r>
            <a:r>
              <a:rPr lang="en-US" sz="1600" dirty="0">
                <a:solidFill>
                  <a:schemeClr val="accent5">
                    <a:lumMod val="50000"/>
                  </a:schemeClr>
                </a:solidFill>
              </a:rPr>
              <a:t> </a:t>
            </a:r>
            <a:r>
              <a:rPr lang="en-US" sz="1600" dirty="0" err="1">
                <a:solidFill>
                  <a:schemeClr val="accent5">
                    <a:lumMod val="50000"/>
                  </a:schemeClr>
                </a:solidFill>
              </a:rPr>
              <a:t>funkcijos</a:t>
            </a:r>
            <a:r>
              <a:rPr lang="en-US" sz="1600" dirty="0">
                <a:solidFill>
                  <a:schemeClr val="accent5">
                    <a:lumMod val="50000"/>
                  </a:schemeClr>
                </a:solidFill>
              </a:rPr>
              <a:t> EPIC </a:t>
            </a:r>
            <a:r>
              <a:rPr lang="en-US" sz="1600" dirty="0" err="1">
                <a:solidFill>
                  <a:schemeClr val="accent5">
                    <a:lumMod val="50000"/>
                  </a:schemeClr>
                </a:solidFill>
              </a:rPr>
              <a:t>taškų</a:t>
            </a:r>
            <a:r>
              <a:rPr lang="en-US" sz="1600" dirty="0">
                <a:solidFill>
                  <a:schemeClr val="accent5">
                    <a:lumMod val="50000"/>
                  </a:schemeClr>
                </a:solidFill>
              </a:rPr>
              <a:t> </a:t>
            </a:r>
            <a:r>
              <a:rPr lang="en-US" sz="1600" dirty="0" err="1">
                <a:solidFill>
                  <a:schemeClr val="accent5">
                    <a:lumMod val="50000"/>
                  </a:schemeClr>
                </a:solidFill>
              </a:rPr>
              <a:t>mediana</a:t>
            </a:r>
            <a:endParaRPr lang="en-US" sz="1600" dirty="0">
              <a:solidFill>
                <a:schemeClr val="accent5">
                  <a:lumMod val="50000"/>
                </a:schemeClr>
              </a:solidFill>
            </a:endParaRPr>
          </a:p>
        </p:txBody>
      </p:sp>
    </p:spTree>
    <p:extLst>
      <p:ext uri="{BB962C8B-B14F-4D97-AF65-F5344CB8AC3E}">
        <p14:creationId xmlns:p14="http://schemas.microsoft.com/office/powerpoint/2010/main" val="3880926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Pagrindinė</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informacija</a:t>
            </a:r>
            <a:endParaRPr lang="en-US" sz="4600" dirty="0">
              <a:solidFill>
                <a:srgbClr val="757070"/>
              </a:solidFill>
              <a:latin typeface="Roboto" panose="02000000000000000000" pitchFamily="2" charset="0"/>
              <a:cs typeface="Apercu Regular"/>
            </a:endParaRPr>
          </a:p>
        </p:txBody>
      </p:sp>
      <p:pic>
        <p:nvPicPr>
          <p:cNvPr id="6" name="Picture 5" descr="Chart, bar chart&#10;&#10;Description automatically generated">
            <a:extLst>
              <a:ext uri="{FF2B5EF4-FFF2-40B4-BE49-F238E27FC236}">
                <a16:creationId xmlns:a16="http://schemas.microsoft.com/office/drawing/2014/main" id="{2AEB033C-5793-F25D-1D6E-6795E4FD3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935" y="1480860"/>
            <a:ext cx="8441023" cy="4657116"/>
          </a:xfrm>
          <a:prstGeom prst="rect">
            <a:avLst/>
          </a:prstGeom>
        </p:spPr>
      </p:pic>
      <p:pic>
        <p:nvPicPr>
          <p:cNvPr id="9" name="Picture 8" descr="Blue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4" name="Rectangle 3">
            <a:extLst>
              <a:ext uri="{FF2B5EF4-FFF2-40B4-BE49-F238E27FC236}">
                <a16:creationId xmlns:a16="http://schemas.microsoft.com/office/drawing/2014/main" id="{9292B4A4-B784-A447-4699-2F7D8A2EFABD}"/>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
        <p:nvSpPr>
          <p:cNvPr id="5" name="Rectangle 4">
            <a:extLst>
              <a:ext uri="{FF2B5EF4-FFF2-40B4-BE49-F238E27FC236}">
                <a16:creationId xmlns:a16="http://schemas.microsoft.com/office/drawing/2014/main" id="{893ED375-83A7-A5D4-AE1D-1F0E2F817B84}"/>
              </a:ext>
            </a:extLst>
          </p:cNvPr>
          <p:cNvSpPr/>
          <p:nvPr/>
        </p:nvSpPr>
        <p:spPr>
          <a:xfrm>
            <a:off x="2220385" y="2818355"/>
            <a:ext cx="21656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Aktyvi</a:t>
            </a:r>
            <a:r>
              <a:rPr lang="en-US" sz="2000" dirty="0">
                <a:solidFill>
                  <a:schemeClr val="accent5">
                    <a:lumMod val="50000"/>
                  </a:schemeClr>
                </a:solidFill>
              </a:rPr>
              <a:t> </a:t>
            </a:r>
            <a:r>
              <a:rPr lang="en-US" sz="2000" dirty="0" err="1">
                <a:solidFill>
                  <a:schemeClr val="accent5">
                    <a:lumMod val="50000"/>
                  </a:schemeClr>
                </a:solidFill>
              </a:rPr>
              <a:t>stebėsena</a:t>
            </a:r>
            <a:endParaRPr lang="en-US" sz="2000" dirty="0">
              <a:solidFill>
                <a:schemeClr val="accent5">
                  <a:lumMod val="50000"/>
                </a:schemeClr>
              </a:solidFill>
            </a:endParaRPr>
          </a:p>
        </p:txBody>
      </p:sp>
      <p:sp>
        <p:nvSpPr>
          <p:cNvPr id="8" name="Rectangle 7">
            <a:extLst>
              <a:ext uri="{FF2B5EF4-FFF2-40B4-BE49-F238E27FC236}">
                <a16:creationId xmlns:a16="http://schemas.microsoft.com/office/drawing/2014/main" id="{73BC0119-30DC-38F4-0375-0298F5F8835F}"/>
              </a:ext>
            </a:extLst>
          </p:cNvPr>
          <p:cNvSpPr/>
          <p:nvPr/>
        </p:nvSpPr>
        <p:spPr>
          <a:xfrm>
            <a:off x="1610785" y="3380875"/>
            <a:ext cx="2775284" cy="352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Radikali</a:t>
            </a:r>
            <a:r>
              <a:rPr lang="en-US" sz="2000" dirty="0">
                <a:solidFill>
                  <a:schemeClr val="accent5">
                    <a:lumMod val="50000"/>
                  </a:schemeClr>
                </a:solidFill>
              </a:rPr>
              <a:t> </a:t>
            </a:r>
            <a:r>
              <a:rPr lang="en-US" sz="2000" dirty="0" err="1">
                <a:solidFill>
                  <a:schemeClr val="accent5">
                    <a:lumMod val="50000"/>
                  </a:schemeClr>
                </a:solidFill>
              </a:rPr>
              <a:t>prostatektomija</a:t>
            </a:r>
            <a:endParaRPr lang="en-US" sz="2000" dirty="0">
              <a:solidFill>
                <a:schemeClr val="accent5">
                  <a:lumMod val="50000"/>
                </a:schemeClr>
              </a:solidFill>
            </a:endParaRPr>
          </a:p>
        </p:txBody>
      </p:sp>
      <p:sp>
        <p:nvSpPr>
          <p:cNvPr id="10" name="Rectangle 9">
            <a:extLst>
              <a:ext uri="{FF2B5EF4-FFF2-40B4-BE49-F238E27FC236}">
                <a16:creationId xmlns:a16="http://schemas.microsoft.com/office/drawing/2014/main" id="{E37BAF3D-19A2-546B-A787-C053C6EDB30E}"/>
              </a:ext>
            </a:extLst>
          </p:cNvPr>
          <p:cNvSpPr/>
          <p:nvPr/>
        </p:nvSpPr>
        <p:spPr>
          <a:xfrm>
            <a:off x="2701648" y="3943395"/>
            <a:ext cx="1684421" cy="421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endParaRPr lang="en-US" sz="2000" dirty="0">
              <a:solidFill>
                <a:schemeClr val="accent5">
                  <a:lumMod val="50000"/>
                </a:schemeClr>
              </a:solidFill>
            </a:endParaRPr>
          </a:p>
        </p:txBody>
      </p:sp>
      <p:sp>
        <p:nvSpPr>
          <p:cNvPr id="11" name="Rectangle 10">
            <a:extLst>
              <a:ext uri="{FF2B5EF4-FFF2-40B4-BE49-F238E27FC236}">
                <a16:creationId xmlns:a16="http://schemas.microsoft.com/office/drawing/2014/main" id="{F4BA73A9-5428-DCB8-30BD-D70DD691116B}"/>
              </a:ext>
            </a:extLst>
          </p:cNvPr>
          <p:cNvSpPr/>
          <p:nvPr/>
        </p:nvSpPr>
        <p:spPr>
          <a:xfrm>
            <a:off x="1240396" y="4508776"/>
            <a:ext cx="3145673" cy="5184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Radioterapija</a:t>
            </a:r>
            <a:r>
              <a:rPr lang="en-US" sz="2000" dirty="0">
                <a:solidFill>
                  <a:schemeClr val="accent5">
                    <a:lumMod val="50000"/>
                  </a:schemeClr>
                </a:solidFill>
              </a:rPr>
              <a:t> - </a:t>
            </a:r>
            <a:r>
              <a:rPr lang="en-US" sz="2000" dirty="0" err="1">
                <a:solidFill>
                  <a:schemeClr val="accent5">
                    <a:lumMod val="50000"/>
                  </a:schemeClr>
                </a:solidFill>
              </a:rPr>
              <a:t>Androgenų</a:t>
            </a:r>
            <a:r>
              <a:rPr lang="en-US" sz="2000" dirty="0">
                <a:solidFill>
                  <a:schemeClr val="accent5">
                    <a:lumMod val="50000"/>
                  </a:schemeClr>
                </a:solidFill>
              </a:rPr>
              <a:t> </a:t>
            </a:r>
            <a:r>
              <a:rPr lang="en-US" sz="2000" dirty="0" err="1">
                <a:solidFill>
                  <a:schemeClr val="accent5">
                    <a:lumMod val="50000"/>
                  </a:schemeClr>
                </a:solidFill>
              </a:rPr>
              <a:t>trūkumo</a:t>
            </a:r>
            <a:r>
              <a:rPr lang="en-US" sz="2000" dirty="0">
                <a:solidFill>
                  <a:schemeClr val="accent5">
                    <a:lumMod val="50000"/>
                  </a:schemeClr>
                </a:solidFill>
              </a:rPr>
              <a:t> </a:t>
            </a:r>
            <a:r>
              <a:rPr lang="en-US" sz="2000" dirty="0" err="1">
                <a:solidFill>
                  <a:schemeClr val="accent5">
                    <a:lumMod val="50000"/>
                  </a:schemeClr>
                </a:solidFill>
              </a:rPr>
              <a:t>terapija</a:t>
            </a:r>
            <a:endParaRPr lang="en-US" sz="2000" dirty="0">
              <a:solidFill>
                <a:schemeClr val="accent5">
                  <a:lumMod val="50000"/>
                </a:schemeClr>
              </a:solidFill>
            </a:endParaRPr>
          </a:p>
        </p:txBody>
      </p:sp>
      <p:sp>
        <p:nvSpPr>
          <p:cNvPr id="12" name="Rectangle 11">
            <a:extLst>
              <a:ext uri="{FF2B5EF4-FFF2-40B4-BE49-F238E27FC236}">
                <a16:creationId xmlns:a16="http://schemas.microsoft.com/office/drawing/2014/main" id="{67B0FE0F-192C-DF57-66F6-65FCCA1BD23E}"/>
              </a:ext>
            </a:extLst>
          </p:cNvPr>
          <p:cNvSpPr/>
          <p:nvPr/>
        </p:nvSpPr>
        <p:spPr>
          <a:xfrm>
            <a:off x="2563650" y="5260865"/>
            <a:ext cx="1822419" cy="30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err="1">
                <a:solidFill>
                  <a:schemeClr val="accent5">
                    <a:lumMod val="50000"/>
                  </a:schemeClr>
                </a:solidFill>
              </a:rPr>
              <a:t>Chemoterapija</a:t>
            </a:r>
            <a:endParaRPr lang="en-US" sz="2000" dirty="0">
              <a:solidFill>
                <a:schemeClr val="accent5">
                  <a:lumMod val="50000"/>
                </a:schemeClr>
              </a:solidFill>
            </a:endParaRPr>
          </a:p>
        </p:txBody>
      </p:sp>
      <p:sp>
        <p:nvSpPr>
          <p:cNvPr id="13" name="Rectangle 12">
            <a:extLst>
              <a:ext uri="{FF2B5EF4-FFF2-40B4-BE49-F238E27FC236}">
                <a16:creationId xmlns:a16="http://schemas.microsoft.com/office/drawing/2014/main" id="{19D3A1B2-BDBE-E502-686F-069513006DB4}"/>
              </a:ext>
            </a:extLst>
          </p:cNvPr>
          <p:cNvSpPr/>
          <p:nvPr/>
        </p:nvSpPr>
        <p:spPr>
          <a:xfrm>
            <a:off x="2048935" y="1480860"/>
            <a:ext cx="7799915" cy="5765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rPr>
              <a:t>2. </a:t>
            </a:r>
            <a:r>
              <a:rPr lang="en-US" sz="2400" b="1" dirty="0" err="1">
                <a:solidFill>
                  <a:schemeClr val="accent5">
                    <a:lumMod val="50000"/>
                  </a:schemeClr>
                </a:solidFill>
              </a:rPr>
              <a:t>Ankstyvas</a:t>
            </a:r>
            <a:r>
              <a:rPr lang="en-US" sz="2400" b="1" dirty="0">
                <a:solidFill>
                  <a:schemeClr val="accent5">
                    <a:lumMod val="50000"/>
                  </a:schemeClr>
                </a:solidFill>
              </a:rPr>
              <a:t> </a:t>
            </a:r>
            <a:r>
              <a:rPr lang="en-US" sz="2400" b="1" dirty="0" err="1">
                <a:solidFill>
                  <a:schemeClr val="accent5">
                    <a:lumMod val="50000"/>
                  </a:schemeClr>
                </a:solidFill>
              </a:rPr>
              <a:t>aptikimas</a:t>
            </a:r>
            <a:r>
              <a:rPr lang="en-US" sz="2400" b="1" dirty="0">
                <a:solidFill>
                  <a:schemeClr val="accent5">
                    <a:lumMod val="50000"/>
                  </a:schemeClr>
                </a:solidFill>
              </a:rPr>
              <a:t> </a:t>
            </a:r>
            <a:r>
              <a:rPr lang="en-US" sz="2400" b="1" dirty="0" err="1">
                <a:solidFill>
                  <a:schemeClr val="accent5">
                    <a:lumMod val="50000"/>
                  </a:schemeClr>
                </a:solidFill>
              </a:rPr>
              <a:t>yra</a:t>
            </a:r>
            <a:r>
              <a:rPr lang="en-US" sz="2400" b="1" dirty="0">
                <a:solidFill>
                  <a:schemeClr val="accent5">
                    <a:lumMod val="50000"/>
                  </a:schemeClr>
                </a:solidFill>
              </a:rPr>
              <a:t> </a:t>
            </a:r>
            <a:r>
              <a:rPr lang="en-US" sz="2400" b="1" dirty="0" err="1">
                <a:solidFill>
                  <a:schemeClr val="accent5">
                    <a:lumMod val="50000"/>
                  </a:schemeClr>
                </a:solidFill>
              </a:rPr>
              <a:t>kritiškai</a:t>
            </a:r>
            <a:r>
              <a:rPr lang="en-US" sz="2400" b="1" dirty="0">
                <a:solidFill>
                  <a:schemeClr val="accent5">
                    <a:lumMod val="50000"/>
                  </a:schemeClr>
                </a:solidFill>
              </a:rPr>
              <a:t> </a:t>
            </a:r>
            <a:r>
              <a:rPr lang="en-US" sz="2400" b="1" dirty="0" err="1">
                <a:solidFill>
                  <a:schemeClr val="accent5">
                    <a:lumMod val="50000"/>
                  </a:schemeClr>
                </a:solidFill>
              </a:rPr>
              <a:t>svarbus</a:t>
            </a:r>
            <a:r>
              <a:rPr lang="en-US" sz="2400" b="1" dirty="0">
                <a:solidFill>
                  <a:schemeClr val="accent5">
                    <a:lumMod val="50000"/>
                  </a:schemeClr>
                </a:solidFill>
              </a:rPr>
              <a:t>.</a:t>
            </a:r>
          </a:p>
          <a:p>
            <a:r>
              <a:rPr lang="en-US" b="1" dirty="0">
                <a:solidFill>
                  <a:schemeClr val="accent5">
                    <a:lumMod val="50000"/>
                  </a:schemeClr>
                </a:solidFill>
              </a:rPr>
              <a:t>(% </a:t>
            </a:r>
            <a:r>
              <a:rPr lang="en-US" b="1" dirty="0" err="1">
                <a:solidFill>
                  <a:schemeClr val="accent5">
                    <a:lumMod val="50000"/>
                  </a:schemeClr>
                </a:solidFill>
              </a:rPr>
              <a:t>pacientų</a:t>
            </a:r>
            <a:r>
              <a:rPr lang="en-US" b="1" dirty="0">
                <a:solidFill>
                  <a:schemeClr val="accent5">
                    <a:lumMod val="50000"/>
                  </a:schemeClr>
                </a:solidFill>
              </a:rPr>
              <a:t> </a:t>
            </a:r>
            <a:r>
              <a:rPr lang="en-US" b="1" dirty="0" err="1">
                <a:solidFill>
                  <a:schemeClr val="accent5">
                    <a:lumMod val="50000"/>
                  </a:schemeClr>
                </a:solidFill>
              </a:rPr>
              <a:t>su</a:t>
            </a:r>
            <a:r>
              <a:rPr lang="en-US" b="1" dirty="0">
                <a:solidFill>
                  <a:schemeClr val="accent5">
                    <a:lumMod val="50000"/>
                  </a:schemeClr>
                </a:solidFill>
              </a:rPr>
              <a:t> </a:t>
            </a:r>
            <a:r>
              <a:rPr lang="en-US" b="1" dirty="0" err="1">
                <a:solidFill>
                  <a:schemeClr val="accent5">
                    <a:lumMod val="50000"/>
                  </a:schemeClr>
                </a:solidFill>
              </a:rPr>
              <a:t>vidutinėmis</a:t>
            </a:r>
            <a:r>
              <a:rPr lang="en-US" b="1" dirty="0">
                <a:solidFill>
                  <a:schemeClr val="accent5">
                    <a:lumMod val="50000"/>
                  </a:schemeClr>
                </a:solidFill>
              </a:rPr>
              <a:t>, </a:t>
            </a:r>
            <a:r>
              <a:rPr lang="en-US" b="1" dirty="0" err="1">
                <a:solidFill>
                  <a:schemeClr val="accent5">
                    <a:lumMod val="50000"/>
                  </a:schemeClr>
                </a:solidFill>
              </a:rPr>
              <a:t>sunkiomis</a:t>
            </a:r>
            <a:r>
              <a:rPr lang="en-US" b="1" dirty="0">
                <a:solidFill>
                  <a:schemeClr val="accent5">
                    <a:lumMod val="50000"/>
                  </a:schemeClr>
                </a:solidFill>
              </a:rPr>
              <a:t> </a:t>
            </a:r>
            <a:r>
              <a:rPr lang="en-US" b="1" dirty="0" err="1">
                <a:solidFill>
                  <a:schemeClr val="accent5">
                    <a:lumMod val="50000"/>
                  </a:schemeClr>
                </a:solidFill>
              </a:rPr>
              <a:t>arba</a:t>
            </a:r>
            <a:r>
              <a:rPr lang="en-US" b="1" dirty="0">
                <a:solidFill>
                  <a:schemeClr val="accent5">
                    <a:lumMod val="50000"/>
                  </a:schemeClr>
                </a:solidFill>
              </a:rPr>
              <a:t> </a:t>
            </a:r>
            <a:r>
              <a:rPr lang="en-US" b="1" dirty="0" err="1">
                <a:solidFill>
                  <a:schemeClr val="accent5">
                    <a:lumMod val="50000"/>
                  </a:schemeClr>
                </a:solidFill>
              </a:rPr>
              <a:t>labai</a:t>
            </a:r>
            <a:r>
              <a:rPr lang="en-US" b="1" dirty="0">
                <a:solidFill>
                  <a:schemeClr val="accent5">
                    <a:lumMod val="50000"/>
                  </a:schemeClr>
                </a:solidFill>
              </a:rPr>
              <a:t> </a:t>
            </a:r>
            <a:r>
              <a:rPr lang="en-US" b="1" dirty="0" err="1">
                <a:solidFill>
                  <a:schemeClr val="accent5">
                    <a:lumMod val="50000"/>
                  </a:schemeClr>
                </a:solidFill>
              </a:rPr>
              <a:t>sunkiomis</a:t>
            </a:r>
            <a:r>
              <a:rPr lang="en-US" b="1" dirty="0">
                <a:solidFill>
                  <a:schemeClr val="accent5">
                    <a:lumMod val="50000"/>
                  </a:schemeClr>
                </a:solidFill>
              </a:rPr>
              <a:t> </a:t>
            </a:r>
            <a:r>
              <a:rPr lang="en-US" b="1" dirty="0" err="1">
                <a:solidFill>
                  <a:schemeClr val="accent5">
                    <a:lumMod val="50000"/>
                  </a:schemeClr>
                </a:solidFill>
              </a:rPr>
              <a:t>problemomis</a:t>
            </a:r>
            <a:r>
              <a:rPr lang="en-US" b="1" dirty="0">
                <a:solidFill>
                  <a:schemeClr val="accent5">
                    <a:lumMod val="50000"/>
                  </a:schemeClr>
                </a:solidFill>
              </a:rPr>
              <a:t>)</a:t>
            </a:r>
          </a:p>
        </p:txBody>
      </p:sp>
      <p:sp>
        <p:nvSpPr>
          <p:cNvPr id="14" name="Rectangle 13">
            <a:extLst>
              <a:ext uri="{FF2B5EF4-FFF2-40B4-BE49-F238E27FC236}">
                <a16:creationId xmlns:a16="http://schemas.microsoft.com/office/drawing/2014/main" id="{9FE723C6-00A4-7081-B4A0-6EBB38562316}"/>
              </a:ext>
            </a:extLst>
          </p:cNvPr>
          <p:cNvSpPr/>
          <p:nvPr/>
        </p:nvSpPr>
        <p:spPr>
          <a:xfrm>
            <a:off x="2326984" y="2209756"/>
            <a:ext cx="1365831"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solidFill>
                  <a:schemeClr val="accent5">
                    <a:lumMod val="50000"/>
                  </a:schemeClr>
                </a:solidFill>
              </a:rPr>
              <a:t>Diskomfortas</a:t>
            </a:r>
            <a:endParaRPr lang="en-US" sz="1600" b="1" dirty="0">
              <a:solidFill>
                <a:schemeClr val="accent5">
                  <a:lumMod val="50000"/>
                </a:schemeClr>
              </a:solidFill>
            </a:endParaRPr>
          </a:p>
        </p:txBody>
      </p:sp>
      <mc:AlternateContent xmlns:mc="http://schemas.openxmlformats.org/markup-compatibility/2006">
        <mc:Choice xmlns:p14="http://schemas.microsoft.com/office/powerpoint/2010/main" Requires="p14">
          <p:contentPart p14:bwMode="auto" r:id="rId5">
            <p14:nvContentPartPr>
              <p14:cNvPr id="16" name="Ink 15">
                <a:extLst>
                  <a:ext uri="{FF2B5EF4-FFF2-40B4-BE49-F238E27FC236}">
                    <a16:creationId xmlns:a16="http://schemas.microsoft.com/office/drawing/2014/main" id="{129BAFDE-DBB8-4CBE-FC00-A9316A25BEB1}"/>
                  </a:ext>
                </a:extLst>
              </p14:cNvPr>
              <p14:cNvContentPartPr/>
              <p14:nvPr/>
            </p14:nvContentPartPr>
            <p14:xfrm>
              <a:off x="2335710" y="2184030"/>
              <a:ext cx="49680" cy="242280"/>
            </p14:xfrm>
          </p:contentPart>
        </mc:Choice>
        <mc:Fallback>
          <p:pic>
            <p:nvPicPr>
              <p:cNvPr id="16" name="Ink 15">
                <a:extLst>
                  <a:ext uri="{FF2B5EF4-FFF2-40B4-BE49-F238E27FC236}">
                    <a16:creationId xmlns:a16="http://schemas.microsoft.com/office/drawing/2014/main" id="{129BAFDE-DBB8-4CBE-FC00-A9316A25BEB1}"/>
                  </a:ext>
                </a:extLst>
              </p:cNvPr>
              <p:cNvPicPr/>
              <p:nvPr/>
            </p:nvPicPr>
            <p:blipFill>
              <a:blip r:embed="rId6"/>
              <a:stretch>
                <a:fillRect/>
              </a:stretch>
            </p:blipFill>
            <p:spPr>
              <a:xfrm>
                <a:off x="2326710" y="2175390"/>
                <a:ext cx="673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7" name="Ink 16">
                <a:extLst>
                  <a:ext uri="{FF2B5EF4-FFF2-40B4-BE49-F238E27FC236}">
                    <a16:creationId xmlns:a16="http://schemas.microsoft.com/office/drawing/2014/main" id="{1E82A8E9-D31A-C51E-3EFD-1F7B3C43613E}"/>
                  </a:ext>
                </a:extLst>
              </p14:cNvPr>
              <p14:cNvContentPartPr/>
              <p14:nvPr/>
            </p14:nvContentPartPr>
            <p14:xfrm>
              <a:off x="2322750" y="2225430"/>
              <a:ext cx="29880" cy="186120"/>
            </p14:xfrm>
          </p:contentPart>
        </mc:Choice>
        <mc:Fallback>
          <p:pic>
            <p:nvPicPr>
              <p:cNvPr id="17" name="Ink 16">
                <a:extLst>
                  <a:ext uri="{FF2B5EF4-FFF2-40B4-BE49-F238E27FC236}">
                    <a16:creationId xmlns:a16="http://schemas.microsoft.com/office/drawing/2014/main" id="{1E82A8E9-D31A-C51E-3EFD-1F7B3C43613E}"/>
                  </a:ext>
                </a:extLst>
              </p:cNvPr>
              <p:cNvPicPr/>
              <p:nvPr/>
            </p:nvPicPr>
            <p:blipFill>
              <a:blip r:embed="rId8"/>
              <a:stretch>
                <a:fillRect/>
              </a:stretch>
            </p:blipFill>
            <p:spPr>
              <a:xfrm>
                <a:off x="2313750" y="2216790"/>
                <a:ext cx="47520" cy="203760"/>
              </a:xfrm>
              <a:prstGeom prst="rect">
                <a:avLst/>
              </a:prstGeom>
            </p:spPr>
          </p:pic>
        </mc:Fallback>
      </mc:AlternateContent>
      <p:sp>
        <p:nvSpPr>
          <p:cNvPr id="18" name="Rectangle 17">
            <a:extLst>
              <a:ext uri="{FF2B5EF4-FFF2-40B4-BE49-F238E27FC236}">
                <a16:creationId xmlns:a16="http://schemas.microsoft.com/office/drawing/2014/main" id="{14F41AF3-3779-76A2-EDE3-7B9E0F3E4CD6}"/>
              </a:ext>
            </a:extLst>
          </p:cNvPr>
          <p:cNvSpPr/>
          <p:nvPr/>
        </p:nvSpPr>
        <p:spPr>
          <a:xfrm>
            <a:off x="4000500" y="2184030"/>
            <a:ext cx="1123950" cy="242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solidFill>
                  <a:schemeClr val="accent5">
                    <a:lumMod val="50000"/>
                  </a:schemeClr>
                </a:solidFill>
              </a:rPr>
              <a:t>Nuovargis</a:t>
            </a:r>
            <a:endParaRPr lang="en-US" sz="1600" b="1" dirty="0">
              <a:solidFill>
                <a:schemeClr val="accent5">
                  <a:lumMod val="50000"/>
                </a:schemeClr>
              </a:solidFill>
            </a:endParaRPr>
          </a:p>
        </p:txBody>
      </p:sp>
      <p:sp>
        <p:nvSpPr>
          <p:cNvPr id="19" name="Rectangle 18">
            <a:extLst>
              <a:ext uri="{FF2B5EF4-FFF2-40B4-BE49-F238E27FC236}">
                <a16:creationId xmlns:a16="http://schemas.microsoft.com/office/drawing/2014/main" id="{98E479C9-C728-2024-B3C9-F18C82EFD093}"/>
              </a:ext>
            </a:extLst>
          </p:cNvPr>
          <p:cNvSpPr/>
          <p:nvPr/>
        </p:nvSpPr>
        <p:spPr>
          <a:xfrm>
            <a:off x="5486400" y="2184030"/>
            <a:ext cx="1043011" cy="242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solidFill>
                  <a:schemeClr val="accent5">
                    <a:lumMod val="50000"/>
                  </a:schemeClr>
                </a:solidFill>
              </a:rPr>
              <a:t>Nemiga</a:t>
            </a:r>
            <a:endParaRPr lang="en-US" sz="1600" b="1" dirty="0">
              <a:solidFill>
                <a:schemeClr val="accent5">
                  <a:lumMod val="50000"/>
                </a:schemeClr>
              </a:solidFill>
            </a:endParaRPr>
          </a:p>
        </p:txBody>
      </p:sp>
      <p:sp>
        <p:nvSpPr>
          <p:cNvPr id="22" name="Rectangle 21">
            <a:extLst>
              <a:ext uri="{FF2B5EF4-FFF2-40B4-BE49-F238E27FC236}">
                <a16:creationId xmlns:a16="http://schemas.microsoft.com/office/drawing/2014/main" id="{572C6609-0B0C-77CA-39AD-4DA9D9BE6C67}"/>
              </a:ext>
            </a:extLst>
          </p:cNvPr>
          <p:cNvSpPr/>
          <p:nvPr/>
        </p:nvSpPr>
        <p:spPr>
          <a:xfrm>
            <a:off x="6891361" y="2189202"/>
            <a:ext cx="2891124" cy="21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a:solidFill>
                  <a:schemeClr val="accent5">
                    <a:lumMod val="50000"/>
                  </a:schemeClr>
                </a:solidFill>
              </a:rPr>
              <a:t>Psichinė</a:t>
            </a:r>
            <a:r>
              <a:rPr lang="en-US" sz="1600" b="1" dirty="0">
                <a:solidFill>
                  <a:schemeClr val="accent5">
                    <a:lumMod val="50000"/>
                  </a:schemeClr>
                </a:solidFill>
              </a:rPr>
              <a:t> </a:t>
            </a:r>
            <a:r>
              <a:rPr lang="en-US" sz="1600" b="1" dirty="0" err="1">
                <a:solidFill>
                  <a:schemeClr val="accent5">
                    <a:lumMod val="50000"/>
                  </a:schemeClr>
                </a:solidFill>
              </a:rPr>
              <a:t>sveikata</a:t>
            </a:r>
            <a:endParaRPr lang="en-US" sz="1600" b="1" dirty="0">
              <a:solidFill>
                <a:schemeClr val="accent5">
                  <a:lumMod val="50000"/>
                </a:schemeClr>
              </a:solidFill>
            </a:endParaRPr>
          </a:p>
        </p:txBody>
      </p:sp>
    </p:spTree>
    <p:extLst>
      <p:ext uri="{BB962C8B-B14F-4D97-AF65-F5344CB8AC3E}">
        <p14:creationId xmlns:p14="http://schemas.microsoft.com/office/powerpoint/2010/main" val="1765143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cs typeface="Apercu Regular"/>
              </a:rPr>
              <a:t>Pagrindinė</a:t>
            </a:r>
            <a:r>
              <a:rPr lang="en-US" sz="4600" dirty="0">
                <a:solidFill>
                  <a:srgbClr val="757070"/>
                </a:solidFill>
                <a:latin typeface="Roboto" panose="02000000000000000000" pitchFamily="2" charset="0"/>
                <a:cs typeface="Apercu Regular"/>
              </a:rPr>
              <a:t> </a:t>
            </a:r>
            <a:r>
              <a:rPr lang="en-US" sz="4600" dirty="0" err="1">
                <a:solidFill>
                  <a:srgbClr val="757070"/>
                </a:solidFill>
                <a:latin typeface="Roboto" panose="02000000000000000000" pitchFamily="2" charset="0"/>
                <a:cs typeface="Apercu Regular"/>
              </a:rPr>
              <a:t>informacija</a:t>
            </a:r>
            <a:endParaRPr lang="en-US" sz="4600" dirty="0">
              <a:solidFill>
                <a:srgbClr val="757070"/>
              </a:solidFill>
              <a:latin typeface="Roboto" panose="02000000000000000000" pitchFamily="2" charset="0"/>
              <a:cs typeface="Apercu Regular"/>
            </a:endParaRPr>
          </a:p>
        </p:txBody>
      </p:sp>
      <p:sp>
        <p:nvSpPr>
          <p:cNvPr id="13" name="Tekstvak 10">
            <a:extLst>
              <a:ext uri="{FF2B5EF4-FFF2-40B4-BE49-F238E27FC236}">
                <a16:creationId xmlns:a16="http://schemas.microsoft.com/office/drawing/2014/main" id="{80851AD0-239D-2248-81CB-0118317E5A3E}"/>
              </a:ext>
            </a:extLst>
          </p:cNvPr>
          <p:cNvSpPr txBox="1"/>
          <p:nvPr/>
        </p:nvSpPr>
        <p:spPr>
          <a:xfrm>
            <a:off x="892419" y="1512278"/>
            <a:ext cx="11961933" cy="815608"/>
          </a:xfrm>
          <a:prstGeom prst="rect">
            <a:avLst/>
          </a:prstGeom>
          <a:noFill/>
        </p:spPr>
        <p:txBody>
          <a:bodyPr wrap="square" rtlCol="0">
            <a:spAutoFit/>
          </a:bodyPr>
          <a:lstStyle/>
          <a:p>
            <a:r>
              <a:rPr lang="en-GB" sz="2300" b="1" dirty="0">
                <a:solidFill>
                  <a:schemeClr val="accent1">
                    <a:lumMod val="50000"/>
                  </a:schemeClr>
                </a:solidFill>
                <a:latin typeface="Roboto" panose="02000000000000000000" pitchFamily="2" charset="0"/>
                <a:ea typeface="Roboto" panose="02000000000000000000" pitchFamily="2" charset="0"/>
              </a:rPr>
              <a:t>3. Mums </a:t>
            </a:r>
            <a:r>
              <a:rPr lang="en-GB" sz="2300" b="1" dirty="0" err="1">
                <a:solidFill>
                  <a:schemeClr val="accent1">
                    <a:lumMod val="50000"/>
                  </a:schemeClr>
                </a:solidFill>
                <a:latin typeface="Roboto" panose="02000000000000000000" pitchFamily="2" charset="0"/>
                <a:ea typeface="Roboto" panose="02000000000000000000" pitchFamily="2" charset="0"/>
              </a:rPr>
              <a:t>reikalingi</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vėžio</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centrai</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su</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įvairių</a:t>
            </a:r>
            <a:r>
              <a:rPr lang="en-GB" sz="2300" b="1" dirty="0">
                <a:solidFill>
                  <a:schemeClr val="accent1">
                    <a:lumMod val="50000"/>
                  </a:schemeClr>
                </a:solidFill>
                <a:latin typeface="Roboto" panose="02000000000000000000" pitchFamily="2" charset="0"/>
                <a:ea typeface="Roboto" panose="02000000000000000000" pitchFamily="2" charset="0"/>
              </a:rPr>
              <a:t> </a:t>
            </a:r>
            <a:r>
              <a:rPr lang="lt-LT" sz="2300" b="1" dirty="0">
                <a:solidFill>
                  <a:schemeClr val="accent1">
                    <a:lumMod val="50000"/>
                  </a:schemeClr>
                </a:solidFill>
                <a:latin typeface="Roboto" panose="02000000000000000000" pitchFamily="2" charset="0"/>
                <a:ea typeface="Roboto" panose="02000000000000000000" pitchFamily="2" charset="0"/>
              </a:rPr>
              <a:t>specialistų</a:t>
            </a:r>
            <a:r>
              <a:rPr lang="en-GB" sz="2300" b="1" dirty="0">
                <a:solidFill>
                  <a:schemeClr val="accent1">
                    <a:lumMod val="50000"/>
                  </a:schemeClr>
                </a:solidFill>
                <a:latin typeface="Roboto" panose="02000000000000000000" pitchFamily="2" charset="0"/>
                <a:ea typeface="Roboto" panose="02000000000000000000" pitchFamily="2" charset="0"/>
              </a:rPr>
              <a:t> </a:t>
            </a:r>
            <a:r>
              <a:rPr lang="en-GB" sz="2300" b="1" dirty="0" err="1">
                <a:solidFill>
                  <a:schemeClr val="accent1">
                    <a:lumMod val="50000"/>
                  </a:schemeClr>
                </a:solidFill>
                <a:latin typeface="Roboto" panose="02000000000000000000" pitchFamily="2" charset="0"/>
                <a:ea typeface="Roboto" panose="02000000000000000000" pitchFamily="2" charset="0"/>
              </a:rPr>
              <a:t>komandomis</a:t>
            </a:r>
            <a:r>
              <a:rPr lang="en-GB" sz="2300" b="1" dirty="0">
                <a:solidFill>
                  <a:schemeClr val="accent1">
                    <a:lumMod val="50000"/>
                  </a:schemeClr>
                </a:solidFill>
                <a:latin typeface="Roboto" panose="02000000000000000000" pitchFamily="2" charset="0"/>
                <a:ea typeface="Roboto" panose="02000000000000000000" pitchFamily="2" charset="0"/>
              </a:rPr>
              <a:t>.</a:t>
            </a: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pic>
        <p:nvPicPr>
          <p:cNvPr id="5" name="Picture 4" descr="A group of people posing for the camera&#10;&#10;Description automatically generated">
            <a:extLst>
              <a:ext uri="{FF2B5EF4-FFF2-40B4-BE49-F238E27FC236}">
                <a16:creationId xmlns:a16="http://schemas.microsoft.com/office/drawing/2014/main" id="{ECBACA75-67DA-7E4E-97AB-BFB777C11B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862" y="2104748"/>
            <a:ext cx="6172200" cy="4114800"/>
          </a:xfrm>
          <a:prstGeom prst="rect">
            <a:avLst/>
          </a:prstGeom>
        </p:spPr>
      </p:pic>
      <p:sp>
        <p:nvSpPr>
          <p:cNvPr id="4" name="Rectangle 3">
            <a:extLst>
              <a:ext uri="{FF2B5EF4-FFF2-40B4-BE49-F238E27FC236}">
                <a16:creationId xmlns:a16="http://schemas.microsoft.com/office/drawing/2014/main" id="{D8B76E99-926D-FA36-6DE4-8E5B5EC2D7E0}"/>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Tree>
    <p:extLst>
      <p:ext uri="{BB962C8B-B14F-4D97-AF65-F5344CB8AC3E}">
        <p14:creationId xmlns:p14="http://schemas.microsoft.com/office/powerpoint/2010/main" val="32371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Apie</a:t>
            </a:r>
            <a:r>
              <a:rPr lang="en-US" sz="4600" dirty="0">
                <a:solidFill>
                  <a:srgbClr val="757070"/>
                </a:solidFill>
                <a:latin typeface="Roboto" panose="02000000000000000000" pitchFamily="2" charset="0"/>
                <a:ea typeface="Roboto" panose="02000000000000000000" pitchFamily="2" charset="0"/>
                <a:cs typeface="Apercu Regular"/>
              </a:rPr>
              <a:t> EUPROMS 1</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001095"/>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ea typeface="Roboto" panose="02000000000000000000" pitchFamily="2" charset="0"/>
              </a:rPr>
              <a:t>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reiškia</a:t>
            </a:r>
            <a:r>
              <a:rPr lang="en-GB" sz="2300" dirty="0">
                <a:solidFill>
                  <a:schemeClr val="tx1">
                    <a:lumMod val="65000"/>
                    <a:lumOff val="35000"/>
                  </a:schemeClr>
                </a:solidFill>
                <a:latin typeface="Roboto" panose="02000000000000000000" pitchFamily="2" charset="0"/>
                <a:ea typeface="Roboto" panose="02000000000000000000" pitchFamily="2" charset="0"/>
              </a:rPr>
              <a:t>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Pacientų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Praneštų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Rezultatų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Tyrimas</a:t>
            </a:r>
            <a:r>
              <a:rPr lang="en-GB" sz="2300" dirty="0">
                <a:solidFill>
                  <a:schemeClr val="tx1">
                    <a:lumMod val="65000"/>
                    <a:lumOff val="35000"/>
                  </a:schemeClr>
                </a:solidFill>
                <a:latin typeface="Roboto" panose="02000000000000000000" pitchFamily="2" charset="0"/>
                <a:ea typeface="Roboto" panose="02000000000000000000" pitchFamily="2" charset="0"/>
              </a:rPr>
              <a:t> (ang. Europa </a:t>
            </a:r>
            <a:r>
              <a:rPr lang="en-GB" sz="2300" dirty="0" err="1">
                <a:solidFill>
                  <a:schemeClr val="tx1">
                    <a:lumMod val="65000"/>
                    <a:lumOff val="35000"/>
                  </a:schemeClr>
                </a:solidFill>
                <a:latin typeface="Roboto" panose="02000000000000000000" pitchFamily="2" charset="0"/>
                <a:ea typeface="Roboto" panose="02000000000000000000" pitchFamily="2" charset="0"/>
              </a:rPr>
              <a:t>Uomo</a:t>
            </a:r>
            <a:r>
              <a:rPr lang="en-GB" sz="2300" dirty="0">
                <a:solidFill>
                  <a:schemeClr val="tx1">
                    <a:lumMod val="65000"/>
                    <a:lumOff val="35000"/>
                  </a:schemeClr>
                </a:solidFill>
                <a:latin typeface="Roboto" panose="02000000000000000000" pitchFamily="2" charset="0"/>
                <a:ea typeface="Roboto" panose="02000000000000000000" pitchFamily="2" charset="0"/>
              </a:rPr>
              <a:t> Patient Reported Outcome Study) </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Tai </a:t>
            </a:r>
            <a:r>
              <a:rPr lang="en-GB" sz="2300" dirty="0" err="1">
                <a:solidFill>
                  <a:schemeClr val="tx1">
                    <a:lumMod val="65000"/>
                    <a:lumOff val="35000"/>
                  </a:schemeClr>
                </a:solidFill>
                <a:latin typeface="Roboto" panose="02000000000000000000" pitchFamily="2" charset="0"/>
                <a:ea typeface="Roboto" panose="02000000000000000000" pitchFamily="2" charset="0"/>
              </a:rPr>
              <a:t>yra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pirmas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didesnis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tyrimas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apie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gyvenimo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kokybę</a:t>
            </a:r>
            <a:r>
              <a:rPr lang="en-GB" sz="2300" dirty="0">
                <a:solidFill>
                  <a:schemeClr val="tx1">
                    <a:lumMod val="65000"/>
                    <a:lumOff val="35000"/>
                  </a:schemeClr>
                </a:solidFill>
                <a:latin typeface="Roboto" panose="02000000000000000000" pitchFamily="2" charset="0"/>
                <a:ea typeface="Roboto" panose="02000000000000000000" pitchFamily="2" charset="0"/>
              </a:rPr>
              <a:t> po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vėžio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gydymo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atliekamas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pačių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pacientų</a:t>
            </a:r>
            <a:r>
              <a:rPr lang="en-GB" sz="2300" dirty="0">
                <a:solidFill>
                  <a:schemeClr val="tx1">
                    <a:lumMod val="65000"/>
                    <a:lumOff val="35000"/>
                  </a:schemeClr>
                </a:solidFill>
                <a:latin typeface="Roboto" panose="02000000000000000000" pitchFamily="2" charset="0"/>
                <a:ea typeface="Roboto" panose="02000000000000000000" pitchFamily="2" charset="0"/>
              </a:rPr>
              <a:t>. </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err="1">
                <a:solidFill>
                  <a:schemeClr val="tx1">
                    <a:lumMod val="65000"/>
                    <a:lumOff val="35000"/>
                  </a:schemeClr>
                </a:solidFill>
                <a:latin typeface="Roboto" panose="02000000000000000000" pitchFamily="2" charset="0"/>
                <a:ea typeface="Roboto" panose="02000000000000000000" pitchFamily="2" charset="0"/>
              </a:rPr>
              <a:t>Jis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suteikia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naują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perspektyvą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nes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dauguma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kitų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gyvenimo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kokybės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tyrimų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yra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atliekami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gydytojų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arba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jų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pagalba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klinikinėje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aplinkoje</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4FCB51F1-8A53-302F-5339-C3CC4FE28D0C}"/>
              </a:ext>
            </a:extLst>
          </p:cNvPr>
          <p:cNvSpPr/>
          <p:nvPr/>
        </p:nvSpPr>
        <p:spPr>
          <a:xfrm>
            <a:off x="8979530" y="6390322"/>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Tree>
    <p:extLst>
      <p:ext uri="{BB962C8B-B14F-4D97-AF65-F5344CB8AC3E}">
        <p14:creationId xmlns:p14="http://schemas.microsoft.com/office/powerpoint/2010/main" val="14501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Apie</a:t>
            </a:r>
            <a:r>
              <a:rPr lang="en-US" sz="4600" dirty="0">
                <a:solidFill>
                  <a:srgbClr val="757070"/>
                </a:solidFill>
                <a:latin typeface="Roboto" panose="02000000000000000000" pitchFamily="2" charset="0"/>
                <a:ea typeface="Roboto" panose="02000000000000000000" pitchFamily="2" charset="0"/>
                <a:cs typeface="Apercu Regular"/>
              </a:rPr>
              <a:t> EUPROMS 2</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5416868"/>
          </a:xfrm>
          <a:prstGeom prst="rect">
            <a:avLst/>
          </a:prstGeom>
          <a:noFill/>
        </p:spPr>
        <p:txBody>
          <a:bodyPr wrap="square" rtlCol="0">
            <a:spAutoFit/>
          </a:bodyPr>
          <a:lstStyle/>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a:t>
            </a:r>
            <a:r>
              <a:rPr lang="en-GB" sz="2300" dirty="0" err="1">
                <a:solidFill>
                  <a:schemeClr val="tx1">
                    <a:lumMod val="65000"/>
                    <a:lumOff val="35000"/>
                  </a:schemeClr>
                </a:solidFill>
                <a:latin typeface="Roboto" panose="02000000000000000000" pitchFamily="2" charset="0"/>
                <a:ea typeface="Roboto" panose="02000000000000000000" pitchFamily="2" charset="0"/>
              </a:rPr>
              <a:t>išvados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yra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pagrįstos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dviejų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internetinių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klausimynų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klausiančių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palyginamųjų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klausymų</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atsakymais</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1.0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Pradėtas</a:t>
            </a:r>
            <a:r>
              <a:rPr lang="en-GB" sz="2300" dirty="0">
                <a:solidFill>
                  <a:schemeClr val="tx1">
                    <a:lumMod val="65000"/>
                    <a:lumOff val="35000"/>
                  </a:schemeClr>
                </a:solidFill>
                <a:latin typeface="Roboto" panose="02000000000000000000" pitchFamily="2" charset="0"/>
                <a:ea typeface="Roboto" panose="02000000000000000000" pitchFamily="2" charset="0"/>
              </a:rPr>
              <a:t> 2019 </a:t>
            </a:r>
            <a:r>
              <a:rPr lang="en-GB" sz="2300" dirty="0" err="1">
                <a:solidFill>
                  <a:schemeClr val="tx1">
                    <a:lumMod val="65000"/>
                    <a:lumOff val="35000"/>
                  </a:schemeClr>
                </a:solidFill>
                <a:latin typeface="Roboto" panose="02000000000000000000" pitchFamily="2" charset="0"/>
                <a:ea typeface="Roboto" panose="02000000000000000000" pitchFamily="2" charset="0"/>
              </a:rPr>
              <a:t>Rugpjūtį</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pirma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ataskaita</a:t>
            </a:r>
            <a:r>
              <a:rPr lang="en-GB" sz="2300" dirty="0">
                <a:solidFill>
                  <a:schemeClr val="tx1">
                    <a:lumMod val="65000"/>
                    <a:lumOff val="35000"/>
                  </a:schemeClr>
                </a:solidFill>
                <a:latin typeface="Roboto" panose="02000000000000000000" pitchFamily="2" charset="0"/>
                <a:ea typeface="Roboto" panose="02000000000000000000" pitchFamily="2" charset="0"/>
              </a:rPr>
              <a:t> 2020 </a:t>
            </a:r>
            <a:r>
              <a:rPr lang="en-GB" sz="2300" dirty="0" err="1">
                <a:solidFill>
                  <a:schemeClr val="tx1">
                    <a:lumMod val="65000"/>
                    <a:lumOff val="35000"/>
                  </a:schemeClr>
                </a:solidFill>
                <a:latin typeface="Roboto" panose="02000000000000000000" pitchFamily="2" charset="0"/>
                <a:ea typeface="Roboto" panose="02000000000000000000" pitchFamily="2" charset="0"/>
              </a:rPr>
              <a:t>Sausį</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3,000 </a:t>
            </a:r>
            <a:r>
              <a:rPr lang="en-GB" sz="2300" dirty="0" err="1">
                <a:solidFill>
                  <a:schemeClr val="tx1">
                    <a:lumMod val="65000"/>
                    <a:lumOff val="35000"/>
                  </a:schemeClr>
                </a:solidFill>
                <a:latin typeface="Roboto" panose="02000000000000000000" pitchFamily="2" charset="0"/>
                <a:ea typeface="Roboto" panose="02000000000000000000" pitchFamily="2" charset="0"/>
              </a:rPr>
              <a:t>atsakymų</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EUPROMS 2.0</a:t>
            </a:r>
          </a:p>
          <a:p>
            <a:r>
              <a:rPr lang="en-GB" sz="2300" dirty="0" err="1">
                <a:solidFill>
                  <a:schemeClr val="tx1">
                    <a:lumMod val="65000"/>
                    <a:lumOff val="35000"/>
                  </a:schemeClr>
                </a:solidFill>
                <a:latin typeface="Roboto" panose="02000000000000000000" pitchFamily="2" charset="0"/>
                <a:ea typeface="Roboto" panose="02000000000000000000" pitchFamily="2" charset="0"/>
              </a:rPr>
              <a:t>Pradėtas</a:t>
            </a:r>
            <a:r>
              <a:rPr lang="en-GB" sz="2300" dirty="0">
                <a:solidFill>
                  <a:schemeClr val="tx1">
                    <a:lumMod val="65000"/>
                    <a:lumOff val="35000"/>
                  </a:schemeClr>
                </a:solidFill>
                <a:latin typeface="Roboto" panose="02000000000000000000" pitchFamily="2" charset="0"/>
                <a:ea typeface="Roboto" panose="02000000000000000000" pitchFamily="2" charset="0"/>
              </a:rPr>
              <a:t> 2021 </a:t>
            </a:r>
            <a:r>
              <a:rPr lang="en-GB" sz="2300" dirty="0" err="1">
                <a:solidFill>
                  <a:schemeClr val="tx1">
                    <a:lumMod val="65000"/>
                    <a:lumOff val="35000"/>
                  </a:schemeClr>
                </a:solidFill>
                <a:latin typeface="Roboto" panose="02000000000000000000" pitchFamily="2" charset="0"/>
                <a:ea typeface="Roboto" panose="02000000000000000000" pitchFamily="2" charset="0"/>
              </a:rPr>
              <a:t>Spalį</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pirma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ataskaita</a:t>
            </a:r>
            <a:r>
              <a:rPr lang="en-GB" sz="2300" dirty="0">
                <a:solidFill>
                  <a:schemeClr val="tx1">
                    <a:lumMod val="65000"/>
                    <a:lumOff val="35000"/>
                  </a:schemeClr>
                </a:solidFill>
                <a:latin typeface="Roboto" panose="02000000000000000000" pitchFamily="2" charset="0"/>
                <a:ea typeface="Roboto" panose="02000000000000000000" pitchFamily="2" charset="0"/>
              </a:rPr>
              <a:t> 2022 </a:t>
            </a:r>
            <a:r>
              <a:rPr lang="en-GB" sz="2300" dirty="0" err="1">
                <a:solidFill>
                  <a:schemeClr val="tx1">
                    <a:lumMod val="65000"/>
                    <a:lumOff val="35000"/>
                  </a:schemeClr>
                </a:solidFill>
                <a:latin typeface="Roboto" panose="02000000000000000000" pitchFamily="2" charset="0"/>
                <a:ea typeface="Roboto" panose="02000000000000000000" pitchFamily="2" charset="0"/>
              </a:rPr>
              <a:t>Liepą</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3,571 </a:t>
            </a:r>
            <a:r>
              <a:rPr lang="en-GB" sz="2300" dirty="0" err="1">
                <a:solidFill>
                  <a:schemeClr val="tx1">
                    <a:lumMod val="65000"/>
                    <a:lumOff val="35000"/>
                  </a:schemeClr>
                </a:solidFill>
                <a:latin typeface="Roboto" panose="02000000000000000000" pitchFamily="2" charset="0"/>
                <a:ea typeface="Roboto" panose="02000000000000000000" pitchFamily="2" charset="0"/>
              </a:rPr>
              <a:t>atsakymų</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id="{97FA3401-C7CF-CD52-5AD5-4A130F88016F}"/>
              </a:ext>
            </a:extLst>
          </p:cNvPr>
          <p:cNvSpPr/>
          <p:nvPr/>
        </p:nvSpPr>
        <p:spPr>
          <a:xfrm>
            <a:off x="8979530" y="6430798"/>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Tree>
    <p:extLst>
      <p:ext uri="{BB962C8B-B14F-4D97-AF65-F5344CB8AC3E}">
        <p14:creationId xmlns:p14="http://schemas.microsoft.com/office/powerpoint/2010/main" val="4268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00219"/>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Apie</a:t>
            </a:r>
            <a:r>
              <a:rPr lang="en-US" sz="4600" dirty="0">
                <a:solidFill>
                  <a:srgbClr val="757070"/>
                </a:solidFill>
                <a:latin typeface="Roboto" panose="02000000000000000000" pitchFamily="2" charset="0"/>
                <a:ea typeface="Roboto" panose="02000000000000000000" pitchFamily="2" charset="0"/>
                <a:cs typeface="Apercu Regular"/>
              </a:rPr>
              <a:t> EUPROMS 3</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016484"/>
          </a:xfrm>
          <a:prstGeom prst="rect">
            <a:avLst/>
          </a:prstGeom>
          <a:noFill/>
        </p:spPr>
        <p:txBody>
          <a:bodyPr wrap="square" rtlCol="0">
            <a:spAutoFit/>
          </a:bodyPr>
          <a:lstStyle/>
          <a:p>
            <a:r>
              <a:rPr lang="en-GB" sz="2300" dirty="0" err="1">
                <a:solidFill>
                  <a:schemeClr val="tx1">
                    <a:lumMod val="65000"/>
                    <a:lumOff val="35000"/>
                  </a:schemeClr>
                </a:solidFill>
                <a:latin typeface="Roboto" panose="02000000000000000000" pitchFamily="2" charset="0"/>
                <a:ea typeface="Roboto" panose="02000000000000000000" pitchFamily="2" charset="0"/>
              </a:rPr>
              <a:t>Apklausos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išvados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suteikia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momentinę</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nuotrauką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apie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gyvenimo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kokybės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problemas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kurias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patiria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vyrai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vėžiu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visoje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Europoje</a:t>
            </a:r>
            <a:r>
              <a:rPr lang="en-GB" sz="2300" dirty="0">
                <a:solidFill>
                  <a:schemeClr val="tx1">
                    <a:lumMod val="65000"/>
                    <a:lumOff val="35000"/>
                  </a:schemeClr>
                </a:solidFill>
                <a:latin typeface="Roboto" panose="02000000000000000000" pitchFamily="2" charset="0"/>
                <a:ea typeface="Roboto" panose="02000000000000000000" pitchFamily="2" charset="0"/>
              </a:rPr>
              <a:t> tam </a:t>
            </a:r>
            <a:r>
              <a:rPr lang="en-GB" sz="2300" dirty="0" err="1">
                <a:solidFill>
                  <a:schemeClr val="tx1">
                    <a:lumMod val="65000"/>
                    <a:lumOff val="35000"/>
                  </a:schemeClr>
                </a:solidFill>
                <a:latin typeface="Roboto" panose="02000000000000000000" pitchFamily="2" charset="0"/>
                <a:ea typeface="Roboto" panose="02000000000000000000" pitchFamily="2" charset="0"/>
              </a:rPr>
              <a:t>tikru</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momentu</a:t>
            </a:r>
            <a:r>
              <a:rPr lang="en-GB" sz="2300" dirty="0">
                <a:solidFill>
                  <a:schemeClr val="tx1">
                    <a:lumMod val="65000"/>
                    <a:lumOff val="35000"/>
                  </a:schemeClr>
                </a:solidFill>
                <a:latin typeface="Roboto" panose="02000000000000000000" pitchFamily="2" charset="0"/>
                <a:ea typeface="Roboto" panose="02000000000000000000" pitchFamily="2" charset="0"/>
              </a:rPr>
              <a:t>.</a:t>
            </a: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Jos </a:t>
            </a:r>
            <a:r>
              <a:rPr lang="en-GB" sz="2300" dirty="0" err="1">
                <a:solidFill>
                  <a:schemeClr val="tx1">
                    <a:lumMod val="65000"/>
                    <a:lumOff val="35000"/>
                  </a:schemeClr>
                </a:solidFill>
                <a:latin typeface="Roboto" panose="02000000000000000000" pitchFamily="2" charset="0"/>
                <a:ea typeface="Roboto" panose="02000000000000000000" pitchFamily="2" charset="0"/>
              </a:rPr>
              <a:t>suteikia</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informaciją</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kuri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gali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padėti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pacientams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gydytojams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priimti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sprendimus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apie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gydymus</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endParaRPr lang="en-GB" sz="2300" dirty="0">
              <a:solidFill>
                <a:schemeClr val="tx1">
                  <a:lumMod val="65000"/>
                  <a:lumOff val="35000"/>
                </a:schemeClr>
              </a:solidFill>
              <a:latin typeface="Roboto" panose="02000000000000000000" pitchFamily="2" charset="0"/>
              <a:ea typeface="Roboto" panose="02000000000000000000" pitchFamily="2" charset="0"/>
            </a:endParaRPr>
          </a:p>
          <a:p>
            <a:r>
              <a:rPr lang="en-GB" sz="2300" dirty="0">
                <a:solidFill>
                  <a:schemeClr val="tx1">
                    <a:lumMod val="65000"/>
                    <a:lumOff val="35000"/>
                  </a:schemeClr>
                </a:solidFill>
                <a:latin typeface="Roboto" panose="02000000000000000000" pitchFamily="2" charset="0"/>
                <a:ea typeface="Roboto" panose="02000000000000000000" pitchFamily="2" charset="0"/>
              </a:rPr>
              <a:t>Jos </a:t>
            </a:r>
            <a:r>
              <a:rPr lang="en-GB" sz="2300" dirty="0" err="1">
                <a:solidFill>
                  <a:schemeClr val="tx1">
                    <a:lumMod val="65000"/>
                    <a:lumOff val="35000"/>
                  </a:schemeClr>
                </a:solidFill>
                <a:latin typeface="Roboto" panose="02000000000000000000" pitchFamily="2" charset="0"/>
                <a:ea typeface="Roboto" panose="02000000000000000000" pitchFamily="2" charset="0"/>
              </a:rPr>
              <a:t>gali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padėti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kampanijose</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dėl</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ankstyvos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prostatos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vėžio</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diagnozės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ir</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populiarinant</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tokius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metodus</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kaip</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aktyvi</a:t>
            </a:r>
            <a:r>
              <a:rPr lang="en-GB" sz="2300" dirty="0">
                <a:solidFill>
                  <a:schemeClr val="tx1">
                    <a:lumMod val="65000"/>
                    <a:lumOff val="35000"/>
                  </a:schemeClr>
                </a:solidFill>
                <a:latin typeface="Roboto" panose="02000000000000000000" pitchFamily="2" charset="0"/>
                <a:ea typeface="Roboto" panose="02000000000000000000" pitchFamily="2" charset="0"/>
              </a:rPr>
              <a:t> </a:t>
            </a:r>
            <a:r>
              <a:rPr lang="en-GB" sz="2300" dirty="0" err="1">
                <a:solidFill>
                  <a:schemeClr val="tx1">
                    <a:lumMod val="65000"/>
                    <a:lumOff val="35000"/>
                  </a:schemeClr>
                </a:solidFill>
                <a:latin typeface="Roboto" panose="02000000000000000000" pitchFamily="2" charset="0"/>
                <a:ea typeface="Roboto" panose="02000000000000000000" pitchFamily="2" charset="0"/>
              </a:rPr>
              <a:t>stebėsena</a:t>
            </a:r>
            <a:endParaRPr lang="en-GB" sz="2300" dirty="0">
              <a:solidFill>
                <a:schemeClr val="tx1">
                  <a:lumMod val="65000"/>
                  <a:lumOff val="35000"/>
                </a:schemeClr>
              </a:solidFill>
              <a:latin typeface="Roboto" panose="02000000000000000000" pitchFamily="2" charset="0"/>
              <a:ea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
        <p:nvSpPr>
          <p:cNvPr id="4" name="Rectangle 3">
            <a:extLst>
              <a:ext uri="{FF2B5EF4-FFF2-40B4-BE49-F238E27FC236}">
                <a16:creationId xmlns:a16="http://schemas.microsoft.com/office/drawing/2014/main" id="{142A3E2C-DA49-2C8D-83D3-8D6A04C4DCE8}"/>
              </a:ext>
            </a:extLst>
          </p:cNvPr>
          <p:cNvSpPr/>
          <p:nvPr/>
        </p:nvSpPr>
        <p:spPr>
          <a:xfrm>
            <a:off x="8979530" y="6430816"/>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Tree>
    <p:extLst>
      <p:ext uri="{BB962C8B-B14F-4D97-AF65-F5344CB8AC3E}">
        <p14:creationId xmlns:p14="http://schemas.microsoft.com/office/powerpoint/2010/main" val="424503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F0D41D-3831-4DF6-84E7-48C468F8C057}"/>
              </a:ext>
            </a:extLst>
          </p:cNvPr>
          <p:cNvSpPr/>
          <p:nvPr/>
        </p:nvSpPr>
        <p:spPr>
          <a:xfrm>
            <a:off x="506247" y="-920969"/>
            <a:ext cx="12560058" cy="253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sp>
        <p:nvSpPr>
          <p:cNvPr id="7" name="Rectangle 6">
            <a:extLst>
              <a:ext uri="{FF2B5EF4-FFF2-40B4-BE49-F238E27FC236}">
                <a16:creationId xmlns:a16="http://schemas.microsoft.com/office/drawing/2014/main" id="{D4279CC7-7EB6-4882-84BC-1A818A576EF3}"/>
              </a:ext>
            </a:extLst>
          </p:cNvPr>
          <p:cNvSpPr/>
          <p:nvPr/>
        </p:nvSpPr>
        <p:spPr>
          <a:xfrm>
            <a:off x="-140071" y="948693"/>
            <a:ext cx="1243829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9" name="Picture 8"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0400" y="6053565"/>
            <a:ext cx="3060314" cy="559179"/>
          </a:xfrm>
          <a:prstGeom prst="rect">
            <a:avLst/>
          </a:prstGeom>
        </p:spPr>
      </p:pic>
      <p:sp>
        <p:nvSpPr>
          <p:cNvPr id="2" name="Tekstvak 1">
            <a:extLst>
              <a:ext uri="{FF2B5EF4-FFF2-40B4-BE49-F238E27FC236}">
                <a16:creationId xmlns:a16="http://schemas.microsoft.com/office/drawing/2014/main" id="{CD9B0EBC-DC6E-4392-94B1-8673FA9F433F}"/>
              </a:ext>
            </a:extLst>
          </p:cNvPr>
          <p:cNvSpPr txBox="1"/>
          <p:nvPr/>
        </p:nvSpPr>
        <p:spPr>
          <a:xfrm>
            <a:off x="892419" y="187036"/>
            <a:ext cx="6539086" cy="830997"/>
          </a:xfrm>
          <a:prstGeom prst="rect">
            <a:avLst/>
          </a:prstGeom>
          <a:noFill/>
        </p:spPr>
        <p:txBody>
          <a:bodyPr wrap="square" rtlCol="0">
            <a:spAutoFit/>
          </a:bodyPr>
          <a:lstStyle/>
          <a:p>
            <a:r>
              <a:rPr lang="en-US" sz="4600" dirty="0" err="1">
                <a:solidFill>
                  <a:srgbClr val="757070"/>
                </a:solidFill>
                <a:latin typeface="Roboto" panose="02000000000000000000" pitchFamily="2" charset="0"/>
                <a:ea typeface="Roboto" panose="02000000000000000000" pitchFamily="2" charset="0"/>
                <a:cs typeface="Apercu Regular"/>
              </a:rPr>
              <a:t>Apie</a:t>
            </a:r>
            <a:r>
              <a:rPr lang="en-US" sz="4600" dirty="0">
                <a:solidFill>
                  <a:srgbClr val="757070"/>
                </a:solidFill>
                <a:latin typeface="Roboto" panose="02000000000000000000" pitchFamily="2" charset="0"/>
                <a:ea typeface="Roboto" panose="02000000000000000000" pitchFamily="2" charset="0"/>
                <a:cs typeface="Apercu Regular"/>
              </a:rPr>
              <a:t> EUPROMS 4</a:t>
            </a:r>
          </a:p>
        </p:txBody>
      </p:sp>
      <p:sp>
        <p:nvSpPr>
          <p:cNvPr id="11" name="Tekstvak 10">
            <a:extLst>
              <a:ext uri="{FF2B5EF4-FFF2-40B4-BE49-F238E27FC236}">
                <a16:creationId xmlns:a16="http://schemas.microsoft.com/office/drawing/2014/main" id="{280726A6-132B-4A48-BE78-C28A82BA1F67}"/>
              </a:ext>
            </a:extLst>
          </p:cNvPr>
          <p:cNvSpPr txBox="1"/>
          <p:nvPr/>
        </p:nvSpPr>
        <p:spPr>
          <a:xfrm>
            <a:off x="892419" y="1762858"/>
            <a:ext cx="10555166" cy="4708981"/>
          </a:xfrm>
          <a:prstGeom prst="rect">
            <a:avLst/>
          </a:prstGeom>
          <a:noFill/>
        </p:spPr>
        <p:txBody>
          <a:bodyPr wrap="square" rtlCol="0">
            <a:spAutoFit/>
          </a:bodyPr>
          <a:lstStyle/>
          <a:p>
            <a:r>
              <a:rPr lang="en-GB" sz="2300" dirty="0">
                <a:solidFill>
                  <a:schemeClr val="tx1">
                    <a:lumMod val="65000"/>
                    <a:lumOff val="35000"/>
                  </a:schemeClr>
                </a:solidFill>
                <a:latin typeface="Roboto" panose="02000000000000000000" pitchFamily="2" charset="0"/>
              </a:rPr>
              <a:t>Europa </a:t>
            </a:r>
            <a:r>
              <a:rPr lang="en-GB" sz="2300" dirty="0" err="1">
                <a:solidFill>
                  <a:schemeClr val="tx1">
                    <a:lumMod val="65000"/>
                    <a:lumOff val="35000"/>
                  </a:schemeClr>
                </a:solidFill>
                <a:latin typeface="Roboto" panose="02000000000000000000" pitchFamily="2" charset="0"/>
              </a:rPr>
              <a:t>Uomo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pristatė</a:t>
            </a:r>
            <a:r>
              <a:rPr lang="en-GB" sz="2300" dirty="0">
                <a:solidFill>
                  <a:schemeClr val="tx1">
                    <a:lumMod val="65000"/>
                    <a:lumOff val="35000"/>
                  </a:schemeClr>
                </a:solidFill>
                <a:latin typeface="Roboto" panose="02000000000000000000" pitchFamily="2" charset="0"/>
              </a:rPr>
              <a:t> EUPROMS </a:t>
            </a:r>
            <a:r>
              <a:rPr lang="en-GB" sz="2300" dirty="0" err="1">
                <a:solidFill>
                  <a:schemeClr val="tx1">
                    <a:lumMod val="65000"/>
                    <a:lumOff val="35000"/>
                  </a:schemeClr>
                </a:solidFill>
                <a:latin typeface="Roboto" panose="02000000000000000000" pitchFamily="2" charset="0"/>
              </a:rPr>
              <a:t>išvadas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daugelyje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svarbių</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medicinos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konferencijų</a:t>
            </a:r>
            <a:r>
              <a:rPr lang="en-GB" sz="2300" dirty="0">
                <a:solidFill>
                  <a:schemeClr val="tx1">
                    <a:lumMod val="65000"/>
                    <a:lumOff val="35000"/>
                  </a:schemeClr>
                </a:solidFill>
                <a:latin typeface="Roboto" panose="02000000000000000000" pitchFamily="2" charset="0"/>
              </a:rPr>
              <a:t>, tame </a:t>
            </a:r>
            <a:r>
              <a:rPr lang="en-GB" sz="2300" dirty="0" err="1">
                <a:solidFill>
                  <a:schemeClr val="tx1">
                    <a:lumMod val="65000"/>
                    <a:lumOff val="35000"/>
                  </a:schemeClr>
                </a:solidFill>
                <a:latin typeface="Roboto" panose="02000000000000000000" pitchFamily="2" charset="0"/>
              </a:rPr>
              <a:t>tarpe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ir</a:t>
            </a:r>
            <a:r>
              <a:rPr lang="en-GB" sz="2300" dirty="0">
                <a:solidFill>
                  <a:schemeClr val="tx1">
                    <a:lumMod val="65000"/>
                    <a:lumOff val="35000"/>
                  </a:schemeClr>
                </a:solidFill>
                <a:latin typeface="Roboto" panose="02000000000000000000" pitchFamily="2" charset="0"/>
              </a:rPr>
              <a:t>:</a:t>
            </a:r>
          </a:p>
          <a:p>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Europos </a:t>
            </a:r>
            <a:r>
              <a:rPr lang="en-GB" sz="2300" dirty="0" err="1">
                <a:solidFill>
                  <a:schemeClr val="tx1">
                    <a:lumMod val="65000"/>
                    <a:lumOff val="35000"/>
                  </a:schemeClr>
                </a:solidFill>
                <a:latin typeface="Roboto" panose="02000000000000000000" pitchFamily="2" charset="0"/>
              </a:rPr>
              <a:t>Urologų</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Asocijacijos</a:t>
            </a:r>
            <a:r>
              <a:rPr lang="en-GB" sz="2300" dirty="0">
                <a:solidFill>
                  <a:schemeClr val="tx1">
                    <a:lumMod val="65000"/>
                    <a:lumOff val="35000"/>
                  </a:schemeClr>
                </a:solidFill>
                <a:latin typeface="Roboto" panose="02000000000000000000" pitchFamily="2" charset="0"/>
              </a:rPr>
              <a:t> (EUA) </a:t>
            </a:r>
            <a:r>
              <a:rPr lang="en-GB" sz="2300" dirty="0" err="1">
                <a:solidFill>
                  <a:schemeClr val="tx1">
                    <a:lumMod val="65000"/>
                    <a:lumOff val="35000"/>
                  </a:schemeClr>
                </a:solidFill>
                <a:latin typeface="Roboto" panose="02000000000000000000" pitchFamily="2" charset="0"/>
              </a:rPr>
              <a:t>Kongrese</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EUA </a:t>
            </a:r>
            <a:r>
              <a:rPr lang="en-GB" sz="2300" dirty="0" err="1">
                <a:solidFill>
                  <a:schemeClr val="tx1">
                    <a:lumMod val="65000"/>
                    <a:lumOff val="35000"/>
                  </a:schemeClr>
                </a:solidFill>
                <a:latin typeface="Roboto" panose="02000000000000000000" pitchFamily="2" charset="0"/>
              </a:rPr>
              <a:t>Onkologinės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Urologijos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Skyriaus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kasmetiniame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susitikime</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Europos </a:t>
            </a:r>
            <a:r>
              <a:rPr lang="en-GB" sz="2300" dirty="0" err="1">
                <a:solidFill>
                  <a:schemeClr val="tx1">
                    <a:lumMod val="65000"/>
                    <a:lumOff val="35000"/>
                  </a:schemeClr>
                </a:solidFill>
                <a:latin typeface="Roboto" panose="02000000000000000000" pitchFamily="2" charset="0"/>
              </a:rPr>
              <a:t>Medicininės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Onkologijos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Draugijos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Kongrese</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Europos </a:t>
            </a:r>
            <a:r>
              <a:rPr lang="en-GB" sz="2300" dirty="0" err="1">
                <a:solidFill>
                  <a:schemeClr val="tx1">
                    <a:lumMod val="65000"/>
                    <a:lumOff val="35000"/>
                  </a:schemeClr>
                </a:solidFill>
                <a:latin typeface="Roboto" panose="02000000000000000000" pitchFamily="2" charset="0"/>
              </a:rPr>
              <a:t>Multidisciplininiame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Kongrese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apie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Urologinį</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Vėžį</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r>
              <a:rPr lang="en-GB" sz="2300" dirty="0">
                <a:solidFill>
                  <a:schemeClr val="tx1">
                    <a:lumMod val="65000"/>
                    <a:lumOff val="35000"/>
                  </a:schemeClr>
                </a:solidFill>
                <a:latin typeface="Roboto" panose="02000000000000000000" pitchFamily="2" charset="0"/>
              </a:rPr>
              <a:t>Europos </a:t>
            </a:r>
            <a:r>
              <a:rPr lang="en-GB" sz="2300" dirty="0" err="1">
                <a:solidFill>
                  <a:schemeClr val="tx1">
                    <a:lumMod val="65000"/>
                    <a:lumOff val="35000"/>
                  </a:schemeClr>
                </a:solidFill>
                <a:latin typeface="Roboto" panose="02000000000000000000" pitchFamily="2" charset="0"/>
              </a:rPr>
              <a:t>Vėžio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Tyrimų</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ir</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Gydymų</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Organizacijos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vebinare</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r>
              <a:rPr lang="en-GB" sz="2300" dirty="0" err="1">
                <a:solidFill>
                  <a:schemeClr val="tx1">
                    <a:lumMod val="65000"/>
                    <a:lumOff val="35000"/>
                  </a:schemeClr>
                </a:solidFill>
                <a:latin typeface="Roboto" panose="02000000000000000000" pitchFamily="2" charset="0"/>
              </a:rPr>
              <a:t>Išvados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buvo</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publikuojamos</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įvairiose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publikacijose</a:t>
            </a:r>
            <a:r>
              <a:rPr lang="en-GB" sz="2300" dirty="0">
                <a:solidFill>
                  <a:schemeClr val="tx1">
                    <a:lumMod val="65000"/>
                    <a:lumOff val="35000"/>
                  </a:schemeClr>
                </a:solidFill>
                <a:latin typeface="Roboto" panose="02000000000000000000" pitchFamily="2" charset="0"/>
              </a:rPr>
              <a:t> </a:t>
            </a:r>
            <a:r>
              <a:rPr lang="en-GB" sz="2300" dirty="0" err="1">
                <a:solidFill>
                  <a:schemeClr val="tx1">
                    <a:lumMod val="65000"/>
                    <a:lumOff val="35000"/>
                  </a:schemeClr>
                </a:solidFill>
                <a:latin typeface="Roboto" panose="02000000000000000000" pitchFamily="2" charset="0"/>
              </a:rPr>
              <a:t>įskaiant</a:t>
            </a:r>
            <a:r>
              <a:rPr lang="en-GB" sz="2300" dirty="0">
                <a:solidFill>
                  <a:schemeClr val="tx1">
                    <a:lumMod val="65000"/>
                    <a:lumOff val="35000"/>
                  </a:schemeClr>
                </a:solidFill>
                <a:latin typeface="Roboto" panose="02000000000000000000" pitchFamily="2" charset="0"/>
              </a:rPr>
              <a:t> European Urology Focus </a:t>
            </a:r>
            <a:r>
              <a:rPr lang="en-GB" sz="2300" dirty="0" err="1">
                <a:solidFill>
                  <a:schemeClr val="tx1">
                    <a:lumMod val="65000"/>
                    <a:lumOff val="35000"/>
                  </a:schemeClr>
                </a:solidFill>
                <a:latin typeface="Roboto" panose="02000000000000000000" pitchFamily="2" charset="0"/>
              </a:rPr>
              <a:t>žurnale</a:t>
            </a: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300" dirty="0">
              <a:solidFill>
                <a:schemeClr val="tx1">
                  <a:lumMod val="65000"/>
                  <a:lumOff val="35000"/>
                </a:schemeClr>
              </a:solidFill>
              <a:latin typeface="Roboto" panose="02000000000000000000" pitchFamily="2" charset="0"/>
            </a:endParaRPr>
          </a:p>
          <a:p>
            <a:pPr marL="342900" indent="-342900">
              <a:buFont typeface="Arial" panose="020B0604020202020204" pitchFamily="34" charset="0"/>
              <a:buChar char="•"/>
            </a:pPr>
            <a:endParaRPr lang="en-GB" sz="2400" dirty="0">
              <a:solidFill>
                <a:schemeClr val="tx1">
                  <a:lumMod val="65000"/>
                  <a:lumOff val="35000"/>
                </a:schemeClr>
              </a:solidFill>
              <a:latin typeface="Roboto" panose="02000000000000000000" pitchFamily="2" charset="0"/>
            </a:endParaRPr>
          </a:p>
        </p:txBody>
      </p:sp>
      <p:sp>
        <p:nvSpPr>
          <p:cNvPr id="6" name="Rectangle 5">
            <a:extLst>
              <a:ext uri="{FF2B5EF4-FFF2-40B4-BE49-F238E27FC236}">
                <a16:creationId xmlns:a16="http://schemas.microsoft.com/office/drawing/2014/main" id="{9C5DCF9F-9440-F82C-5962-16DCD059AFA3}"/>
              </a:ext>
            </a:extLst>
          </p:cNvPr>
          <p:cNvSpPr/>
          <p:nvPr/>
        </p:nvSpPr>
        <p:spPr>
          <a:xfrm>
            <a:off x="8979530" y="6385630"/>
            <a:ext cx="2842054" cy="2224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accent5">
                    <a:lumMod val="50000"/>
                  </a:schemeClr>
                </a:solidFill>
              </a:rPr>
              <a:t>Vyrų</a:t>
            </a:r>
            <a:r>
              <a:rPr lang="en-US" sz="1100" dirty="0">
                <a:solidFill>
                  <a:schemeClr val="accent5">
                    <a:lumMod val="50000"/>
                  </a:schemeClr>
                </a:solidFill>
              </a:rPr>
              <a:t> </a:t>
            </a:r>
            <a:r>
              <a:rPr lang="en-US" sz="1100" dirty="0" err="1">
                <a:solidFill>
                  <a:schemeClr val="accent5">
                    <a:lumMod val="50000"/>
                  </a:schemeClr>
                </a:solidFill>
              </a:rPr>
              <a:t>su</a:t>
            </a:r>
            <a:r>
              <a:rPr lang="en-US" sz="1100" dirty="0">
                <a:solidFill>
                  <a:schemeClr val="accent5">
                    <a:lumMod val="50000"/>
                  </a:schemeClr>
                </a:solidFill>
              </a:rPr>
              <a:t> </a:t>
            </a:r>
            <a:r>
              <a:rPr lang="en-US" sz="1100" dirty="0" err="1">
                <a:solidFill>
                  <a:schemeClr val="accent5">
                    <a:lumMod val="50000"/>
                  </a:schemeClr>
                </a:solidFill>
              </a:rPr>
              <a:t>prostatos</a:t>
            </a:r>
            <a:r>
              <a:rPr lang="en-US" sz="1100" dirty="0">
                <a:solidFill>
                  <a:schemeClr val="accent5">
                    <a:lumMod val="50000"/>
                  </a:schemeClr>
                </a:solidFill>
              </a:rPr>
              <a:t> </a:t>
            </a:r>
            <a:r>
              <a:rPr lang="en-US" sz="1100" dirty="0" err="1">
                <a:solidFill>
                  <a:schemeClr val="accent5">
                    <a:lumMod val="50000"/>
                  </a:schemeClr>
                </a:solidFill>
              </a:rPr>
              <a:t>vėžiu</a:t>
            </a:r>
            <a:r>
              <a:rPr lang="en-US" sz="1100" dirty="0">
                <a:solidFill>
                  <a:schemeClr val="accent5">
                    <a:lumMod val="50000"/>
                  </a:schemeClr>
                </a:solidFill>
              </a:rPr>
              <a:t> balsas </a:t>
            </a:r>
            <a:r>
              <a:rPr lang="en-US" sz="1100" dirty="0" err="1">
                <a:solidFill>
                  <a:schemeClr val="accent5">
                    <a:lumMod val="50000"/>
                  </a:schemeClr>
                </a:solidFill>
              </a:rPr>
              <a:t>Europoje</a:t>
            </a:r>
            <a:endParaRPr lang="en-US" sz="1100" dirty="0">
              <a:solidFill>
                <a:schemeClr val="accent5">
                  <a:lumMod val="50000"/>
                </a:schemeClr>
              </a:solidFill>
            </a:endParaRPr>
          </a:p>
        </p:txBody>
      </p:sp>
    </p:spTree>
    <p:extLst>
      <p:ext uri="{BB962C8B-B14F-4D97-AF65-F5344CB8AC3E}">
        <p14:creationId xmlns:p14="http://schemas.microsoft.com/office/powerpoint/2010/main" val="412739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279CC7-7EB6-4882-84BC-1A818A576EF3}"/>
              </a:ext>
            </a:extLst>
          </p:cNvPr>
          <p:cNvSpPr/>
          <p:nvPr/>
        </p:nvSpPr>
        <p:spPr>
          <a:xfrm>
            <a:off x="-1" y="4852208"/>
            <a:ext cx="12192001" cy="253042"/>
          </a:xfrm>
          <a:prstGeom prst="rect">
            <a:avLst/>
          </a:prstGeom>
          <a:solidFill>
            <a:srgbClr val="FAA43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rgbClr val="FFC000"/>
              </a:solidFill>
              <a:cs typeface="Calibri"/>
            </a:endParaRPr>
          </a:p>
        </p:txBody>
      </p:sp>
      <p:pic>
        <p:nvPicPr>
          <p:cNvPr id="2" name="Picture 1" descr="Blue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48" y="5447256"/>
            <a:ext cx="6117279" cy="1117746"/>
          </a:xfrm>
          <a:prstGeom prst="rect">
            <a:avLst/>
          </a:prstGeom>
        </p:spPr>
      </p:pic>
      <p:sp>
        <p:nvSpPr>
          <p:cNvPr id="5" name="Title 22">
            <a:extLst>
              <a:ext uri="{FF2B5EF4-FFF2-40B4-BE49-F238E27FC236}">
                <a16:creationId xmlns:a16="http://schemas.microsoft.com/office/drawing/2014/main" id="{067BD9FB-1818-4D53-B910-C22A2AAD007C}"/>
              </a:ext>
            </a:extLst>
          </p:cNvPr>
          <p:cNvSpPr txBox="1">
            <a:spLocks/>
          </p:cNvSpPr>
          <p:nvPr/>
        </p:nvSpPr>
        <p:spPr>
          <a:xfrm>
            <a:off x="686778" y="215923"/>
            <a:ext cx="11296790" cy="43711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br>
              <a:rPr lang="en-GB" dirty="0"/>
            </a:br>
            <a:br>
              <a:rPr lang="en-GB" sz="2400" dirty="0">
                <a:latin typeface="Roboto" panose="02000000000000000000" pitchFamily="2" charset="0"/>
                <a:ea typeface="Roboto" panose="02000000000000000000" pitchFamily="2" charset="0"/>
              </a:rPr>
            </a:br>
            <a:r>
              <a:rPr lang="en-GB" sz="5400" dirty="0">
                <a:solidFill>
                  <a:schemeClr val="accent1">
                    <a:lumMod val="50000"/>
                  </a:schemeClr>
                </a:solidFill>
                <a:latin typeface="Roboto" panose="02000000000000000000" pitchFamily="2" charset="0"/>
                <a:ea typeface="Roboto" panose="02000000000000000000" pitchFamily="2" charset="0"/>
              </a:rPr>
              <a:t>Kaip EUPROMS </a:t>
            </a:r>
            <a:r>
              <a:rPr lang="en-GB" sz="5400" dirty="0" err="1">
                <a:solidFill>
                  <a:schemeClr val="accent1">
                    <a:lumMod val="50000"/>
                  </a:schemeClr>
                </a:solidFill>
                <a:latin typeface="Roboto" panose="02000000000000000000" pitchFamily="2" charset="0"/>
                <a:ea typeface="Roboto" panose="02000000000000000000" pitchFamily="2" charset="0"/>
              </a:rPr>
              <a:t>buvo</a:t>
            </a:r>
            <a:r>
              <a:rPr lang="en-GB" sz="5400" dirty="0">
                <a:solidFill>
                  <a:schemeClr val="accent1">
                    <a:lumMod val="50000"/>
                  </a:schemeClr>
                </a:solidFill>
                <a:latin typeface="Roboto" panose="02000000000000000000" pitchFamily="2" charset="0"/>
                <a:ea typeface="Roboto" panose="02000000000000000000" pitchFamily="2" charset="0"/>
              </a:rPr>
              <a:t> </a:t>
            </a:r>
            <a:r>
              <a:rPr lang="en-GB" sz="5400" dirty="0" err="1">
                <a:solidFill>
                  <a:schemeClr val="accent1">
                    <a:lumMod val="50000"/>
                  </a:schemeClr>
                </a:solidFill>
                <a:latin typeface="Roboto" panose="02000000000000000000" pitchFamily="2" charset="0"/>
                <a:ea typeface="Roboto" panose="02000000000000000000" pitchFamily="2" charset="0"/>
              </a:rPr>
              <a:t>atliekama</a:t>
            </a:r>
            <a:endParaRPr lang="en-GB" sz="2800" dirty="0">
              <a:latin typeface="Roboto" panose="02000000000000000000" pitchFamily="2" charset="0"/>
              <a:ea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latin typeface="Roboto" panose="02000000000000000000" pitchFamily="2" charset="0"/>
            </a:endParaRPr>
          </a:p>
          <a:p>
            <a:endParaRPr lang="en-GB" dirty="0"/>
          </a:p>
          <a:p>
            <a:endParaRPr lang="en-GB" dirty="0"/>
          </a:p>
        </p:txBody>
      </p:sp>
      <p:sp>
        <p:nvSpPr>
          <p:cNvPr id="4" name="Rectangle 3">
            <a:extLst>
              <a:ext uri="{FF2B5EF4-FFF2-40B4-BE49-F238E27FC236}">
                <a16:creationId xmlns:a16="http://schemas.microsoft.com/office/drawing/2014/main" id="{51B760A0-70C5-FAC8-83EC-830E64155E2D}"/>
              </a:ext>
            </a:extLst>
          </p:cNvPr>
          <p:cNvSpPr/>
          <p:nvPr/>
        </p:nvSpPr>
        <p:spPr>
          <a:xfrm>
            <a:off x="533798" y="6229350"/>
            <a:ext cx="5562202" cy="41272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accent5">
                    <a:lumMod val="50000"/>
                  </a:schemeClr>
                </a:solidFill>
              </a:rPr>
              <a:t>Vyrų</a:t>
            </a:r>
            <a:r>
              <a:rPr lang="en-US" dirty="0">
                <a:solidFill>
                  <a:schemeClr val="accent5">
                    <a:lumMod val="50000"/>
                  </a:schemeClr>
                </a:solidFill>
              </a:rPr>
              <a:t> </a:t>
            </a:r>
            <a:r>
              <a:rPr lang="en-US" dirty="0" err="1">
                <a:solidFill>
                  <a:schemeClr val="accent5">
                    <a:lumMod val="50000"/>
                  </a:schemeClr>
                </a:solidFill>
              </a:rPr>
              <a:t>su</a:t>
            </a:r>
            <a:r>
              <a:rPr lang="en-US" dirty="0">
                <a:solidFill>
                  <a:schemeClr val="accent5">
                    <a:lumMod val="50000"/>
                  </a:schemeClr>
                </a:solidFill>
              </a:rPr>
              <a:t> </a:t>
            </a:r>
            <a:r>
              <a:rPr lang="en-US" dirty="0" err="1">
                <a:solidFill>
                  <a:schemeClr val="accent5">
                    <a:lumMod val="50000"/>
                  </a:schemeClr>
                </a:solidFill>
              </a:rPr>
              <a:t>prostatos</a:t>
            </a:r>
            <a:r>
              <a:rPr lang="en-US" dirty="0">
                <a:solidFill>
                  <a:schemeClr val="accent5">
                    <a:lumMod val="50000"/>
                  </a:schemeClr>
                </a:solidFill>
              </a:rPr>
              <a:t> </a:t>
            </a:r>
            <a:r>
              <a:rPr lang="en-US" dirty="0" err="1">
                <a:solidFill>
                  <a:schemeClr val="accent5">
                    <a:lumMod val="50000"/>
                  </a:schemeClr>
                </a:solidFill>
              </a:rPr>
              <a:t>vėžiu</a:t>
            </a:r>
            <a:r>
              <a:rPr lang="en-US" dirty="0">
                <a:solidFill>
                  <a:schemeClr val="accent5">
                    <a:lumMod val="50000"/>
                  </a:schemeClr>
                </a:solidFill>
              </a:rPr>
              <a:t> balsas </a:t>
            </a:r>
            <a:r>
              <a:rPr lang="en-US" dirty="0" err="1">
                <a:solidFill>
                  <a:schemeClr val="accent5">
                    <a:lumMod val="50000"/>
                  </a:schemeClr>
                </a:solidFill>
              </a:rPr>
              <a:t>Europoje</a:t>
            </a:r>
            <a:endParaRPr lang="en-US" dirty="0">
              <a:solidFill>
                <a:schemeClr val="accent5">
                  <a:lumMod val="50000"/>
                </a:schemeClr>
              </a:solidFill>
            </a:endParaRPr>
          </a:p>
        </p:txBody>
      </p:sp>
      <p:sp>
        <p:nvSpPr>
          <p:cNvPr id="6" name="Rectangle 5">
            <a:extLst>
              <a:ext uri="{FF2B5EF4-FFF2-40B4-BE49-F238E27FC236}">
                <a16:creationId xmlns:a16="http://schemas.microsoft.com/office/drawing/2014/main" id="{F131F988-0C88-2ED0-5DD6-6C54767F1AEE}"/>
              </a:ext>
            </a:extLst>
          </p:cNvPr>
          <p:cNvSpPr/>
          <p:nvPr/>
        </p:nvSpPr>
        <p:spPr>
          <a:xfrm>
            <a:off x="546099" y="6286500"/>
            <a:ext cx="5895427" cy="2785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300" dirty="0" err="1">
                <a:solidFill>
                  <a:schemeClr val="accent5">
                    <a:lumMod val="50000"/>
                  </a:schemeClr>
                </a:solidFill>
              </a:rPr>
              <a:t>Vyrų</a:t>
            </a:r>
            <a:r>
              <a:rPr lang="en-US" b="1" spc="300" dirty="0">
                <a:solidFill>
                  <a:schemeClr val="accent5">
                    <a:lumMod val="50000"/>
                  </a:schemeClr>
                </a:solidFill>
              </a:rPr>
              <a:t> </a:t>
            </a:r>
            <a:r>
              <a:rPr lang="en-US" b="1" spc="300" dirty="0" err="1">
                <a:solidFill>
                  <a:schemeClr val="accent5">
                    <a:lumMod val="50000"/>
                  </a:schemeClr>
                </a:solidFill>
              </a:rPr>
              <a:t>su</a:t>
            </a:r>
            <a:r>
              <a:rPr lang="en-US" b="1" spc="300" dirty="0">
                <a:solidFill>
                  <a:schemeClr val="accent5">
                    <a:lumMod val="50000"/>
                  </a:schemeClr>
                </a:solidFill>
              </a:rPr>
              <a:t> </a:t>
            </a:r>
            <a:r>
              <a:rPr lang="en-US" b="1" spc="300" dirty="0" err="1">
                <a:solidFill>
                  <a:schemeClr val="accent5">
                    <a:lumMod val="50000"/>
                  </a:schemeClr>
                </a:solidFill>
              </a:rPr>
              <a:t>prostatos</a:t>
            </a:r>
            <a:r>
              <a:rPr lang="en-US" b="1" spc="300" dirty="0">
                <a:solidFill>
                  <a:schemeClr val="accent5">
                    <a:lumMod val="50000"/>
                  </a:schemeClr>
                </a:solidFill>
              </a:rPr>
              <a:t> </a:t>
            </a:r>
            <a:r>
              <a:rPr lang="en-US" b="1" spc="300" dirty="0" err="1">
                <a:solidFill>
                  <a:schemeClr val="accent5">
                    <a:lumMod val="50000"/>
                  </a:schemeClr>
                </a:solidFill>
              </a:rPr>
              <a:t>vėžiu</a:t>
            </a:r>
            <a:r>
              <a:rPr lang="en-US" b="1" spc="300" dirty="0">
                <a:solidFill>
                  <a:schemeClr val="accent5">
                    <a:lumMod val="50000"/>
                  </a:schemeClr>
                </a:solidFill>
              </a:rPr>
              <a:t> balsas </a:t>
            </a:r>
            <a:r>
              <a:rPr lang="en-US" b="1" spc="300" dirty="0" err="1">
                <a:solidFill>
                  <a:schemeClr val="accent5">
                    <a:lumMod val="50000"/>
                  </a:schemeClr>
                </a:solidFill>
              </a:rPr>
              <a:t>Europoje</a:t>
            </a:r>
            <a:endParaRPr lang="en-US" b="1" spc="300" dirty="0">
              <a:solidFill>
                <a:schemeClr val="accent5">
                  <a:lumMod val="50000"/>
                </a:schemeClr>
              </a:solidFill>
            </a:endParaRPr>
          </a:p>
        </p:txBody>
      </p:sp>
    </p:spTree>
    <p:extLst>
      <p:ext uri="{BB962C8B-B14F-4D97-AF65-F5344CB8AC3E}">
        <p14:creationId xmlns:p14="http://schemas.microsoft.com/office/powerpoint/2010/main" val="226040455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EAU patient view Barcelona 2019 André Deschamps</Template>
  <TotalTime>24610</TotalTime>
  <Words>3886</Words>
  <Application>Microsoft Macintosh PowerPoint</Application>
  <PresentationFormat>Widescreen</PresentationFormat>
  <Paragraphs>544</Paragraphs>
  <Slides>42</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Roboto</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andre deschamps</dc:creator>
  <cp:lastModifiedBy>Simona Jasiunaite</cp:lastModifiedBy>
  <cp:revision>246</cp:revision>
  <dcterms:created xsi:type="dcterms:W3CDTF">2019-05-14T09:26:05Z</dcterms:created>
  <dcterms:modified xsi:type="dcterms:W3CDTF">2023-05-30T06:19:11Z</dcterms:modified>
</cp:coreProperties>
</file>