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27" r:id="rId3"/>
    <p:sldId id="312" r:id="rId4"/>
    <p:sldId id="314" r:id="rId5"/>
    <p:sldId id="328" r:id="rId6"/>
    <p:sldId id="316" r:id="rId7"/>
    <p:sldId id="318" r:id="rId8"/>
    <p:sldId id="317" r:id="rId9"/>
    <p:sldId id="299" r:id="rId10"/>
    <p:sldId id="319" r:id="rId11"/>
    <p:sldId id="300" r:id="rId12"/>
    <p:sldId id="323" r:id="rId13"/>
    <p:sldId id="260" r:id="rId14"/>
    <p:sldId id="302" r:id="rId15"/>
    <p:sldId id="321" r:id="rId16"/>
    <p:sldId id="309" r:id="rId17"/>
    <p:sldId id="320" r:id="rId18"/>
    <p:sldId id="262" r:id="rId19"/>
    <p:sldId id="322" r:id="rId20"/>
    <p:sldId id="272" r:id="rId21"/>
    <p:sldId id="273" r:id="rId22"/>
    <p:sldId id="274" r:id="rId23"/>
    <p:sldId id="303" r:id="rId24"/>
    <p:sldId id="277" r:id="rId25"/>
    <p:sldId id="276" r:id="rId26"/>
    <p:sldId id="278" r:id="rId27"/>
    <p:sldId id="304" r:id="rId28"/>
    <p:sldId id="279" r:id="rId29"/>
    <p:sldId id="280" r:id="rId30"/>
    <p:sldId id="281" r:id="rId31"/>
    <p:sldId id="282" r:id="rId32"/>
    <p:sldId id="284" r:id="rId33"/>
    <p:sldId id="305" r:id="rId34"/>
    <p:sldId id="285" r:id="rId35"/>
    <p:sldId id="286" r:id="rId36"/>
    <p:sldId id="287" r:id="rId37"/>
    <p:sldId id="288" r:id="rId38"/>
    <p:sldId id="289" r:id="rId39"/>
    <p:sldId id="310" r:id="rId40"/>
    <p:sldId id="324" r:id="rId41"/>
    <p:sldId id="325" r:id="rId42"/>
    <p:sldId id="3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 deschamps" initials="ad" lastIdx="8" clrIdx="0">
    <p:extLst>
      <p:ext uri="{19B8F6BF-5375-455C-9EA6-DF929625EA0E}">
        <p15:presenceInfo xmlns:p15="http://schemas.microsoft.com/office/powerpoint/2012/main" userId="29108d73b4981f04" providerId="Windows Live"/>
      </p:ext>
    </p:extLst>
  </p:cmAuthor>
  <p:cmAuthor id="2" name="Simon Crompton" initials="SC" lastIdx="1" clrIdx="1">
    <p:extLst>
      <p:ext uri="{19B8F6BF-5375-455C-9EA6-DF929625EA0E}">
        <p15:presenceInfo xmlns:p15="http://schemas.microsoft.com/office/powerpoint/2012/main" userId="bc91a5c6fdef56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AA4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5782" autoAdjust="0"/>
  </p:normalViewPr>
  <p:slideViewPr>
    <p:cSldViewPr snapToGrid="0">
      <p:cViewPr varScale="1">
        <p:scale>
          <a:sx n="91" d="100"/>
          <a:sy n="91" d="100"/>
        </p:scale>
        <p:origin x="816"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r>
              <a:rPr lang="nl-BE"/>
              <a:t>Number of treatments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solidFill>
            <a:schemeClr val="bg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1BCC5-DA61-B64A-A85F-3C250C3717DA}" type="datetimeFigureOut">
              <a:rPr lang="en-US" smtClean="0"/>
              <a:t>7/11/23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C2793-E073-7A4C-BFE8-8257B50E4418}" type="slidenum">
              <a:rPr lang="en-US" smtClean="0"/>
              <a:t>‹#›</a:t>
            </a:fld>
            <a:endParaRPr lang="en-US"/>
          </a:p>
        </p:txBody>
      </p:sp>
    </p:spTree>
    <p:extLst>
      <p:ext uri="{BB962C8B-B14F-4D97-AF65-F5344CB8AC3E}">
        <p14:creationId xmlns:p14="http://schemas.microsoft.com/office/powerpoint/2010/main" val="58985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a:t>
            </a:fld>
            <a:endParaRPr lang="en-US"/>
          </a:p>
        </p:txBody>
      </p:sp>
    </p:spTree>
    <p:extLst>
      <p:ext uri="{BB962C8B-B14F-4D97-AF65-F5344CB8AC3E}">
        <p14:creationId xmlns:p14="http://schemas.microsoft.com/office/powerpoint/2010/main" val="143651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lv-LV" sz="1800" kern="100" dirty="0">
                <a:effectLst/>
                <a:latin typeface="Calibri" panose="020F0502020204030204" pitchFamily="34" charset="0"/>
                <a:ea typeface="Calibri" panose="020F0502020204030204" pitchFamily="34" charset="0"/>
                <a:cs typeface="Arial" panose="020B0604020202020204" pitchFamily="34" charset="0"/>
              </a:rPr>
              <a:t>Aptaujā tika iekļauti jautājumi, lai noteiktu demogrāfiju, un virkne jautājumu, lai noteiktu veselību, ikdienas dzīves aktivitātes un dzīves kvalitāti, izmantojot trīs apstiprinātus pasākumus, ko parasti izmanto veselības pētniecībā:</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lv-LV" sz="1800" kern="100" dirty="0">
                <a:effectLst/>
                <a:latin typeface="Calibri" panose="020F0502020204030204" pitchFamily="34" charset="0"/>
                <a:ea typeface="Calibri" panose="020F0502020204030204" pitchFamily="34" charset="0"/>
                <a:cs typeface="Arial" panose="020B0604020202020204" pitchFamily="34" charset="0"/>
              </a:rPr>
              <a:t>EQ-5D-5L</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lv-LV" sz="1800" kern="100" dirty="0">
                <a:effectLst/>
                <a:latin typeface="Calibri" panose="020F0502020204030204" pitchFamily="34" charset="0"/>
                <a:ea typeface="Calibri" panose="020F0502020204030204" pitchFamily="34" charset="0"/>
                <a:cs typeface="Arial" panose="020B0604020202020204" pitchFamily="34" charset="0"/>
              </a:rPr>
              <a:t>EORTC-QLQ-C30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lv-LV" sz="1800" kern="100" dirty="0">
                <a:effectLst/>
                <a:latin typeface="Calibri" panose="020F0502020204030204" pitchFamily="34" charset="0"/>
                <a:ea typeface="Calibri" panose="020F0502020204030204" pitchFamily="34" charset="0"/>
                <a:cs typeface="Arial" panose="020B0604020202020204" pitchFamily="34" charset="0"/>
              </a:rPr>
              <a:t>EPIC-26.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10</a:t>
            </a:fld>
            <a:endParaRPr lang="en-US"/>
          </a:p>
        </p:txBody>
      </p:sp>
    </p:spTree>
    <p:extLst>
      <p:ext uri="{BB962C8B-B14F-4D97-AF65-F5344CB8AC3E}">
        <p14:creationId xmlns:p14="http://schemas.microsoft.com/office/powerpoint/2010/main" val="398524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lv-LV" sz="1800" kern="100" dirty="0">
                <a:effectLst/>
                <a:latin typeface="Calibri" panose="020F0502020204030204" pitchFamily="34" charset="0"/>
                <a:ea typeface="Calibri" panose="020F0502020204030204" pitchFamily="34" charset="0"/>
                <a:cs typeface="Arial" panose="020B0604020202020204" pitchFamily="34" charset="0"/>
              </a:rPr>
              <a:t>Izlase bija ļoti liela, kas padara rezultātus autoritatīvus.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lv-LV" sz="1800" kern="100" dirty="0">
                <a:effectLst/>
                <a:latin typeface="Calibri" panose="020F0502020204030204" pitchFamily="34" charset="0"/>
                <a:ea typeface="Calibri" panose="020F0502020204030204" pitchFamily="34" charset="0"/>
                <a:cs typeface="Arial" panose="020B0604020202020204" pitchFamily="34" charset="0"/>
              </a:rPr>
              <a:t>Plašu atsaucību sniedza 32 valstis, galvenokārt no Eiropas, kā arī no Ziemeļamerikas un Austrālija.</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11</a:t>
            </a:fld>
            <a:endParaRPr lang="en-US"/>
          </a:p>
        </p:txBody>
      </p:sp>
    </p:spTree>
    <p:extLst>
      <p:ext uri="{BB962C8B-B14F-4D97-AF65-F5344CB8AC3E}">
        <p14:creationId xmlns:p14="http://schemas.microsoft.com/office/powerpoint/2010/main" val="350098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chemeClr val="tx1">
                    <a:lumMod val="65000"/>
                    <a:lumOff val="35000"/>
                  </a:schemeClr>
                </a:solidFill>
                <a:latin typeface="Roboto" panose="02000000000000000000" pitchFamily="2" charset="0"/>
              </a:rPr>
              <a:t>Vidējais vecums diagnozes brīdī bija 64, un vīrieši ziņoja vidēji piecus gadus pēc ārstēšanas. Dažiem vīriešiem ārstēšana bija pirms 10 gadiem, bet citiem tā tikko bija beigusies.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chemeClr val="tx1">
                    <a:lumMod val="65000"/>
                    <a:lumOff val="35000"/>
                  </a:schemeClr>
                </a:solidFill>
                <a:latin typeface="Roboto" panose="02000000000000000000" pitchFamily="2" charset="0"/>
              </a:rPr>
              <a:t>Kā redzēsiet no vecuma sadales grafikas pirmajā diagnozē, vairāk nekā 50% respondentu tika diagnosticēti pirms 65 gadu vecuma. Tas ir pretrunā idejai, ka </a:t>
            </a:r>
            <a:r>
              <a:rPr lang="lv-LV" sz="1200" dirty="0" err="1">
                <a:solidFill>
                  <a:schemeClr val="tx1">
                    <a:lumMod val="65000"/>
                    <a:lumOff val="35000"/>
                  </a:schemeClr>
                </a:solidFill>
                <a:latin typeface="Roboto" panose="02000000000000000000" pitchFamily="2" charset="0"/>
              </a:rPr>
              <a:t>prostatas</a:t>
            </a:r>
            <a:r>
              <a:rPr lang="lv-LV" sz="1200" dirty="0">
                <a:solidFill>
                  <a:schemeClr val="tx1">
                    <a:lumMod val="65000"/>
                    <a:lumOff val="35000"/>
                  </a:schemeClr>
                </a:solidFill>
                <a:latin typeface="Roboto" panose="02000000000000000000" pitchFamily="2" charset="0"/>
              </a:rPr>
              <a:t> vēzis ir vecu vīriešu slimība.</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12</a:t>
            </a:fld>
            <a:endParaRPr lang="en-US"/>
          </a:p>
        </p:txBody>
      </p:sp>
    </p:spTree>
    <p:extLst>
      <p:ext uri="{BB962C8B-B14F-4D97-AF65-F5344CB8AC3E}">
        <p14:creationId xmlns:p14="http://schemas.microsoft.com/office/powerpoint/2010/main" val="112484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chemeClr val="tx1">
                    <a:lumMod val="65000"/>
                    <a:lumOff val="35000"/>
                  </a:schemeClr>
                </a:solidFill>
                <a:latin typeface="Roboto" panose="02000000000000000000" pitchFamily="2" charset="0"/>
              </a:rPr>
              <a:t>Lielākā daļa respondentu dzīvoja kopā ar partneri, kas ir svarīgi, ņemot vērā ārstēšanas ietekmi uz seksuālo funkciju.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chemeClr val="tx1">
                    <a:lumMod val="65000"/>
                    <a:lumOff val="35000"/>
                  </a:schemeClr>
                </a:solidFill>
                <a:latin typeface="Roboto" panose="02000000000000000000" pitchFamily="2" charset="0"/>
              </a:rPr>
              <a:t>Respondentu profilā ir vērojama neliela novirze uz augstāku izglītības līmeni.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13</a:t>
            </a:fld>
            <a:endParaRPr lang="en-US"/>
          </a:p>
        </p:txBody>
      </p:sp>
    </p:spTree>
    <p:extLst>
      <p:ext uri="{BB962C8B-B14F-4D97-AF65-F5344CB8AC3E}">
        <p14:creationId xmlns:p14="http://schemas.microsoft.com/office/powerpoint/2010/main" val="157319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a:solidFill>
                  <a:schemeClr val="tx1"/>
                </a:solidFill>
                <a:effectLst/>
                <a:latin typeface="+mn-lt"/>
                <a:ea typeface="+mn-ea"/>
                <a:cs typeface="+mn-cs"/>
              </a:rPr>
              <a:t>Lielākā daļa pacientu līdz aptaujas sākumam saņēma tikai vienu ārstēšanu. </a:t>
            </a:r>
          </a:p>
          <a:p>
            <a:endParaRPr lang="lv-LV" sz="1200" kern="1200" dirty="0">
              <a:solidFill>
                <a:schemeClr val="tx1"/>
              </a:solidFill>
              <a:effectLst/>
              <a:latin typeface="+mn-lt"/>
              <a:ea typeface="+mn-ea"/>
              <a:cs typeface="+mn-cs"/>
            </a:endParaRPr>
          </a:p>
          <a:p>
            <a:r>
              <a:rPr lang="lv-LV" sz="1200" kern="1200" dirty="0">
                <a:solidFill>
                  <a:schemeClr val="tx1"/>
                </a:solidFill>
                <a:effectLst/>
                <a:latin typeface="+mn-lt"/>
                <a:ea typeface="+mn-ea"/>
                <a:cs typeface="+mn-cs"/>
              </a:rPr>
              <a:t>57% respondentu bija saņēmuši radikālu </a:t>
            </a:r>
            <a:r>
              <a:rPr lang="lv-LV" sz="1200" kern="1200" dirty="0" err="1">
                <a:solidFill>
                  <a:schemeClr val="tx1"/>
                </a:solidFill>
                <a:effectLst/>
                <a:latin typeface="+mn-lt"/>
                <a:ea typeface="+mn-ea"/>
                <a:cs typeface="+mn-cs"/>
              </a:rPr>
              <a:t>prostatektomiju</a:t>
            </a:r>
            <a:r>
              <a:rPr lang="lv-LV" sz="1200" kern="1200" dirty="0">
                <a:solidFill>
                  <a:schemeClr val="tx1"/>
                </a:solidFill>
                <a:effectLst/>
                <a:latin typeface="+mn-lt"/>
                <a:ea typeface="+mn-ea"/>
                <a:cs typeface="+mn-cs"/>
              </a:rPr>
              <a:t>, tāpēc kopējos rezultātus ietekmēs šīs konkrētās ārstēšanas ietekme uz dzīves kvalitāti. </a:t>
            </a:r>
          </a:p>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14</a:t>
            </a:fld>
            <a:endParaRPr lang="en-US"/>
          </a:p>
        </p:txBody>
      </p:sp>
    </p:spTree>
    <p:extLst>
      <p:ext uri="{BB962C8B-B14F-4D97-AF65-F5344CB8AC3E}">
        <p14:creationId xmlns:p14="http://schemas.microsoft.com/office/powerpoint/2010/main" val="154755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15</a:t>
            </a:fld>
            <a:endParaRPr lang="en-US"/>
          </a:p>
        </p:txBody>
      </p:sp>
    </p:spTree>
    <p:extLst>
      <p:ext uri="{BB962C8B-B14F-4D97-AF65-F5344CB8AC3E}">
        <p14:creationId xmlns:p14="http://schemas.microsoft.com/office/powerpoint/2010/main" val="2031286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Šajā diagrammā ir redzams, ka visi respondenti savu dzīves kvalitāti vērtē no viena līdz septiņiem, kā arī procentuālais rādītājs katrā kategorijā. Redzēsiet, ka respondentu dzīves kvalitāte kopumā ir laba. Tomēr, kā redzēsim nākamajā slaidā, daži dzīves aspekti ir labāki par citiem.</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17</a:t>
            </a:fld>
            <a:endParaRPr lang="en-US"/>
          </a:p>
        </p:txBody>
      </p:sp>
    </p:spTree>
    <p:extLst>
      <p:ext uri="{BB962C8B-B14F-4D97-AF65-F5344CB8AC3E}">
        <p14:creationId xmlns:p14="http://schemas.microsoft.com/office/powerpoint/2010/main" val="3034855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Šajā</a:t>
            </a:r>
            <a:r>
              <a:rPr lang="en-US" dirty="0"/>
              <a:t> </a:t>
            </a:r>
            <a:r>
              <a:rPr lang="en-US" dirty="0" err="1"/>
              <a:t>slaidā</a:t>
            </a:r>
            <a:r>
              <a:rPr lang="en-US" dirty="0"/>
              <a:t> </a:t>
            </a:r>
            <a:r>
              <a:rPr lang="en-US" dirty="0" err="1"/>
              <a:t>tiek</a:t>
            </a:r>
            <a:r>
              <a:rPr lang="en-US" dirty="0"/>
              <a:t> </a:t>
            </a:r>
            <a:r>
              <a:rPr lang="en-US" dirty="0" err="1"/>
              <a:t>rādīti</a:t>
            </a:r>
            <a:r>
              <a:rPr lang="en-US" dirty="0"/>
              <a:t> </a:t>
            </a:r>
            <a:r>
              <a:rPr lang="en-US" dirty="0" err="1"/>
              <a:t>dzīves</a:t>
            </a:r>
            <a:r>
              <a:rPr lang="en-US" dirty="0"/>
              <a:t> </a:t>
            </a:r>
            <a:r>
              <a:rPr lang="en-US" dirty="0" err="1"/>
              <a:t>kvalitātes</a:t>
            </a:r>
            <a:r>
              <a:rPr lang="en-US" dirty="0"/>
              <a:t> </a:t>
            </a:r>
            <a:r>
              <a:rPr lang="en-US" dirty="0" err="1"/>
              <a:t>rādītāji</a:t>
            </a:r>
            <a:r>
              <a:rPr lang="en-US" dirty="0"/>
              <a:t>, </a:t>
            </a:r>
            <a:r>
              <a:rPr lang="en-US" dirty="0" err="1"/>
              <a:t>tāpēc</a:t>
            </a:r>
            <a:r>
              <a:rPr lang="en-US" dirty="0"/>
              <a:t>, jo </a:t>
            </a:r>
            <a:r>
              <a:rPr lang="en-US" dirty="0" err="1"/>
              <a:t>zemāks</a:t>
            </a:r>
            <a:r>
              <a:rPr lang="en-US" dirty="0"/>
              <a:t> </a:t>
            </a:r>
            <a:r>
              <a:rPr lang="en-US" dirty="0" err="1"/>
              <a:t>rezultāts</a:t>
            </a:r>
            <a:r>
              <a:rPr lang="en-US" dirty="0"/>
              <a:t>, jo </a:t>
            </a:r>
            <a:r>
              <a:rPr lang="en-US" dirty="0" err="1"/>
              <a:t>sliktāka</a:t>
            </a:r>
            <a:r>
              <a:rPr lang="en-US" dirty="0"/>
              <a:t> </a:t>
            </a:r>
            <a:r>
              <a:rPr lang="en-US" dirty="0" err="1"/>
              <a:t>dzīves</a:t>
            </a:r>
            <a:r>
              <a:rPr lang="en-US" dirty="0"/>
              <a:t> </a:t>
            </a:r>
            <a:r>
              <a:rPr lang="en-US" dirty="0" err="1"/>
              <a:t>kvalitāte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Tie </a:t>
            </a:r>
            <a:r>
              <a:rPr lang="en-US" dirty="0" err="1"/>
              <a:t>konstatē</a:t>
            </a:r>
            <a:r>
              <a:rPr lang="en-US" dirty="0"/>
              <a:t>, ka </a:t>
            </a:r>
            <a:r>
              <a:rPr lang="en-US" dirty="0" err="1"/>
              <a:t>seksuālās</a:t>
            </a:r>
            <a:r>
              <a:rPr lang="en-US" dirty="0"/>
              <a:t> </a:t>
            </a:r>
            <a:r>
              <a:rPr lang="en-US" dirty="0" err="1"/>
              <a:t>funkcijas</a:t>
            </a:r>
            <a:r>
              <a:rPr lang="en-US" dirty="0"/>
              <a:t> </a:t>
            </a:r>
            <a:r>
              <a:rPr lang="en-US" dirty="0" err="1"/>
              <a:t>trūkums</a:t>
            </a:r>
            <a:r>
              <a:rPr lang="en-US" dirty="0"/>
              <a:t>, un </a:t>
            </a:r>
            <a:r>
              <a:rPr lang="en-US" dirty="0" err="1"/>
              <a:t>mazākā</a:t>
            </a:r>
            <a:r>
              <a:rPr lang="en-US" dirty="0"/>
              <a:t> </a:t>
            </a:r>
            <a:r>
              <a:rPr lang="en-US" dirty="0" err="1"/>
              <a:t>mērā</a:t>
            </a:r>
            <a:r>
              <a:rPr lang="en-US" dirty="0"/>
              <a:t> </a:t>
            </a:r>
            <a:r>
              <a:rPr lang="en-US" dirty="0" err="1"/>
              <a:t>nesaturēšana</a:t>
            </a:r>
            <a:r>
              <a:rPr lang="en-US" dirty="0"/>
              <a:t>, </a:t>
            </a:r>
            <a:r>
              <a:rPr lang="en-US" dirty="0" err="1"/>
              <a:t>ietekmē</a:t>
            </a:r>
            <a:r>
              <a:rPr lang="en-US" dirty="0"/>
              <a:t> </a:t>
            </a:r>
            <a:r>
              <a:rPr lang="en-US" dirty="0" err="1"/>
              <a:t>vīriešu</a:t>
            </a:r>
            <a:r>
              <a:rPr lang="en-US" dirty="0"/>
              <a:t> </a:t>
            </a:r>
            <a:r>
              <a:rPr lang="en-US" dirty="0" err="1"/>
              <a:t>dzīves</a:t>
            </a:r>
            <a:r>
              <a:rPr lang="en-US" dirty="0"/>
              <a:t> </a:t>
            </a:r>
            <a:r>
              <a:rPr lang="en-US" dirty="0" err="1"/>
              <a:t>kvalitāti</a:t>
            </a:r>
            <a:r>
              <a:rPr lang="en-US" dirty="0"/>
              <a:t> </a:t>
            </a:r>
            <a:r>
              <a:rPr lang="en-US" dirty="0" err="1"/>
              <a:t>daudz</a:t>
            </a:r>
            <a:r>
              <a:rPr lang="en-US" dirty="0"/>
              <a:t> </a:t>
            </a:r>
            <a:r>
              <a:rPr lang="en-US" dirty="0" err="1"/>
              <a:t>vairāk</a:t>
            </a:r>
            <a:r>
              <a:rPr lang="en-US" dirty="0"/>
              <a:t> </a:t>
            </a:r>
            <a:r>
              <a:rPr lang="en-US" dirty="0" err="1"/>
              <a:t>nekā</a:t>
            </a:r>
            <a:r>
              <a:rPr lang="en-US" dirty="0"/>
              <a:t> </a:t>
            </a:r>
            <a:r>
              <a:rPr lang="en-US" dirty="0" err="1"/>
              <a:t>citas</a:t>
            </a:r>
            <a:r>
              <a:rPr lang="en-US" dirty="0"/>
              <a:t> </a:t>
            </a:r>
            <a:r>
              <a:rPr lang="en-US" dirty="0" err="1"/>
              <a:t>ārstēšanas</a:t>
            </a:r>
            <a:r>
              <a:rPr lang="en-US" dirty="0"/>
              <a:t> </a:t>
            </a:r>
            <a:r>
              <a:rPr lang="en-US" dirty="0" err="1"/>
              <a:t>sekas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18</a:t>
            </a:fld>
            <a:endParaRPr lang="en-US"/>
          </a:p>
        </p:txBody>
      </p:sp>
    </p:spTree>
    <p:extLst>
      <p:ext uri="{BB962C8B-B14F-4D97-AF65-F5344CB8AC3E}">
        <p14:creationId xmlns:p14="http://schemas.microsoft.com/office/powerpoint/2010/main" val="85290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Pēc</a:t>
            </a:r>
            <a:r>
              <a:rPr lang="en-US" dirty="0"/>
              <a:t> </a:t>
            </a:r>
            <a:r>
              <a:rPr lang="en-US" dirty="0" err="1"/>
              <a:t>šiem</a:t>
            </a:r>
            <a:r>
              <a:rPr lang="en-US" dirty="0"/>
              <a:t> </a:t>
            </a:r>
            <a:r>
              <a:rPr lang="en-US" dirty="0" err="1"/>
              <a:t>vispārējiem</a:t>
            </a:r>
            <a:r>
              <a:rPr lang="en-US" dirty="0"/>
              <a:t> </a:t>
            </a:r>
            <a:r>
              <a:rPr lang="en-US" dirty="0" err="1"/>
              <a:t>secinājumiem</a:t>
            </a:r>
            <a:r>
              <a:rPr lang="en-US" dirty="0"/>
              <a:t> </a:t>
            </a:r>
            <a:r>
              <a:rPr lang="en-US" dirty="0" err="1"/>
              <a:t>aplūkosim</a:t>
            </a:r>
            <a:r>
              <a:rPr lang="en-US" dirty="0"/>
              <a:t> </a:t>
            </a:r>
            <a:r>
              <a:rPr lang="en-US" dirty="0" err="1"/>
              <a:t>dažus</a:t>
            </a:r>
            <a:r>
              <a:rPr lang="en-US" dirty="0"/>
              <a:t> </a:t>
            </a:r>
            <a:r>
              <a:rPr lang="en-US" dirty="0" err="1"/>
              <a:t>konkrētus</a:t>
            </a:r>
            <a:r>
              <a:rPr lang="en-US" dirty="0"/>
              <a:t> </a:t>
            </a:r>
            <a:r>
              <a:rPr lang="en-US" dirty="0" err="1"/>
              <a:t>dzīves</a:t>
            </a:r>
            <a:r>
              <a:rPr lang="en-US" dirty="0"/>
              <a:t> </a:t>
            </a:r>
            <a:r>
              <a:rPr lang="en-US" dirty="0" err="1"/>
              <a:t>kvalitātes</a:t>
            </a:r>
            <a:r>
              <a:rPr lang="en-US" dirty="0"/>
              <a:t> </a:t>
            </a:r>
            <a:r>
              <a:rPr lang="en-US" dirty="0" err="1"/>
              <a:t>aspektus</a:t>
            </a:r>
            <a:r>
              <a:rPr lang="en-US" dirty="0"/>
              <a:t> </a:t>
            </a:r>
            <a:r>
              <a:rPr lang="en-US" dirty="0" err="1"/>
              <a:t>pēc</a:t>
            </a:r>
            <a:r>
              <a:rPr lang="en-US" dirty="0"/>
              <a:t> </a:t>
            </a:r>
            <a:r>
              <a:rPr lang="en-US" dirty="0" err="1"/>
              <a:t>prostatas</a:t>
            </a:r>
            <a:r>
              <a:rPr lang="en-US" dirty="0"/>
              <a:t> </a:t>
            </a:r>
            <a:r>
              <a:rPr lang="en-US" dirty="0" err="1"/>
              <a:t>vēža</a:t>
            </a:r>
            <a:r>
              <a:rPr lang="en-US" dirty="0"/>
              <a:t> </a:t>
            </a:r>
            <a:r>
              <a:rPr lang="en-US" dirty="0" err="1"/>
              <a:t>ārstēšanas</a:t>
            </a:r>
            <a:r>
              <a:rPr lang="en-US" dirty="0"/>
              <a:t>.</a:t>
            </a:r>
          </a:p>
          <a:p>
            <a:endParaRPr lang="en-US" dirty="0"/>
          </a:p>
          <a:p>
            <a:r>
              <a:rPr lang="en-US" dirty="0" err="1"/>
              <a:t>Pirmkārt</a:t>
            </a:r>
            <a:r>
              <a:rPr lang="en-US" dirty="0"/>
              <a:t>, </a:t>
            </a:r>
            <a:r>
              <a:rPr lang="en-US" dirty="0" err="1"/>
              <a:t>diskomforts</a:t>
            </a:r>
            <a:r>
              <a:rPr lang="en-US" dirty="0"/>
              <a:t>, </a:t>
            </a:r>
            <a:r>
              <a:rPr lang="en-US" dirty="0" err="1"/>
              <a:t>nogurums</a:t>
            </a:r>
            <a:r>
              <a:rPr lang="en-US" dirty="0"/>
              <a:t> un </a:t>
            </a:r>
            <a:r>
              <a:rPr lang="en-US" dirty="0" err="1"/>
              <a:t>bezmiegs</a:t>
            </a:r>
            <a:r>
              <a:rPr lang="en-US" dirty="0"/>
              <a:t>, ko </a:t>
            </a:r>
            <a:r>
              <a:rPr lang="en-US" dirty="0" err="1"/>
              <a:t>vīrieši</a:t>
            </a:r>
            <a:r>
              <a:rPr lang="en-US" dirty="0"/>
              <a:t> </a:t>
            </a:r>
            <a:r>
              <a:rPr lang="en-US" dirty="0" err="1"/>
              <a:t>piedzīvo</a:t>
            </a:r>
            <a:r>
              <a:rPr lang="en-US" dirty="0"/>
              <a:t> </a:t>
            </a:r>
            <a:r>
              <a:rPr lang="en-US" dirty="0" err="1"/>
              <a:t>pēc</a:t>
            </a:r>
            <a:r>
              <a:rPr lang="en-US" dirty="0"/>
              <a:t> </a:t>
            </a:r>
            <a:r>
              <a:rPr lang="en-US" dirty="0" err="1"/>
              <a:t>ārstēšanas</a:t>
            </a:r>
            <a:r>
              <a:rPr lang="en-US" dirty="0"/>
              <a:t>.</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19</a:t>
            </a:fld>
            <a:endParaRPr lang="en-US"/>
          </a:p>
        </p:txBody>
      </p:sp>
    </p:spTree>
    <p:extLst>
      <p:ext uri="{BB962C8B-B14F-4D97-AF65-F5344CB8AC3E}">
        <p14:creationId xmlns:p14="http://schemas.microsoft.com/office/powerpoint/2010/main" val="259728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Varat redzēt no šī slaida, ka diskomforts palielinās, vīriešiem virzoties cauri ārstēšanas posmiem. Kad esat nokļuvis ķīmijterapijā progresīvā stadijā, tiek ziņots par vairāk nekā trīs reizes lielāku sāpju un diskomforta sajūtu, salīdzinot ar ārstēšanas sākumposmu.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20</a:t>
            </a:fld>
            <a:endParaRPr lang="en-US"/>
          </a:p>
        </p:txBody>
      </p:sp>
    </p:spTree>
    <p:extLst>
      <p:ext uri="{BB962C8B-B14F-4D97-AF65-F5344CB8AC3E}">
        <p14:creationId xmlns:p14="http://schemas.microsoft.com/office/powerpoint/2010/main" val="18654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a:t>
            </a:fld>
            <a:endParaRPr lang="en-US"/>
          </a:p>
        </p:txBody>
      </p:sp>
    </p:spTree>
    <p:extLst>
      <p:ext uri="{BB962C8B-B14F-4D97-AF65-F5344CB8AC3E}">
        <p14:creationId xmlns:p14="http://schemas.microsoft.com/office/powerpoint/2010/main" val="226629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Vairāk nekā trešdaļa vīriešu, kuri ir saņēmuši ķīmijterapiju, saka, ka viņi jutās noguruši aizvadītajā nedēļā. Noguruma līmenis ir salīdzinoši zemāks citām zālēm, bet staru terapija, šķiet, ir saistīta ar lielāku nogurumu nekā operācija.</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21</a:t>
            </a:fld>
            <a:endParaRPr lang="en-US"/>
          </a:p>
        </p:txBody>
      </p:sp>
    </p:spTree>
    <p:extLst>
      <p:ext uri="{BB962C8B-B14F-4D97-AF65-F5344CB8AC3E}">
        <p14:creationId xmlns:p14="http://schemas.microsoft.com/office/powerpoint/2010/main" val="112920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Pētījumā konstatēts, ka bezmiegs, šķiet, ļoti ietekmē vīriešus pēc staru terapijas ar ADT, kā arī pēc ķīmijterapijas. Nogurums divkāršojas, ja ārstēšana progresē no, teiksim, </a:t>
            </a:r>
            <a:r>
              <a:rPr lang="lv-LV" sz="1200" kern="1200" dirty="0" err="1">
                <a:solidFill>
                  <a:schemeClr val="tx1"/>
                </a:solidFill>
                <a:effectLst/>
                <a:latin typeface="+mn-lt"/>
                <a:ea typeface="+mn-ea"/>
                <a:cs typeface="+mn-cs"/>
              </a:rPr>
              <a:t>prostatektomijas</a:t>
            </a:r>
            <a:r>
              <a:rPr lang="lv-LV" sz="1200" kern="1200" dirty="0">
                <a:solidFill>
                  <a:schemeClr val="tx1"/>
                </a:solidFill>
                <a:effectLst/>
                <a:latin typeface="+mn-lt"/>
                <a:ea typeface="+mn-ea"/>
                <a:cs typeface="+mn-cs"/>
              </a:rPr>
              <a:t> uz ķīmijterapiju.</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22</a:t>
            </a:fld>
            <a:endParaRPr lang="en-US"/>
          </a:p>
        </p:txBody>
      </p:sp>
    </p:spTree>
    <p:extLst>
      <p:ext uri="{BB962C8B-B14F-4D97-AF65-F5344CB8AC3E}">
        <p14:creationId xmlns:p14="http://schemas.microsoft.com/office/powerpoint/2010/main" val="45369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23</a:t>
            </a:fld>
            <a:endParaRPr lang="en-US"/>
          </a:p>
        </p:txBody>
      </p:sp>
    </p:spTree>
    <p:extLst>
      <p:ext uri="{BB962C8B-B14F-4D97-AF65-F5344CB8AC3E}">
        <p14:creationId xmlns:p14="http://schemas.microsoft.com/office/powerpoint/2010/main" val="3187382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Pētījumā</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konstatēts</a:t>
            </a:r>
            <a:r>
              <a:rPr lang="en-GB" sz="1200" kern="1200" dirty="0">
                <a:solidFill>
                  <a:schemeClr val="tx1"/>
                </a:solidFill>
                <a:effectLst/>
                <a:latin typeface="+mn-lt"/>
                <a:ea typeface="+mn-ea"/>
                <a:cs typeface="+mn-cs"/>
              </a:rPr>
              <a:t>, ka 42% </a:t>
            </a:r>
            <a:r>
              <a:rPr lang="en-GB" sz="1200" kern="1200" dirty="0" err="1">
                <a:solidFill>
                  <a:schemeClr val="tx1"/>
                </a:solidFill>
                <a:effectLst/>
                <a:latin typeface="+mn-lt"/>
                <a:ea typeface="+mn-ea"/>
                <a:cs typeface="+mn-cs"/>
              </a:rPr>
              <a:t>vīriešu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kuri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ārstējās</a:t>
            </a:r>
            <a:r>
              <a:rPr lang="en-GB" sz="1200" kern="1200" dirty="0">
                <a:solidFill>
                  <a:schemeClr val="tx1"/>
                </a:solidFill>
                <a:effectLst/>
                <a:latin typeface="+mn-lt"/>
                <a:ea typeface="+mn-ea"/>
                <a:cs typeface="+mn-cs"/>
              </a:rPr>
              <a:t> no </a:t>
            </a:r>
            <a:r>
              <a:rPr lang="en-GB" sz="1200" kern="1200" dirty="0" err="1">
                <a:solidFill>
                  <a:schemeClr val="tx1"/>
                </a:solidFill>
                <a:effectLst/>
                <a:latin typeface="+mn-lt"/>
                <a:ea typeface="+mn-ea"/>
                <a:cs typeface="+mn-cs"/>
              </a:rPr>
              <a:t>prostatas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vēža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izjūt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trauksmi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depresiju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zināmā</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mērā</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24</a:t>
            </a:fld>
            <a:endParaRPr lang="en-US"/>
          </a:p>
        </p:txBody>
      </p:sp>
    </p:spTree>
    <p:extLst>
      <p:ext uri="{BB962C8B-B14F-4D97-AF65-F5344CB8AC3E}">
        <p14:creationId xmlns:p14="http://schemas.microsoft.com/office/powerpoint/2010/main" val="293852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err="1">
                <a:solidFill>
                  <a:schemeClr val="tx1"/>
                </a:solidFill>
                <a:effectLst/>
                <a:latin typeface="+mn-lt"/>
                <a:ea typeface="+mn-ea"/>
                <a:cs typeface="+mn-cs"/>
              </a:rPr>
              <a:t>Prostatas</a:t>
            </a:r>
            <a:r>
              <a:rPr lang="lv-LV" sz="1200" kern="1200" dirty="0">
                <a:solidFill>
                  <a:schemeClr val="tx1"/>
                </a:solidFill>
                <a:effectLst/>
                <a:latin typeface="+mn-lt"/>
                <a:ea typeface="+mn-ea"/>
                <a:cs typeface="+mn-cs"/>
              </a:rPr>
              <a:t> vēža atkārtošanās, šķiet, spēcīgi ietekmē garīgo veselību. Šeit varat redzēt, ka vairāk nekā puse respondentu, kuriem bija recidīva rādītājs, ietekmi uz savu garīgo veselību vērtē kā seši vai vairāk – citiem vārdiem, tam bija spēcīga ietekme.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25</a:t>
            </a:fld>
            <a:endParaRPr lang="en-US"/>
          </a:p>
        </p:txBody>
      </p:sp>
    </p:spTree>
    <p:extLst>
      <p:ext uri="{BB962C8B-B14F-4D97-AF65-F5344CB8AC3E}">
        <p14:creationId xmlns:p14="http://schemas.microsoft.com/office/powerpoint/2010/main" val="1597847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Šeit var redzēt, ka garīgās veselības problēmas, šķiet, saasinās, jo vēzis ir progresējošāks.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Interesanti atzīmēt, ka aktīva uzraudzība ir saistīta ar augstāku depresijas vai trauksmes līmeni nekā dažas ārstēšanas, piemēram, radikāla </a:t>
            </a:r>
            <a:r>
              <a:rPr lang="lv-LV" sz="1200" kern="1200" dirty="0" err="1">
                <a:solidFill>
                  <a:schemeClr val="tx1"/>
                </a:solidFill>
                <a:effectLst/>
                <a:latin typeface="+mn-lt"/>
                <a:ea typeface="+mn-ea"/>
                <a:cs typeface="+mn-cs"/>
              </a:rPr>
              <a:t>prostatektomija</a:t>
            </a:r>
            <a:r>
              <a:rPr lang="lv-LV" sz="1200" kern="1200" dirty="0">
                <a:solidFill>
                  <a:schemeClr val="tx1"/>
                </a:solidFill>
                <a:effectLst/>
                <a:latin typeface="+mn-lt"/>
                <a:ea typeface="+mn-ea"/>
                <a:cs typeface="+mn-cs"/>
              </a:rPr>
              <a:t> un staru terapija. Tas var būt saistīts ar ilgtermiņa bažām, ko var radīt regulāras pārbaudes, un tas, ka lēmumi par ārstēšanu vēl var būt jāpieņem. Viena no </a:t>
            </a:r>
            <a:r>
              <a:rPr lang="lv-LV" sz="1200" kern="1200" dirty="0" err="1">
                <a:solidFill>
                  <a:schemeClr val="tx1"/>
                </a:solidFill>
                <a:effectLst/>
                <a:latin typeface="+mn-lt"/>
                <a:ea typeface="+mn-ea"/>
                <a:cs typeface="+mn-cs"/>
              </a:rPr>
              <a:t>Europa</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Uomo</a:t>
            </a:r>
            <a:r>
              <a:rPr lang="lv-LV" sz="1200" kern="1200" dirty="0">
                <a:solidFill>
                  <a:schemeClr val="tx1"/>
                </a:solidFill>
                <a:effectLst/>
                <a:latin typeface="+mn-lt"/>
                <a:ea typeface="+mn-ea"/>
                <a:cs typeface="+mn-cs"/>
              </a:rPr>
              <a:t> dalībniekiem — Dānijas </a:t>
            </a:r>
            <a:r>
              <a:rPr lang="lv-LV" sz="1200" kern="1200" dirty="0" err="1">
                <a:solidFill>
                  <a:schemeClr val="tx1"/>
                </a:solidFill>
                <a:effectLst/>
                <a:latin typeface="+mn-lt"/>
                <a:ea typeface="+mn-ea"/>
                <a:cs typeface="+mn-cs"/>
              </a:rPr>
              <a:t>prostatas</a:t>
            </a:r>
            <a:r>
              <a:rPr lang="lv-LV" sz="1200" kern="1200" dirty="0">
                <a:solidFill>
                  <a:schemeClr val="tx1"/>
                </a:solidFill>
                <a:effectLst/>
                <a:latin typeface="+mn-lt"/>
                <a:ea typeface="+mn-ea"/>
                <a:cs typeface="+mn-cs"/>
              </a:rPr>
              <a:t> vēža pacientu organizācijas PROPA — aktīvā uzraudzībā iesaistīto vīriešu aptauja atklāja, ka 37 % jutās nopietni vai mēreni noraizējušies.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26</a:t>
            </a:fld>
            <a:endParaRPr lang="en-US"/>
          </a:p>
        </p:txBody>
      </p:sp>
    </p:spTree>
    <p:extLst>
      <p:ext uri="{BB962C8B-B14F-4D97-AF65-F5344CB8AC3E}">
        <p14:creationId xmlns:p14="http://schemas.microsoft.com/office/powerpoint/2010/main" val="1254166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27</a:t>
            </a:fld>
            <a:endParaRPr lang="en-US"/>
          </a:p>
        </p:txBody>
      </p:sp>
    </p:spTree>
    <p:extLst>
      <p:ext uri="{BB962C8B-B14F-4D97-AF65-F5344CB8AC3E}">
        <p14:creationId xmlns:p14="http://schemas.microsoft.com/office/powerpoint/2010/main" val="1194111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lv-LV" sz="1800" kern="100" dirty="0">
                <a:effectLst/>
                <a:latin typeface="Calibri" panose="020F0502020204030204" pitchFamily="34" charset="0"/>
                <a:ea typeface="Calibri" panose="020F0502020204030204" pitchFamily="34" charset="0"/>
                <a:cs typeface="Arial" panose="020B0604020202020204" pitchFamily="34" charset="0"/>
              </a:rPr>
              <a:t>Šajā slaidā atkal tiek parādīts dzīves kvalitātes rādītājs: jo lielāks rezultāts, jo labāka dzīves kvalitāte. Tas parāda dzīves kvalitāti saistībā ar seksuālo funkciju pēc dažādām ārstēšanām.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lv-LV" sz="1800" kern="100" dirty="0">
                <a:effectLst/>
                <a:latin typeface="Calibri" panose="020F0502020204030204" pitchFamily="34" charset="0"/>
                <a:ea typeface="Calibri" panose="020F0502020204030204" pitchFamily="34" charset="0"/>
                <a:cs typeface="Arial" panose="020B0604020202020204" pitchFamily="34" charset="0"/>
              </a:rPr>
              <a:t>Dzīves kvalitātes rādītāji visām ārstēšanas metodēm ir acīmredzami zemi salīdzinājumā ar aktīvu uzraudzību.</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lv-LV" sz="1800" kern="100" dirty="0">
                <a:effectLst/>
                <a:latin typeface="Calibri" panose="020F0502020204030204" pitchFamily="34" charset="0"/>
                <a:ea typeface="Calibri" panose="020F0502020204030204" pitchFamily="34" charset="0"/>
                <a:cs typeface="Arial" panose="020B0604020202020204" pitchFamily="34" charset="0"/>
              </a:rPr>
              <a:t>Kāpēc aktīvās uzraudzības rezultāts nav 100, kas ir EPIC rezultātu skalas augšgalā? Tas ir tāpēc, ka šajos gados (vidējais pētījuma vecums ir 70) seksuālā funkcija parasti nav 100%.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lv-LV" sz="1800" kern="100" dirty="0">
                <a:effectLst/>
                <a:latin typeface="Calibri" panose="020F0502020204030204" pitchFamily="34" charset="0"/>
                <a:ea typeface="Calibri" panose="020F0502020204030204" pitchFamily="34" charset="0"/>
                <a:cs typeface="Arial" panose="020B0604020202020204" pitchFamily="34" charset="0"/>
              </a:rPr>
              <a:t>Salīdzinot šos skaitļus ar vispārējo populāciju, vidējais EPIC seksuālās funkcijas rādītājs vīriešiem bez </a:t>
            </a:r>
            <a:r>
              <a:rPr lang="lv-LV" sz="1800" kern="100" dirty="0" err="1">
                <a:effectLst/>
                <a:latin typeface="Calibri" panose="020F0502020204030204" pitchFamily="34" charset="0"/>
                <a:ea typeface="Calibri" panose="020F0502020204030204" pitchFamily="34" charset="0"/>
                <a:cs typeface="Arial" panose="020B0604020202020204" pitchFamily="34" charset="0"/>
              </a:rPr>
              <a:t>prostatas</a:t>
            </a:r>
            <a:r>
              <a:rPr lang="lv-LV" sz="1800" kern="100" dirty="0">
                <a:effectLst/>
                <a:latin typeface="Calibri" panose="020F0502020204030204" pitchFamily="34" charset="0"/>
                <a:ea typeface="Calibri" panose="020F0502020204030204" pitchFamily="34" charset="0"/>
                <a:cs typeface="Arial" panose="020B0604020202020204" pitchFamily="34" charset="0"/>
              </a:rPr>
              <a:t> vēža ir 61, kas nepārprotami ir ļoti līdzīgs aktīvās uzraudzības rādītājam šeit.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28</a:t>
            </a:fld>
            <a:endParaRPr lang="en-US"/>
          </a:p>
        </p:txBody>
      </p:sp>
    </p:spTree>
    <p:extLst>
      <p:ext uri="{BB962C8B-B14F-4D97-AF65-F5344CB8AC3E}">
        <p14:creationId xmlns:p14="http://schemas.microsoft.com/office/powerpoint/2010/main" val="3921180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effectLst/>
                <a:latin typeface="Calibri" panose="020F0502020204030204" pitchFamily="34" charset="0"/>
                <a:ea typeface="Calibri" panose="020F0502020204030204" pitchFamily="34" charset="0"/>
                <a:cs typeface="Arial" panose="020B0604020202020204" pitchFamily="34" charset="0"/>
              </a:rPr>
              <a:t>Cik liela problēma, tad, ir seksuālā funkcija? Varat redzēt, ka tā ir liela vai mērena problēma aptuveni pusei vīriešu. Būtu interesanti iegūt partneru viedokli par to pašu jautājumu.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29</a:t>
            </a:fld>
            <a:endParaRPr lang="en-US"/>
          </a:p>
        </p:txBody>
      </p:sp>
    </p:spTree>
    <p:extLst>
      <p:ext uri="{BB962C8B-B14F-4D97-AF65-F5344CB8AC3E}">
        <p14:creationId xmlns:p14="http://schemas.microsoft.com/office/powerpoint/2010/main" val="1391256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Aptuveni trīs ceturtdaļas vīriešu, kuri atbildēja uz aptauju, vērtēja savu pašreizējo spēju funkcionēt seksuāli kā sliktu vai ļoti sliktu. Tas nepārprotami daļēji atspoguļo respondenta vecumu, kā arī ārstēšanas ietekmi.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Tomēr salīdzinājumam ir interesanti aplūkot 2017. gada pētījumu par nedaudz vecākiem vīriešiem (vidējais vecums 74,5), kuriem nebija </a:t>
            </a:r>
            <a:r>
              <a:rPr lang="lv-LV" dirty="0" err="1"/>
              <a:t>prostatas</a:t>
            </a:r>
            <a:r>
              <a:rPr lang="lv-LV" dirty="0"/>
              <a:t> vēža, kurā izmantoti tie paši EPIC-26 mērījumi (</a:t>
            </a:r>
            <a:r>
              <a:rPr lang="lv-LV" dirty="0" err="1"/>
              <a:t>Venderbos</a:t>
            </a:r>
            <a:r>
              <a:rPr lang="lv-LV" dirty="0"/>
              <a:t> </a:t>
            </a:r>
            <a:r>
              <a:rPr lang="lv-LV" dirty="0" err="1"/>
              <a:t>et</a:t>
            </a:r>
            <a:r>
              <a:rPr lang="lv-LV" dirty="0"/>
              <a:t> </a:t>
            </a:r>
            <a:r>
              <a:rPr lang="lv-LV" dirty="0" err="1"/>
              <a:t>al</a:t>
            </a:r>
            <a:r>
              <a:rPr lang="lv-LV" dirty="0"/>
              <a:t>., PMID: 28168601). Tajā konstatēts, ka 50% no šiem vīriešiem savu spēju seksuāli funkcionēt vērtēja kā slikti vai ļoti slikti. Acīmredzot tas ir ievērojami mazāks procents nekā 76% vīriešu ar </a:t>
            </a:r>
            <a:r>
              <a:rPr lang="lv-LV" dirty="0" err="1"/>
              <a:t>prostatas</a:t>
            </a:r>
            <a:r>
              <a:rPr lang="lv-LV" dirty="0"/>
              <a:t> vēzi mūsu pētījumā.</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30</a:t>
            </a:fld>
            <a:endParaRPr lang="en-US"/>
          </a:p>
        </p:txBody>
      </p:sp>
    </p:spTree>
    <p:extLst>
      <p:ext uri="{BB962C8B-B14F-4D97-AF65-F5344CB8AC3E}">
        <p14:creationId xmlns:p14="http://schemas.microsoft.com/office/powerpoint/2010/main" val="113605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a:t>
            </a:fld>
            <a:endParaRPr lang="en-US"/>
          </a:p>
        </p:txBody>
      </p:sp>
    </p:spTree>
    <p:extLst>
      <p:ext uri="{BB962C8B-B14F-4D97-AF65-F5344CB8AC3E}">
        <p14:creationId xmlns:p14="http://schemas.microsoft.com/office/powerpoint/2010/main" val="256805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Skatoties, kā dažādas ārstēšanas ietekmē seksuālo funkciju, varat redzēt no skaitļu līnijas augšpusē, ka vairāk nekā puse vīriešu, kuriem ir bijusi </a:t>
            </a:r>
            <a:r>
              <a:rPr lang="lv-LV" dirty="0" err="1"/>
              <a:t>prostatektomija</a:t>
            </a:r>
            <a:r>
              <a:rPr lang="lv-LV" dirty="0"/>
              <a:t>, konstatē, ka seksuālā funkcija ir liela vai mērena problēma. Tā ir būtiska daļa.</a:t>
            </a:r>
          </a:p>
          <a:p>
            <a:endParaRPr lang="lv-LV" dirty="0"/>
          </a:p>
          <a:p>
            <a:r>
              <a:rPr lang="lv-LV" dirty="0"/>
              <a:t>Zemāk redzamie skaitļi liecina, ka seksuālā funkcija pēc staru terapijas šķiet nedaudz mazāk nozīmīga problēma: 47,3% staru terapijas grupā bija nozīmīgas problēmas salīdzinājumā ar 54,8% </a:t>
            </a:r>
            <a:r>
              <a:rPr lang="lv-LV" dirty="0" err="1"/>
              <a:t>prostatektomijas</a:t>
            </a:r>
            <a:r>
              <a:rPr lang="lv-LV" dirty="0"/>
              <a:t> gadījumu. </a:t>
            </a:r>
          </a:p>
          <a:p>
            <a:endParaRPr lang="lv-LV" dirty="0"/>
          </a:p>
          <a:p>
            <a:r>
              <a:rPr lang="lv-LV" dirty="0"/>
              <a:t>Taču abi atklājumi liecina, ka, runājot par seksuālo funkciju, divas </a:t>
            </a:r>
            <a:r>
              <a:rPr lang="lv-LV" dirty="0" err="1"/>
              <a:t>svrīgākās</a:t>
            </a:r>
            <a:r>
              <a:rPr lang="lv-LV" dirty="0"/>
              <a:t> </a:t>
            </a:r>
            <a:r>
              <a:rPr lang="lv-LV" dirty="0" err="1"/>
              <a:t>prostatas</a:t>
            </a:r>
            <a:r>
              <a:rPr lang="lv-LV" dirty="0"/>
              <a:t> vēža ārstēšanas metodes būtiski ietekmē dzīves kvalitāti.</a:t>
            </a:r>
          </a:p>
          <a:p>
            <a:endParaRPr lang="lv-LV"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31</a:t>
            </a:fld>
            <a:endParaRPr lang="en-US"/>
          </a:p>
        </p:txBody>
      </p:sp>
    </p:spTree>
    <p:extLst>
      <p:ext uri="{BB962C8B-B14F-4D97-AF65-F5344CB8AC3E}">
        <p14:creationId xmlns:p14="http://schemas.microsoft.com/office/powerpoint/2010/main" val="120772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Tikai trešdaļa vīriešu, kas piedalījās aptaujā, bija mēģinājuši zāles un ierīces, lai uzlabotu erekciju. Ņemot vērā seksuālās funkcijas problēmu izplatību ārstēšanā, ir skaidrs, ka šajā jomā ir trūkumi un ka vīriešiem ir jāsniedz vairāk padomu par šīm pieejām.</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32</a:t>
            </a:fld>
            <a:endParaRPr lang="en-US"/>
          </a:p>
        </p:txBody>
      </p:sp>
    </p:spTree>
    <p:extLst>
      <p:ext uri="{BB962C8B-B14F-4D97-AF65-F5344CB8AC3E}">
        <p14:creationId xmlns:p14="http://schemas.microsoft.com/office/powerpoint/2010/main" val="778852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Pārejot uz urīna nesaturēšanu, mēs esam veikuši tieši tādu pašu analīzi kā par seksuālām funkcijām. Pirmkārt, mēs salīdzinājām dažādas ārstēšanas metodes. Redzēsiet, ka </a:t>
            </a:r>
            <a:r>
              <a:rPr lang="lv-LV" dirty="0" err="1"/>
              <a:t>prostatektomija</a:t>
            </a:r>
            <a:r>
              <a:rPr lang="lv-LV" dirty="0"/>
              <a:t> ir saistīta ar zemāku dzīves kvalitāti nekā staru terapija. Pārējām ārstēšanas metodēm ir mazāka ietekme.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Salīdzinot šos skaitļus ar vispārējo populāciju, vidējais urīna EPIC rādītājs vīriešiem bez </a:t>
            </a:r>
            <a:r>
              <a:rPr lang="lv-LV" dirty="0" err="1"/>
              <a:t>prostatas</a:t>
            </a:r>
            <a:r>
              <a:rPr lang="lv-LV" dirty="0"/>
              <a:t> vēža ir 89,5.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34</a:t>
            </a:fld>
            <a:endParaRPr lang="en-US"/>
          </a:p>
        </p:txBody>
      </p:sp>
    </p:spTree>
    <p:extLst>
      <p:ext uri="{BB962C8B-B14F-4D97-AF65-F5344CB8AC3E}">
        <p14:creationId xmlns:p14="http://schemas.microsoft.com/office/powerpoint/2010/main" val="3405894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Skatoties īpaši uz urīna kontroli, kopumā 60% aptaujāto vīriešu bijušas problēmas. Operācijas visdrīzāk ir saistītas ar nozīmīgākajām problēmām. Operāciju salīdzinājums ar aktīvo uzraudzību liecina, ka operācija divkāršoja nesaturēšanas īpatsvaru. Jāatzīmē, ka arī aktīvās uzraudzības laikā bijušas problēmas ar pilēšanu. Tā atspoguļo respondentu vidējo vecumu.</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35</a:t>
            </a:fld>
            <a:endParaRPr lang="en-US"/>
          </a:p>
        </p:txBody>
      </p:sp>
    </p:spTree>
    <p:extLst>
      <p:ext uri="{BB962C8B-B14F-4D97-AF65-F5344CB8AC3E}">
        <p14:creationId xmlns:p14="http://schemas.microsoft.com/office/powerpoint/2010/main" val="3934538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a:solidFill>
                  <a:schemeClr val="tx1"/>
                </a:solidFill>
                <a:effectLst/>
                <a:latin typeface="+mn-lt"/>
                <a:ea typeface="+mn-ea"/>
                <a:cs typeface="+mn-cs"/>
              </a:rPr>
              <a:t>Ko tas praktiski nozīmē pacientiem? Aptaujā vīriešiem tika jautāts, cik paketes nesaturēšanas dēļ viņi izmanto katru dienu, un no visiem aptaujas respondentiem vairāk nekā trešdaļa izmantojuši vienu vai vairākus paketes dienā. Tas varētu nozīmēt to, ka vairumam respondentu bijusi radikāla </a:t>
            </a:r>
            <a:r>
              <a:rPr lang="lv-LV" sz="1200" kern="1200" dirty="0" err="1">
                <a:solidFill>
                  <a:schemeClr val="tx1"/>
                </a:solidFill>
                <a:effectLst/>
                <a:latin typeface="+mn-lt"/>
                <a:ea typeface="+mn-ea"/>
                <a:cs typeface="+mn-cs"/>
              </a:rPr>
              <a:t>prostatektomija</a:t>
            </a:r>
            <a:r>
              <a:rPr lang="lv-LV" sz="1200" kern="1200" dirty="0">
                <a:solidFill>
                  <a:schemeClr val="tx1"/>
                </a:solidFill>
                <a:effectLst/>
                <a:latin typeface="+mn-lt"/>
                <a:ea typeface="+mn-ea"/>
                <a:cs typeface="+mn-cs"/>
              </a:rPr>
              <a:t>. No respondentiem ar </a:t>
            </a:r>
            <a:r>
              <a:rPr lang="lv-LV" sz="1200" kern="1200" dirty="0" err="1">
                <a:solidFill>
                  <a:schemeClr val="tx1"/>
                </a:solidFill>
                <a:effectLst/>
                <a:latin typeface="+mn-lt"/>
                <a:ea typeface="+mn-ea"/>
                <a:cs typeface="+mn-cs"/>
              </a:rPr>
              <a:t>prostatektomiju</a:t>
            </a:r>
            <a:r>
              <a:rPr lang="lv-LV" sz="1200" kern="1200" dirty="0">
                <a:solidFill>
                  <a:schemeClr val="tx1"/>
                </a:solidFill>
                <a:effectLst/>
                <a:latin typeface="+mn-lt"/>
                <a:ea typeface="+mn-ea"/>
                <a:cs typeface="+mn-cs"/>
              </a:rPr>
              <a:t> puse izmantojusi paketes. </a:t>
            </a:r>
          </a:p>
          <a:p>
            <a:endParaRPr lang="lv-LV" sz="1200" kern="1200" dirty="0">
              <a:solidFill>
                <a:schemeClr val="tx1"/>
              </a:solidFill>
              <a:effectLst/>
              <a:latin typeface="+mn-lt"/>
              <a:ea typeface="+mn-ea"/>
              <a:cs typeface="+mn-cs"/>
            </a:endParaRPr>
          </a:p>
          <a:p>
            <a:r>
              <a:rPr lang="lv-LV" sz="1200" kern="1200" dirty="0">
                <a:solidFill>
                  <a:schemeClr val="tx1"/>
                </a:solidFill>
                <a:effectLst/>
                <a:latin typeface="+mn-lt"/>
                <a:ea typeface="+mn-ea"/>
                <a:cs typeface="+mn-cs"/>
              </a:rPr>
              <a:t>Tādā perspektīvā 2017. gada pētījumā vīriešiem aptuveni tāda paša vecuma profilā, kuri NEBIJA ārstēti no </a:t>
            </a:r>
            <a:r>
              <a:rPr lang="lv-LV" sz="1200" kern="1200" dirty="0" err="1">
                <a:solidFill>
                  <a:schemeClr val="tx1"/>
                </a:solidFill>
                <a:effectLst/>
                <a:latin typeface="+mn-lt"/>
                <a:ea typeface="+mn-ea"/>
                <a:cs typeface="+mn-cs"/>
              </a:rPr>
              <a:t>prostatas</a:t>
            </a:r>
            <a:r>
              <a:rPr lang="lv-LV" sz="1200" kern="1200" dirty="0">
                <a:solidFill>
                  <a:schemeClr val="tx1"/>
                </a:solidFill>
                <a:effectLst/>
                <a:latin typeface="+mn-lt"/>
                <a:ea typeface="+mn-ea"/>
                <a:cs typeface="+mn-cs"/>
              </a:rPr>
              <a:t> vēža, konstatēts, ka aptuveni 5% no tiem bija valkājuši paketes (PMID: 28168601). Tātad šeit ir acīmredzama ievērojama ietekme.</a:t>
            </a:r>
          </a:p>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36</a:t>
            </a:fld>
            <a:endParaRPr lang="en-US"/>
          </a:p>
        </p:txBody>
      </p:sp>
    </p:spTree>
    <p:extLst>
      <p:ext uri="{BB962C8B-B14F-4D97-AF65-F5344CB8AC3E}">
        <p14:creationId xmlns:p14="http://schemas.microsoft.com/office/powerpoint/2010/main" val="351383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lv-LV" sz="1800" kern="100" dirty="0">
                <a:effectLst/>
                <a:latin typeface="Calibri" panose="020F0502020204030204" pitchFamily="34" charset="0"/>
                <a:ea typeface="Calibri" panose="020F0502020204030204" pitchFamily="34" charset="0"/>
                <a:cs typeface="Arial" panose="020B0604020202020204" pitchFamily="34" charset="0"/>
              </a:rPr>
              <a:t>Aplūkojot, kā pilēšana un noplūde ietekmē vīriešu dzīvi, 16% no visiem aptaujātajiem uzskata, ka tā ir liela vai mērena problēma.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37</a:t>
            </a:fld>
            <a:endParaRPr lang="en-US"/>
          </a:p>
        </p:txBody>
      </p:sp>
    </p:spTree>
    <p:extLst>
      <p:ext uri="{BB962C8B-B14F-4D97-AF65-F5344CB8AC3E}">
        <p14:creationId xmlns:p14="http://schemas.microsoft.com/office/powerpoint/2010/main" val="2633178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Ja dalīsiet šo skaitli starp tiem, kas ir saņēmuši </a:t>
            </a:r>
            <a:r>
              <a:rPr lang="lv-LV" dirty="0" err="1"/>
              <a:t>prostatektomiju</a:t>
            </a:r>
            <a:r>
              <a:rPr lang="lv-LV" dirty="0"/>
              <a:t> un staru terapiju, redzēsiet ārstēšanas metodes ietekmi uz problēmu.</a:t>
            </a:r>
          </a:p>
          <a:p>
            <a:endParaRPr lang="lv-LV" dirty="0"/>
          </a:p>
          <a:p>
            <a:r>
              <a:rPr lang="lv-LV" dirty="0"/>
              <a:t>Skatoties uz </a:t>
            </a:r>
            <a:r>
              <a:rPr lang="lv-LV" dirty="0" err="1"/>
              <a:t>prostatektomijas</a:t>
            </a:r>
            <a:r>
              <a:rPr lang="lv-LV" dirty="0"/>
              <a:t> pacientiem, augšējā skaitļu rindā redzēsiet, ka 68% saka, ka pilēšana un noplūdes ir problēma.</a:t>
            </a:r>
          </a:p>
          <a:p>
            <a:endParaRPr lang="lv-LV" dirty="0"/>
          </a:p>
          <a:p>
            <a:r>
              <a:rPr lang="lv-LV" dirty="0"/>
              <a:t>Salīdziniet to ar staru terapijas pacientiem otrajā rindā, kur kopumā 47% pacientu saka, ka pilēšana un noplūde ir problēma. </a:t>
            </a:r>
          </a:p>
          <a:p>
            <a:endParaRPr lang="lv-LV"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38</a:t>
            </a:fld>
            <a:endParaRPr lang="en-US"/>
          </a:p>
        </p:txBody>
      </p:sp>
    </p:spTree>
    <p:extLst>
      <p:ext uri="{BB962C8B-B14F-4D97-AF65-F5344CB8AC3E}">
        <p14:creationId xmlns:p14="http://schemas.microsoft.com/office/powerpoint/2010/main" val="3170503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t>
            </a:r>
            <a:r>
              <a:rPr lang="en-US" dirty="0" err="1"/>
              <a:t>šiem</a:t>
            </a:r>
            <a:r>
              <a:rPr lang="en-US" dirty="0"/>
              <a:t> EUPROMS </a:t>
            </a:r>
            <a:r>
              <a:rPr lang="en-US" dirty="0" err="1"/>
              <a:t>konstatējumiem</a:t>
            </a:r>
            <a:r>
              <a:rPr lang="en-US" dirty="0"/>
              <a:t> </a:t>
            </a:r>
            <a:r>
              <a:rPr lang="en-US" dirty="0" err="1"/>
              <a:t>varam</a:t>
            </a:r>
            <a:r>
              <a:rPr lang="en-US" dirty="0"/>
              <a:t> </a:t>
            </a:r>
            <a:r>
              <a:rPr lang="en-US" dirty="0" err="1"/>
              <a:t>gūt</a:t>
            </a:r>
            <a:r>
              <a:rPr lang="en-US" dirty="0"/>
              <a:t> </a:t>
            </a:r>
            <a:r>
              <a:rPr lang="en-US" dirty="0" err="1"/>
              <a:t>trīs</a:t>
            </a:r>
            <a:r>
              <a:rPr lang="en-US" dirty="0"/>
              <a:t> </a:t>
            </a:r>
            <a:r>
              <a:rPr lang="en-US" dirty="0" err="1"/>
              <a:t>galvenos</a:t>
            </a:r>
            <a:r>
              <a:rPr lang="en-US" dirty="0"/>
              <a:t> </a:t>
            </a:r>
            <a:r>
              <a:rPr lang="en-US" dirty="0" err="1"/>
              <a:t>secinājumus</a:t>
            </a:r>
            <a:r>
              <a:rPr lang="en-US" dirty="0"/>
              <a:t>.</a:t>
            </a:r>
          </a:p>
          <a:p>
            <a:endParaRPr lang="en-US" dirty="0"/>
          </a:p>
          <a:p>
            <a:r>
              <a:rPr lang="en-US" dirty="0" err="1"/>
              <a:t>Pirmkārt</a:t>
            </a:r>
            <a:r>
              <a:rPr lang="en-US" dirty="0"/>
              <a:t>, </a:t>
            </a:r>
            <a:r>
              <a:rPr lang="en-US" dirty="0" err="1"/>
              <a:t>vienmēr</a:t>
            </a:r>
            <a:r>
              <a:rPr lang="en-US" dirty="0"/>
              <a:t> </a:t>
            </a:r>
            <a:r>
              <a:rPr lang="en-US" dirty="0" err="1"/>
              <a:t>ir</a:t>
            </a:r>
            <a:r>
              <a:rPr lang="en-US" dirty="0"/>
              <a:t> </a:t>
            </a:r>
            <a:r>
              <a:rPr lang="en-US" dirty="0" err="1"/>
              <a:t>jāapsver</a:t>
            </a:r>
            <a:r>
              <a:rPr lang="en-US" dirty="0"/>
              <a:t> </a:t>
            </a:r>
            <a:r>
              <a:rPr lang="en-US" dirty="0" err="1"/>
              <a:t>aktīva</a:t>
            </a:r>
            <a:r>
              <a:rPr lang="en-US" dirty="0"/>
              <a:t> </a:t>
            </a:r>
            <a:r>
              <a:rPr lang="en-US" dirty="0" err="1"/>
              <a:t>uzraudzība</a:t>
            </a:r>
            <a:r>
              <a:rPr lang="en-US" dirty="0"/>
              <a:t>, ja to var </a:t>
            </a:r>
            <a:r>
              <a:rPr lang="en-US" dirty="0" err="1"/>
              <a:t>droši</a:t>
            </a:r>
            <a:r>
              <a:rPr lang="en-US" dirty="0"/>
              <a:t> </a:t>
            </a:r>
            <a:r>
              <a:rPr lang="en-US" dirty="0" err="1"/>
              <a:t>piemērot</a:t>
            </a:r>
            <a:r>
              <a:rPr lang="en-US" dirty="0"/>
              <a:t>, jo </a:t>
            </a:r>
            <a:r>
              <a:rPr lang="en-US" dirty="0" err="1"/>
              <a:t>kopumā</a:t>
            </a:r>
            <a:r>
              <a:rPr lang="en-US" dirty="0"/>
              <a:t> </a:t>
            </a:r>
            <a:r>
              <a:rPr lang="en-US" dirty="0" err="1"/>
              <a:t>tā</a:t>
            </a:r>
            <a:r>
              <a:rPr lang="en-US" dirty="0"/>
              <a:t> </a:t>
            </a:r>
            <a:r>
              <a:rPr lang="en-US" dirty="0" err="1"/>
              <a:t>vislabāk</a:t>
            </a:r>
            <a:r>
              <a:rPr lang="en-US" dirty="0"/>
              <a:t> </a:t>
            </a:r>
            <a:r>
              <a:rPr lang="en-US" dirty="0" err="1"/>
              <a:t>aizsargā</a:t>
            </a:r>
            <a:r>
              <a:rPr lang="en-US" dirty="0"/>
              <a:t> </a:t>
            </a:r>
            <a:r>
              <a:rPr lang="en-US" dirty="0" err="1"/>
              <a:t>dzīves</a:t>
            </a:r>
            <a:r>
              <a:rPr lang="en-US" dirty="0"/>
              <a:t> </a:t>
            </a:r>
            <a:r>
              <a:rPr lang="en-US" dirty="0" err="1"/>
              <a:t>kvalitāti</a:t>
            </a:r>
            <a:r>
              <a:rPr lang="en-US" dirty="0"/>
              <a:t>. </a:t>
            </a:r>
            <a:r>
              <a:rPr lang="en-US" dirty="0" err="1"/>
              <a:t>Protams</a:t>
            </a:r>
            <a:r>
              <a:rPr lang="en-US" dirty="0"/>
              <a:t>, </a:t>
            </a:r>
            <a:r>
              <a:rPr lang="en-US" dirty="0" err="1"/>
              <a:t>attiecībā</a:t>
            </a:r>
            <a:r>
              <a:rPr lang="en-US" dirty="0"/>
              <a:t> </a:t>
            </a:r>
            <a:r>
              <a:rPr lang="en-US" dirty="0" err="1"/>
              <a:t>uz</a:t>
            </a:r>
            <a:r>
              <a:rPr lang="en-US" dirty="0"/>
              <a:t> </a:t>
            </a:r>
            <a:r>
              <a:rPr lang="en-US" dirty="0" err="1"/>
              <a:t>nesaturēšanu</a:t>
            </a:r>
            <a:r>
              <a:rPr lang="en-US" dirty="0"/>
              <a:t> un </a:t>
            </a:r>
            <a:r>
              <a:rPr lang="en-US" dirty="0" err="1"/>
              <a:t>seksuālo</a:t>
            </a:r>
            <a:r>
              <a:rPr lang="en-US" dirty="0"/>
              <a:t> </a:t>
            </a:r>
            <a:r>
              <a:rPr lang="en-US" dirty="0" err="1"/>
              <a:t>funkciju</a:t>
            </a:r>
            <a:r>
              <a:rPr lang="en-US" dirty="0"/>
              <a:t> </a:t>
            </a:r>
            <a:r>
              <a:rPr lang="en-US" dirty="0" err="1"/>
              <a:t>kontrasts</a:t>
            </a:r>
            <a:r>
              <a:rPr lang="en-US" dirty="0"/>
              <a:t> </a:t>
            </a:r>
            <a:r>
              <a:rPr lang="en-US" dirty="0" err="1"/>
              <a:t>starp</a:t>
            </a:r>
            <a:r>
              <a:rPr lang="en-US" dirty="0"/>
              <a:t> </a:t>
            </a:r>
            <a:r>
              <a:rPr lang="en-US" dirty="0" err="1"/>
              <a:t>šo</a:t>
            </a:r>
            <a:r>
              <a:rPr lang="en-US" dirty="0"/>
              <a:t> un </a:t>
            </a:r>
            <a:r>
              <a:rPr lang="en-US" dirty="0" err="1"/>
              <a:t>citām</a:t>
            </a:r>
            <a:r>
              <a:rPr lang="en-US" dirty="0"/>
              <a:t> </a:t>
            </a:r>
            <a:r>
              <a:rPr lang="en-US" dirty="0" err="1"/>
              <a:t>pieejām</a:t>
            </a:r>
            <a:r>
              <a:rPr lang="en-US" dirty="0"/>
              <a:t> </a:t>
            </a:r>
            <a:r>
              <a:rPr lang="en-US" dirty="0" err="1"/>
              <a:t>ir</a:t>
            </a:r>
            <a:r>
              <a:rPr lang="en-US" dirty="0"/>
              <a:t> </a:t>
            </a:r>
            <a:r>
              <a:rPr lang="en-US" dirty="0" err="1"/>
              <a:t>skaidrs</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40</a:t>
            </a:fld>
            <a:endParaRPr lang="en-US"/>
          </a:p>
        </p:txBody>
      </p:sp>
    </p:spTree>
    <p:extLst>
      <p:ext uri="{BB962C8B-B14F-4D97-AF65-F5344CB8AC3E}">
        <p14:creationId xmlns:p14="http://schemas.microsoft.com/office/powerpoint/2010/main" val="643902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Otrais svarīgākais nobeiguma paziņojums ir tas, ka priekšdziedzera vēža agrīna atklāšana ir ārkārtīgi svarīga. Jo progresīvāks ir </a:t>
            </a:r>
            <a:r>
              <a:rPr lang="lv-LV" dirty="0" err="1"/>
              <a:t>prostatas</a:t>
            </a:r>
            <a:r>
              <a:rPr lang="lv-LV" dirty="0"/>
              <a:t> vēzis diagnozes laikā, jo vājāka ir ārstēšanas ietekme uz dzīves kvalitāti. Šis grafiks parāda, ka, aplūkojot daudzus faktorus kopā — diskomfortu, nogurumu, bezmiegu un garīgo veselību, tie visi tiek piedzīvoti smagāk, ārstējot ar progresējošāku </a:t>
            </a:r>
            <a:r>
              <a:rPr lang="lv-LV" dirty="0" err="1"/>
              <a:t>prostatas</a:t>
            </a:r>
            <a:r>
              <a:rPr lang="lv-LV" dirty="0"/>
              <a:t> vēzi. </a:t>
            </a:r>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41</a:t>
            </a:fld>
            <a:endParaRPr lang="en-US"/>
          </a:p>
        </p:txBody>
      </p:sp>
    </p:spTree>
    <p:extLst>
      <p:ext uri="{BB962C8B-B14F-4D97-AF65-F5344CB8AC3E}">
        <p14:creationId xmlns:p14="http://schemas.microsoft.com/office/powerpoint/2010/main" val="1430976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Trešais paziņojums, ko varam secināt no visiem EUPROMS pētījuma datiem, ir augstas kvalitātes ārstēšana un atbalsta nozīmīgums. EUPROMS rezultāti parāda smago ietekmi, ko var izraisīt </a:t>
            </a:r>
            <a:r>
              <a:rPr lang="lv-LV" dirty="0" err="1"/>
              <a:t>prostatas</a:t>
            </a:r>
            <a:r>
              <a:rPr lang="lv-LV" dirty="0"/>
              <a:t> vēža ārstēšana. Vīriešiem ir vajadzīgas visas zināšanas un pieredze, ko viņi varētu iegūt ārstēšanas laikā un pēc tam, un informācija un atbalsts katrā ārstēšanās posmā. Ikviens vīrietis ar </a:t>
            </a:r>
            <a:r>
              <a:rPr lang="lv-LV" dirty="0" err="1"/>
              <a:t>prostatas</a:t>
            </a:r>
            <a:r>
              <a:rPr lang="lv-LV" dirty="0"/>
              <a:t> vēzi ir jāārstē vēža ārstniecības iestādē ar </a:t>
            </a:r>
            <a:r>
              <a:rPr lang="lv-LV" dirty="0" err="1"/>
              <a:t>multidisciplinārām</a:t>
            </a:r>
            <a:r>
              <a:rPr lang="lv-LV" dirty="0"/>
              <a:t> komandām.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42</a:t>
            </a:fld>
            <a:endParaRPr lang="en-US"/>
          </a:p>
        </p:txBody>
      </p:sp>
    </p:spTree>
    <p:extLst>
      <p:ext uri="{BB962C8B-B14F-4D97-AF65-F5344CB8AC3E}">
        <p14:creationId xmlns:p14="http://schemas.microsoft.com/office/powerpoint/2010/main" val="194158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a:t>
            </a:fld>
            <a:endParaRPr lang="en-US"/>
          </a:p>
        </p:txBody>
      </p:sp>
    </p:spTree>
    <p:extLst>
      <p:ext uri="{BB962C8B-B14F-4D97-AF65-F5344CB8AC3E}">
        <p14:creationId xmlns:p14="http://schemas.microsoft.com/office/powerpoint/2010/main" val="383350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Ir svarīgi saprast, kā šis pētījums atšķiras no iepriekšējiem pētījumiem un kāpēc tas ir svarīgi. Lielākā daļa pētījumu par dzīves kvalitāti vīriešiem ar </a:t>
            </a:r>
            <a:r>
              <a:rPr lang="lv-LV" dirty="0" err="1"/>
              <a:t>prostatas</a:t>
            </a:r>
            <a:r>
              <a:rPr lang="lv-LV" dirty="0"/>
              <a:t> vēzi tiek veikti klīniskā vidē. Citiem vārdiem, ārsti un medmāsas uzdod vīriešiem jautājumus, vai arī viņi aizpilda anketas, apmeklējot slimnīcu, lai ārstētos vai pārbaudītos. Šo tiešsaistes aptauju veica vīrieši sev ērtā laikā savās mājās. Viņiem var būt vairāk laika apsvērt savas atbildes un vieglāk izteikt savas izjūtas.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5</a:t>
            </a:fld>
            <a:endParaRPr lang="en-US"/>
          </a:p>
        </p:txBody>
      </p:sp>
    </p:spTree>
    <p:extLst>
      <p:ext uri="{BB962C8B-B14F-4D97-AF65-F5344CB8AC3E}">
        <p14:creationId xmlns:p14="http://schemas.microsoft.com/office/powerpoint/2010/main" val="29052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6</a:t>
            </a:fld>
            <a:endParaRPr lang="en-US"/>
          </a:p>
        </p:txBody>
      </p:sp>
    </p:spTree>
    <p:extLst>
      <p:ext uri="{BB962C8B-B14F-4D97-AF65-F5344CB8AC3E}">
        <p14:creationId xmlns:p14="http://schemas.microsoft.com/office/powerpoint/2010/main" val="211880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Šajā aptaujā ir atspoguļots </a:t>
            </a:r>
            <a:r>
              <a:rPr lang="lv-LV" dirty="0" err="1"/>
              <a:t>starpsecīgs</a:t>
            </a:r>
            <a:r>
              <a:rPr lang="lv-LV" dirty="0"/>
              <a:t> attēls par to vīriešu populāciju, kuri ir ārstējušies no </a:t>
            </a:r>
            <a:r>
              <a:rPr lang="lv-LV" dirty="0" err="1"/>
              <a:t>prostatas</a:t>
            </a:r>
            <a:r>
              <a:rPr lang="lv-LV" dirty="0"/>
              <a:t> vēža visā Eiropā. Aptaujā tika jautāts: “Kāda Jums ir dzīve šajā konkrētajā laikā?”</a:t>
            </a:r>
          </a:p>
          <a:p>
            <a:endParaRPr lang="lv-LV" dirty="0"/>
          </a:p>
          <a:p>
            <a:r>
              <a:rPr lang="lv-LV" dirty="0"/>
              <a:t>Pētījumā nevarēja aplūkot atsevišķu respondentu medicīnisko stāvokli pirms ārstēšanas vai to, kā pacienti ar </a:t>
            </a:r>
            <a:r>
              <a:rPr lang="lv-LV" dirty="0" err="1"/>
              <a:t>prostatas</a:t>
            </a:r>
            <a:r>
              <a:rPr lang="lv-LV" dirty="0"/>
              <a:t> vēzi atšķiras no populācijas kopumā. Tas būtu bijis cits pētījums. </a:t>
            </a:r>
          </a:p>
          <a:p>
            <a:endParaRPr lang="lv-LV" dirty="0"/>
          </a:p>
        </p:txBody>
      </p:sp>
      <p:sp>
        <p:nvSpPr>
          <p:cNvPr id="4" name="Slide Number Placeholder 3"/>
          <p:cNvSpPr>
            <a:spLocks noGrp="1"/>
          </p:cNvSpPr>
          <p:nvPr>
            <p:ph type="sldNum" sz="quarter" idx="5"/>
          </p:nvPr>
        </p:nvSpPr>
        <p:spPr/>
        <p:txBody>
          <a:bodyPr/>
          <a:lstStyle/>
          <a:p>
            <a:fld id="{EE2C2793-E073-7A4C-BFE8-8257B50E4418}" type="slidenum">
              <a:rPr lang="en-US" smtClean="0"/>
              <a:t>7</a:t>
            </a:fld>
            <a:endParaRPr lang="en-US"/>
          </a:p>
        </p:txBody>
      </p:sp>
    </p:spTree>
    <p:extLst>
      <p:ext uri="{BB962C8B-B14F-4D97-AF65-F5344CB8AC3E}">
        <p14:creationId xmlns:p14="http://schemas.microsoft.com/office/powerpoint/2010/main" val="92758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8</a:t>
            </a:fld>
            <a:endParaRPr lang="en-US"/>
          </a:p>
        </p:txBody>
      </p:sp>
    </p:spTree>
    <p:extLst>
      <p:ext uri="{BB962C8B-B14F-4D97-AF65-F5344CB8AC3E}">
        <p14:creationId xmlns:p14="http://schemas.microsoft.com/office/powerpoint/2010/main" val="112905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9</a:t>
            </a:fld>
            <a:endParaRPr lang="en-US"/>
          </a:p>
        </p:txBody>
      </p:sp>
    </p:spTree>
    <p:extLst>
      <p:ext uri="{BB962C8B-B14F-4D97-AF65-F5344CB8AC3E}">
        <p14:creationId xmlns:p14="http://schemas.microsoft.com/office/powerpoint/2010/main" val="372786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0816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1323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6056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8632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752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0129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1FA7AC5-6045-4418-8E60-F48788734473}" type="datetimeFigureOut">
              <a:rPr lang="en-US" smtClean="0"/>
              <a:t>7/11/23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5649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F1FA7AC5-6045-4418-8E60-F48788734473}" type="datetimeFigureOut">
              <a:rPr lang="en-US" smtClean="0"/>
              <a:t>7/11/23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739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7/11/23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017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262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286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7/11/23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93113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932C68-3985-9B96-471F-39A237D36A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0" y="-17195"/>
            <a:ext cx="12177519" cy="6892389"/>
          </a:xfrm>
          <a:prstGeom prst="rect">
            <a:avLst/>
          </a:prstGeom>
        </p:spPr>
      </p:pic>
    </p:spTree>
    <p:extLst>
      <p:ext uri="{BB962C8B-B14F-4D97-AF65-F5344CB8AC3E}">
        <p14:creationId xmlns:p14="http://schemas.microsoft.com/office/powerpoint/2010/main" val="74836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Aptaujas</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355038"/>
          </a:xfrm>
          <a:prstGeom prst="rect">
            <a:avLst/>
          </a:prstGeom>
          <a:noFill/>
        </p:spPr>
        <p:txBody>
          <a:bodyPr wrap="square" rtlCol="0">
            <a:spAutoFit/>
          </a:bodyPr>
          <a:lstStyle/>
          <a:p>
            <a:pPr marL="342900" indent="-342900">
              <a:buFont typeface="Arial" panose="020B0604020202020204" pitchFamily="34" charset="0"/>
              <a:buChar char="•"/>
            </a:pPr>
            <a:r>
              <a:rPr lang="lv-LV" sz="2300" dirty="0">
                <a:solidFill>
                  <a:schemeClr val="tx1">
                    <a:lumMod val="65000"/>
                    <a:lumOff val="35000"/>
                  </a:schemeClr>
                </a:solidFill>
                <a:latin typeface="Roboto" panose="02000000000000000000" pitchFamily="2" charset="0"/>
              </a:rPr>
              <a:t>Divas atsevišķas 2019. un 2022. gadā veiktas tiešsaistes aptaujas</a:t>
            </a:r>
          </a:p>
          <a:p>
            <a:pPr marL="342900" indent="-342900">
              <a:buFont typeface="Arial" panose="020B0604020202020204" pitchFamily="34" charset="0"/>
              <a:buChar char="•"/>
            </a:pPr>
            <a:endParaRPr lang="lv-LV"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lv-LV" sz="2300" dirty="0">
                <a:solidFill>
                  <a:schemeClr val="tx1">
                    <a:lumMod val="65000"/>
                    <a:lumOff val="35000"/>
                  </a:schemeClr>
                </a:solidFill>
                <a:latin typeface="Roboto" panose="02000000000000000000" pitchFamily="2" charset="0"/>
              </a:rPr>
              <a:t>Visiem vīriešiem, kuri ir saņēmuši </a:t>
            </a:r>
            <a:r>
              <a:rPr lang="lv-LV" sz="2300" dirty="0" err="1">
                <a:solidFill>
                  <a:schemeClr val="tx1">
                    <a:lumMod val="65000"/>
                    <a:lumOff val="35000"/>
                  </a:schemeClr>
                </a:solidFill>
                <a:latin typeface="Roboto" panose="02000000000000000000" pitchFamily="2" charset="0"/>
              </a:rPr>
              <a:t>prostatas</a:t>
            </a:r>
            <a:r>
              <a:rPr lang="lv-LV" sz="2300" dirty="0">
                <a:solidFill>
                  <a:schemeClr val="tx1">
                    <a:lumMod val="65000"/>
                    <a:lumOff val="35000"/>
                  </a:schemeClr>
                </a:solidFill>
                <a:latin typeface="Roboto" panose="02000000000000000000" pitchFamily="2" charset="0"/>
              </a:rPr>
              <a:t> vēža ārstēšanu</a:t>
            </a:r>
          </a:p>
          <a:p>
            <a:pPr marL="342900" indent="-342900">
              <a:buFont typeface="Arial" panose="020B0604020202020204" pitchFamily="34" charset="0"/>
              <a:buChar char="•"/>
            </a:pPr>
            <a:endParaRPr lang="lv-LV"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lv-LV" sz="2300" dirty="0">
                <a:solidFill>
                  <a:schemeClr val="tx1">
                    <a:lumMod val="65000"/>
                    <a:lumOff val="35000"/>
                  </a:schemeClr>
                </a:solidFill>
                <a:latin typeface="Roboto" panose="02000000000000000000" pitchFamily="2" charset="0"/>
              </a:rPr>
              <a:t>Abās izmantoja jautājumus, pamatojoties uz apstiprinātām dzīves kvalitātes aptaujas anketām: EPIC-26 un EORTC-QLQ un EQ-5D-5L </a:t>
            </a:r>
          </a:p>
          <a:p>
            <a:pPr marL="342900" indent="-342900">
              <a:buFont typeface="Arial" panose="020B0604020202020204" pitchFamily="34" charset="0"/>
              <a:buChar char="•"/>
            </a:pPr>
            <a:endParaRPr lang="lv-LV"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lv-LV" sz="2300" dirty="0">
                <a:solidFill>
                  <a:schemeClr val="tx1">
                    <a:lumMod val="65000"/>
                    <a:lumOff val="35000"/>
                  </a:schemeClr>
                </a:solidFill>
                <a:latin typeface="Roboto" panose="02000000000000000000" pitchFamily="2" charset="0"/>
              </a:rPr>
              <a:t>Pieejamas 19 valodās</a:t>
            </a:r>
          </a:p>
          <a:p>
            <a:pPr marL="342900" indent="-342900">
              <a:buFont typeface="Arial" panose="020B0604020202020204" pitchFamily="34" charset="0"/>
              <a:buChar char="•"/>
            </a:pPr>
            <a:endParaRPr lang="lv-LV"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lv-LV" sz="2300" dirty="0">
                <a:solidFill>
                  <a:schemeClr val="tx1">
                    <a:lumMod val="65000"/>
                    <a:lumOff val="35000"/>
                  </a:schemeClr>
                </a:solidFill>
                <a:latin typeface="Roboto" panose="02000000000000000000" pitchFamily="2" charset="0"/>
              </a:rPr>
              <a:t>Atbildes bija anonīmas</a:t>
            </a:r>
          </a:p>
          <a:p>
            <a:pPr marL="342900" indent="-342900">
              <a:buFont typeface="Arial" panose="020B0604020202020204" pitchFamily="34" charset="0"/>
              <a:buChar char="•"/>
            </a:pPr>
            <a:endParaRPr lang="lv-LV"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196703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13" name="Rectangle 12">
            <a:extLst>
              <a:ext uri="{FF2B5EF4-FFF2-40B4-BE49-F238E27FC236}">
                <a16:creationId xmlns:a16="http://schemas.microsoft.com/office/drawing/2014/main" id="{DF6F7E91-674B-DA49-9B3B-623A631D9AE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4" name="Tekstvak 1">
            <a:extLst>
              <a:ext uri="{FF2B5EF4-FFF2-40B4-BE49-F238E27FC236}">
                <a16:creationId xmlns:a16="http://schemas.microsoft.com/office/drawing/2014/main" id="{953DD251-6247-6847-AA17-EA2C28CD6D87}"/>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Ģeogrāfiskā</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atbilde</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74D65B65-4282-53F3-125B-FCEA98119C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6570" y="1302707"/>
            <a:ext cx="5097380" cy="5404981"/>
          </a:xfrm>
          <a:prstGeom prst="rect">
            <a:avLst/>
          </a:prstGeom>
        </p:spPr>
      </p:pic>
      <p:sp>
        <p:nvSpPr>
          <p:cNvPr id="6" name="Tekstvak 10">
            <a:extLst>
              <a:ext uri="{FF2B5EF4-FFF2-40B4-BE49-F238E27FC236}">
                <a16:creationId xmlns:a16="http://schemas.microsoft.com/office/drawing/2014/main" id="{7631D3A3-6FB7-C200-DCE3-52669E85011A}"/>
              </a:ext>
            </a:extLst>
          </p:cNvPr>
          <p:cNvSpPr txBox="1"/>
          <p:nvPr/>
        </p:nvSpPr>
        <p:spPr>
          <a:xfrm>
            <a:off x="7670799" y="1603332"/>
            <a:ext cx="4131734" cy="3647152"/>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a:solidFill>
                  <a:schemeClr val="tx1">
                    <a:lumMod val="65000"/>
                    <a:lumOff val="35000"/>
                  </a:schemeClr>
                </a:solidFill>
                <a:latin typeface="Roboto" panose="02000000000000000000" pitchFamily="2" charset="0"/>
                <a:ea typeface="Roboto" panose="02000000000000000000" pitchFamily="2" charset="0"/>
              </a:rPr>
              <a:t>3000 </a:t>
            </a:r>
            <a:r>
              <a:rPr lang="en-GB" sz="2300" dirty="0" err="1">
                <a:solidFill>
                  <a:schemeClr val="tx1">
                    <a:lumMod val="65000"/>
                    <a:lumOff val="35000"/>
                  </a:schemeClr>
                </a:solidFill>
                <a:latin typeface="Roboto" panose="02000000000000000000" pitchFamily="2" charset="0"/>
                <a:ea typeface="Roboto" panose="02000000000000000000" pitchFamily="2" charset="0"/>
              </a:rPr>
              <a:t>atbildes</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3571 </a:t>
            </a:r>
            <a:r>
              <a:rPr lang="en-GB" sz="2300" dirty="0" err="1">
                <a:solidFill>
                  <a:schemeClr val="tx1">
                    <a:lumMod val="65000"/>
                    <a:lumOff val="35000"/>
                  </a:schemeClr>
                </a:solidFill>
                <a:latin typeface="Roboto" panose="02000000000000000000" pitchFamily="2" charset="0"/>
                <a:ea typeface="Roboto" panose="02000000000000000000" pitchFamily="2" charset="0"/>
              </a:rPr>
              <a:t>atbildes</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a:t>
            </a:r>
            <a:r>
              <a:rPr lang="en-GB" sz="2300" dirty="0" err="1">
                <a:solidFill>
                  <a:schemeClr val="tx1">
                    <a:lumMod val="65000"/>
                    <a:lumOff val="35000"/>
                  </a:schemeClr>
                </a:solidFill>
                <a:latin typeface="Roboto" panose="02000000000000000000" pitchFamily="2" charset="0"/>
                <a:ea typeface="Roboto" panose="02000000000000000000" pitchFamily="2" charset="0"/>
              </a:rPr>
              <a:t>Unikālas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atbildes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apvienotas</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5464 </a:t>
            </a:r>
            <a:r>
              <a:rPr lang="en-GB" sz="2300" dirty="0" err="1">
                <a:solidFill>
                  <a:schemeClr val="tx1">
                    <a:lumMod val="65000"/>
                    <a:lumOff val="35000"/>
                  </a:schemeClr>
                </a:solidFill>
                <a:latin typeface="Roboto" panose="02000000000000000000" pitchFamily="2" charset="0"/>
                <a:ea typeface="Roboto" panose="02000000000000000000" pitchFamily="2" charset="0"/>
              </a:rPr>
              <a:t>atbildes</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384308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5" name="Rectangle 14">
            <a:extLst>
              <a:ext uri="{FF2B5EF4-FFF2-40B4-BE49-F238E27FC236}">
                <a16:creationId xmlns:a16="http://schemas.microsoft.com/office/drawing/2014/main" id="{798549FF-D602-B242-9B0B-6BBDEAB1D18B}"/>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6" name="Tekstvak 1">
            <a:extLst>
              <a:ext uri="{FF2B5EF4-FFF2-40B4-BE49-F238E27FC236}">
                <a16:creationId xmlns:a16="http://schemas.microsoft.com/office/drawing/2014/main" id="{38CFD700-E3F4-9C43-B700-0E3404A3B4F9}"/>
              </a:ext>
            </a:extLst>
          </p:cNvPr>
          <p:cNvSpPr txBox="1"/>
          <p:nvPr/>
        </p:nvSpPr>
        <p:spPr>
          <a:xfrm>
            <a:off x="999067" y="187036"/>
            <a:ext cx="6432438"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Respondent </a:t>
            </a:r>
            <a:r>
              <a:rPr lang="en-US" sz="4600" dirty="0" err="1">
                <a:solidFill>
                  <a:srgbClr val="757070"/>
                </a:solidFill>
                <a:latin typeface="Roboto" panose="02000000000000000000" pitchFamily="2" charset="0"/>
                <a:cs typeface="Apercu Regular"/>
              </a:rPr>
              <a:t>profils</a:t>
            </a:r>
            <a:endParaRPr lang="en-US" sz="4600" dirty="0">
              <a:solidFill>
                <a:srgbClr val="757070"/>
              </a:solidFill>
              <a:latin typeface="Roboto" panose="02000000000000000000" pitchFamily="2" charset="0"/>
              <a:cs typeface="Apercu Regular"/>
            </a:endParaRPr>
          </a:p>
        </p:txBody>
      </p:sp>
      <p:pic>
        <p:nvPicPr>
          <p:cNvPr id="5" name="Picture 4">
            <a:extLst>
              <a:ext uri="{FF2B5EF4-FFF2-40B4-BE49-F238E27FC236}">
                <a16:creationId xmlns:a16="http://schemas.microsoft.com/office/drawing/2014/main" id="{24497837-9648-C789-58D3-BF8C65C0D9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67" y="1497439"/>
            <a:ext cx="8781690" cy="5026761"/>
          </a:xfrm>
          <a:prstGeom prst="rect">
            <a:avLst/>
          </a:prstGeom>
        </p:spPr>
      </p:pic>
      <p:pic>
        <p:nvPicPr>
          <p:cNvPr id="19" name="Picture 18" descr="Blue logo.png">
            <a:extLst>
              <a:ext uri="{FF2B5EF4-FFF2-40B4-BE49-F238E27FC236}">
                <a16:creationId xmlns:a16="http://schemas.microsoft.com/office/drawing/2014/main" id="{E20118D8-EC83-5945-B210-F6234D9D9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018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0" name="Rectangle 19">
            <a:extLst>
              <a:ext uri="{FF2B5EF4-FFF2-40B4-BE49-F238E27FC236}">
                <a16:creationId xmlns:a16="http://schemas.microsoft.com/office/drawing/2014/main" id="{3BC76C40-3327-3443-A478-3467DB650E02}"/>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1" name="Tekstvak 1">
            <a:extLst>
              <a:ext uri="{FF2B5EF4-FFF2-40B4-BE49-F238E27FC236}">
                <a16:creationId xmlns:a16="http://schemas.microsoft.com/office/drawing/2014/main" id="{5F7160EC-51F8-9646-9A16-055A71003836}"/>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Respondent </a:t>
            </a:r>
            <a:r>
              <a:rPr lang="en-US" sz="4600" dirty="0" err="1">
                <a:solidFill>
                  <a:srgbClr val="757070"/>
                </a:solidFill>
                <a:latin typeface="Roboto" panose="02000000000000000000" pitchFamily="2" charset="0"/>
                <a:cs typeface="Apercu Regular"/>
              </a:rPr>
              <a:t>profils</a:t>
            </a:r>
            <a:endParaRPr lang="en-US" sz="4600" dirty="0">
              <a:solidFill>
                <a:srgbClr val="757070"/>
              </a:solidFill>
              <a:latin typeface="Roboto" panose="02000000000000000000" pitchFamily="2" charset="0"/>
              <a:cs typeface="Apercu Regular"/>
            </a:endParaRPr>
          </a:p>
        </p:txBody>
      </p:sp>
      <p:pic>
        <p:nvPicPr>
          <p:cNvPr id="25" name="Picture 24" descr="Blue logo.png">
            <a:extLst>
              <a:ext uri="{FF2B5EF4-FFF2-40B4-BE49-F238E27FC236}">
                <a16:creationId xmlns:a16="http://schemas.microsoft.com/office/drawing/2014/main" id="{8C8F7FF3-1861-1545-AE92-04962B8D9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EC66BF6-0689-558B-0791-4C6F66B900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7848" y="1606549"/>
            <a:ext cx="8855723" cy="4397325"/>
          </a:xfrm>
          <a:prstGeom prst="rect">
            <a:avLst/>
          </a:prstGeom>
        </p:spPr>
      </p:pic>
    </p:spTree>
    <p:extLst>
      <p:ext uri="{BB962C8B-B14F-4D97-AF65-F5344CB8AC3E}">
        <p14:creationId xmlns:p14="http://schemas.microsoft.com/office/powerpoint/2010/main" val="112328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graphicFrame>
        <p:nvGraphicFramePr>
          <p:cNvPr id="8" name="Grafiek 7">
            <a:extLst>
              <a:ext uri="{FF2B5EF4-FFF2-40B4-BE49-F238E27FC236}">
                <a16:creationId xmlns:a16="http://schemas.microsoft.com/office/drawing/2014/main" id="{46F60063-DFA1-4031-B50D-786756FCF277}"/>
              </a:ext>
            </a:extLst>
          </p:cNvPr>
          <p:cNvGraphicFramePr>
            <a:graphicFrameLocks/>
          </p:cNvGraphicFramePr>
          <p:nvPr/>
        </p:nvGraphicFramePr>
        <p:xfrm>
          <a:off x="-144109" y="124734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482CFB0B-AAF3-754E-9D2E-55B2296C71AC}"/>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4" name="Tekstvak 1">
            <a:extLst>
              <a:ext uri="{FF2B5EF4-FFF2-40B4-BE49-F238E27FC236}">
                <a16:creationId xmlns:a16="http://schemas.microsoft.com/office/drawing/2014/main" id="{402CAA52-814F-3F4F-95A1-0DD335F497AB}"/>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Ārstēšanas</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profils</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9EE8FCE9-C14A-1AD4-FC93-10B18F23D1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7538" y="1530348"/>
            <a:ext cx="8641461" cy="4574015"/>
          </a:xfrm>
          <a:prstGeom prst="rect">
            <a:avLst/>
          </a:prstGeom>
        </p:spPr>
      </p:pic>
      <p:pic>
        <p:nvPicPr>
          <p:cNvPr id="9" name="Picture 8" descr="Blue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67999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Analīze</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078313"/>
          </a:xfrm>
          <a:prstGeom prst="rect">
            <a:avLst/>
          </a:prstGeom>
          <a:noFill/>
        </p:spPr>
        <p:txBody>
          <a:bodyPr wrap="square" rtlCol="0">
            <a:spAutoFit/>
          </a:bodyPr>
          <a:lstStyle/>
          <a:p>
            <a:r>
              <a:rPr lang="lv-LV" sz="2300" dirty="0">
                <a:solidFill>
                  <a:schemeClr val="tx1">
                    <a:lumMod val="65000"/>
                    <a:lumOff val="35000"/>
                  </a:schemeClr>
                </a:solidFill>
                <a:latin typeface="Roboto" panose="02000000000000000000" pitchFamily="2" charset="0"/>
              </a:rPr>
              <a:t>Datu analīzi veica profesore </a:t>
            </a:r>
            <a:r>
              <a:rPr lang="lv-LV" sz="2300" dirty="0" err="1">
                <a:solidFill>
                  <a:schemeClr val="tx1">
                    <a:lumMod val="65000"/>
                    <a:lumOff val="35000"/>
                  </a:schemeClr>
                </a:solidFill>
                <a:latin typeface="Roboto" panose="02000000000000000000" pitchFamily="2" charset="0"/>
              </a:rPr>
              <a:t>Monique</a:t>
            </a:r>
            <a:r>
              <a:rPr lang="lv-LV" sz="2300" dirty="0">
                <a:solidFill>
                  <a:schemeClr val="tx1">
                    <a:lumMod val="65000"/>
                    <a:lumOff val="35000"/>
                  </a:schemeClr>
                </a:solidFill>
                <a:latin typeface="Roboto" panose="02000000000000000000" pitchFamily="2" charset="0"/>
              </a:rPr>
              <a:t> </a:t>
            </a:r>
            <a:r>
              <a:rPr lang="lv-LV" sz="2300" dirty="0" err="1">
                <a:solidFill>
                  <a:schemeClr val="tx1">
                    <a:lumMod val="65000"/>
                    <a:lumOff val="35000"/>
                  </a:schemeClr>
                </a:solidFill>
                <a:latin typeface="Roboto" panose="02000000000000000000" pitchFamily="2" charset="0"/>
              </a:rPr>
              <a:t>Roobol</a:t>
            </a:r>
            <a:r>
              <a:rPr lang="lv-LV" sz="2300" dirty="0">
                <a:solidFill>
                  <a:schemeClr val="tx1">
                    <a:lumMod val="65000"/>
                    <a:lumOff val="35000"/>
                  </a:schemeClr>
                </a:solidFill>
                <a:latin typeface="Roboto" panose="02000000000000000000" pitchFamily="2" charset="0"/>
              </a:rPr>
              <a:t> un viņas komanda </a:t>
            </a:r>
            <a:r>
              <a:rPr lang="lv-LV" sz="2300" dirty="0" err="1">
                <a:solidFill>
                  <a:schemeClr val="tx1">
                    <a:lumMod val="65000"/>
                    <a:lumOff val="35000"/>
                  </a:schemeClr>
                </a:solidFill>
                <a:latin typeface="Roboto" panose="02000000000000000000" pitchFamily="2" charset="0"/>
              </a:rPr>
              <a:t>Erasmus</a:t>
            </a:r>
            <a:r>
              <a:rPr lang="lv-LV" sz="2300" dirty="0">
                <a:solidFill>
                  <a:schemeClr val="tx1">
                    <a:lumMod val="65000"/>
                    <a:lumOff val="35000"/>
                  </a:schemeClr>
                </a:solidFill>
                <a:latin typeface="Roboto" panose="02000000000000000000" pitchFamily="2" charset="0"/>
              </a:rPr>
              <a:t> Universitātes Medicīnas centrā, Uroloģijas departamentā, Roterdamā.</a:t>
            </a:r>
          </a:p>
          <a:p>
            <a:endParaRPr lang="lv-LV" sz="2300" dirty="0">
              <a:solidFill>
                <a:schemeClr val="tx1">
                  <a:lumMod val="65000"/>
                  <a:lumOff val="35000"/>
                </a:schemeClr>
              </a:solidFill>
              <a:latin typeface="Roboto" panose="02000000000000000000" pitchFamily="2" charset="0"/>
            </a:endParaRPr>
          </a:p>
          <a:p>
            <a:r>
              <a:rPr lang="lv-LV" sz="2300" dirty="0">
                <a:solidFill>
                  <a:schemeClr val="tx1">
                    <a:lumMod val="65000"/>
                    <a:lumOff val="35000"/>
                  </a:schemeClr>
                </a:solidFill>
                <a:latin typeface="Roboto" panose="02000000000000000000" pitchFamily="2" charset="0"/>
              </a:rPr>
              <a:t>No viņu analīzes par EUPROMS 1.0 un EUPROMS 2.0 datiem iegūtie rezultāti apkopoti secinājumos.</a:t>
            </a:r>
          </a:p>
          <a:p>
            <a:endParaRPr lang="lv-LV" sz="2300" dirty="0">
              <a:solidFill>
                <a:schemeClr val="tx1">
                  <a:lumMod val="65000"/>
                  <a:lumOff val="35000"/>
                </a:schemeClr>
              </a:solidFill>
              <a:latin typeface="Roboto" panose="02000000000000000000" pitchFamily="2" charset="0"/>
            </a:endParaRPr>
          </a:p>
          <a:p>
            <a:r>
              <a:rPr lang="lv-LV" sz="2300" dirty="0">
                <a:solidFill>
                  <a:schemeClr val="tx1">
                    <a:lumMod val="65000"/>
                    <a:lumOff val="35000"/>
                  </a:schemeClr>
                </a:solidFill>
                <a:latin typeface="Roboto" panose="02000000000000000000" pitchFamily="2" charset="0"/>
              </a:rPr>
              <a:t>Daži no secinājumiem ir balstīti uz neapstrādātām aptaujas atbildēm, un statistiskā nozīme nav aprēķināta vai parādīta.</a:t>
            </a:r>
          </a:p>
          <a:p>
            <a:endParaRPr lang="lv-LV" sz="2300" dirty="0">
              <a:solidFill>
                <a:schemeClr val="tx1">
                  <a:lumMod val="65000"/>
                  <a:lumOff val="35000"/>
                </a:schemeClr>
              </a:solidFill>
              <a:latin typeface="Roboto" panose="02000000000000000000" pitchFamily="2" charset="0"/>
            </a:endParaRPr>
          </a:p>
          <a:p>
            <a:r>
              <a:rPr lang="lv-LV" sz="2300" dirty="0">
                <a:solidFill>
                  <a:schemeClr val="tx1">
                    <a:lumMod val="65000"/>
                    <a:lumOff val="35000"/>
                  </a:schemeClr>
                </a:solidFill>
                <a:latin typeface="Roboto" panose="02000000000000000000" pitchFamily="2" charset="0"/>
              </a:rPr>
              <a:t>Visi konstatējumi palīdz sniegt būtisku informāciju klīnisku lēmumu pieņemšanai, padarot tos klīniski nozīmīgus</a:t>
            </a:r>
          </a:p>
          <a:p>
            <a:endParaRPr lang="lv-LV" sz="2300" dirty="0">
              <a:solidFill>
                <a:schemeClr val="tx1">
                  <a:lumMod val="65000"/>
                  <a:lumOff val="35000"/>
                </a:schemeClr>
              </a:solidFill>
              <a:latin typeface="Roboto" panose="02000000000000000000" pitchFamily="2" charset="0"/>
            </a:endParaRPr>
          </a:p>
          <a:p>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29845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Rectangle 3">
            <a:extLst>
              <a:ext uri="{FF2B5EF4-FFF2-40B4-BE49-F238E27FC236}">
                <a16:creationId xmlns:a16="http://schemas.microsoft.com/office/drawing/2014/main" id="{31CF265C-5702-9E41-B739-2041CD7F35AF}"/>
              </a:ext>
            </a:extLst>
          </p:cNvPr>
          <p:cNvSpPr/>
          <p:nvPr/>
        </p:nvSpPr>
        <p:spPr>
          <a:xfrm>
            <a:off x="832335" y="857143"/>
            <a:ext cx="6956998" cy="1508105"/>
          </a:xfrm>
          <a:prstGeom prst="rect">
            <a:avLst/>
          </a:prstGeom>
        </p:spPr>
        <p:txBody>
          <a:bodyPr wrap="square">
            <a:spAutoFit/>
          </a:bodyPr>
          <a:lstStyle/>
          <a:p>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rezultāti</a:t>
            </a:r>
            <a:r>
              <a:rPr lang="en-GB" sz="5400" dirty="0">
                <a:solidFill>
                  <a:schemeClr val="accent1">
                    <a:lumMod val="50000"/>
                  </a:schemeClr>
                </a:solidFill>
                <a:latin typeface="Roboto" panose="02000000000000000000" pitchFamily="2" charset="0"/>
              </a:rPr>
              <a:t> </a:t>
            </a:r>
          </a:p>
          <a:p>
            <a:pPr>
              <a:spcBef>
                <a:spcPts val="1200"/>
              </a:spcBef>
            </a:pPr>
            <a:r>
              <a:rPr lang="en-GB" sz="2800" dirty="0" err="1">
                <a:latin typeface="Roboto" panose="02000000000000000000" pitchFamily="2" charset="0"/>
              </a:rPr>
              <a:t>Vispārējā</a:t>
            </a:r>
            <a:r>
              <a:rPr lang="en-GB" sz="2800" dirty="0">
                <a:latin typeface="Roboto" panose="02000000000000000000" pitchFamily="2" charset="0"/>
              </a:rPr>
              <a:t> </a:t>
            </a:r>
            <a:r>
              <a:rPr lang="en-GB" sz="2800" dirty="0" err="1">
                <a:latin typeface="Roboto" panose="02000000000000000000" pitchFamily="2" charset="0"/>
              </a:rPr>
              <a:t>dzīves</a:t>
            </a:r>
            <a:r>
              <a:rPr lang="en-GB" sz="2800" dirty="0">
                <a:latin typeface="Roboto" panose="02000000000000000000" pitchFamily="2" charset="0"/>
              </a:rPr>
              <a:t> </a:t>
            </a:r>
            <a:r>
              <a:rPr lang="en-GB" sz="2800" dirty="0" err="1">
                <a:latin typeface="Roboto" panose="02000000000000000000" pitchFamily="2" charset="0"/>
              </a:rPr>
              <a:t>kvalitāte</a:t>
            </a:r>
            <a:endParaRPr lang="en-GB" sz="2800" dirty="0">
              <a:latin typeface="Roboto" panose="02000000000000000000" pitchFamily="2" charset="0"/>
            </a:endParaRPr>
          </a:p>
        </p:txBody>
      </p:sp>
    </p:spTree>
    <p:extLst>
      <p:ext uri="{BB962C8B-B14F-4D97-AF65-F5344CB8AC3E}">
        <p14:creationId xmlns:p14="http://schemas.microsoft.com/office/powerpoint/2010/main" val="274066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703E820-AC23-6BD9-5B3B-E63FB5BC48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9660" y="1372557"/>
            <a:ext cx="10346373" cy="3317975"/>
          </a:xfrm>
          <a:prstGeom prst="rect">
            <a:avLst/>
          </a:prstGeom>
        </p:spPr>
      </p:pic>
    </p:spTree>
    <p:extLst>
      <p:ext uri="{BB962C8B-B14F-4D97-AF65-F5344CB8AC3E}">
        <p14:creationId xmlns:p14="http://schemas.microsoft.com/office/powerpoint/2010/main" val="101699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6947324-8548-747A-846F-C0B69A5839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7974" y="758656"/>
            <a:ext cx="10077093" cy="5108043"/>
          </a:xfrm>
          <a:prstGeom prst="rect">
            <a:avLst/>
          </a:prstGeom>
        </p:spPr>
      </p:pic>
    </p:spTree>
    <p:extLst>
      <p:ext uri="{BB962C8B-B14F-4D97-AF65-F5344CB8AC3E}">
        <p14:creationId xmlns:p14="http://schemas.microsoft.com/office/powerpoint/2010/main" val="44778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832341" y="355602"/>
            <a:ext cx="10858152" cy="1724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rezultāti</a:t>
            </a:r>
            <a:endParaRPr lang="en-GB" sz="5400" dirty="0">
              <a:solidFill>
                <a:schemeClr val="accent1">
                  <a:lumMod val="50000"/>
                </a:schemeClr>
              </a:solidFill>
              <a:latin typeface="Roboto" panose="02000000000000000000" pitchFamily="2" charset="0"/>
            </a:endParaRPr>
          </a:p>
          <a:p>
            <a:pPr>
              <a:spcBef>
                <a:spcPts val="1200"/>
              </a:spcBef>
            </a:pPr>
            <a:r>
              <a:rPr lang="en-GB" sz="2800" dirty="0" err="1">
                <a:latin typeface="Roboto" panose="02000000000000000000" pitchFamily="2" charset="0"/>
              </a:rPr>
              <a:t>Rezultāti</a:t>
            </a:r>
            <a:r>
              <a:rPr lang="en-GB" sz="2800" dirty="0">
                <a:latin typeface="Roboto" panose="02000000000000000000" pitchFamily="2" charset="0"/>
              </a:rPr>
              <a:t>: </a:t>
            </a:r>
            <a:r>
              <a:rPr lang="en-GB" sz="2800" dirty="0" err="1">
                <a:latin typeface="Roboto" panose="02000000000000000000" pitchFamily="2" charset="0"/>
              </a:rPr>
              <a:t>Diskomforts</a:t>
            </a:r>
            <a:r>
              <a:rPr lang="en-GB" sz="2800" dirty="0">
                <a:latin typeface="Roboto" panose="02000000000000000000" pitchFamily="2" charset="0"/>
              </a:rPr>
              <a:t>, </a:t>
            </a:r>
            <a:r>
              <a:rPr lang="en-GB" sz="2800" dirty="0" err="1">
                <a:latin typeface="Roboto" panose="02000000000000000000" pitchFamily="2" charset="0"/>
              </a:rPr>
              <a:t>nogurums</a:t>
            </a:r>
            <a:r>
              <a:rPr lang="en-GB" sz="2800" dirty="0">
                <a:latin typeface="Roboto" panose="02000000000000000000" pitchFamily="2" charset="0"/>
              </a:rPr>
              <a:t>, </a:t>
            </a:r>
            <a:r>
              <a:rPr lang="en-GB" sz="2800" dirty="0" err="1">
                <a:latin typeface="Roboto" panose="02000000000000000000" pitchFamily="2" charset="0"/>
              </a:rPr>
              <a:t>bezmiegs</a:t>
            </a:r>
            <a:endParaRPr lang="en-GB" sz="2800" dirty="0">
              <a:latin typeface="Roboto" panose="02000000000000000000" pitchFamily="2" charset="0"/>
            </a:endParaRPr>
          </a:p>
          <a:p>
            <a:pPr>
              <a:spcBef>
                <a:spcPts val="1200"/>
              </a:spcBef>
            </a:pPr>
            <a:endParaRPr lang="en-GB" sz="2800" dirty="0">
              <a:latin typeface="Roboto" panose="02000000000000000000" pitchFamily="2" charset="0"/>
            </a:endParaRPr>
          </a:p>
          <a:p>
            <a:pPr>
              <a:spcBef>
                <a:spcPts val="1200"/>
              </a:spcBef>
            </a:pPr>
            <a:endParaRPr lang="en-GB" sz="2800" dirty="0">
              <a:latin typeface="Roboto" panose="02000000000000000000" pitchFamily="2" charset="0"/>
            </a:endParaRPr>
          </a:p>
          <a:p>
            <a:pPr>
              <a:spcBef>
                <a:spcPts val="1200"/>
              </a:spcBef>
            </a:pPr>
            <a:endParaRPr lang="en-GB" sz="2800"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66451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721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EUPROMS </a:t>
            </a:r>
            <a:r>
              <a:rPr lang="en-GB" sz="5400" dirty="0" err="1">
                <a:solidFill>
                  <a:schemeClr val="accent1">
                    <a:lumMod val="50000"/>
                  </a:schemeClr>
                </a:solidFill>
                <a:latin typeface="Roboto" panose="02000000000000000000" pitchFamily="2" charset="0"/>
                <a:ea typeface="Roboto" panose="02000000000000000000" pitchFamily="2" charset="0"/>
              </a:rPr>
              <a:t>pētījums</a:t>
            </a:r>
            <a:endParaRPr lang="en-GB" sz="5400" dirty="0">
              <a:solidFill>
                <a:schemeClr val="accent1">
                  <a:lumMod val="50000"/>
                </a:schemeClr>
              </a:solidFill>
              <a:latin typeface="Roboto" panose="02000000000000000000" pitchFamily="2" charset="0"/>
              <a:ea typeface="Roboto" panose="02000000000000000000" pitchFamily="2" charset="0"/>
            </a:endParaRPr>
          </a:p>
          <a:p>
            <a:pPr>
              <a:spcBef>
                <a:spcPts val="1200"/>
              </a:spcBef>
            </a:pPr>
            <a:r>
              <a:rPr lang="lv-LV" sz="2800" dirty="0">
                <a:latin typeface="Roboto" panose="02000000000000000000" pitchFamily="2" charset="0"/>
                <a:ea typeface="Roboto" panose="02000000000000000000" pitchFamily="2" charset="0"/>
              </a:rPr>
              <a:t>Pētījums par </a:t>
            </a:r>
            <a:r>
              <a:rPr lang="lv-LV" sz="2800" dirty="0" err="1">
                <a:latin typeface="Roboto" panose="02000000000000000000" pitchFamily="2" charset="0"/>
                <a:ea typeface="Roboto" panose="02000000000000000000" pitchFamily="2" charset="0"/>
              </a:rPr>
              <a:t>Europa</a:t>
            </a:r>
            <a:r>
              <a:rPr lang="lv-LV" sz="2800" dirty="0">
                <a:latin typeface="Roboto" panose="02000000000000000000" pitchFamily="2" charset="0"/>
                <a:ea typeface="Roboto" panose="02000000000000000000" pitchFamily="2" charset="0"/>
              </a:rPr>
              <a:t> </a:t>
            </a:r>
            <a:r>
              <a:rPr lang="lv-LV" sz="2800" dirty="0" err="1">
                <a:latin typeface="Roboto" panose="02000000000000000000" pitchFamily="2" charset="0"/>
                <a:ea typeface="Roboto" panose="02000000000000000000" pitchFamily="2" charset="0"/>
              </a:rPr>
              <a:t>Uomo</a:t>
            </a:r>
            <a:r>
              <a:rPr lang="lv-LV" sz="2800" dirty="0">
                <a:latin typeface="Roboto" panose="02000000000000000000" pitchFamily="2" charset="0"/>
                <a:ea typeface="Roboto" panose="02000000000000000000" pitchFamily="2" charset="0"/>
              </a:rPr>
              <a:t> pacientu ziņotajiem rezultātiem</a:t>
            </a:r>
            <a:r>
              <a:rPr lang="en-GB" sz="2800" dirty="0">
                <a:latin typeface="Roboto" panose="02000000000000000000" pitchFamily="2" charset="0"/>
                <a:ea typeface="Roboto" panose="02000000000000000000" pitchFamily="2" charset="0"/>
              </a:rPr>
              <a:t> </a:t>
            </a:r>
          </a:p>
          <a:p>
            <a:endParaRPr lang="en-GB" sz="2400" dirty="0">
              <a:latin typeface="Roboto" panose="02000000000000000000" pitchFamily="2" charset="0"/>
              <a:ea typeface="Roboto" panose="02000000000000000000" pitchFamily="2" charset="0"/>
            </a:endParaRPr>
          </a:p>
          <a:p>
            <a:r>
              <a:rPr lang="en-GB" sz="2300" dirty="0" err="1">
                <a:latin typeface="Roboto" panose="02000000000000000000" pitchFamily="2" charset="0"/>
                <a:ea typeface="Roboto" panose="02000000000000000000" pitchFamily="2" charset="0"/>
              </a:rPr>
              <a:t>Pirmā</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prostatas</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vēža</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dzīves</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kvalitātes</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aptauja</a:t>
            </a:r>
            <a:r>
              <a:rPr lang="en-GB" sz="2300" dirty="0">
                <a:latin typeface="Roboto" panose="02000000000000000000" pitchFamily="2" charset="0"/>
                <a:ea typeface="Roboto" panose="02000000000000000000" pitchFamily="2" charset="0"/>
              </a:rPr>
              <a:t>, ko </a:t>
            </a:r>
            <a:r>
              <a:rPr lang="en-GB" sz="2300" dirty="0" err="1">
                <a:latin typeface="Roboto" panose="02000000000000000000" pitchFamily="2" charset="0"/>
                <a:ea typeface="Roboto" panose="02000000000000000000" pitchFamily="2" charset="0"/>
              </a:rPr>
              <a:t>pacienti</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veic</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pacientiem</a:t>
            </a:r>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198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4ADEC1F-A86E-9F91-3492-B0E5E09106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67617" y="833730"/>
            <a:ext cx="9295694" cy="5032497"/>
          </a:xfrm>
          <a:prstGeom prst="rect">
            <a:avLst/>
          </a:prstGeom>
        </p:spPr>
      </p:pic>
    </p:spTree>
    <p:extLst>
      <p:ext uri="{BB962C8B-B14F-4D97-AF65-F5344CB8AC3E}">
        <p14:creationId xmlns:p14="http://schemas.microsoft.com/office/powerpoint/2010/main" val="2798432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F4348CFB-606F-01CE-0D00-FF0B965AFA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05466" y="1030858"/>
            <a:ext cx="9906001" cy="4628493"/>
          </a:xfrm>
          <a:prstGeom prst="rect">
            <a:avLst/>
          </a:prstGeom>
        </p:spPr>
      </p:pic>
    </p:spTree>
    <p:extLst>
      <p:ext uri="{BB962C8B-B14F-4D97-AF65-F5344CB8AC3E}">
        <p14:creationId xmlns:p14="http://schemas.microsoft.com/office/powerpoint/2010/main" val="346829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448FC22-71A8-4A0A-CA7F-570E2197FE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19679" y="831390"/>
            <a:ext cx="9822454" cy="5012838"/>
          </a:xfrm>
          <a:prstGeom prst="rect">
            <a:avLst/>
          </a:prstGeom>
        </p:spPr>
      </p:pic>
    </p:spTree>
    <p:extLst>
      <p:ext uri="{BB962C8B-B14F-4D97-AF65-F5344CB8AC3E}">
        <p14:creationId xmlns:p14="http://schemas.microsoft.com/office/powerpoint/2010/main" val="983718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32363" y="367016"/>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rezultāti</a:t>
            </a:r>
            <a:endParaRPr lang="en-GB" sz="5400" dirty="0">
              <a:solidFill>
                <a:schemeClr val="accent1">
                  <a:lumMod val="50000"/>
                </a:schemeClr>
              </a:solidFill>
              <a:latin typeface="Roboto" panose="02000000000000000000" pitchFamily="2" charset="0"/>
            </a:endParaRPr>
          </a:p>
          <a:p>
            <a:pPr>
              <a:spcBef>
                <a:spcPts val="1200"/>
              </a:spcBef>
            </a:pPr>
            <a:r>
              <a:rPr lang="en-GB" sz="2800" dirty="0" err="1">
                <a:latin typeface="Roboto" panose="02000000000000000000" pitchFamily="2" charset="0"/>
              </a:rPr>
              <a:t>Garīgā</a:t>
            </a:r>
            <a:r>
              <a:rPr lang="en-GB" sz="2800" dirty="0">
                <a:latin typeface="Roboto" panose="02000000000000000000" pitchFamily="2" charset="0"/>
              </a:rPr>
              <a:t> </a:t>
            </a:r>
            <a:r>
              <a:rPr lang="en-GB" sz="2800" dirty="0" err="1">
                <a:latin typeface="Roboto" panose="02000000000000000000" pitchFamily="2" charset="0"/>
              </a:rPr>
              <a:t>veselība</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146129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5A3E08F9-1B6F-1EAC-0B58-7329F10092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54670" y="695960"/>
            <a:ext cx="8323902" cy="4994341"/>
          </a:xfrm>
          <a:prstGeom prst="rect">
            <a:avLst/>
          </a:prstGeom>
        </p:spPr>
      </p:pic>
    </p:spTree>
    <p:extLst>
      <p:ext uri="{BB962C8B-B14F-4D97-AF65-F5344CB8AC3E}">
        <p14:creationId xmlns:p14="http://schemas.microsoft.com/office/powerpoint/2010/main" val="354844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A789FB-B213-3D53-A9B2-3279129DE1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43747" y="452865"/>
            <a:ext cx="7526653" cy="5722852"/>
          </a:xfrm>
          <a:prstGeom prst="rect">
            <a:avLst/>
          </a:prstGeom>
        </p:spPr>
      </p:pic>
    </p:spTree>
    <p:extLst>
      <p:ext uri="{BB962C8B-B14F-4D97-AF65-F5344CB8AC3E}">
        <p14:creationId xmlns:p14="http://schemas.microsoft.com/office/powerpoint/2010/main" val="4272266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ECC4F432-6C55-9B88-0BFA-E7A86CEB47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92702" y="962329"/>
            <a:ext cx="8525022" cy="4571175"/>
          </a:xfrm>
          <a:prstGeom prst="rect">
            <a:avLst/>
          </a:prstGeom>
        </p:spPr>
      </p:pic>
    </p:spTree>
    <p:extLst>
      <p:ext uri="{BB962C8B-B14F-4D97-AF65-F5344CB8AC3E}">
        <p14:creationId xmlns:p14="http://schemas.microsoft.com/office/powerpoint/2010/main" val="60399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Title 22">
            <a:extLst>
              <a:ext uri="{FF2B5EF4-FFF2-40B4-BE49-F238E27FC236}">
                <a16:creationId xmlns:a16="http://schemas.microsoft.com/office/drawing/2014/main" id="{0B9771F2-2202-B7E4-0691-A721F5ED3BAB}"/>
              </a:ext>
            </a:extLst>
          </p:cNvPr>
          <p:cNvSpPr txBox="1">
            <a:spLocks/>
          </p:cNvSpPr>
          <p:nvPr/>
        </p:nvSpPr>
        <p:spPr>
          <a:xfrm>
            <a:off x="793132" y="451684"/>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rezultāti</a:t>
            </a:r>
            <a:endParaRPr lang="en-GB" sz="5400" dirty="0">
              <a:solidFill>
                <a:schemeClr val="accent1">
                  <a:lumMod val="50000"/>
                </a:schemeClr>
              </a:solidFill>
              <a:latin typeface="Roboto" panose="02000000000000000000" pitchFamily="2" charset="0"/>
            </a:endParaRPr>
          </a:p>
          <a:p>
            <a:pPr>
              <a:spcBef>
                <a:spcPts val="1200"/>
              </a:spcBef>
            </a:pPr>
            <a:r>
              <a:rPr lang="en-GB" sz="2800" dirty="0">
                <a:latin typeface="Roboto" panose="02000000000000000000" pitchFamily="2" charset="0"/>
              </a:rPr>
              <a:t>Sexual function</a:t>
            </a: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20405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6D06F59D-70D6-AA80-F967-C896684B6B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34811" y="415145"/>
            <a:ext cx="8538599" cy="5638420"/>
          </a:xfrm>
          <a:prstGeom prst="rect">
            <a:avLst/>
          </a:prstGeom>
        </p:spPr>
      </p:pic>
    </p:spTree>
    <p:extLst>
      <p:ext uri="{BB962C8B-B14F-4D97-AF65-F5344CB8AC3E}">
        <p14:creationId xmlns:p14="http://schemas.microsoft.com/office/powerpoint/2010/main" val="1419523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5" name="Picture 4">
            <a:extLst>
              <a:ext uri="{FF2B5EF4-FFF2-40B4-BE49-F238E27FC236}">
                <a16:creationId xmlns:a16="http://schemas.microsoft.com/office/drawing/2014/main" id="{C9F2CF6B-2303-B6AC-396B-A5F3EB508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78000" y="1122346"/>
            <a:ext cx="8001000" cy="4786805"/>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11822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Par </a:t>
            </a:r>
            <a:r>
              <a:rPr lang="en-US" sz="4600" dirty="0" err="1">
                <a:solidFill>
                  <a:srgbClr val="757070"/>
                </a:solidFill>
                <a:latin typeface="Roboto" panose="02000000000000000000" pitchFamily="2" charset="0"/>
                <a:ea typeface="Roboto" panose="02000000000000000000" pitchFamily="2" charset="0"/>
                <a:cs typeface="Apercu Regular"/>
              </a:rPr>
              <a:t>šo</a:t>
            </a:r>
            <a:r>
              <a:rPr lang="en-US" sz="4600" dirty="0">
                <a:solidFill>
                  <a:srgbClr val="757070"/>
                </a:solidFill>
                <a:latin typeface="Roboto" panose="02000000000000000000" pitchFamily="2" charset="0"/>
                <a:ea typeface="Roboto" panose="02000000000000000000" pitchFamily="2" charset="0"/>
                <a:cs typeface="Apercu Regular"/>
              </a:rPr>
              <a:t> </a:t>
            </a:r>
            <a:r>
              <a:rPr lang="en-US" sz="4600" dirty="0" err="1">
                <a:solidFill>
                  <a:srgbClr val="757070"/>
                </a:solidFill>
                <a:latin typeface="Roboto" panose="02000000000000000000" pitchFamily="2" charset="0"/>
                <a:ea typeface="Roboto" panose="02000000000000000000" pitchFamily="2" charset="0"/>
                <a:cs typeface="Apercu Regular"/>
              </a:rPr>
              <a:t>prezentāciju</a:t>
            </a:r>
            <a:endParaRPr lang="en-US" sz="4600" dirty="0">
              <a:solidFill>
                <a:srgbClr val="757070"/>
              </a:solidFill>
              <a:latin typeface="Roboto" panose="02000000000000000000" pitchFamily="2" charset="0"/>
              <a:ea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3277820"/>
          </a:xfrm>
          <a:prstGeom prst="rect">
            <a:avLst/>
          </a:prstGeom>
          <a:noFill/>
        </p:spPr>
        <p:txBody>
          <a:bodyPr wrap="square" rtlCol="0">
            <a:spAutoFit/>
          </a:bodyPr>
          <a:lstStyle/>
          <a:p>
            <a:r>
              <a:rPr lang="lv-LV" sz="2300" dirty="0">
                <a:solidFill>
                  <a:schemeClr val="tx1">
                    <a:lumMod val="65000"/>
                    <a:lumOff val="35000"/>
                  </a:schemeClr>
                </a:solidFill>
                <a:latin typeface="Roboto" panose="02000000000000000000" pitchFamily="2" charset="0"/>
                <a:ea typeface="Roboto" panose="02000000000000000000" pitchFamily="2" charset="0"/>
              </a:rPr>
              <a:t>Šī prezentācija ir paredzēta </a:t>
            </a:r>
            <a:r>
              <a:rPr lang="lv-LV" sz="2300" dirty="0" err="1">
                <a:solidFill>
                  <a:schemeClr val="tx1">
                    <a:lumMod val="65000"/>
                    <a:lumOff val="35000"/>
                  </a:schemeClr>
                </a:solidFill>
                <a:latin typeface="Roboto" panose="02000000000000000000" pitchFamily="2" charset="0"/>
                <a:ea typeface="Roboto" panose="02000000000000000000" pitchFamily="2" charset="0"/>
              </a:rPr>
              <a:t>prostatas</a:t>
            </a:r>
            <a:r>
              <a:rPr lang="lv-LV" sz="2300" dirty="0">
                <a:solidFill>
                  <a:schemeClr val="tx1">
                    <a:lumMod val="65000"/>
                    <a:lumOff val="35000"/>
                  </a:schemeClr>
                </a:solidFill>
                <a:latin typeface="Roboto" panose="02000000000000000000" pitchFamily="2" charset="0"/>
                <a:ea typeface="Roboto" panose="02000000000000000000" pitchFamily="2" charset="0"/>
              </a:rPr>
              <a:t> vēža pacientu grupām un plašākai sabiedrībai.</a:t>
            </a:r>
          </a:p>
          <a:p>
            <a:endParaRPr lang="lv-LV" sz="2300" dirty="0">
              <a:solidFill>
                <a:schemeClr val="tx1">
                  <a:lumMod val="65000"/>
                  <a:lumOff val="35000"/>
                </a:schemeClr>
              </a:solidFill>
              <a:latin typeface="Roboto" panose="02000000000000000000" pitchFamily="2" charset="0"/>
              <a:ea typeface="Roboto" panose="02000000000000000000" pitchFamily="2" charset="0"/>
            </a:endParaRPr>
          </a:p>
          <a:p>
            <a:r>
              <a:rPr lang="lv-LV" sz="2300" dirty="0">
                <a:solidFill>
                  <a:schemeClr val="tx1">
                    <a:lumMod val="65000"/>
                    <a:lumOff val="35000"/>
                  </a:schemeClr>
                </a:solidFill>
                <a:latin typeface="Roboto" panose="02000000000000000000" pitchFamily="2" charset="0"/>
                <a:ea typeface="Roboto" panose="02000000000000000000" pitchFamily="2" charset="0"/>
              </a:rPr>
              <a:t>Jūs esat laipni aicināti publicēt rezultātus bez atļaujas, bet jums vienmēr ir jākreditē </a:t>
            </a:r>
            <a:r>
              <a:rPr lang="lv-LV" sz="2300" dirty="0" err="1">
                <a:solidFill>
                  <a:schemeClr val="tx1">
                    <a:lumMod val="65000"/>
                    <a:lumOff val="35000"/>
                  </a:schemeClr>
                </a:solidFill>
                <a:latin typeface="Roboto" panose="02000000000000000000" pitchFamily="2" charset="0"/>
                <a:ea typeface="Roboto" panose="02000000000000000000" pitchFamily="2" charset="0"/>
              </a:rPr>
              <a:t>Europa</a:t>
            </a:r>
            <a:r>
              <a:rPr lang="lv-LV" sz="2300" dirty="0">
                <a:solidFill>
                  <a:schemeClr val="tx1">
                    <a:lumMod val="65000"/>
                    <a:lumOff val="35000"/>
                  </a:schemeClr>
                </a:solidFill>
                <a:latin typeface="Roboto" panose="02000000000000000000" pitchFamily="2" charset="0"/>
                <a:ea typeface="Roboto" panose="02000000000000000000" pitchFamily="2" charset="0"/>
              </a:rPr>
              <a:t> </a:t>
            </a:r>
            <a:r>
              <a:rPr lang="lv-LV" sz="2300" dirty="0" err="1">
                <a:solidFill>
                  <a:schemeClr val="tx1">
                    <a:lumMod val="65000"/>
                    <a:lumOff val="35000"/>
                  </a:schemeClr>
                </a:solidFill>
                <a:latin typeface="Roboto" panose="02000000000000000000" pitchFamily="2" charset="0"/>
                <a:ea typeface="Roboto" panose="02000000000000000000" pitchFamily="2" charset="0"/>
              </a:rPr>
              <a:t>Uomo</a:t>
            </a:r>
            <a:r>
              <a:rPr lang="lv-LV" sz="2300" dirty="0">
                <a:solidFill>
                  <a:schemeClr val="tx1">
                    <a:lumMod val="65000"/>
                    <a:lumOff val="35000"/>
                  </a:schemeClr>
                </a:solidFill>
                <a:latin typeface="Roboto" panose="02000000000000000000" pitchFamily="2" charset="0"/>
                <a:ea typeface="Roboto" panose="02000000000000000000" pitchFamily="2" charset="0"/>
              </a:rPr>
              <a:t> un EUPROMS pētījums.</a:t>
            </a:r>
          </a:p>
          <a:p>
            <a:endParaRPr lang="lv-LV" sz="2300" dirty="0">
              <a:solidFill>
                <a:schemeClr val="tx1">
                  <a:lumMod val="65000"/>
                  <a:lumOff val="35000"/>
                </a:schemeClr>
              </a:solidFill>
              <a:latin typeface="Roboto" panose="02000000000000000000" pitchFamily="2" charset="0"/>
              <a:ea typeface="Roboto" panose="02000000000000000000" pitchFamily="2" charset="0"/>
            </a:endParaRPr>
          </a:p>
          <a:p>
            <a:r>
              <a:rPr lang="lv-LV" sz="2300" dirty="0">
                <a:solidFill>
                  <a:schemeClr val="tx1">
                    <a:lumMod val="65000"/>
                    <a:lumOff val="35000"/>
                  </a:schemeClr>
                </a:solidFill>
                <a:latin typeface="Roboto" panose="02000000000000000000" pitchFamily="2" charset="0"/>
                <a:ea typeface="Roboto" panose="02000000000000000000" pitchFamily="2" charset="0"/>
              </a:rPr>
              <a:t>Ja reproducējat kādu no diagrammām, tās jākreditē EUPROMS pētījumam.</a:t>
            </a:r>
          </a:p>
          <a:p>
            <a:endParaRPr lang="lv-LV"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30171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DE9ADBA-93F9-C5FD-5821-357A790792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70433" y="1105617"/>
            <a:ext cx="8712738" cy="4491567"/>
          </a:xfrm>
          <a:prstGeom prst="rect">
            <a:avLst/>
          </a:prstGeom>
        </p:spPr>
      </p:pic>
    </p:spTree>
    <p:extLst>
      <p:ext uri="{BB962C8B-B14F-4D97-AF65-F5344CB8AC3E}">
        <p14:creationId xmlns:p14="http://schemas.microsoft.com/office/powerpoint/2010/main" val="246868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28EF2B-5E7F-EFBD-6B8C-1567F3AA30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82663" y="668765"/>
            <a:ext cx="7554933" cy="5366607"/>
          </a:xfrm>
          <a:prstGeom prst="rect">
            <a:avLst/>
          </a:prstGeom>
        </p:spPr>
      </p:pic>
    </p:spTree>
    <p:extLst>
      <p:ext uri="{BB962C8B-B14F-4D97-AF65-F5344CB8AC3E}">
        <p14:creationId xmlns:p14="http://schemas.microsoft.com/office/powerpoint/2010/main" val="252313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8BF1B5C-35FA-A602-4A0F-6E5853C32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75921" y="2119910"/>
            <a:ext cx="8701457" cy="2130357"/>
          </a:xfrm>
          <a:prstGeom prst="rect">
            <a:avLst/>
          </a:prstGeom>
        </p:spPr>
      </p:pic>
    </p:spTree>
    <p:extLst>
      <p:ext uri="{BB962C8B-B14F-4D97-AF65-F5344CB8AC3E}">
        <p14:creationId xmlns:p14="http://schemas.microsoft.com/office/powerpoint/2010/main" val="3680261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66229" y="383951"/>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rezultāti</a:t>
            </a:r>
            <a:endParaRPr lang="en-GB" sz="5400" dirty="0">
              <a:solidFill>
                <a:schemeClr val="accent1">
                  <a:lumMod val="50000"/>
                </a:schemeClr>
              </a:solidFill>
              <a:latin typeface="Roboto" panose="02000000000000000000" pitchFamily="2" charset="0"/>
            </a:endParaRPr>
          </a:p>
          <a:p>
            <a:pPr>
              <a:spcBef>
                <a:spcPts val="1200"/>
              </a:spcBef>
            </a:pPr>
            <a:r>
              <a:rPr lang="en-GB" sz="2800" dirty="0" err="1">
                <a:latin typeface="Roboto" panose="02000000000000000000" pitchFamily="2" charset="0"/>
              </a:rPr>
              <a:t>Urīna</a:t>
            </a:r>
            <a:r>
              <a:rPr lang="en-GB" sz="2800" dirty="0">
                <a:latin typeface="Roboto" panose="02000000000000000000" pitchFamily="2" charset="0"/>
              </a:rPr>
              <a:t> </a:t>
            </a:r>
            <a:r>
              <a:rPr lang="en-GB" sz="2800" dirty="0" err="1">
                <a:latin typeface="Roboto" panose="02000000000000000000" pitchFamily="2" charset="0"/>
              </a:rPr>
              <a:t>nesaturēšana</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98113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9EDF3DD-6E05-C496-DCFB-B50FE087A1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54477" y="822697"/>
            <a:ext cx="8283045" cy="5212606"/>
          </a:xfrm>
          <a:prstGeom prst="rect">
            <a:avLst/>
          </a:prstGeom>
        </p:spPr>
      </p:pic>
    </p:spTree>
    <p:extLst>
      <p:ext uri="{BB962C8B-B14F-4D97-AF65-F5344CB8AC3E}">
        <p14:creationId xmlns:p14="http://schemas.microsoft.com/office/powerpoint/2010/main" val="20293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0856F30-DB4D-B58F-464F-B2FD58C0B1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13927" y="999942"/>
            <a:ext cx="8060478" cy="4461058"/>
          </a:xfrm>
          <a:prstGeom prst="rect">
            <a:avLst/>
          </a:prstGeom>
        </p:spPr>
      </p:pic>
    </p:spTree>
    <p:extLst>
      <p:ext uri="{BB962C8B-B14F-4D97-AF65-F5344CB8AC3E}">
        <p14:creationId xmlns:p14="http://schemas.microsoft.com/office/powerpoint/2010/main" val="492344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73687BB-B913-5DCF-AD2D-555F8B6280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32474" y="1062617"/>
            <a:ext cx="8268083" cy="4732764"/>
          </a:xfrm>
          <a:prstGeom prst="rect">
            <a:avLst/>
          </a:prstGeom>
        </p:spPr>
      </p:pic>
    </p:spTree>
    <p:extLst>
      <p:ext uri="{BB962C8B-B14F-4D97-AF65-F5344CB8AC3E}">
        <p14:creationId xmlns:p14="http://schemas.microsoft.com/office/powerpoint/2010/main" val="3450105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26FFFD0-6300-C93D-B91E-E0D39CE954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27025" y="1246996"/>
            <a:ext cx="8373531" cy="3955772"/>
          </a:xfrm>
          <a:prstGeom prst="rect">
            <a:avLst/>
          </a:prstGeom>
        </p:spPr>
      </p:pic>
    </p:spTree>
    <p:extLst>
      <p:ext uri="{BB962C8B-B14F-4D97-AF65-F5344CB8AC3E}">
        <p14:creationId xmlns:p14="http://schemas.microsoft.com/office/powerpoint/2010/main" val="1026277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83BDA68-E661-FC97-ACF9-C6DF1622AE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89664" y="734980"/>
            <a:ext cx="7560733" cy="5318585"/>
          </a:xfrm>
          <a:prstGeom prst="rect">
            <a:avLst/>
          </a:prstGeom>
        </p:spPr>
      </p:pic>
    </p:spTree>
    <p:extLst>
      <p:ext uri="{BB962C8B-B14F-4D97-AF65-F5344CB8AC3E}">
        <p14:creationId xmlns:p14="http://schemas.microsoft.com/office/powerpoint/2010/main" val="366063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pētījums</a:t>
            </a:r>
            <a:endParaRPr lang="en-GB" sz="5400" dirty="0">
              <a:solidFill>
                <a:schemeClr val="accent1">
                  <a:lumMod val="50000"/>
                </a:schemeClr>
              </a:solidFill>
              <a:latin typeface="Roboto" panose="02000000000000000000" pitchFamily="2" charset="0"/>
            </a:endParaRPr>
          </a:p>
          <a:p>
            <a:endParaRPr lang="en-GB" dirty="0">
              <a:latin typeface="Roboto" panose="02000000000000000000" pitchFamily="2" charset="0"/>
            </a:endParaRPr>
          </a:p>
          <a:p>
            <a:r>
              <a:rPr lang="lv-LV" sz="2800" dirty="0">
                <a:latin typeface="Roboto" panose="02000000000000000000" pitchFamily="2" charset="0"/>
              </a:rPr>
              <a:t>Nobeiguma paziņojumi</a:t>
            </a:r>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96949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Par EUPROMS</a:t>
            </a:r>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7842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lv-LV" sz="4600" dirty="0">
                <a:solidFill>
                  <a:srgbClr val="757070"/>
                </a:solidFill>
                <a:latin typeface="Roboto" panose="02000000000000000000" pitchFamily="2" charset="0"/>
                <a:cs typeface="Apercu Regular"/>
              </a:rPr>
              <a:t>Nobeiguma paziņojumi</a:t>
            </a:r>
            <a:endParaRPr lang="en-US" sz="4600" dirty="0">
              <a:solidFill>
                <a:srgbClr val="757070"/>
              </a:solidFill>
              <a:latin typeface="Roboto" panose="02000000000000000000" pitchFamily="2" charset="0"/>
              <a:cs typeface="Apercu Regular"/>
            </a:endParaRPr>
          </a:p>
        </p:txBody>
      </p:sp>
      <p:pic>
        <p:nvPicPr>
          <p:cNvPr id="6" name="Picture 5">
            <a:extLst>
              <a:ext uri="{FF2B5EF4-FFF2-40B4-BE49-F238E27FC236}">
                <a16:creationId xmlns:a16="http://schemas.microsoft.com/office/drawing/2014/main" id="{C73A13A0-5E64-3CCA-2B8D-CD7D0D191F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30876" y="1533460"/>
            <a:ext cx="8296395" cy="4520105"/>
          </a:xfrm>
          <a:prstGeom prst="rect">
            <a:avLst/>
          </a:prstGeom>
        </p:spPr>
      </p:pic>
    </p:spTree>
    <p:extLst>
      <p:ext uri="{BB962C8B-B14F-4D97-AF65-F5344CB8AC3E}">
        <p14:creationId xmlns:p14="http://schemas.microsoft.com/office/powerpoint/2010/main" val="3880926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lv-LV" sz="4600" dirty="0">
                <a:solidFill>
                  <a:srgbClr val="757070"/>
                </a:solidFill>
                <a:latin typeface="Roboto" panose="02000000000000000000" pitchFamily="2" charset="0"/>
                <a:cs typeface="Apercu Regular"/>
              </a:rPr>
              <a:t>Nobeiguma paziņojumi</a:t>
            </a:r>
            <a:endParaRPr lang="en-US" sz="4600" dirty="0">
              <a:solidFill>
                <a:srgbClr val="757070"/>
              </a:solidFill>
              <a:latin typeface="Roboto" panose="02000000000000000000" pitchFamily="2" charset="0"/>
              <a:cs typeface="Apercu Regular"/>
            </a:endParaRPr>
          </a:p>
        </p:txBody>
      </p:sp>
      <p:pic>
        <p:nvPicPr>
          <p:cNvPr id="6" name="Picture 5">
            <a:extLst>
              <a:ext uri="{FF2B5EF4-FFF2-40B4-BE49-F238E27FC236}">
                <a16:creationId xmlns:a16="http://schemas.microsoft.com/office/drawing/2014/main" id="{2AEB033C-5793-F25D-1D6E-6795E4FD32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2083" y="1480860"/>
            <a:ext cx="8414726" cy="4657116"/>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765143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lv-LV" sz="4600" dirty="0">
                <a:solidFill>
                  <a:srgbClr val="757070"/>
                </a:solidFill>
                <a:latin typeface="Roboto" panose="02000000000000000000" pitchFamily="2" charset="0"/>
                <a:cs typeface="Apercu Regular"/>
              </a:rPr>
              <a:t>Nobeiguma paziņojumi</a:t>
            </a:r>
            <a:endParaRPr lang="en-US" sz="4600" dirty="0">
              <a:solidFill>
                <a:srgbClr val="757070"/>
              </a:solidFill>
              <a:latin typeface="Roboto" panose="02000000000000000000" pitchFamily="2" charset="0"/>
              <a:cs typeface="Apercu Regular"/>
            </a:endParaRPr>
          </a:p>
        </p:txBody>
      </p:sp>
      <p:sp>
        <p:nvSpPr>
          <p:cNvPr id="13" name="Tekstvak 10">
            <a:extLst>
              <a:ext uri="{FF2B5EF4-FFF2-40B4-BE49-F238E27FC236}">
                <a16:creationId xmlns:a16="http://schemas.microsoft.com/office/drawing/2014/main" id="{80851AD0-239D-2248-81CB-0118317E5A3E}"/>
              </a:ext>
            </a:extLst>
          </p:cNvPr>
          <p:cNvSpPr txBox="1"/>
          <p:nvPr/>
        </p:nvSpPr>
        <p:spPr>
          <a:xfrm>
            <a:off x="892419" y="1512278"/>
            <a:ext cx="11961933" cy="446276"/>
          </a:xfrm>
          <a:prstGeom prst="rect">
            <a:avLst/>
          </a:prstGeom>
          <a:noFill/>
        </p:spPr>
        <p:txBody>
          <a:bodyPr wrap="square" rtlCol="0">
            <a:spAutoFit/>
          </a:bodyPr>
          <a:lstStyle/>
          <a:p>
            <a:r>
              <a:rPr lang="en-GB" sz="2300" b="1" dirty="0">
                <a:solidFill>
                  <a:schemeClr val="accent1">
                    <a:lumMod val="50000"/>
                  </a:schemeClr>
                </a:solidFill>
                <a:latin typeface="Roboto" panose="02000000000000000000" pitchFamily="2" charset="0"/>
                <a:ea typeface="Roboto" panose="02000000000000000000" pitchFamily="2" charset="0"/>
              </a:rPr>
              <a:t>3. Mums </a:t>
            </a:r>
            <a:r>
              <a:rPr lang="en-GB" sz="2300" b="1" dirty="0" err="1">
                <a:solidFill>
                  <a:schemeClr val="accent1">
                    <a:lumMod val="50000"/>
                  </a:schemeClr>
                </a:solidFill>
                <a:latin typeface="Roboto" panose="02000000000000000000" pitchFamily="2" charset="0"/>
                <a:ea typeface="Roboto" panose="02000000000000000000" pitchFamily="2" charset="0"/>
              </a:rPr>
              <a:t>ir</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vajadzīgas</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vēža</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ārstniecības</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iestādes</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ar</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daudzdisciplinārām</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komandām</a:t>
            </a:r>
            <a:endParaRPr lang="en-GB" sz="2400" dirty="0">
              <a:solidFill>
                <a:schemeClr val="tx1">
                  <a:lumMod val="65000"/>
                  <a:lumOff val="35000"/>
                </a:schemeClr>
              </a:solidFill>
              <a:latin typeface="Roboto" panose="02000000000000000000" pitchFamily="2" charset="0"/>
            </a:endParaRPr>
          </a:p>
        </p:txBody>
      </p:sp>
      <p:pic>
        <p:nvPicPr>
          <p:cNvPr id="5" name="Picture 4" descr="A group of people posing for the camera&#10;&#10;Description automatically generated">
            <a:extLst>
              <a:ext uri="{FF2B5EF4-FFF2-40B4-BE49-F238E27FC236}">
                <a16:creationId xmlns:a16="http://schemas.microsoft.com/office/drawing/2014/main" id="{ECBACA75-67DA-7E4E-97AB-BFB777C11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862" y="2104748"/>
            <a:ext cx="6172200" cy="4114800"/>
          </a:xfrm>
          <a:prstGeom prst="rect">
            <a:avLst/>
          </a:prstGeom>
        </p:spPr>
      </p:pic>
    </p:spTree>
    <p:extLst>
      <p:ext uri="{BB962C8B-B14F-4D97-AF65-F5344CB8AC3E}">
        <p14:creationId xmlns:p14="http://schemas.microsoft.com/office/powerpoint/2010/main" val="323715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Par EUPROMS 1</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001095"/>
          </a:xfrm>
          <a:prstGeom prst="rect">
            <a:avLst/>
          </a:prstGeom>
          <a:noFill/>
        </p:spPr>
        <p:txBody>
          <a:bodyPr wrap="square" rtlCol="0">
            <a:spAutoFit/>
          </a:bodyPr>
          <a:lstStyle/>
          <a:p>
            <a:r>
              <a:rPr lang="lv-LV" sz="2300" dirty="0">
                <a:solidFill>
                  <a:schemeClr val="tx1">
                    <a:lumMod val="65000"/>
                    <a:lumOff val="35000"/>
                  </a:schemeClr>
                </a:solidFill>
                <a:latin typeface="Roboto" panose="02000000000000000000" pitchFamily="2" charset="0"/>
                <a:ea typeface="Roboto" panose="02000000000000000000" pitchFamily="2" charset="0"/>
              </a:rPr>
              <a:t>EUPROMS ir pētījums par </a:t>
            </a:r>
            <a:r>
              <a:rPr lang="lv-LV" sz="2300" dirty="0" err="1">
                <a:solidFill>
                  <a:schemeClr val="tx1">
                    <a:lumMod val="65000"/>
                    <a:lumOff val="35000"/>
                  </a:schemeClr>
                </a:solidFill>
                <a:latin typeface="Roboto" panose="02000000000000000000" pitchFamily="2" charset="0"/>
                <a:ea typeface="Roboto" panose="02000000000000000000" pitchFamily="2" charset="0"/>
              </a:rPr>
              <a:t>Europa</a:t>
            </a:r>
            <a:r>
              <a:rPr lang="lv-LV" sz="2300" dirty="0">
                <a:solidFill>
                  <a:schemeClr val="tx1">
                    <a:lumMod val="65000"/>
                    <a:lumOff val="35000"/>
                  </a:schemeClr>
                </a:solidFill>
                <a:latin typeface="Roboto" panose="02000000000000000000" pitchFamily="2" charset="0"/>
                <a:ea typeface="Roboto" panose="02000000000000000000" pitchFamily="2" charset="0"/>
              </a:rPr>
              <a:t> </a:t>
            </a:r>
            <a:r>
              <a:rPr lang="lv-LV" sz="2300" dirty="0" err="1">
                <a:solidFill>
                  <a:schemeClr val="tx1">
                    <a:lumMod val="65000"/>
                    <a:lumOff val="35000"/>
                  </a:schemeClr>
                </a:solidFill>
                <a:latin typeface="Roboto" panose="02000000000000000000" pitchFamily="2" charset="0"/>
                <a:ea typeface="Roboto" panose="02000000000000000000" pitchFamily="2" charset="0"/>
              </a:rPr>
              <a:t>Uomo</a:t>
            </a:r>
            <a:r>
              <a:rPr lang="lv-LV" sz="2300" dirty="0">
                <a:solidFill>
                  <a:schemeClr val="tx1">
                    <a:lumMod val="65000"/>
                    <a:lumOff val="35000"/>
                  </a:schemeClr>
                </a:solidFill>
                <a:latin typeface="Roboto" panose="02000000000000000000" pitchFamily="2" charset="0"/>
                <a:ea typeface="Roboto" panose="02000000000000000000" pitchFamily="2" charset="0"/>
              </a:rPr>
              <a:t> pacientu ziņotajiem rezultātiem </a:t>
            </a:r>
          </a:p>
          <a:p>
            <a:endParaRPr lang="lv-LV" sz="2300" dirty="0">
              <a:solidFill>
                <a:schemeClr val="tx1">
                  <a:lumMod val="65000"/>
                  <a:lumOff val="35000"/>
                </a:schemeClr>
              </a:solidFill>
              <a:latin typeface="Roboto" panose="02000000000000000000" pitchFamily="2" charset="0"/>
              <a:ea typeface="Roboto" panose="02000000000000000000" pitchFamily="2" charset="0"/>
            </a:endParaRPr>
          </a:p>
          <a:p>
            <a:r>
              <a:rPr lang="lv-LV" sz="2300" dirty="0">
                <a:solidFill>
                  <a:schemeClr val="tx1">
                    <a:lumMod val="65000"/>
                    <a:lumOff val="35000"/>
                  </a:schemeClr>
                </a:solidFill>
                <a:latin typeface="Roboto" panose="02000000000000000000" pitchFamily="2" charset="0"/>
                <a:ea typeface="Roboto" panose="02000000000000000000" pitchFamily="2" charset="0"/>
              </a:rPr>
              <a:t>Tas ir pirmais nozīmīgais pētījums par dzīves kvalitāti pēc </a:t>
            </a:r>
            <a:r>
              <a:rPr lang="lv-LV" sz="2300" dirty="0" err="1">
                <a:solidFill>
                  <a:schemeClr val="tx1">
                    <a:lumMod val="65000"/>
                    <a:lumOff val="35000"/>
                  </a:schemeClr>
                </a:solidFill>
                <a:latin typeface="Roboto" panose="02000000000000000000" pitchFamily="2" charset="0"/>
                <a:ea typeface="Roboto" panose="02000000000000000000" pitchFamily="2" charset="0"/>
              </a:rPr>
              <a:t>prostatas</a:t>
            </a:r>
            <a:r>
              <a:rPr lang="lv-LV" sz="2300" dirty="0">
                <a:solidFill>
                  <a:schemeClr val="tx1">
                    <a:lumMod val="65000"/>
                    <a:lumOff val="35000"/>
                  </a:schemeClr>
                </a:solidFill>
                <a:latin typeface="Roboto" panose="02000000000000000000" pitchFamily="2" charset="0"/>
                <a:ea typeface="Roboto" panose="02000000000000000000" pitchFamily="2" charset="0"/>
              </a:rPr>
              <a:t> vēža ārstēšanas, kurā piedalās paši pacienti</a:t>
            </a:r>
          </a:p>
          <a:p>
            <a:endParaRPr lang="lv-LV" sz="2300" dirty="0">
              <a:solidFill>
                <a:schemeClr val="tx1">
                  <a:lumMod val="65000"/>
                  <a:lumOff val="35000"/>
                </a:schemeClr>
              </a:solidFill>
              <a:latin typeface="Roboto" panose="02000000000000000000" pitchFamily="2" charset="0"/>
              <a:ea typeface="Roboto" panose="02000000000000000000" pitchFamily="2" charset="0"/>
            </a:endParaRPr>
          </a:p>
          <a:p>
            <a:r>
              <a:rPr lang="lv-LV" sz="2300" dirty="0">
                <a:solidFill>
                  <a:schemeClr val="tx1">
                    <a:lumMod val="65000"/>
                    <a:lumOff val="35000"/>
                  </a:schemeClr>
                </a:solidFill>
                <a:latin typeface="Roboto" panose="02000000000000000000" pitchFamily="2" charset="0"/>
                <a:ea typeface="Roboto" panose="02000000000000000000" pitchFamily="2" charset="0"/>
              </a:rPr>
              <a:t>Tas sniedz jaunu perspektīvu, jo lielāko daļu citu dzīves kvalitātes pētījumu veic ārsti vai ārstu uzraudzībā klīniskā vidē.</a:t>
            </a:r>
          </a:p>
          <a:p>
            <a:endParaRPr lang="lv-LV"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5010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Par EUPROMS 2</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416868"/>
          </a:xfrm>
          <a:prstGeom prst="rect">
            <a:avLst/>
          </a:prstGeom>
          <a:noFill/>
        </p:spPr>
        <p:txBody>
          <a:bodyPr wrap="square" rtlCol="0">
            <a:spAutoFit/>
          </a:bodyPr>
          <a:lstStyle/>
          <a:p>
            <a:r>
              <a:rPr lang="lv-LV" sz="2300" dirty="0">
                <a:solidFill>
                  <a:schemeClr val="tx1">
                    <a:lumMod val="65000"/>
                    <a:lumOff val="35000"/>
                  </a:schemeClr>
                </a:solidFill>
                <a:latin typeface="Roboto" panose="02000000000000000000" pitchFamily="2" charset="0"/>
                <a:ea typeface="Roboto" panose="02000000000000000000" pitchFamily="2" charset="0"/>
              </a:rPr>
              <a:t>EUPROMS secinājumi balstās uz atbildēm no divām tiešsaistes aptaujas anketām, kurās uzdoti salīdzināmi jautājumi:</a:t>
            </a:r>
          </a:p>
          <a:p>
            <a:endParaRPr lang="lv-LV" sz="2300" dirty="0">
              <a:solidFill>
                <a:schemeClr val="tx1">
                  <a:lumMod val="65000"/>
                  <a:lumOff val="35000"/>
                </a:schemeClr>
              </a:solidFill>
              <a:latin typeface="Roboto" panose="02000000000000000000" pitchFamily="2" charset="0"/>
              <a:ea typeface="Roboto" panose="02000000000000000000" pitchFamily="2" charset="0"/>
            </a:endParaRPr>
          </a:p>
          <a:p>
            <a:r>
              <a:rPr lang="lv-LV"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lv-LV" sz="2300" dirty="0">
                <a:solidFill>
                  <a:schemeClr val="tx1">
                    <a:lumMod val="65000"/>
                    <a:lumOff val="35000"/>
                  </a:schemeClr>
                </a:solidFill>
                <a:latin typeface="Roboto" panose="02000000000000000000" pitchFamily="2" charset="0"/>
                <a:ea typeface="Roboto" panose="02000000000000000000" pitchFamily="2" charset="0"/>
              </a:rPr>
              <a:t>Aizsākās 2019. gada augustā, pirmo reizi ziņots 2020. gada janvārī</a:t>
            </a:r>
          </a:p>
          <a:p>
            <a:r>
              <a:rPr lang="lv-LV" sz="2300" dirty="0">
                <a:solidFill>
                  <a:schemeClr val="tx1">
                    <a:lumMod val="65000"/>
                    <a:lumOff val="35000"/>
                  </a:schemeClr>
                </a:solidFill>
                <a:latin typeface="Roboto" panose="02000000000000000000" pitchFamily="2" charset="0"/>
                <a:ea typeface="Roboto" panose="02000000000000000000" pitchFamily="2" charset="0"/>
              </a:rPr>
              <a:t>3000 atbildes</a:t>
            </a:r>
          </a:p>
          <a:p>
            <a:endParaRPr lang="lv-LV" sz="2300" dirty="0">
              <a:solidFill>
                <a:schemeClr val="tx1">
                  <a:lumMod val="65000"/>
                  <a:lumOff val="35000"/>
                </a:schemeClr>
              </a:solidFill>
              <a:latin typeface="Roboto" panose="02000000000000000000" pitchFamily="2" charset="0"/>
              <a:ea typeface="Roboto" panose="02000000000000000000" pitchFamily="2" charset="0"/>
            </a:endParaRPr>
          </a:p>
          <a:p>
            <a:r>
              <a:rPr lang="lv-LV"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lv-LV" sz="2300" dirty="0">
                <a:solidFill>
                  <a:schemeClr val="tx1">
                    <a:lumMod val="65000"/>
                    <a:lumOff val="35000"/>
                  </a:schemeClr>
                </a:solidFill>
                <a:latin typeface="Roboto" panose="02000000000000000000" pitchFamily="2" charset="0"/>
                <a:ea typeface="Roboto" panose="02000000000000000000" pitchFamily="2" charset="0"/>
              </a:rPr>
              <a:t>Aizsākās 2021. gada oktobrī, pirmo reizi ziņots 2022. gada jūlijā</a:t>
            </a:r>
          </a:p>
          <a:p>
            <a:r>
              <a:rPr lang="lv-LV" sz="2300" dirty="0">
                <a:solidFill>
                  <a:schemeClr val="tx1">
                    <a:lumMod val="65000"/>
                    <a:lumOff val="35000"/>
                  </a:schemeClr>
                </a:solidFill>
                <a:latin typeface="Roboto" panose="02000000000000000000" pitchFamily="2" charset="0"/>
                <a:ea typeface="Roboto" panose="02000000000000000000" pitchFamily="2" charset="0"/>
              </a:rPr>
              <a:t>3571 atbildes</a:t>
            </a:r>
          </a:p>
          <a:p>
            <a:endParaRPr lang="lv-LV"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687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00219"/>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Par EUPROMS 3</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154984"/>
          </a:xfrm>
          <a:prstGeom prst="rect">
            <a:avLst/>
          </a:prstGeom>
          <a:noFill/>
        </p:spPr>
        <p:txBody>
          <a:bodyPr wrap="square" rtlCol="0">
            <a:spAutoFit/>
          </a:bodyPr>
          <a:lstStyle/>
          <a:p>
            <a:r>
              <a:rPr lang="lv-LV" sz="2300" dirty="0">
                <a:solidFill>
                  <a:schemeClr val="tx1">
                    <a:lumMod val="65000"/>
                    <a:lumOff val="35000"/>
                  </a:schemeClr>
                </a:solidFill>
                <a:latin typeface="Roboto" panose="02000000000000000000" pitchFamily="2" charset="0"/>
                <a:ea typeface="Roboto" panose="02000000000000000000" pitchFamily="2" charset="0"/>
              </a:rPr>
              <a:t>Aptaujas rezultāti sniedz īslaicīgu ainu par dzīves kvalitātes problēmām, ar kurām saskaras vīrieši ar </a:t>
            </a:r>
            <a:r>
              <a:rPr lang="lv-LV" sz="2300" dirty="0" err="1">
                <a:solidFill>
                  <a:schemeClr val="tx1">
                    <a:lumMod val="65000"/>
                    <a:lumOff val="35000"/>
                  </a:schemeClr>
                </a:solidFill>
                <a:latin typeface="Roboto" panose="02000000000000000000" pitchFamily="2" charset="0"/>
                <a:ea typeface="Roboto" panose="02000000000000000000" pitchFamily="2" charset="0"/>
              </a:rPr>
              <a:t>prostatas</a:t>
            </a:r>
            <a:r>
              <a:rPr lang="lv-LV" sz="2300" dirty="0">
                <a:solidFill>
                  <a:schemeClr val="tx1">
                    <a:lumMod val="65000"/>
                    <a:lumOff val="35000"/>
                  </a:schemeClr>
                </a:solidFill>
                <a:latin typeface="Roboto" panose="02000000000000000000" pitchFamily="2" charset="0"/>
                <a:ea typeface="Roboto" panose="02000000000000000000" pitchFamily="2" charset="0"/>
              </a:rPr>
              <a:t> vēzi Eiropā konkrētā laikā</a:t>
            </a:r>
          </a:p>
          <a:p>
            <a:endParaRPr lang="lv-LV" sz="2300" dirty="0">
              <a:solidFill>
                <a:schemeClr val="tx1">
                  <a:lumMod val="65000"/>
                  <a:lumOff val="35000"/>
                </a:schemeClr>
              </a:solidFill>
              <a:latin typeface="Roboto" panose="02000000000000000000" pitchFamily="2" charset="0"/>
              <a:ea typeface="Roboto" panose="02000000000000000000" pitchFamily="2" charset="0"/>
            </a:endParaRPr>
          </a:p>
          <a:p>
            <a:r>
              <a:rPr lang="lv-LV" sz="2300" dirty="0">
                <a:solidFill>
                  <a:schemeClr val="tx1">
                    <a:lumMod val="65000"/>
                    <a:lumOff val="35000"/>
                  </a:schemeClr>
                </a:solidFill>
                <a:latin typeface="Roboto" panose="02000000000000000000" pitchFamily="2" charset="0"/>
                <a:ea typeface="Roboto" panose="02000000000000000000" pitchFamily="2" charset="0"/>
              </a:rPr>
              <a:t>Tie sniedz informāciju, kas varētu palīdzēt pacientiem un viņu ārstiem pieņemt lēmumus par ārstēšanu</a:t>
            </a:r>
          </a:p>
          <a:p>
            <a:endParaRPr lang="lv-LV" sz="2300" dirty="0">
              <a:solidFill>
                <a:schemeClr val="tx1">
                  <a:lumMod val="65000"/>
                  <a:lumOff val="35000"/>
                </a:schemeClr>
              </a:solidFill>
              <a:latin typeface="Roboto" panose="02000000000000000000" pitchFamily="2" charset="0"/>
              <a:ea typeface="Roboto" panose="02000000000000000000" pitchFamily="2" charset="0"/>
            </a:endParaRPr>
          </a:p>
          <a:p>
            <a:r>
              <a:rPr lang="lv-LV" sz="2300" dirty="0">
                <a:solidFill>
                  <a:schemeClr val="tx1">
                    <a:lumMod val="65000"/>
                    <a:lumOff val="35000"/>
                  </a:schemeClr>
                </a:solidFill>
                <a:latin typeface="Roboto" panose="02000000000000000000" pitchFamily="2" charset="0"/>
                <a:ea typeface="Roboto" panose="02000000000000000000" pitchFamily="2" charset="0"/>
              </a:rPr>
              <a:t>Tie varētu veicināt kampaņu par agrīnu </a:t>
            </a:r>
            <a:r>
              <a:rPr lang="lv-LV" sz="2300" dirty="0" err="1">
                <a:solidFill>
                  <a:schemeClr val="tx1">
                    <a:lumMod val="65000"/>
                    <a:lumOff val="35000"/>
                  </a:schemeClr>
                </a:solidFill>
                <a:latin typeface="Roboto" panose="02000000000000000000" pitchFamily="2" charset="0"/>
                <a:ea typeface="Roboto" panose="02000000000000000000" pitchFamily="2" charset="0"/>
              </a:rPr>
              <a:t>prostatas</a:t>
            </a:r>
            <a:r>
              <a:rPr lang="lv-LV" sz="2300" dirty="0">
                <a:solidFill>
                  <a:schemeClr val="tx1">
                    <a:lumMod val="65000"/>
                    <a:lumOff val="35000"/>
                  </a:schemeClr>
                </a:solidFill>
                <a:latin typeface="Roboto" panose="02000000000000000000" pitchFamily="2" charset="0"/>
                <a:ea typeface="Roboto" panose="02000000000000000000" pitchFamily="2" charset="0"/>
              </a:rPr>
              <a:t> vēža diagnostiku un mudināt uz tādu pieeju kā aktīva uzraudzība</a:t>
            </a:r>
          </a:p>
          <a:p>
            <a:endParaRPr lang="lv-LV"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24503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Par EUPROMS 4</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062924"/>
          </a:xfrm>
          <a:prstGeom prst="rect">
            <a:avLst/>
          </a:prstGeom>
          <a:noFill/>
        </p:spPr>
        <p:txBody>
          <a:bodyPr wrap="square" rtlCol="0">
            <a:spAutoFit/>
          </a:bodyPr>
          <a:lstStyle/>
          <a:p>
            <a:r>
              <a:rPr lang="lv-LV" sz="2300" dirty="0" err="1">
                <a:solidFill>
                  <a:schemeClr val="tx1">
                    <a:lumMod val="65000"/>
                    <a:lumOff val="35000"/>
                  </a:schemeClr>
                </a:solidFill>
                <a:latin typeface="Roboto" panose="02000000000000000000" pitchFamily="2" charset="0"/>
              </a:rPr>
              <a:t>Europa</a:t>
            </a:r>
            <a:r>
              <a:rPr lang="lv-LV" sz="2300" dirty="0">
                <a:solidFill>
                  <a:schemeClr val="tx1">
                    <a:lumMod val="65000"/>
                    <a:lumOff val="35000"/>
                  </a:schemeClr>
                </a:solidFill>
                <a:latin typeface="Roboto" panose="02000000000000000000" pitchFamily="2" charset="0"/>
              </a:rPr>
              <a:t> </a:t>
            </a:r>
            <a:r>
              <a:rPr lang="lv-LV" sz="2300" dirty="0" err="1">
                <a:solidFill>
                  <a:schemeClr val="tx1">
                    <a:lumMod val="65000"/>
                    <a:lumOff val="35000"/>
                  </a:schemeClr>
                </a:solidFill>
                <a:latin typeface="Roboto" panose="02000000000000000000" pitchFamily="2" charset="0"/>
              </a:rPr>
              <a:t>Uomo</a:t>
            </a:r>
            <a:r>
              <a:rPr lang="lv-LV" sz="2300" dirty="0">
                <a:solidFill>
                  <a:schemeClr val="tx1">
                    <a:lumMod val="65000"/>
                    <a:lumOff val="35000"/>
                  </a:schemeClr>
                </a:solidFill>
                <a:latin typeface="Roboto" panose="02000000000000000000" pitchFamily="2" charset="0"/>
              </a:rPr>
              <a:t> ir ziņojusi par EUPROMS secinājumiem vairākās svarīgās medicīnas konferencēs, tostarp:</a:t>
            </a:r>
          </a:p>
          <a:p>
            <a:endParaRPr lang="lv-LV"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lv-LV" sz="2300" dirty="0">
                <a:solidFill>
                  <a:schemeClr val="tx1">
                    <a:lumMod val="65000"/>
                    <a:lumOff val="35000"/>
                  </a:schemeClr>
                </a:solidFill>
                <a:latin typeface="Roboto" panose="02000000000000000000" pitchFamily="2" charset="0"/>
              </a:rPr>
              <a:t>Eiropas Urologu asociācijas (EAU) kongresā</a:t>
            </a:r>
          </a:p>
          <a:p>
            <a:pPr marL="342900" indent="-342900">
              <a:buFont typeface="Arial" panose="020B0604020202020204" pitchFamily="34" charset="0"/>
              <a:buChar char="•"/>
            </a:pPr>
            <a:r>
              <a:rPr lang="lv-LV" sz="2300" dirty="0">
                <a:solidFill>
                  <a:schemeClr val="tx1">
                    <a:lumMod val="65000"/>
                    <a:lumOff val="35000"/>
                  </a:schemeClr>
                </a:solidFill>
                <a:latin typeface="Roboto" panose="02000000000000000000" pitchFamily="2" charset="0"/>
              </a:rPr>
              <a:t>EAU nodaļas Onkoloģijas uroloģijas ikgadējā sanāksmē</a:t>
            </a:r>
          </a:p>
          <a:p>
            <a:pPr marL="342900" indent="-342900">
              <a:buFont typeface="Arial" panose="020B0604020202020204" pitchFamily="34" charset="0"/>
              <a:buChar char="•"/>
            </a:pPr>
            <a:r>
              <a:rPr lang="lv-LV" sz="2300" dirty="0">
                <a:solidFill>
                  <a:schemeClr val="tx1">
                    <a:lumMod val="65000"/>
                    <a:lumOff val="35000"/>
                  </a:schemeClr>
                </a:solidFill>
                <a:latin typeface="Roboto" panose="02000000000000000000" pitchFamily="2" charset="0"/>
              </a:rPr>
              <a:t>Eiropas Medicīnas onkoloģijas biedrības (ESMO) kongresā</a:t>
            </a:r>
          </a:p>
          <a:p>
            <a:pPr marL="342900" indent="-342900">
              <a:buFont typeface="Arial" panose="020B0604020202020204" pitchFamily="34" charset="0"/>
              <a:buChar char="•"/>
            </a:pPr>
            <a:r>
              <a:rPr lang="lv-LV" sz="2300" dirty="0">
                <a:solidFill>
                  <a:schemeClr val="tx1">
                    <a:lumMod val="65000"/>
                    <a:lumOff val="35000"/>
                  </a:schemeClr>
                </a:solidFill>
                <a:latin typeface="Roboto" panose="02000000000000000000" pitchFamily="2" charset="0"/>
              </a:rPr>
              <a:t>Eiropas </a:t>
            </a:r>
            <a:r>
              <a:rPr lang="lv-LV" sz="2300" dirty="0" err="1">
                <a:solidFill>
                  <a:schemeClr val="tx1">
                    <a:lumMod val="65000"/>
                    <a:lumOff val="35000"/>
                  </a:schemeClr>
                </a:solidFill>
                <a:latin typeface="Roboto" panose="02000000000000000000" pitchFamily="2" charset="0"/>
              </a:rPr>
              <a:t>Multidisciplinārā</a:t>
            </a:r>
            <a:r>
              <a:rPr lang="lv-LV" sz="2300" dirty="0">
                <a:solidFill>
                  <a:schemeClr val="tx1">
                    <a:lumMod val="65000"/>
                    <a:lumOff val="35000"/>
                  </a:schemeClr>
                </a:solidFill>
                <a:latin typeface="Roboto" panose="02000000000000000000" pitchFamily="2" charset="0"/>
              </a:rPr>
              <a:t> kongresā par uroloģisko vēzi (EMUC)</a:t>
            </a:r>
          </a:p>
          <a:p>
            <a:pPr marL="342900" indent="-342900">
              <a:buFont typeface="Arial" panose="020B0604020202020204" pitchFamily="34" charset="0"/>
              <a:buChar char="•"/>
            </a:pPr>
            <a:r>
              <a:rPr lang="lv-LV" sz="2300" dirty="0">
                <a:solidFill>
                  <a:schemeClr val="tx1">
                    <a:lumMod val="65000"/>
                    <a:lumOff val="35000"/>
                  </a:schemeClr>
                </a:solidFill>
                <a:latin typeface="Roboto" panose="02000000000000000000" pitchFamily="2" charset="0"/>
              </a:rPr>
              <a:t>Eiropas Vēža pētniecības un ārstēšanas organizācijas (EORTC) </a:t>
            </a:r>
            <a:r>
              <a:rPr lang="lv-LV" sz="2300" dirty="0" err="1">
                <a:solidFill>
                  <a:schemeClr val="tx1">
                    <a:lumMod val="65000"/>
                    <a:lumOff val="35000"/>
                  </a:schemeClr>
                </a:solidFill>
                <a:latin typeface="Roboto" panose="02000000000000000000" pitchFamily="2" charset="0"/>
              </a:rPr>
              <a:t>vebinārā</a:t>
            </a:r>
            <a:r>
              <a:rPr lang="lv-LV" sz="2300" dirty="0">
                <a:solidFill>
                  <a:schemeClr val="tx1">
                    <a:lumMod val="65000"/>
                    <a:lumOff val="35000"/>
                  </a:schemeClr>
                </a:solidFill>
                <a:latin typeface="Roboto" panose="02000000000000000000" pitchFamily="2" charset="0"/>
              </a:rPr>
              <a:t> </a:t>
            </a:r>
          </a:p>
          <a:p>
            <a:endParaRPr lang="lv-LV" sz="2300" dirty="0">
              <a:solidFill>
                <a:schemeClr val="tx1">
                  <a:lumMod val="65000"/>
                  <a:lumOff val="35000"/>
                </a:schemeClr>
              </a:solidFill>
              <a:latin typeface="Roboto" panose="02000000000000000000" pitchFamily="2" charset="0"/>
            </a:endParaRPr>
          </a:p>
          <a:p>
            <a:r>
              <a:rPr lang="lv-LV" sz="2300" dirty="0">
                <a:solidFill>
                  <a:schemeClr val="tx1">
                    <a:lumMod val="65000"/>
                    <a:lumOff val="35000"/>
                  </a:schemeClr>
                </a:solidFill>
                <a:latin typeface="Roboto" panose="02000000000000000000" pitchFamily="2" charset="0"/>
              </a:rPr>
              <a:t>Secinājumi ir publicēti dažādās publikācijās, tostarp žurnālā </a:t>
            </a:r>
            <a:r>
              <a:rPr lang="lv-LV" sz="2300" dirty="0" err="1">
                <a:solidFill>
                  <a:schemeClr val="tx1">
                    <a:lumMod val="65000"/>
                    <a:lumOff val="35000"/>
                  </a:schemeClr>
                </a:solidFill>
                <a:latin typeface="Roboto" panose="02000000000000000000" pitchFamily="2" charset="0"/>
              </a:rPr>
              <a:t>European</a:t>
            </a:r>
            <a:r>
              <a:rPr lang="lv-LV" sz="2300" dirty="0">
                <a:solidFill>
                  <a:schemeClr val="tx1">
                    <a:lumMod val="65000"/>
                    <a:lumOff val="35000"/>
                  </a:schemeClr>
                </a:solidFill>
                <a:latin typeface="Roboto" panose="02000000000000000000" pitchFamily="2" charset="0"/>
              </a:rPr>
              <a:t> </a:t>
            </a:r>
            <a:r>
              <a:rPr lang="lv-LV" sz="2300" dirty="0" err="1">
                <a:solidFill>
                  <a:schemeClr val="tx1">
                    <a:lumMod val="65000"/>
                    <a:lumOff val="35000"/>
                  </a:schemeClr>
                </a:solidFill>
                <a:latin typeface="Roboto" panose="02000000000000000000" pitchFamily="2" charset="0"/>
              </a:rPr>
              <a:t>Urology</a:t>
            </a:r>
            <a:r>
              <a:rPr lang="lv-LV" sz="2300" dirty="0">
                <a:solidFill>
                  <a:schemeClr val="tx1">
                    <a:lumMod val="65000"/>
                    <a:lumOff val="35000"/>
                  </a:schemeClr>
                </a:solidFill>
                <a:latin typeface="Roboto" panose="02000000000000000000" pitchFamily="2" charset="0"/>
              </a:rPr>
              <a:t> </a:t>
            </a:r>
            <a:r>
              <a:rPr lang="lv-LV" sz="2300" dirty="0" err="1">
                <a:solidFill>
                  <a:schemeClr val="tx1">
                    <a:lumMod val="65000"/>
                    <a:lumOff val="35000"/>
                  </a:schemeClr>
                </a:solidFill>
                <a:latin typeface="Roboto" panose="02000000000000000000" pitchFamily="2" charset="0"/>
              </a:rPr>
              <a:t>Focus</a:t>
            </a:r>
            <a:endParaRPr lang="lv-LV" sz="2300" dirty="0">
              <a:solidFill>
                <a:schemeClr val="tx1">
                  <a:lumMod val="65000"/>
                  <a:lumOff val="35000"/>
                </a:schemeClr>
              </a:solidFill>
              <a:latin typeface="Roboto" panose="02000000000000000000" pitchFamily="2" charset="0"/>
            </a:endParaRPr>
          </a:p>
          <a:p>
            <a:endParaRPr lang="lv-LV"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12739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686778" y="21592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br>
            <a:br>
              <a:rPr lang="en-GB" sz="2400" dirty="0">
                <a:latin typeface="Roboto" panose="02000000000000000000" pitchFamily="2" charset="0"/>
                <a:ea typeface="Roboto" panose="02000000000000000000" pitchFamily="2" charset="0"/>
              </a:rPr>
            </a:br>
            <a:r>
              <a:rPr lang="en-GB" sz="5400" dirty="0" err="1">
                <a:solidFill>
                  <a:schemeClr val="accent1">
                    <a:lumMod val="50000"/>
                  </a:schemeClr>
                </a:solidFill>
                <a:latin typeface="Roboto" panose="02000000000000000000" pitchFamily="2" charset="0"/>
                <a:ea typeface="Roboto" panose="02000000000000000000" pitchFamily="2" charset="0"/>
              </a:rPr>
              <a:t>Kā</a:t>
            </a:r>
            <a:r>
              <a:rPr lang="en-GB" sz="5400" dirty="0">
                <a:solidFill>
                  <a:schemeClr val="accent1">
                    <a:lumMod val="50000"/>
                  </a:schemeClr>
                </a:solidFill>
                <a:latin typeface="Roboto" panose="02000000000000000000" pitchFamily="2" charset="0"/>
                <a:ea typeface="Roboto" panose="02000000000000000000" pitchFamily="2" charset="0"/>
              </a:rPr>
              <a:t> tika </a:t>
            </a:r>
            <a:r>
              <a:rPr lang="en-GB" sz="5400" dirty="0" err="1">
                <a:solidFill>
                  <a:schemeClr val="accent1">
                    <a:lumMod val="50000"/>
                  </a:schemeClr>
                </a:solidFill>
                <a:latin typeface="Roboto" panose="02000000000000000000" pitchFamily="2" charset="0"/>
                <a:ea typeface="Roboto" panose="02000000000000000000" pitchFamily="2" charset="0"/>
              </a:rPr>
              <a:t>īstenots</a:t>
            </a:r>
            <a:r>
              <a:rPr lang="en-GB" sz="5400" dirty="0">
                <a:solidFill>
                  <a:schemeClr val="accent1">
                    <a:lumMod val="50000"/>
                  </a:schemeClr>
                </a:solidFill>
                <a:latin typeface="Roboto" panose="02000000000000000000" pitchFamily="2" charset="0"/>
                <a:ea typeface="Roboto" panose="02000000000000000000" pitchFamily="2" charset="0"/>
              </a:rPr>
              <a:t> EUPROMS</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604045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EAU patient view Barcelona 2019 André Deschamps</Template>
  <TotalTime>5168</TotalTime>
  <Words>2155</Words>
  <Application>Microsoft Macintosh PowerPoint</Application>
  <PresentationFormat>Widescreen</PresentationFormat>
  <Paragraphs>229</Paragraphs>
  <Slides>42</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Roboto</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 deschamps</dc:creator>
  <cp:lastModifiedBy>Simon Crompton</cp:lastModifiedBy>
  <cp:revision>215</cp:revision>
  <dcterms:created xsi:type="dcterms:W3CDTF">2019-05-14T09:26:05Z</dcterms:created>
  <dcterms:modified xsi:type="dcterms:W3CDTF">2023-07-11T14:30:54Z</dcterms:modified>
</cp:coreProperties>
</file>