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327" r:id="rId3"/>
    <p:sldId id="312" r:id="rId4"/>
    <p:sldId id="314" r:id="rId5"/>
    <p:sldId id="328" r:id="rId6"/>
    <p:sldId id="316" r:id="rId7"/>
    <p:sldId id="318" r:id="rId8"/>
    <p:sldId id="317" r:id="rId9"/>
    <p:sldId id="299" r:id="rId10"/>
    <p:sldId id="319" r:id="rId11"/>
    <p:sldId id="300" r:id="rId12"/>
    <p:sldId id="323" r:id="rId13"/>
    <p:sldId id="260" r:id="rId14"/>
    <p:sldId id="302" r:id="rId15"/>
    <p:sldId id="321" r:id="rId16"/>
    <p:sldId id="309" r:id="rId17"/>
    <p:sldId id="320" r:id="rId18"/>
    <p:sldId id="262" r:id="rId19"/>
    <p:sldId id="322" r:id="rId20"/>
    <p:sldId id="272" r:id="rId21"/>
    <p:sldId id="273" r:id="rId22"/>
    <p:sldId id="274" r:id="rId23"/>
    <p:sldId id="303" r:id="rId24"/>
    <p:sldId id="277" r:id="rId25"/>
    <p:sldId id="276" r:id="rId26"/>
    <p:sldId id="278" r:id="rId27"/>
    <p:sldId id="304" r:id="rId28"/>
    <p:sldId id="279" r:id="rId29"/>
    <p:sldId id="280" r:id="rId30"/>
    <p:sldId id="281" r:id="rId31"/>
    <p:sldId id="282" r:id="rId32"/>
    <p:sldId id="284" r:id="rId33"/>
    <p:sldId id="305" r:id="rId34"/>
    <p:sldId id="285" r:id="rId35"/>
    <p:sldId id="286" r:id="rId36"/>
    <p:sldId id="287" r:id="rId37"/>
    <p:sldId id="288" r:id="rId38"/>
    <p:sldId id="289" r:id="rId39"/>
    <p:sldId id="310" r:id="rId40"/>
    <p:sldId id="324" r:id="rId41"/>
    <p:sldId id="325" r:id="rId42"/>
    <p:sldId id="32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 deschamps" initials="ad" lastIdx="8" clrIdx="0">
    <p:extLst>
      <p:ext uri="{19B8F6BF-5375-455C-9EA6-DF929625EA0E}">
        <p15:presenceInfo xmlns:p15="http://schemas.microsoft.com/office/powerpoint/2012/main" userId="29108d73b4981f04" providerId="Windows Live"/>
      </p:ext>
    </p:extLst>
  </p:cmAuthor>
  <p:cmAuthor id="2" name="Simon Crompton" initials="SC" lastIdx="1" clrIdx="1">
    <p:extLst>
      <p:ext uri="{19B8F6BF-5375-455C-9EA6-DF929625EA0E}">
        <p15:presenceInfo xmlns:p15="http://schemas.microsoft.com/office/powerpoint/2012/main" userId="bc91a5c6fdef56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AA43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5782" autoAdjust="0"/>
  </p:normalViewPr>
  <p:slideViewPr>
    <p:cSldViewPr snapToGrid="0">
      <p:cViewPr varScale="1">
        <p:scale>
          <a:sx n="91" d="100"/>
          <a:sy n="91" d="100"/>
        </p:scale>
        <p:origin x="816"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mn-ea"/>
                <a:cs typeface="+mn-cs"/>
              </a:defRPr>
            </a:pPr>
            <a:r>
              <a:rPr lang="nl-BE"/>
              <a:t>Number of treatments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solidFill>
            <a:schemeClr val="bg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Roboto" panose="020000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1BCC5-DA61-B64A-A85F-3C250C3717DA}" type="datetimeFigureOut">
              <a:rPr lang="en-US" smtClean="0"/>
              <a:t>7/11/23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C2793-E073-7A4C-BFE8-8257B50E4418}" type="slidenum">
              <a:rPr lang="en-US" smtClean="0"/>
              <a:t>‹#›</a:t>
            </a:fld>
            <a:endParaRPr lang="en-US"/>
          </a:p>
        </p:txBody>
      </p:sp>
    </p:spTree>
    <p:extLst>
      <p:ext uri="{BB962C8B-B14F-4D97-AF65-F5344CB8AC3E}">
        <p14:creationId xmlns:p14="http://schemas.microsoft.com/office/powerpoint/2010/main" val="58985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a:t>
            </a:fld>
            <a:endParaRPr lang="en-US"/>
          </a:p>
        </p:txBody>
      </p:sp>
    </p:spTree>
    <p:extLst>
      <p:ext uri="{BB962C8B-B14F-4D97-AF65-F5344CB8AC3E}">
        <p14:creationId xmlns:p14="http://schemas.microsoft.com/office/powerpoint/2010/main" val="1436518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t-IT" sz="1800" kern="100" dirty="0">
                <a:effectLst/>
                <a:latin typeface="Calibri" panose="020F0502020204030204" pitchFamily="34" charset="0"/>
                <a:ea typeface="Calibri" panose="020F0502020204030204" pitchFamily="34" charset="0"/>
                <a:cs typeface="Arial" panose="020B0604020202020204" pitchFamily="34" charset="0"/>
              </a:rPr>
              <a:t>L’indagine comprendeva domande per definire i dati demografici e una serie di domande per stabilire lo stato di salute, le attività quotidiane e la qualità della vita utilizzando tre misure convalidate comunemente impiegate nell’ambito della ricerca sanitaria:</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it-IT" sz="1800" kern="100" dirty="0">
                <a:effectLst/>
                <a:latin typeface="Calibri" panose="020F0502020204030204" pitchFamily="34" charset="0"/>
                <a:ea typeface="Calibri" panose="020F0502020204030204" pitchFamily="34" charset="0"/>
                <a:cs typeface="Arial" panose="020B0604020202020204" pitchFamily="34" charset="0"/>
              </a:rPr>
              <a:t>EQ-5D-5L</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it-IT" sz="1800" kern="100" dirty="0">
                <a:effectLst/>
                <a:latin typeface="Calibri" panose="020F0502020204030204" pitchFamily="34" charset="0"/>
                <a:ea typeface="Calibri" panose="020F0502020204030204" pitchFamily="34" charset="0"/>
                <a:cs typeface="Arial" panose="020B0604020202020204" pitchFamily="34" charset="0"/>
              </a:rPr>
              <a:t>EORTC-QLQ-C30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it-IT" sz="1800" kern="100" dirty="0">
                <a:effectLst/>
                <a:latin typeface="Calibri" panose="020F0502020204030204" pitchFamily="34" charset="0"/>
                <a:ea typeface="Calibri" panose="020F0502020204030204" pitchFamily="34" charset="0"/>
                <a:cs typeface="Arial" panose="020B0604020202020204" pitchFamily="34" charset="0"/>
              </a:rPr>
              <a:t>EPIC-26.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10</a:t>
            </a:fld>
            <a:endParaRPr lang="en-US"/>
          </a:p>
        </p:txBody>
      </p:sp>
    </p:spTree>
    <p:extLst>
      <p:ext uri="{BB962C8B-B14F-4D97-AF65-F5344CB8AC3E}">
        <p14:creationId xmlns:p14="http://schemas.microsoft.com/office/powerpoint/2010/main" val="398524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Le </a:t>
            </a:r>
            <a:r>
              <a:rPr lang="en-GB" sz="1200" dirty="0" err="1">
                <a:solidFill>
                  <a:schemeClr val="tx1">
                    <a:lumMod val="65000"/>
                    <a:lumOff val="35000"/>
                  </a:schemeClr>
                </a:solidFill>
                <a:latin typeface="Roboto" panose="02000000000000000000" pitchFamily="2" charset="0"/>
              </a:rPr>
              <a:t>dimensioni</a:t>
            </a:r>
            <a:r>
              <a:rPr lang="en-GB" sz="1200" dirty="0">
                <a:solidFill>
                  <a:schemeClr val="tx1">
                    <a:lumMod val="65000"/>
                    <a:lumOff val="35000"/>
                  </a:schemeClr>
                </a:solidFill>
                <a:latin typeface="Roboto" panose="02000000000000000000" pitchFamily="2" charset="0"/>
              </a:rPr>
              <a:t> del </a:t>
            </a:r>
            <a:r>
              <a:rPr lang="en-GB" sz="1200" dirty="0" err="1">
                <a:solidFill>
                  <a:schemeClr val="tx1">
                    <a:lumMod val="65000"/>
                    <a:lumOff val="35000"/>
                  </a:schemeClr>
                </a:solidFill>
                <a:latin typeface="Roboto" panose="02000000000000000000" pitchFamily="2" charset="0"/>
              </a:rPr>
              <a:t>campione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erano</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molto</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grandi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dato</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che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rende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risultati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autorevoli</a:t>
            </a:r>
            <a:r>
              <a:rPr lang="en-GB" sz="1200" dirty="0">
                <a:solidFill>
                  <a:schemeClr val="tx1">
                    <a:lumMod val="65000"/>
                    <a:lumOff val="35000"/>
                  </a:schemeClr>
                </a:solidFill>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La </a:t>
            </a:r>
            <a:r>
              <a:rPr lang="en-GB" sz="1200" dirty="0" err="1">
                <a:solidFill>
                  <a:schemeClr val="tx1">
                    <a:lumMod val="65000"/>
                    <a:lumOff val="35000"/>
                  </a:schemeClr>
                </a:solidFill>
                <a:latin typeface="Roboto" panose="02000000000000000000" pitchFamily="2" charset="0"/>
              </a:rPr>
              <a:t>risposta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è</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stata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ampia</a:t>
            </a:r>
            <a:r>
              <a:rPr lang="en-GB" sz="1200" dirty="0">
                <a:solidFill>
                  <a:schemeClr val="tx1">
                    <a:lumMod val="65000"/>
                    <a:lumOff val="35000"/>
                  </a:schemeClr>
                </a:solidFill>
                <a:latin typeface="Roboto" panose="02000000000000000000" pitchFamily="2" charset="0"/>
              </a:rPr>
              <a:t> in 32 </a:t>
            </a:r>
            <a:r>
              <a:rPr lang="en-GB" sz="1200" dirty="0" err="1">
                <a:solidFill>
                  <a:schemeClr val="tx1">
                    <a:lumMod val="65000"/>
                    <a:lumOff val="35000"/>
                  </a:schemeClr>
                </a:solidFill>
                <a:latin typeface="Roboto" panose="02000000000000000000" pitchFamily="2" charset="0"/>
              </a:rPr>
              <a:t>paesi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principalmente</a:t>
            </a:r>
            <a:r>
              <a:rPr lang="en-GB" sz="1200" dirty="0">
                <a:solidFill>
                  <a:schemeClr val="tx1">
                    <a:lumMod val="65000"/>
                    <a:lumOff val="35000"/>
                  </a:schemeClr>
                </a:solidFill>
                <a:latin typeface="Roboto" panose="02000000000000000000" pitchFamily="2" charset="0"/>
              </a:rPr>
              <a:t> in Europa, ma </a:t>
            </a:r>
            <a:r>
              <a:rPr lang="en-GB" sz="1200" dirty="0" err="1">
                <a:solidFill>
                  <a:schemeClr val="tx1">
                    <a:lumMod val="65000"/>
                    <a:lumOff val="35000"/>
                  </a:schemeClr>
                </a:solidFill>
                <a:latin typeface="Roboto" panose="02000000000000000000" pitchFamily="2" charset="0"/>
              </a:rPr>
              <a:t>anche</a:t>
            </a:r>
            <a:r>
              <a:rPr lang="en-GB" sz="1200" dirty="0">
                <a:solidFill>
                  <a:schemeClr val="tx1">
                    <a:lumMod val="65000"/>
                    <a:lumOff val="35000"/>
                  </a:schemeClr>
                </a:solidFill>
                <a:latin typeface="Roboto" panose="02000000000000000000" pitchFamily="2" charset="0"/>
              </a:rPr>
              <a:t> in Nord America e Australia.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11</a:t>
            </a:fld>
            <a:endParaRPr lang="en-US"/>
          </a:p>
        </p:txBody>
      </p:sp>
    </p:spTree>
    <p:extLst>
      <p:ext uri="{BB962C8B-B14F-4D97-AF65-F5344CB8AC3E}">
        <p14:creationId xmlns:p14="http://schemas.microsoft.com/office/powerpoint/2010/main" val="3500987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solidFill>
                  <a:schemeClr val="tx1">
                    <a:lumMod val="65000"/>
                    <a:lumOff val="35000"/>
                  </a:schemeClr>
                </a:solidFill>
                <a:latin typeface="Roboto" panose="02000000000000000000" pitchFamily="2" charset="0"/>
              </a:rPr>
              <a:t>L’età</a:t>
            </a:r>
            <a:r>
              <a:rPr lang="en-GB" sz="1200" dirty="0">
                <a:solidFill>
                  <a:schemeClr val="tx1">
                    <a:lumMod val="65000"/>
                    <a:lumOff val="35000"/>
                  </a:schemeClr>
                </a:solidFill>
                <a:latin typeface="Roboto" panose="02000000000000000000" pitchFamily="2" charset="0"/>
              </a:rPr>
              <a:t> media </a:t>
            </a:r>
            <a:r>
              <a:rPr lang="en-GB" sz="1200" dirty="0" err="1">
                <a:solidFill>
                  <a:schemeClr val="tx1">
                    <a:lumMod val="65000"/>
                    <a:lumOff val="35000"/>
                  </a:schemeClr>
                </a:solidFill>
                <a:latin typeface="Roboto" panose="02000000000000000000" pitchFamily="2" charset="0"/>
              </a:rPr>
              <a:t>alla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diagnosi</a:t>
            </a:r>
            <a:r>
              <a:rPr lang="en-GB" sz="1200" dirty="0">
                <a:solidFill>
                  <a:schemeClr val="tx1">
                    <a:lumMod val="65000"/>
                    <a:lumOff val="35000"/>
                  </a:schemeClr>
                </a:solidFill>
                <a:latin typeface="Roboto" panose="02000000000000000000" pitchFamily="2" charset="0"/>
              </a:rPr>
              <a:t> era di 64 anni e in media </a:t>
            </a:r>
            <a:r>
              <a:rPr lang="en-GB" sz="1200" dirty="0" err="1">
                <a:solidFill>
                  <a:schemeClr val="tx1">
                    <a:lumMod val="65000"/>
                    <a:lumOff val="35000"/>
                  </a:schemeClr>
                </a:solidFill>
                <a:latin typeface="Roboto" panose="02000000000000000000" pitchFamily="2" charset="0"/>
              </a:rPr>
              <a:t>gli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uomini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rispondevano</a:t>
            </a:r>
            <a:r>
              <a:rPr lang="en-GB" sz="1200" dirty="0">
                <a:solidFill>
                  <a:schemeClr val="tx1">
                    <a:lumMod val="65000"/>
                    <a:lumOff val="35000"/>
                  </a:schemeClr>
                </a:solidFill>
                <a:latin typeface="Roboto" panose="02000000000000000000" pitchFamily="2" charset="0"/>
              </a:rPr>
              <a:t> cinque anni dopo il </a:t>
            </a:r>
            <a:r>
              <a:rPr lang="en-GB" sz="1200" dirty="0" err="1">
                <a:solidFill>
                  <a:schemeClr val="tx1">
                    <a:lumMod val="65000"/>
                    <a:lumOff val="35000"/>
                  </a:schemeClr>
                </a:solidFill>
                <a:latin typeface="Roboto" panose="02000000000000000000" pitchFamily="2" charset="0"/>
              </a:rPr>
              <a:t>trattamento</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Alcuni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avevano</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ricevuto</a:t>
            </a:r>
            <a:r>
              <a:rPr lang="en-GB" sz="1200" dirty="0">
                <a:solidFill>
                  <a:schemeClr val="tx1">
                    <a:lumMod val="65000"/>
                    <a:lumOff val="35000"/>
                  </a:schemeClr>
                </a:solidFill>
                <a:latin typeface="Roboto" panose="02000000000000000000" pitchFamily="2" charset="0"/>
              </a:rPr>
              <a:t> il </a:t>
            </a:r>
            <a:r>
              <a:rPr lang="en-GB" sz="1200" dirty="0" err="1">
                <a:solidFill>
                  <a:schemeClr val="tx1">
                    <a:lumMod val="65000"/>
                    <a:lumOff val="35000"/>
                  </a:schemeClr>
                </a:solidFill>
                <a:latin typeface="Roboto" panose="02000000000000000000" pitchFamily="2" charset="0"/>
              </a:rPr>
              <a:t>trattamento</a:t>
            </a:r>
            <a:r>
              <a:rPr lang="en-GB" sz="1200" dirty="0">
                <a:solidFill>
                  <a:schemeClr val="tx1">
                    <a:lumMod val="65000"/>
                    <a:lumOff val="35000"/>
                  </a:schemeClr>
                </a:solidFill>
                <a:latin typeface="Roboto" panose="02000000000000000000" pitchFamily="2" charset="0"/>
              </a:rPr>
              <a:t> 10 anni prima, </a:t>
            </a:r>
            <a:r>
              <a:rPr lang="en-GB" sz="1200" dirty="0" err="1">
                <a:solidFill>
                  <a:schemeClr val="tx1">
                    <a:lumMod val="65000"/>
                    <a:lumOff val="35000"/>
                  </a:schemeClr>
                </a:solidFill>
                <a:latin typeface="Roboto" panose="02000000000000000000" pitchFamily="2" charset="0"/>
              </a:rPr>
              <a:t>altri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l’avevano</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appena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terminato</a:t>
            </a:r>
            <a:r>
              <a:rPr lang="en-GB" sz="1200" dirty="0">
                <a:solidFill>
                  <a:schemeClr val="tx1">
                    <a:lumMod val="65000"/>
                    <a:lumOff val="35000"/>
                  </a:schemeClr>
                </a:solidFill>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Come </a:t>
            </a:r>
            <a:r>
              <a:rPr lang="en-GB" sz="1200" dirty="0" err="1">
                <a:solidFill>
                  <a:schemeClr val="tx1">
                    <a:lumMod val="65000"/>
                    <a:lumOff val="35000"/>
                  </a:schemeClr>
                </a:solidFill>
                <a:latin typeface="Roboto" panose="02000000000000000000" pitchFamily="2" charset="0"/>
              </a:rPr>
              <a:t>si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può</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vedere</a:t>
            </a:r>
            <a:r>
              <a:rPr lang="en-GB" sz="1200" dirty="0">
                <a:solidFill>
                  <a:schemeClr val="tx1">
                    <a:lumMod val="65000"/>
                    <a:lumOff val="35000"/>
                  </a:schemeClr>
                </a:solidFill>
                <a:latin typeface="Roboto" panose="02000000000000000000" pitchFamily="2" charset="0"/>
              </a:rPr>
              <a:t> dal </a:t>
            </a:r>
            <a:r>
              <a:rPr lang="en-GB" sz="1200" dirty="0" err="1">
                <a:solidFill>
                  <a:schemeClr val="tx1">
                    <a:lumMod val="65000"/>
                    <a:lumOff val="35000"/>
                  </a:schemeClr>
                </a:solidFill>
                <a:latin typeface="Roboto" panose="02000000000000000000" pitchFamily="2" charset="0"/>
              </a:rPr>
              <a:t>grafico</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della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distribuzione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dell’età</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alla</a:t>
            </a:r>
            <a:r>
              <a:rPr lang="en-GB" sz="1200" dirty="0">
                <a:solidFill>
                  <a:schemeClr val="tx1">
                    <a:lumMod val="65000"/>
                    <a:lumOff val="35000"/>
                  </a:schemeClr>
                </a:solidFill>
                <a:latin typeface="Roboto" panose="02000000000000000000" pitchFamily="2" charset="0"/>
              </a:rPr>
              <a:t> prima </a:t>
            </a:r>
            <a:r>
              <a:rPr lang="en-GB" sz="1200" dirty="0" err="1">
                <a:solidFill>
                  <a:schemeClr val="tx1">
                    <a:lumMod val="65000"/>
                    <a:lumOff val="35000"/>
                  </a:schemeClr>
                </a:solidFill>
                <a:latin typeface="Roboto" panose="02000000000000000000" pitchFamily="2" charset="0"/>
              </a:rPr>
              <a:t>diagnosi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oltre</a:t>
            </a:r>
            <a:r>
              <a:rPr lang="en-GB" sz="1200" dirty="0">
                <a:solidFill>
                  <a:schemeClr val="tx1">
                    <a:lumMod val="65000"/>
                    <a:lumOff val="35000"/>
                  </a:schemeClr>
                </a:solidFill>
                <a:latin typeface="Roboto" panose="02000000000000000000" pitchFamily="2" charset="0"/>
              </a:rPr>
              <a:t> il 50% </a:t>
            </a:r>
            <a:r>
              <a:rPr lang="en-GB" sz="1200" dirty="0" err="1">
                <a:solidFill>
                  <a:schemeClr val="tx1">
                    <a:lumMod val="65000"/>
                    <a:lumOff val="35000"/>
                  </a:schemeClr>
                </a:solidFill>
                <a:latin typeface="Roboto" panose="02000000000000000000" pitchFamily="2" charset="0"/>
              </a:rPr>
              <a:t>dei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partecipanti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aveva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ricevuto</a:t>
            </a:r>
            <a:r>
              <a:rPr lang="en-GB" sz="1200" dirty="0">
                <a:solidFill>
                  <a:schemeClr val="tx1">
                    <a:lumMod val="65000"/>
                    <a:lumOff val="35000"/>
                  </a:schemeClr>
                </a:solidFill>
                <a:latin typeface="Roboto" panose="02000000000000000000" pitchFamily="2" charset="0"/>
              </a:rPr>
              <a:t> la </a:t>
            </a:r>
            <a:r>
              <a:rPr lang="en-GB" sz="1200" dirty="0" err="1">
                <a:solidFill>
                  <a:schemeClr val="tx1">
                    <a:lumMod val="65000"/>
                    <a:lumOff val="35000"/>
                  </a:schemeClr>
                </a:solidFill>
                <a:latin typeface="Roboto" panose="02000000000000000000" pitchFamily="2" charset="0"/>
              </a:rPr>
              <a:t>diagnosi</a:t>
            </a:r>
            <a:r>
              <a:rPr lang="en-GB" sz="1200" dirty="0">
                <a:solidFill>
                  <a:schemeClr val="tx1">
                    <a:lumMod val="65000"/>
                    <a:lumOff val="35000"/>
                  </a:schemeClr>
                </a:solidFill>
                <a:latin typeface="Roboto" panose="02000000000000000000" pitchFamily="2" charset="0"/>
              </a:rPr>
              <a:t> prima </a:t>
            </a:r>
            <a:r>
              <a:rPr lang="en-GB" sz="1200" dirty="0" err="1">
                <a:solidFill>
                  <a:schemeClr val="tx1">
                    <a:lumMod val="65000"/>
                    <a:lumOff val="35000"/>
                  </a:schemeClr>
                </a:solidFill>
                <a:latin typeface="Roboto" panose="02000000000000000000" pitchFamily="2" charset="0"/>
              </a:rPr>
              <a:t>dei</a:t>
            </a:r>
            <a:r>
              <a:rPr lang="en-GB" sz="1200" dirty="0">
                <a:solidFill>
                  <a:schemeClr val="tx1">
                    <a:lumMod val="65000"/>
                    <a:lumOff val="35000"/>
                  </a:schemeClr>
                </a:solidFill>
                <a:latin typeface="Roboto" panose="02000000000000000000" pitchFamily="2" charset="0"/>
              </a:rPr>
              <a:t> 65 anni. </a:t>
            </a:r>
            <a:r>
              <a:rPr lang="en-GB" sz="1200" dirty="0" err="1">
                <a:solidFill>
                  <a:schemeClr val="tx1">
                    <a:lumMod val="65000"/>
                    <a:lumOff val="35000"/>
                  </a:schemeClr>
                </a:solidFill>
                <a:latin typeface="Roboto" panose="02000000000000000000" pitchFamily="2" charset="0"/>
              </a:rPr>
              <a:t>Ciò</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confuta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l’idea</a:t>
            </a:r>
            <a:r>
              <a:rPr lang="en-GB" sz="1200" dirty="0">
                <a:solidFill>
                  <a:schemeClr val="tx1">
                    <a:lumMod val="65000"/>
                    <a:lumOff val="35000"/>
                  </a:schemeClr>
                </a:solidFill>
                <a:latin typeface="Roboto" panose="02000000000000000000" pitchFamily="2" charset="0"/>
              </a:rPr>
              <a:t> secondo cui il </a:t>
            </a:r>
            <a:r>
              <a:rPr lang="en-GB" sz="1200" dirty="0" err="1">
                <a:solidFill>
                  <a:schemeClr val="tx1">
                    <a:lumMod val="65000"/>
                    <a:lumOff val="35000"/>
                  </a:schemeClr>
                </a:solidFill>
                <a:latin typeface="Roboto" panose="02000000000000000000" pitchFamily="2" charset="0"/>
              </a:rPr>
              <a:t>tumore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alla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prostata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sia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una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malattia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che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colpisce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gli</a:t>
            </a:r>
            <a:r>
              <a:rPr lang="en-GB" sz="1200" dirty="0">
                <a:solidFill>
                  <a:schemeClr val="tx1">
                    <a:lumMod val="65000"/>
                    <a:lumOff val="35000"/>
                  </a:schemeClr>
                </a:solidFill>
                <a:latin typeface="Roboto" panose="02000000000000000000" pitchFamily="2" charset="0"/>
              </a:rPr>
              <a:t> anziani.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12</a:t>
            </a:fld>
            <a:endParaRPr lang="en-US"/>
          </a:p>
        </p:txBody>
      </p:sp>
    </p:spTree>
    <p:extLst>
      <p:ext uri="{BB962C8B-B14F-4D97-AF65-F5344CB8AC3E}">
        <p14:creationId xmlns:p14="http://schemas.microsoft.com/office/powerpoint/2010/main" val="1124841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La </a:t>
            </a:r>
            <a:r>
              <a:rPr lang="en-GB" sz="1200" dirty="0" err="1">
                <a:solidFill>
                  <a:schemeClr val="tx1">
                    <a:lumMod val="65000"/>
                    <a:lumOff val="35000"/>
                  </a:schemeClr>
                </a:solidFill>
                <a:latin typeface="Roboto" panose="02000000000000000000" pitchFamily="2" charset="0"/>
              </a:rPr>
              <a:t>maggior</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parte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viveva</a:t>
            </a:r>
            <a:r>
              <a:rPr lang="en-GB" sz="1200" dirty="0">
                <a:solidFill>
                  <a:schemeClr val="tx1">
                    <a:lumMod val="65000"/>
                    <a:lumOff val="35000"/>
                  </a:schemeClr>
                </a:solidFill>
                <a:latin typeface="Roboto" panose="02000000000000000000" pitchFamily="2" charset="0"/>
              </a:rPr>
              <a:t> con un/</a:t>
            </a:r>
            <a:r>
              <a:rPr lang="en-GB" sz="1200" dirty="0" err="1">
                <a:solidFill>
                  <a:schemeClr val="tx1">
                    <a:lumMod val="65000"/>
                    <a:lumOff val="35000"/>
                  </a:schemeClr>
                </a:solidFill>
                <a:latin typeface="Roboto" panose="02000000000000000000" pitchFamily="2" charset="0"/>
              </a:rPr>
              <a:t>una</a:t>
            </a:r>
            <a:r>
              <a:rPr lang="en-GB" sz="1200" dirty="0">
                <a:solidFill>
                  <a:schemeClr val="tx1">
                    <a:lumMod val="65000"/>
                    <a:lumOff val="35000"/>
                  </a:schemeClr>
                </a:solidFill>
                <a:latin typeface="Roboto" panose="02000000000000000000" pitchFamily="2" charset="0"/>
              </a:rPr>
              <a:t> partner, un </a:t>
            </a:r>
            <a:r>
              <a:rPr lang="en-GB" sz="1200" dirty="0" err="1">
                <a:solidFill>
                  <a:schemeClr val="tx1">
                    <a:lumMod val="65000"/>
                    <a:lumOff val="35000"/>
                  </a:schemeClr>
                </a:solidFill>
                <a:latin typeface="Roboto" panose="02000000000000000000" pitchFamily="2" charset="0"/>
              </a:rPr>
              <a:t>dato</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importante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considerati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gli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effetti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che</a:t>
            </a:r>
            <a:r>
              <a:rPr lang="en-GB" sz="1200" dirty="0">
                <a:solidFill>
                  <a:schemeClr val="tx1">
                    <a:lumMod val="65000"/>
                    <a:lumOff val="35000"/>
                  </a:schemeClr>
                </a:solidFill>
                <a:latin typeface="Roboto" panose="02000000000000000000" pitchFamily="2" charset="0"/>
              </a:rPr>
              <a:t> il </a:t>
            </a:r>
            <a:r>
              <a:rPr lang="en-GB" sz="1200" dirty="0" err="1">
                <a:solidFill>
                  <a:schemeClr val="tx1">
                    <a:lumMod val="65000"/>
                    <a:lumOff val="35000"/>
                  </a:schemeClr>
                </a:solidFill>
                <a:latin typeface="Roboto" panose="02000000000000000000" pitchFamily="2" charset="0"/>
              </a:rPr>
              <a:t>trattamento</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può</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avere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sulla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funzione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sessuale</a:t>
            </a:r>
            <a:r>
              <a:rPr lang="en-GB" sz="1200" dirty="0">
                <a:solidFill>
                  <a:schemeClr val="tx1">
                    <a:lumMod val="65000"/>
                    <a:lumOff val="35000"/>
                  </a:schemeClr>
                </a:solidFill>
                <a:latin typeface="Roboto" panose="020000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Per </a:t>
            </a:r>
            <a:r>
              <a:rPr lang="en-GB" sz="1200" dirty="0" err="1">
                <a:solidFill>
                  <a:schemeClr val="tx1">
                    <a:lumMod val="65000"/>
                    <a:lumOff val="35000"/>
                  </a:schemeClr>
                </a:solidFill>
                <a:latin typeface="Roboto" panose="02000000000000000000" pitchFamily="2" charset="0"/>
              </a:rPr>
              <a:t>quanto</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riguarda</a:t>
            </a:r>
            <a:r>
              <a:rPr lang="en-GB" sz="1200" dirty="0">
                <a:solidFill>
                  <a:schemeClr val="tx1">
                    <a:lumMod val="65000"/>
                    <a:lumOff val="35000"/>
                  </a:schemeClr>
                </a:solidFill>
                <a:latin typeface="Roboto" panose="02000000000000000000" pitchFamily="2" charset="0"/>
              </a:rPr>
              <a:t> il </a:t>
            </a:r>
            <a:r>
              <a:rPr lang="en-GB" sz="1200" dirty="0" err="1">
                <a:solidFill>
                  <a:schemeClr val="tx1">
                    <a:lumMod val="65000"/>
                    <a:lumOff val="35000"/>
                  </a:schemeClr>
                </a:solidFill>
                <a:latin typeface="Roboto" panose="02000000000000000000" pitchFamily="2" charset="0"/>
              </a:rPr>
              <a:t>profilo</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dei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partecipanti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si</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registra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una</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lieve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tendenza</a:t>
            </a:r>
            <a:r>
              <a:rPr lang="en-GB" sz="1200" dirty="0">
                <a:solidFill>
                  <a:schemeClr val="tx1">
                    <a:lumMod val="65000"/>
                    <a:lumOff val="35000"/>
                  </a:schemeClr>
                </a:solidFill>
                <a:latin typeface="Roboto" panose="02000000000000000000" pitchFamily="2" charset="0"/>
              </a:rPr>
              <a:t> verso un </a:t>
            </a:r>
            <a:r>
              <a:rPr lang="en-GB" sz="1200" dirty="0" err="1">
                <a:solidFill>
                  <a:schemeClr val="tx1">
                    <a:lumMod val="65000"/>
                    <a:lumOff val="35000"/>
                  </a:schemeClr>
                </a:solidFill>
                <a:latin typeface="Roboto" panose="02000000000000000000" pitchFamily="2" charset="0"/>
              </a:rPr>
              <a:t>livello</a:t>
            </a:r>
            <a:r>
              <a:rPr lang="en-GB" sz="1200" dirty="0">
                <a:solidFill>
                  <a:schemeClr val="tx1">
                    <a:lumMod val="65000"/>
                    <a:lumOff val="35000"/>
                  </a:schemeClr>
                </a:solidFill>
                <a:latin typeface="Roboto" panose="02000000000000000000" pitchFamily="2" charset="0"/>
              </a:rPr>
              <a:t> di </a:t>
            </a:r>
            <a:r>
              <a:rPr lang="en-GB" sz="1200" dirty="0" err="1">
                <a:solidFill>
                  <a:schemeClr val="tx1">
                    <a:lumMod val="65000"/>
                    <a:lumOff val="35000"/>
                  </a:schemeClr>
                </a:solidFill>
                <a:latin typeface="Roboto" panose="02000000000000000000" pitchFamily="2" charset="0"/>
              </a:rPr>
              <a:t>istruzione</a:t>
            </a:r>
            <a:r>
              <a:rPr lang="en-GB" sz="1200" dirty="0">
                <a:solidFill>
                  <a:schemeClr val="tx1">
                    <a:lumMod val="65000"/>
                    <a:lumOff val="35000"/>
                  </a:schemeClr>
                </a:solidFill>
                <a:latin typeface="Roboto" panose="02000000000000000000" pitchFamily="2" charset="0"/>
              </a:rPr>
              <a:t> </a:t>
            </a:r>
            <a:r>
              <a:rPr lang="en-GB" sz="1200" dirty="0" err="1">
                <a:solidFill>
                  <a:schemeClr val="tx1">
                    <a:lumMod val="65000"/>
                    <a:lumOff val="35000"/>
                  </a:schemeClr>
                </a:solidFill>
                <a:latin typeface="Roboto" panose="02000000000000000000" pitchFamily="2" charset="0"/>
              </a:rPr>
              <a:t>superiore</a:t>
            </a:r>
            <a:r>
              <a:rPr lang="en-GB" sz="1200" dirty="0">
                <a:solidFill>
                  <a:schemeClr val="tx1">
                    <a:lumMod val="65000"/>
                    <a:lumOff val="35000"/>
                  </a:schemeClr>
                </a:solidFill>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13</a:t>
            </a:fld>
            <a:endParaRPr lang="en-US"/>
          </a:p>
        </p:txBody>
      </p:sp>
    </p:spTree>
    <p:extLst>
      <p:ext uri="{BB962C8B-B14F-4D97-AF65-F5344CB8AC3E}">
        <p14:creationId xmlns:p14="http://schemas.microsoft.com/office/powerpoint/2010/main" val="1573193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La </a:t>
            </a:r>
            <a:r>
              <a:rPr lang="en-GB" sz="1200" kern="1200" dirty="0" err="1">
                <a:solidFill>
                  <a:schemeClr val="tx1"/>
                </a:solidFill>
                <a:effectLst/>
                <a:latin typeface="+mn-lt"/>
                <a:ea typeface="+mn-ea"/>
                <a:cs typeface="+mn-cs"/>
              </a:rPr>
              <a:t>maggior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parte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pazienti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aveva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ricevuto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una</a:t>
            </a:r>
            <a:r>
              <a:rPr lang="en-GB" sz="1200" kern="1200" dirty="0">
                <a:solidFill>
                  <a:schemeClr val="tx1"/>
                </a:solidFill>
                <a:effectLst/>
                <a:latin typeface="+mn-lt"/>
                <a:ea typeface="+mn-ea"/>
                <a:cs typeface="+mn-cs"/>
              </a:rPr>
              <a:t> sola </a:t>
            </a:r>
            <a:r>
              <a:rPr lang="en-GB" sz="1200" kern="1200" dirty="0" err="1">
                <a:solidFill>
                  <a:schemeClr val="tx1"/>
                </a:solidFill>
                <a:effectLst/>
                <a:latin typeface="+mn-lt"/>
                <a:ea typeface="+mn-ea"/>
                <a:cs typeface="+mn-cs"/>
              </a:rPr>
              <a:t>linea</a:t>
            </a:r>
            <a:r>
              <a:rPr lang="en-GB" sz="1200" kern="1200" dirty="0">
                <a:solidFill>
                  <a:schemeClr val="tx1"/>
                </a:solidFill>
                <a:effectLst/>
                <a:latin typeface="+mn-lt"/>
                <a:ea typeface="+mn-ea"/>
                <a:cs typeface="+mn-cs"/>
              </a:rPr>
              <a:t> di </a:t>
            </a:r>
            <a:r>
              <a:rPr lang="en-GB" sz="1200" kern="1200" dirty="0" err="1">
                <a:solidFill>
                  <a:schemeClr val="tx1"/>
                </a:solidFill>
                <a:effectLst/>
                <a:latin typeface="+mn-lt"/>
                <a:ea typeface="+mn-ea"/>
                <a:cs typeface="+mn-cs"/>
              </a:rPr>
              <a:t>trattamento</a:t>
            </a:r>
            <a:r>
              <a:rPr lang="en-GB" sz="1200" kern="1200" dirty="0">
                <a:solidFill>
                  <a:schemeClr val="tx1"/>
                </a:solidFill>
                <a:effectLst/>
                <a:latin typeface="+mn-lt"/>
                <a:ea typeface="+mn-ea"/>
                <a:cs typeface="+mn-cs"/>
              </a:rPr>
              <a:t> al </a:t>
            </a:r>
            <a:r>
              <a:rPr lang="en-GB" sz="1200" kern="1200" dirty="0" err="1">
                <a:solidFill>
                  <a:schemeClr val="tx1"/>
                </a:solidFill>
                <a:effectLst/>
                <a:latin typeface="+mn-lt"/>
                <a:ea typeface="+mn-ea"/>
                <a:cs typeface="+mn-cs"/>
              </a:rPr>
              <a:t>momento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dell’inizio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dell’indagine</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Il 57% </a:t>
            </a:r>
            <a:r>
              <a:rPr lang="en-GB" sz="1200" kern="1200" dirty="0" err="1">
                <a:solidFill>
                  <a:schemeClr val="tx1"/>
                </a:solidFill>
                <a:effectLst/>
                <a:latin typeface="+mn-lt"/>
                <a:ea typeface="+mn-ea"/>
                <a:cs typeface="+mn-cs"/>
              </a:rPr>
              <a:t>dei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partecipanti</a:t>
            </a:r>
            <a:r>
              <a:rPr lang="en-GB" sz="1200" kern="1200" dirty="0">
                <a:solidFill>
                  <a:schemeClr val="tx1"/>
                </a:solidFill>
                <a:effectLst/>
                <a:latin typeface="+mn-lt"/>
                <a:ea typeface="+mn-ea"/>
                <a:cs typeface="+mn-cs"/>
              </a:rPr>
              <a:t> era </a:t>
            </a:r>
            <a:r>
              <a:rPr lang="en-GB" sz="1200" kern="1200" dirty="0" err="1">
                <a:solidFill>
                  <a:schemeClr val="tx1"/>
                </a:solidFill>
                <a:effectLst/>
                <a:latin typeface="+mn-lt"/>
                <a:ea typeface="+mn-ea"/>
                <a:cs typeface="+mn-cs"/>
              </a:rPr>
              <a:t>stato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sottoposto</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una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prostatectomia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radicale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pertanto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risultati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complessivi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saranno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influenzati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dagli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effetti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sulla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qualità</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della</a:t>
            </a:r>
            <a:r>
              <a:rPr lang="en-GB" sz="1200" kern="1200" dirty="0">
                <a:solidFill>
                  <a:schemeClr val="tx1"/>
                </a:solidFill>
                <a:effectLst/>
                <a:latin typeface="+mn-lt"/>
                <a:ea typeface="+mn-ea"/>
                <a:cs typeface="+mn-cs"/>
              </a:rPr>
              <a:t> vita di </a:t>
            </a:r>
            <a:r>
              <a:rPr lang="en-GB" sz="1200" kern="1200" dirty="0" err="1">
                <a:solidFill>
                  <a:schemeClr val="tx1"/>
                </a:solidFill>
                <a:effectLst/>
                <a:latin typeface="+mn-lt"/>
                <a:ea typeface="+mn-ea"/>
                <a:cs typeface="+mn-cs"/>
              </a:rPr>
              <a:t>quel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particolare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trattamento</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14</a:t>
            </a:fld>
            <a:endParaRPr lang="en-US"/>
          </a:p>
        </p:txBody>
      </p:sp>
    </p:spTree>
    <p:extLst>
      <p:ext uri="{BB962C8B-B14F-4D97-AF65-F5344CB8AC3E}">
        <p14:creationId xmlns:p14="http://schemas.microsoft.com/office/powerpoint/2010/main" val="1547555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15</a:t>
            </a:fld>
            <a:endParaRPr lang="en-US"/>
          </a:p>
        </p:txBody>
      </p:sp>
    </p:spTree>
    <p:extLst>
      <p:ext uri="{BB962C8B-B14F-4D97-AF65-F5344CB8AC3E}">
        <p14:creationId xmlns:p14="http://schemas.microsoft.com/office/powerpoint/2010/main" val="2031286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Questo</a:t>
            </a:r>
            <a:r>
              <a:rPr lang="en-US" dirty="0"/>
              <a:t> </a:t>
            </a:r>
            <a:r>
              <a:rPr lang="en-US" dirty="0" err="1"/>
              <a:t>grafico</a:t>
            </a:r>
            <a:r>
              <a:rPr lang="en-US" dirty="0"/>
              <a:t> </a:t>
            </a:r>
            <a:r>
              <a:rPr lang="en-US" dirty="0" err="1"/>
              <a:t>mostra</a:t>
            </a:r>
            <a:r>
              <a:rPr lang="en-US" dirty="0"/>
              <a:t> la </a:t>
            </a:r>
            <a:r>
              <a:rPr lang="en-US" dirty="0" err="1"/>
              <a:t>valutazione</a:t>
            </a:r>
            <a:r>
              <a:rPr lang="en-US" dirty="0"/>
              <a:t> di tutti </a:t>
            </a:r>
            <a:r>
              <a:rPr lang="en-US" dirty="0" err="1"/>
              <a:t>i</a:t>
            </a:r>
            <a:r>
              <a:rPr lang="en-US" dirty="0"/>
              <a:t> </a:t>
            </a:r>
            <a:r>
              <a:rPr lang="en-US" dirty="0" err="1"/>
              <a:t>partecipanti</a:t>
            </a:r>
            <a:r>
              <a:rPr lang="en-US" dirty="0"/>
              <a:t> in </a:t>
            </a:r>
            <a:r>
              <a:rPr lang="en-US" dirty="0" err="1"/>
              <a:t>merito</a:t>
            </a:r>
            <a:r>
              <a:rPr lang="en-US" dirty="0"/>
              <a:t> </a:t>
            </a:r>
            <a:r>
              <a:rPr lang="en-US" dirty="0" err="1"/>
              <a:t>alla</a:t>
            </a:r>
            <a:r>
              <a:rPr lang="en-US" dirty="0"/>
              <a:t> </a:t>
            </a:r>
            <a:r>
              <a:rPr lang="en-US" dirty="0" err="1"/>
              <a:t>qualità</a:t>
            </a:r>
            <a:r>
              <a:rPr lang="en-US" dirty="0"/>
              <a:t> di vita </a:t>
            </a:r>
            <a:r>
              <a:rPr lang="en-US" dirty="0" err="1"/>
              <a:t>su</a:t>
            </a:r>
            <a:r>
              <a:rPr lang="en-US" dirty="0"/>
              <a:t> </a:t>
            </a:r>
            <a:r>
              <a:rPr lang="en-US" dirty="0" err="1"/>
              <a:t>una</a:t>
            </a:r>
            <a:r>
              <a:rPr lang="en-US" dirty="0"/>
              <a:t> </a:t>
            </a:r>
            <a:r>
              <a:rPr lang="en-US" dirty="0" err="1"/>
              <a:t>scala</a:t>
            </a:r>
            <a:r>
              <a:rPr lang="en-US" dirty="0"/>
              <a:t> da uno a </a:t>
            </a:r>
            <a:r>
              <a:rPr lang="en-US" dirty="0" err="1"/>
              <a:t>sette</a:t>
            </a:r>
            <a:r>
              <a:rPr lang="en-US" dirty="0"/>
              <a:t> e la </a:t>
            </a:r>
            <a:r>
              <a:rPr lang="en-US" dirty="0" err="1"/>
              <a:t>percentuale</a:t>
            </a:r>
            <a:r>
              <a:rPr lang="en-US" dirty="0"/>
              <a:t> in </a:t>
            </a:r>
            <a:r>
              <a:rPr lang="en-US" dirty="0" err="1"/>
              <a:t>ciascuna</a:t>
            </a:r>
            <a:r>
              <a:rPr lang="en-US" dirty="0"/>
              <a:t> </a:t>
            </a:r>
            <a:r>
              <a:rPr lang="en-US" dirty="0" err="1"/>
              <a:t>categoria</a:t>
            </a:r>
            <a:r>
              <a:rPr lang="en-US" dirty="0"/>
              <a:t>. Come </a:t>
            </a:r>
            <a:r>
              <a:rPr lang="en-US" dirty="0" err="1"/>
              <a:t>si</a:t>
            </a:r>
            <a:r>
              <a:rPr lang="en-US" dirty="0"/>
              <a:t> </a:t>
            </a:r>
            <a:r>
              <a:rPr lang="en-US" dirty="0" err="1"/>
              <a:t>può</a:t>
            </a:r>
            <a:r>
              <a:rPr lang="en-US" dirty="0"/>
              <a:t> </a:t>
            </a:r>
            <a:r>
              <a:rPr lang="en-US" dirty="0" err="1"/>
              <a:t>vedere</a:t>
            </a:r>
            <a:r>
              <a:rPr lang="en-US" dirty="0"/>
              <a:t>, la </a:t>
            </a:r>
            <a:r>
              <a:rPr lang="en-US" dirty="0" err="1"/>
              <a:t>qualità</a:t>
            </a:r>
            <a:r>
              <a:rPr lang="en-US" dirty="0"/>
              <a:t> </a:t>
            </a:r>
            <a:r>
              <a:rPr lang="en-US" dirty="0" err="1"/>
              <a:t>della</a:t>
            </a:r>
            <a:r>
              <a:rPr lang="en-US" dirty="0"/>
              <a:t> vita </a:t>
            </a:r>
            <a:r>
              <a:rPr lang="en-US" dirty="0" err="1"/>
              <a:t>dei</a:t>
            </a:r>
            <a:r>
              <a:rPr lang="en-US" dirty="0"/>
              <a:t> </a:t>
            </a:r>
            <a:r>
              <a:rPr lang="en-US" dirty="0" err="1"/>
              <a:t>partecipanti</a:t>
            </a:r>
            <a:r>
              <a:rPr lang="en-US" dirty="0"/>
              <a:t> </a:t>
            </a:r>
            <a:r>
              <a:rPr lang="en-US" dirty="0" err="1"/>
              <a:t>è</a:t>
            </a:r>
            <a:r>
              <a:rPr lang="en-US" dirty="0"/>
              <a:t> </a:t>
            </a:r>
            <a:r>
              <a:rPr lang="en-US" dirty="0" err="1"/>
              <a:t>generalmente</a:t>
            </a:r>
            <a:r>
              <a:rPr lang="en-US" dirty="0"/>
              <a:t> </a:t>
            </a:r>
            <a:r>
              <a:rPr lang="en-US" dirty="0" err="1"/>
              <a:t>buona</a:t>
            </a:r>
            <a:r>
              <a:rPr lang="en-US" dirty="0"/>
              <a:t>. </a:t>
            </a:r>
            <a:r>
              <a:rPr lang="en-US" dirty="0" err="1"/>
              <a:t>Tuttavia</a:t>
            </a:r>
            <a:r>
              <a:rPr lang="en-US" dirty="0"/>
              <a:t>, come </a:t>
            </a:r>
            <a:r>
              <a:rPr lang="en-US" dirty="0" err="1"/>
              <a:t>vedremo</a:t>
            </a:r>
            <a:r>
              <a:rPr lang="en-US" dirty="0"/>
              <a:t> </a:t>
            </a:r>
            <a:r>
              <a:rPr lang="en-US" dirty="0" err="1"/>
              <a:t>nella</a:t>
            </a:r>
            <a:r>
              <a:rPr lang="en-US" dirty="0"/>
              <a:t> </a:t>
            </a:r>
            <a:r>
              <a:rPr lang="en-US" dirty="0" err="1"/>
              <a:t>prossima</a:t>
            </a:r>
            <a:r>
              <a:rPr lang="en-US" dirty="0"/>
              <a:t> slide, </a:t>
            </a:r>
            <a:r>
              <a:rPr lang="en-US" dirty="0" err="1"/>
              <a:t>alcuni</a:t>
            </a:r>
            <a:r>
              <a:rPr lang="en-US" dirty="0"/>
              <a:t> </a:t>
            </a:r>
            <a:r>
              <a:rPr lang="en-US" dirty="0" err="1"/>
              <a:t>aspetti</a:t>
            </a:r>
            <a:r>
              <a:rPr lang="en-US" dirty="0"/>
              <a:t> </a:t>
            </a:r>
            <a:r>
              <a:rPr lang="en-US" dirty="0" err="1"/>
              <a:t>della</a:t>
            </a:r>
            <a:r>
              <a:rPr lang="en-US" dirty="0"/>
              <a:t> vita </a:t>
            </a:r>
            <a:r>
              <a:rPr lang="en-US" dirty="0" err="1"/>
              <a:t>sono</a:t>
            </a:r>
            <a:r>
              <a:rPr lang="en-US" dirty="0"/>
              <a:t> </a:t>
            </a:r>
            <a:r>
              <a:rPr lang="en-US" dirty="0" err="1"/>
              <a:t>migliori</a:t>
            </a:r>
            <a:r>
              <a:rPr lang="en-US" dirty="0"/>
              <a:t> di </a:t>
            </a:r>
            <a:r>
              <a:rPr lang="en-US" dirty="0" err="1"/>
              <a:t>altri</a:t>
            </a:r>
            <a:r>
              <a:rPr lang="en-US" dirty="0"/>
              <a:t>.</a:t>
            </a:r>
          </a:p>
        </p:txBody>
      </p:sp>
      <p:sp>
        <p:nvSpPr>
          <p:cNvPr id="4" name="Slide Number Placeholder 3"/>
          <p:cNvSpPr>
            <a:spLocks noGrp="1"/>
          </p:cNvSpPr>
          <p:nvPr>
            <p:ph type="sldNum" sz="quarter" idx="5"/>
          </p:nvPr>
        </p:nvSpPr>
        <p:spPr/>
        <p:txBody>
          <a:bodyPr/>
          <a:lstStyle/>
          <a:p>
            <a:fld id="{EE2C2793-E073-7A4C-BFE8-8257B50E4418}" type="slidenum">
              <a:rPr lang="en-US" smtClean="0"/>
              <a:t>17</a:t>
            </a:fld>
            <a:endParaRPr lang="en-US"/>
          </a:p>
        </p:txBody>
      </p:sp>
    </p:spTree>
    <p:extLst>
      <p:ext uri="{BB962C8B-B14F-4D97-AF65-F5344CB8AC3E}">
        <p14:creationId xmlns:p14="http://schemas.microsoft.com/office/powerpoint/2010/main" val="3034855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t-IT" sz="1800" kern="100" dirty="0">
                <a:effectLst/>
                <a:latin typeface="Calibri" panose="020F0502020204030204" pitchFamily="34" charset="0"/>
                <a:ea typeface="Calibri" panose="020F0502020204030204" pitchFamily="34" charset="0"/>
                <a:cs typeface="Arial" panose="020B0604020202020204" pitchFamily="34" charset="0"/>
              </a:rPr>
              <a:t>Questa slide mostra i punteggi relativi alla qualità della vita, pertanto più basso è il punteggio, peggiore è la qualità della vita.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it-IT" sz="1800" kern="100" dirty="0">
                <a:effectLst/>
                <a:latin typeface="Calibri" panose="020F0502020204030204" pitchFamily="34" charset="0"/>
                <a:ea typeface="Calibri" panose="020F0502020204030204" pitchFamily="34" charset="0"/>
                <a:cs typeface="Arial" panose="020B0604020202020204" pitchFamily="34" charset="0"/>
              </a:rPr>
              <a:t>Si evince che la mancanza della funzione sessuale e, in misura minore, l’incontinenza, influenzano la qualità della vita degli uomini molto più di altri effetti causati dal trattamento.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18</a:t>
            </a:fld>
            <a:endParaRPr lang="en-US"/>
          </a:p>
        </p:txBody>
      </p:sp>
    </p:spTree>
    <p:extLst>
      <p:ext uri="{BB962C8B-B14F-4D97-AF65-F5344CB8AC3E}">
        <p14:creationId xmlns:p14="http://schemas.microsoft.com/office/powerpoint/2010/main" val="852900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t-IT" sz="1800" kern="100" dirty="0">
                <a:effectLst/>
                <a:latin typeface="Calibri" panose="020F0502020204030204" pitchFamily="34" charset="0"/>
                <a:ea typeface="Calibri" panose="020F0502020204030204" pitchFamily="34" charset="0"/>
                <a:cs typeface="Arial" panose="020B0604020202020204" pitchFamily="34" charset="0"/>
              </a:rPr>
              <a:t>Dopo i risultati generali, esaminiamo ora alcuni aspetti specifici della qualità della vita dopo il trattamento del tumore alla prostata.</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it-IT" sz="1800" kern="100" dirty="0">
                <a:effectLst/>
                <a:latin typeface="Calibri" panose="020F0502020204030204" pitchFamily="34" charset="0"/>
                <a:ea typeface="Calibri" panose="020F0502020204030204" pitchFamily="34" charset="0"/>
                <a:cs typeface="Arial" panose="020B0604020202020204" pitchFamily="34" charset="0"/>
              </a:rPr>
              <a:t>In primo luogo, il malessere, la stanchezza e l’insonnia che gli uomini sperimentano in seguito al trattamento.</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19</a:t>
            </a:fld>
            <a:endParaRPr lang="en-US"/>
          </a:p>
        </p:txBody>
      </p:sp>
    </p:spTree>
    <p:extLst>
      <p:ext uri="{BB962C8B-B14F-4D97-AF65-F5344CB8AC3E}">
        <p14:creationId xmlns:p14="http://schemas.microsoft.com/office/powerpoint/2010/main" val="2597287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err="1"/>
              <a:t>questa</a:t>
            </a:r>
            <a:r>
              <a:rPr lang="en-US" dirty="0"/>
              <a:t> slide </a:t>
            </a:r>
            <a:r>
              <a:rPr lang="en-US" dirty="0" err="1"/>
              <a:t>si</a:t>
            </a:r>
            <a:r>
              <a:rPr lang="en-US" dirty="0"/>
              <a:t> </a:t>
            </a:r>
            <a:r>
              <a:rPr lang="en-US" dirty="0" err="1"/>
              <a:t>può</a:t>
            </a:r>
            <a:r>
              <a:rPr lang="en-US" dirty="0"/>
              <a:t> </a:t>
            </a:r>
            <a:r>
              <a:rPr lang="en-US" dirty="0" err="1"/>
              <a:t>osservare</a:t>
            </a:r>
            <a:r>
              <a:rPr lang="en-US" dirty="0"/>
              <a:t> </a:t>
            </a:r>
            <a:r>
              <a:rPr lang="en-US" dirty="0" err="1"/>
              <a:t>che</a:t>
            </a:r>
            <a:r>
              <a:rPr lang="en-US" dirty="0"/>
              <a:t> il </a:t>
            </a:r>
            <a:r>
              <a:rPr lang="en-US" dirty="0" err="1"/>
              <a:t>malessere</a:t>
            </a:r>
            <a:r>
              <a:rPr lang="en-US" dirty="0"/>
              <a:t> </a:t>
            </a:r>
            <a:r>
              <a:rPr lang="en-US" dirty="0" err="1"/>
              <a:t>aumenta</a:t>
            </a:r>
            <a:r>
              <a:rPr lang="en-US" dirty="0"/>
              <a:t> con il </a:t>
            </a:r>
            <a:r>
              <a:rPr lang="en-US" dirty="0" err="1"/>
              <a:t>procedere</a:t>
            </a:r>
            <a:r>
              <a:rPr lang="en-US" dirty="0"/>
              <a:t> </a:t>
            </a:r>
            <a:r>
              <a:rPr lang="en-US" dirty="0" err="1"/>
              <a:t>delle</a:t>
            </a:r>
            <a:r>
              <a:rPr lang="en-US" dirty="0"/>
              <a:t> </a:t>
            </a:r>
            <a:r>
              <a:rPr lang="en-US" dirty="0" err="1"/>
              <a:t>fasi</a:t>
            </a:r>
            <a:r>
              <a:rPr lang="en-US" dirty="0"/>
              <a:t> di </a:t>
            </a:r>
            <a:r>
              <a:rPr lang="en-US" dirty="0" err="1"/>
              <a:t>trattamento</a:t>
            </a:r>
            <a:r>
              <a:rPr lang="en-US" dirty="0"/>
              <a:t>. Rispetto ai </a:t>
            </a:r>
            <a:r>
              <a:rPr lang="en-US" dirty="0" err="1"/>
              <a:t>trattamenti</a:t>
            </a:r>
            <a:r>
              <a:rPr lang="en-US" dirty="0"/>
              <a:t> in </a:t>
            </a:r>
            <a:r>
              <a:rPr lang="en-US" dirty="0" err="1"/>
              <a:t>fase</a:t>
            </a:r>
            <a:r>
              <a:rPr lang="en-US" dirty="0"/>
              <a:t> </a:t>
            </a:r>
            <a:r>
              <a:rPr lang="en-US" dirty="0" err="1"/>
              <a:t>iniziale</a:t>
            </a:r>
            <a:r>
              <a:rPr lang="en-US" dirty="0"/>
              <a:t>, chi </a:t>
            </a:r>
            <a:r>
              <a:rPr lang="en-US" dirty="0" err="1"/>
              <a:t>è</a:t>
            </a:r>
            <a:r>
              <a:rPr lang="en-US" dirty="0"/>
              <a:t> </a:t>
            </a:r>
            <a:r>
              <a:rPr lang="en-US" dirty="0" err="1"/>
              <a:t>sottoposto</a:t>
            </a:r>
            <a:r>
              <a:rPr lang="en-US" dirty="0"/>
              <a:t> a </a:t>
            </a:r>
            <a:r>
              <a:rPr lang="en-US" dirty="0" err="1"/>
              <a:t>chemioterapia</a:t>
            </a:r>
            <a:r>
              <a:rPr lang="en-US" dirty="0"/>
              <a:t> </a:t>
            </a:r>
            <a:r>
              <a:rPr lang="en-US" dirty="0" err="1"/>
              <a:t>agli</a:t>
            </a:r>
            <a:r>
              <a:rPr lang="en-US" dirty="0"/>
              <a:t> </a:t>
            </a:r>
            <a:r>
              <a:rPr lang="en-US" dirty="0" err="1"/>
              <a:t>stadi</a:t>
            </a:r>
            <a:r>
              <a:rPr lang="en-US" dirty="0"/>
              <a:t> </a:t>
            </a:r>
            <a:r>
              <a:rPr lang="en-US" dirty="0" err="1"/>
              <a:t>avanzati</a:t>
            </a:r>
            <a:r>
              <a:rPr lang="en-US" dirty="0"/>
              <a:t> </a:t>
            </a:r>
            <a:r>
              <a:rPr lang="en-US" dirty="0" err="1"/>
              <a:t>riferisce</a:t>
            </a:r>
            <a:r>
              <a:rPr lang="en-US" dirty="0"/>
              <a:t> dolore e </a:t>
            </a:r>
            <a:r>
              <a:rPr lang="en-US" dirty="0" err="1"/>
              <a:t>malessere</a:t>
            </a:r>
            <a:r>
              <a:rPr lang="en-US" dirty="0"/>
              <a:t> </a:t>
            </a:r>
            <a:r>
              <a:rPr lang="en-US" dirty="0" err="1"/>
              <a:t>più</a:t>
            </a:r>
            <a:r>
              <a:rPr lang="en-US" dirty="0"/>
              <a:t> di </a:t>
            </a:r>
            <a:r>
              <a:rPr lang="en-US" dirty="0" err="1"/>
              <a:t>tre</a:t>
            </a:r>
            <a:r>
              <a:rPr lang="en-US" dirty="0"/>
              <a:t> volte </a:t>
            </a:r>
            <a:r>
              <a:rPr lang="en-US" dirty="0" err="1"/>
              <a:t>superiori</a:t>
            </a:r>
            <a:r>
              <a:rPr lang="en-US" dirty="0"/>
              <a:t>. </a:t>
            </a:r>
          </a:p>
        </p:txBody>
      </p:sp>
      <p:sp>
        <p:nvSpPr>
          <p:cNvPr id="4" name="Slide Number Placeholder 3"/>
          <p:cNvSpPr>
            <a:spLocks noGrp="1"/>
          </p:cNvSpPr>
          <p:nvPr>
            <p:ph type="sldNum" sz="quarter" idx="5"/>
          </p:nvPr>
        </p:nvSpPr>
        <p:spPr/>
        <p:txBody>
          <a:bodyPr/>
          <a:lstStyle/>
          <a:p>
            <a:fld id="{EE2C2793-E073-7A4C-BFE8-8257B50E4418}" type="slidenum">
              <a:rPr lang="en-US" smtClean="0"/>
              <a:t>20</a:t>
            </a:fld>
            <a:endParaRPr lang="en-US"/>
          </a:p>
        </p:txBody>
      </p:sp>
    </p:spTree>
    <p:extLst>
      <p:ext uri="{BB962C8B-B14F-4D97-AF65-F5344CB8AC3E}">
        <p14:creationId xmlns:p14="http://schemas.microsoft.com/office/powerpoint/2010/main" val="186545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a:t>
            </a:fld>
            <a:endParaRPr lang="en-US"/>
          </a:p>
        </p:txBody>
      </p:sp>
    </p:spTree>
    <p:extLst>
      <p:ext uri="{BB962C8B-B14F-4D97-AF65-F5344CB8AC3E}">
        <p14:creationId xmlns:p14="http://schemas.microsoft.com/office/powerpoint/2010/main" val="2266294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Arial" panose="020B0604020202020204" pitchFamily="34" charset="0"/>
              </a:rPr>
              <a:t>Più di un terzo degli uomini sottoposti a chemioterapia riferisce di essersi sentito stanco nella settimana precedente. I livelli di stanchezza sono relativamente più bassi per gli altri trattamenti, ma la radioterapia sembra essere correlata a una maggiore stanchezza rispetto all’intervento chirurgico.</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21</a:t>
            </a:fld>
            <a:endParaRPr lang="en-US"/>
          </a:p>
        </p:txBody>
      </p:sp>
    </p:spTree>
    <p:extLst>
      <p:ext uri="{BB962C8B-B14F-4D97-AF65-F5344CB8AC3E}">
        <p14:creationId xmlns:p14="http://schemas.microsoft.com/office/powerpoint/2010/main" val="1129200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Dallo</a:t>
            </a:r>
            <a:r>
              <a:rPr lang="en-GB" sz="1200" kern="1200" dirty="0">
                <a:solidFill>
                  <a:schemeClr val="tx1"/>
                </a:solidFill>
                <a:effectLst/>
                <a:latin typeface="+mn-lt"/>
                <a:ea typeface="+mn-ea"/>
                <a:cs typeface="+mn-cs"/>
              </a:rPr>
              <a:t> studio </a:t>
            </a:r>
            <a:r>
              <a:rPr lang="en-GB" sz="1200" kern="1200" dirty="0" err="1">
                <a:solidFill>
                  <a:schemeClr val="tx1"/>
                </a:solidFill>
                <a:effectLst/>
                <a:latin typeface="+mn-lt"/>
                <a:ea typeface="+mn-ea"/>
                <a:cs typeface="+mn-cs"/>
              </a:rPr>
              <a:t>è</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emerso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l’insonnia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sembra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colpire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molto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gli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uomini</a:t>
            </a:r>
            <a:r>
              <a:rPr lang="en-GB" sz="1200" kern="1200" dirty="0">
                <a:solidFill>
                  <a:schemeClr val="tx1"/>
                </a:solidFill>
                <a:effectLst/>
                <a:latin typeface="+mn-lt"/>
                <a:ea typeface="+mn-ea"/>
                <a:cs typeface="+mn-cs"/>
              </a:rPr>
              <a:t> dopo la </a:t>
            </a:r>
            <a:r>
              <a:rPr lang="en-GB" sz="1200" kern="1200" dirty="0" err="1">
                <a:solidFill>
                  <a:schemeClr val="tx1"/>
                </a:solidFill>
                <a:effectLst/>
                <a:latin typeface="+mn-lt"/>
                <a:ea typeface="+mn-ea"/>
                <a:cs typeface="+mn-cs"/>
              </a:rPr>
              <a:t>radioterapia</a:t>
            </a:r>
            <a:r>
              <a:rPr lang="en-GB" sz="1200" kern="1200" dirty="0">
                <a:solidFill>
                  <a:schemeClr val="tx1"/>
                </a:solidFill>
                <a:effectLst/>
                <a:latin typeface="+mn-lt"/>
                <a:ea typeface="+mn-ea"/>
                <a:cs typeface="+mn-cs"/>
              </a:rPr>
              <a:t> con ADT e </a:t>
            </a:r>
            <a:r>
              <a:rPr lang="en-GB" sz="1200" kern="1200" dirty="0" err="1">
                <a:solidFill>
                  <a:schemeClr val="tx1"/>
                </a:solidFill>
                <a:effectLst/>
                <a:latin typeface="+mn-lt"/>
                <a:ea typeface="+mn-ea"/>
                <a:cs typeface="+mn-cs"/>
              </a:rPr>
              <a:t>anche</a:t>
            </a:r>
            <a:r>
              <a:rPr lang="en-GB" sz="1200" kern="1200" dirty="0">
                <a:solidFill>
                  <a:schemeClr val="tx1"/>
                </a:solidFill>
                <a:effectLst/>
                <a:latin typeface="+mn-lt"/>
                <a:ea typeface="+mn-ea"/>
                <a:cs typeface="+mn-cs"/>
              </a:rPr>
              <a:t> dopo la </a:t>
            </a:r>
            <a:r>
              <a:rPr lang="en-GB" sz="1200" kern="1200" dirty="0" err="1">
                <a:solidFill>
                  <a:schemeClr val="tx1"/>
                </a:solidFill>
                <a:effectLst/>
                <a:latin typeface="+mn-lt"/>
                <a:ea typeface="+mn-ea"/>
                <a:cs typeface="+mn-cs"/>
              </a:rPr>
              <a:t>chemioterapia</a:t>
            </a:r>
            <a:r>
              <a:rPr lang="en-GB" sz="1200" kern="1200" dirty="0">
                <a:solidFill>
                  <a:schemeClr val="tx1"/>
                </a:solidFill>
                <a:effectLst/>
                <a:latin typeface="+mn-lt"/>
                <a:ea typeface="+mn-ea"/>
                <a:cs typeface="+mn-cs"/>
              </a:rPr>
              <a:t>. La </a:t>
            </a:r>
            <a:r>
              <a:rPr lang="en-GB" sz="1200" kern="1200" dirty="0" err="1">
                <a:solidFill>
                  <a:schemeClr val="tx1"/>
                </a:solidFill>
                <a:effectLst/>
                <a:latin typeface="+mn-lt"/>
                <a:ea typeface="+mn-ea"/>
                <a:cs typeface="+mn-cs"/>
              </a:rPr>
              <a:t>stanchezza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raddoppia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quando</a:t>
            </a:r>
            <a:r>
              <a:rPr lang="en-GB" sz="1200" kern="1200" dirty="0">
                <a:solidFill>
                  <a:schemeClr val="tx1"/>
                </a:solidFill>
                <a:effectLst/>
                <a:latin typeface="+mn-lt"/>
                <a:ea typeface="+mn-ea"/>
                <a:cs typeface="+mn-cs"/>
              </a:rPr>
              <a:t> il </a:t>
            </a:r>
            <a:r>
              <a:rPr lang="en-GB" sz="1200" kern="1200" dirty="0" err="1">
                <a:solidFill>
                  <a:schemeClr val="tx1"/>
                </a:solidFill>
                <a:effectLst/>
                <a:latin typeface="+mn-lt"/>
                <a:ea typeface="+mn-ea"/>
                <a:cs typeface="+mn-cs"/>
              </a:rPr>
              <a:t>trattamento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progredisce</a:t>
            </a:r>
            <a:r>
              <a:rPr lang="en-GB" sz="1200" kern="1200" dirty="0">
                <a:solidFill>
                  <a:schemeClr val="tx1"/>
                </a:solidFill>
                <a:effectLst/>
                <a:latin typeface="+mn-lt"/>
                <a:ea typeface="+mn-ea"/>
                <a:cs typeface="+mn-cs"/>
              </a:rPr>
              <a:t>, ad </a:t>
            </a:r>
            <a:r>
              <a:rPr lang="en-GB" sz="1200" kern="1200" dirty="0" err="1">
                <a:solidFill>
                  <a:schemeClr val="tx1"/>
                </a:solidFill>
                <a:effectLst/>
                <a:latin typeface="+mn-lt"/>
                <a:ea typeface="+mn-ea"/>
                <a:cs typeface="+mn-cs"/>
              </a:rPr>
              <a:t>esempio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dalla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prostatectomia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alla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chemioterapia</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22</a:t>
            </a:fld>
            <a:endParaRPr lang="en-US"/>
          </a:p>
        </p:txBody>
      </p:sp>
    </p:spTree>
    <p:extLst>
      <p:ext uri="{BB962C8B-B14F-4D97-AF65-F5344CB8AC3E}">
        <p14:creationId xmlns:p14="http://schemas.microsoft.com/office/powerpoint/2010/main" val="453695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23</a:t>
            </a:fld>
            <a:endParaRPr lang="en-US"/>
          </a:p>
        </p:txBody>
      </p:sp>
    </p:spTree>
    <p:extLst>
      <p:ext uri="{BB962C8B-B14F-4D97-AF65-F5344CB8AC3E}">
        <p14:creationId xmlns:p14="http://schemas.microsoft.com/office/powerpoint/2010/main" val="3187382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Arial" panose="020B0604020202020204" pitchFamily="34" charset="0"/>
              </a:rPr>
              <a:t>Dallo studio è emerso che il 42% degli uomini che sono stati trattati per il tumore alla prostata è in una certa misura ansioso o depresso.</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24</a:t>
            </a:fld>
            <a:endParaRPr lang="en-US"/>
          </a:p>
        </p:txBody>
      </p:sp>
    </p:spTree>
    <p:extLst>
      <p:ext uri="{BB962C8B-B14F-4D97-AF65-F5344CB8AC3E}">
        <p14:creationId xmlns:p14="http://schemas.microsoft.com/office/powerpoint/2010/main" val="2938521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t-IT" sz="1800" kern="100" dirty="0">
                <a:effectLst/>
                <a:latin typeface="Calibri" panose="020F0502020204030204" pitchFamily="34" charset="0"/>
                <a:ea typeface="Calibri" panose="020F0502020204030204" pitchFamily="34" charset="0"/>
                <a:cs typeface="Arial" panose="020B0604020202020204" pitchFamily="34" charset="0"/>
              </a:rPr>
              <a:t>Una recidiva del tumore alla prostata sembra avere un impatto rilevante sulla salute mentale. Si può osservare qui che più della metà dei partecipanti con una recidiva ha valutato l’effetto sulla salute mentale con un punteggio pari o superiore a sei – in altre parole, l’effetto è significativo.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25</a:t>
            </a:fld>
            <a:endParaRPr lang="en-US"/>
          </a:p>
        </p:txBody>
      </p:sp>
    </p:spTree>
    <p:extLst>
      <p:ext uri="{BB962C8B-B14F-4D97-AF65-F5344CB8AC3E}">
        <p14:creationId xmlns:p14="http://schemas.microsoft.com/office/powerpoint/2010/main" val="1597847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Qui </a:t>
            </a:r>
            <a:r>
              <a:rPr lang="en-GB" sz="1200" kern="1200" dirty="0" err="1">
                <a:solidFill>
                  <a:schemeClr val="tx1"/>
                </a:solidFill>
                <a:effectLst/>
                <a:latin typeface="+mn-lt"/>
                <a:ea typeface="+mn-ea"/>
                <a:cs typeface="+mn-cs"/>
              </a:rPr>
              <a:t>si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può</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vedere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problemi</a:t>
            </a:r>
            <a:r>
              <a:rPr lang="en-GB" sz="1200" kern="1200" dirty="0">
                <a:solidFill>
                  <a:schemeClr val="tx1"/>
                </a:solidFill>
                <a:effectLst/>
                <a:latin typeface="+mn-lt"/>
                <a:ea typeface="+mn-ea"/>
                <a:cs typeface="+mn-cs"/>
              </a:rPr>
              <a:t> di salute </a:t>
            </a:r>
            <a:r>
              <a:rPr lang="en-GB" sz="1200" kern="1200" dirty="0" err="1">
                <a:solidFill>
                  <a:schemeClr val="tx1"/>
                </a:solidFill>
                <a:effectLst/>
                <a:latin typeface="+mn-lt"/>
                <a:ea typeface="+mn-ea"/>
                <a:cs typeface="+mn-cs"/>
              </a:rPr>
              <a:t>mentale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sembrano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peggiorare</a:t>
            </a:r>
            <a:r>
              <a:rPr lang="en-GB" sz="1200" kern="1200" dirty="0">
                <a:solidFill>
                  <a:schemeClr val="tx1"/>
                </a:solidFill>
                <a:effectLst/>
                <a:latin typeface="+mn-lt"/>
                <a:ea typeface="+mn-ea"/>
                <a:cs typeface="+mn-cs"/>
              </a:rPr>
              <a:t> tanto </a:t>
            </a:r>
            <a:r>
              <a:rPr lang="en-GB" sz="1200" kern="1200" dirty="0" err="1">
                <a:solidFill>
                  <a:schemeClr val="tx1"/>
                </a:solidFill>
                <a:effectLst/>
                <a:latin typeface="+mn-lt"/>
                <a:ea typeface="+mn-ea"/>
                <a:cs typeface="+mn-cs"/>
              </a:rPr>
              <a:t>più</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avanzato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è</a:t>
            </a:r>
            <a:r>
              <a:rPr lang="en-GB" sz="1200" kern="1200" dirty="0">
                <a:solidFill>
                  <a:schemeClr val="tx1"/>
                </a:solidFill>
                <a:effectLst/>
                <a:latin typeface="+mn-lt"/>
                <a:ea typeface="+mn-ea"/>
                <a:cs typeface="+mn-cs"/>
              </a:rPr>
              <a:t> il </a:t>
            </a:r>
            <a:r>
              <a:rPr lang="en-GB" sz="1200" kern="1200" dirty="0" err="1">
                <a:solidFill>
                  <a:schemeClr val="tx1"/>
                </a:solidFill>
                <a:effectLst/>
                <a:latin typeface="+mn-lt"/>
                <a:ea typeface="+mn-ea"/>
                <a:cs typeface="+mn-cs"/>
              </a:rPr>
              <a:t>tumore</a:t>
            </a:r>
            <a:r>
              <a:rPr lang="en-GB"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È</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interessante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notare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che</a:t>
            </a:r>
            <a:r>
              <a:rPr lang="en-GB" sz="1200" kern="1200" dirty="0">
                <a:solidFill>
                  <a:schemeClr val="tx1"/>
                </a:solidFill>
                <a:effectLst/>
                <a:latin typeface="+mn-lt"/>
                <a:ea typeface="+mn-ea"/>
                <a:cs typeface="+mn-cs"/>
              </a:rPr>
              <a:t> la </a:t>
            </a:r>
            <a:r>
              <a:rPr lang="en-GB" sz="1200" kern="1200" dirty="0" err="1">
                <a:solidFill>
                  <a:schemeClr val="tx1"/>
                </a:solidFill>
                <a:effectLst/>
                <a:latin typeface="+mn-lt"/>
                <a:ea typeface="+mn-ea"/>
                <a:cs typeface="+mn-cs"/>
              </a:rPr>
              <a:t>sorveglianza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attiva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è</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associata</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livelli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maggiori</a:t>
            </a:r>
            <a:r>
              <a:rPr lang="en-GB" sz="1200" kern="1200" dirty="0">
                <a:solidFill>
                  <a:schemeClr val="tx1"/>
                </a:solidFill>
                <a:effectLst/>
                <a:latin typeface="+mn-lt"/>
                <a:ea typeface="+mn-ea"/>
                <a:cs typeface="+mn-cs"/>
              </a:rPr>
              <a:t> di </a:t>
            </a:r>
            <a:r>
              <a:rPr lang="en-GB" sz="1200" kern="1200" dirty="0" err="1">
                <a:solidFill>
                  <a:schemeClr val="tx1"/>
                </a:solidFill>
                <a:effectLst/>
                <a:latin typeface="+mn-lt"/>
                <a:ea typeface="+mn-ea"/>
                <a:cs typeface="+mn-cs"/>
              </a:rPr>
              <a:t>depressione</a:t>
            </a:r>
            <a:r>
              <a:rPr lang="en-GB" sz="1200" kern="1200" dirty="0">
                <a:solidFill>
                  <a:schemeClr val="tx1"/>
                </a:solidFill>
                <a:effectLst/>
                <a:latin typeface="+mn-lt"/>
                <a:ea typeface="+mn-ea"/>
                <a:cs typeface="+mn-cs"/>
              </a:rPr>
              <a:t> o </a:t>
            </a:r>
            <a:r>
              <a:rPr lang="en-GB" sz="1200" kern="1200" dirty="0" err="1">
                <a:solidFill>
                  <a:schemeClr val="tx1"/>
                </a:solidFill>
                <a:effectLst/>
                <a:latin typeface="+mn-lt"/>
                <a:ea typeface="+mn-ea"/>
                <a:cs typeface="+mn-cs"/>
              </a:rPr>
              <a:t>ansia</a:t>
            </a:r>
            <a:r>
              <a:rPr lang="en-GB" sz="1200" kern="1200" dirty="0">
                <a:solidFill>
                  <a:schemeClr val="tx1"/>
                </a:solidFill>
                <a:effectLst/>
                <a:latin typeface="+mn-lt"/>
                <a:ea typeface="+mn-ea"/>
                <a:cs typeface="+mn-cs"/>
              </a:rPr>
              <a:t> rispetto ad </a:t>
            </a:r>
            <a:r>
              <a:rPr lang="en-GB" sz="1200" kern="1200" dirty="0" err="1">
                <a:solidFill>
                  <a:schemeClr val="tx1"/>
                </a:solidFill>
                <a:effectLst/>
                <a:latin typeface="+mn-lt"/>
                <a:ea typeface="+mn-ea"/>
                <a:cs typeface="+mn-cs"/>
              </a:rPr>
              <a:t>alcuni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trattamenti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quali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prostatectomia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radicale</a:t>
            </a:r>
            <a:r>
              <a:rPr lang="en-GB" sz="1200" kern="1200" dirty="0">
                <a:solidFill>
                  <a:schemeClr val="tx1"/>
                </a:solidFill>
                <a:effectLst/>
                <a:latin typeface="+mn-lt"/>
                <a:ea typeface="+mn-ea"/>
                <a:cs typeface="+mn-cs"/>
              </a:rPr>
              <a:t> e </a:t>
            </a:r>
            <a:r>
              <a:rPr lang="en-GB" sz="1200" kern="1200" dirty="0" err="1">
                <a:solidFill>
                  <a:schemeClr val="tx1"/>
                </a:solidFill>
                <a:effectLst/>
                <a:latin typeface="+mn-lt"/>
                <a:ea typeface="+mn-ea"/>
                <a:cs typeface="+mn-cs"/>
              </a:rPr>
              <a:t>radioterapia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Ciò</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può</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essere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correlato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alla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preoccupazione</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lungo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termine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può</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essere</a:t>
            </a:r>
            <a:r>
              <a:rPr lang="en-GB" sz="1200" kern="1200" dirty="0">
                <a:solidFill>
                  <a:schemeClr val="tx1"/>
                </a:solidFill>
                <a:effectLst/>
                <a:latin typeface="+mn-lt"/>
                <a:ea typeface="+mn-ea"/>
                <a:cs typeface="+mn-cs"/>
              </a:rPr>
              <a:t> causata </a:t>
            </a:r>
            <a:r>
              <a:rPr lang="en-GB" sz="1200" kern="1200" dirty="0" err="1">
                <a:solidFill>
                  <a:schemeClr val="tx1"/>
                </a:solidFill>
                <a:effectLst/>
                <a:latin typeface="+mn-lt"/>
                <a:ea typeface="+mn-ea"/>
                <a:cs typeface="+mn-cs"/>
              </a:rPr>
              <a:t>dai</a:t>
            </a:r>
            <a:r>
              <a:rPr lang="en-GB" sz="1200" kern="1200" dirty="0">
                <a:solidFill>
                  <a:schemeClr val="tx1"/>
                </a:solidFill>
                <a:effectLst/>
                <a:latin typeface="+mn-lt"/>
                <a:ea typeface="+mn-ea"/>
                <a:cs typeface="+mn-cs"/>
              </a:rPr>
              <a:t> test </a:t>
            </a:r>
            <a:r>
              <a:rPr lang="en-GB" sz="1200" kern="1200" dirty="0" err="1">
                <a:solidFill>
                  <a:schemeClr val="tx1"/>
                </a:solidFill>
                <a:effectLst/>
                <a:latin typeface="+mn-lt"/>
                <a:ea typeface="+mn-ea"/>
                <a:cs typeface="+mn-cs"/>
              </a:rPr>
              <a:t>regolari</a:t>
            </a:r>
            <a:r>
              <a:rPr lang="en-GB" sz="1200" kern="1200" dirty="0">
                <a:solidFill>
                  <a:schemeClr val="tx1"/>
                </a:solidFill>
                <a:effectLst/>
                <a:latin typeface="+mn-lt"/>
                <a:ea typeface="+mn-ea"/>
                <a:cs typeface="+mn-cs"/>
              </a:rPr>
              <a:t> e dal </a:t>
            </a:r>
            <a:r>
              <a:rPr lang="en-GB" sz="1200" kern="1200" dirty="0" err="1">
                <a:solidFill>
                  <a:schemeClr val="tx1"/>
                </a:solidFill>
                <a:effectLst/>
                <a:latin typeface="+mn-lt"/>
                <a:ea typeface="+mn-ea"/>
                <a:cs typeface="+mn-cs"/>
              </a:rPr>
              <a:t>fatto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è</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ancora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possibile</a:t>
            </a:r>
            <a:r>
              <a:rPr lang="en-GB" sz="1200" kern="1200" dirty="0">
                <a:solidFill>
                  <a:schemeClr val="tx1"/>
                </a:solidFill>
                <a:effectLst/>
                <a:latin typeface="+mn-lt"/>
                <a:ea typeface="+mn-ea"/>
                <a:cs typeface="+mn-cs"/>
              </a:rPr>
              <a:t> dover </a:t>
            </a:r>
            <a:r>
              <a:rPr lang="en-GB" sz="1200" kern="1200" dirty="0" err="1">
                <a:solidFill>
                  <a:schemeClr val="tx1"/>
                </a:solidFill>
                <a:effectLst/>
                <a:latin typeface="+mn-lt"/>
                <a:ea typeface="+mn-ea"/>
                <a:cs typeface="+mn-cs"/>
              </a:rPr>
              <a:t>prendere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decisioni</a:t>
            </a:r>
            <a:r>
              <a:rPr lang="en-GB" sz="1200" kern="1200" dirty="0">
                <a:solidFill>
                  <a:schemeClr val="tx1"/>
                </a:solidFill>
                <a:effectLst/>
                <a:latin typeface="+mn-lt"/>
                <a:ea typeface="+mn-ea"/>
                <a:cs typeface="+mn-cs"/>
              </a:rPr>
              <a:t> di </a:t>
            </a:r>
            <a:r>
              <a:rPr lang="en-GB" sz="1200" kern="1200" dirty="0" err="1">
                <a:solidFill>
                  <a:schemeClr val="tx1"/>
                </a:solidFill>
                <a:effectLst/>
                <a:latin typeface="+mn-lt"/>
                <a:ea typeface="+mn-ea"/>
                <a:cs typeface="+mn-cs"/>
              </a:rPr>
              <a:t>trattamento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Un’indagine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condotta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uomini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sottoposti</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sorveglianza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attiva</a:t>
            </a:r>
            <a:r>
              <a:rPr lang="en-GB" sz="1200" kern="1200" dirty="0">
                <a:solidFill>
                  <a:schemeClr val="tx1"/>
                </a:solidFill>
                <a:effectLst/>
                <a:latin typeface="+mn-lt"/>
                <a:ea typeface="+mn-ea"/>
                <a:cs typeface="+mn-cs"/>
              </a:rPr>
              <a:t> da PROPA, </a:t>
            </a:r>
            <a:r>
              <a:rPr lang="en-GB" sz="1200" kern="1200" dirty="0" err="1">
                <a:solidFill>
                  <a:schemeClr val="tx1"/>
                </a:solidFill>
                <a:effectLst/>
                <a:latin typeface="+mn-lt"/>
                <a:ea typeface="+mn-ea"/>
                <a:cs typeface="+mn-cs"/>
              </a:rPr>
              <a:t>organizzazione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danese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pazienti</a:t>
            </a:r>
            <a:r>
              <a:rPr lang="en-GB" sz="1200" kern="1200" dirty="0">
                <a:solidFill>
                  <a:schemeClr val="tx1"/>
                </a:solidFill>
                <a:effectLst/>
                <a:latin typeface="+mn-lt"/>
                <a:ea typeface="+mn-ea"/>
                <a:cs typeface="+mn-cs"/>
              </a:rPr>
              <a:t> affetti da un </a:t>
            </a:r>
            <a:r>
              <a:rPr lang="en-GB" sz="1200" kern="1200" dirty="0" err="1">
                <a:solidFill>
                  <a:schemeClr val="tx1"/>
                </a:solidFill>
                <a:effectLst/>
                <a:latin typeface="+mn-lt"/>
                <a:ea typeface="+mn-ea"/>
                <a:cs typeface="+mn-cs"/>
              </a:rPr>
              <a:t>tumore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alla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prostata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è</a:t>
            </a:r>
            <a:r>
              <a:rPr lang="en-GB" sz="1200" kern="1200" dirty="0">
                <a:solidFill>
                  <a:schemeClr val="tx1"/>
                </a:solidFill>
                <a:effectLst/>
                <a:latin typeface="+mn-lt"/>
                <a:ea typeface="+mn-ea"/>
                <a:cs typeface="+mn-cs"/>
              </a:rPr>
              <a:t> uno </a:t>
            </a:r>
            <a:r>
              <a:rPr lang="en-GB" sz="1200" kern="1200" dirty="0" err="1">
                <a:solidFill>
                  <a:schemeClr val="tx1"/>
                </a:solidFill>
                <a:effectLst/>
                <a:latin typeface="+mn-lt"/>
                <a:ea typeface="+mn-ea"/>
                <a:cs typeface="+mn-cs"/>
              </a:rPr>
              <a:t>dei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membri</a:t>
            </a:r>
            <a:r>
              <a:rPr lang="en-GB" sz="1200" kern="1200" dirty="0">
                <a:solidFill>
                  <a:schemeClr val="tx1"/>
                </a:solidFill>
                <a:effectLst/>
                <a:latin typeface="+mn-lt"/>
                <a:ea typeface="+mn-ea"/>
                <a:cs typeface="+mn-cs"/>
              </a:rPr>
              <a:t> di Europa </a:t>
            </a:r>
            <a:r>
              <a:rPr lang="en-GB" sz="1200" kern="1200" dirty="0" err="1">
                <a:solidFill>
                  <a:schemeClr val="tx1"/>
                </a:solidFill>
                <a:effectLst/>
                <a:latin typeface="+mn-lt"/>
                <a:ea typeface="+mn-ea"/>
                <a:cs typeface="+mn-cs"/>
              </a:rPr>
              <a:t>Uomo</a:t>
            </a:r>
            <a:r>
              <a:rPr lang="en-GB" sz="1200" kern="1200" dirty="0">
                <a:solidFill>
                  <a:schemeClr val="tx1"/>
                </a:solidFill>
                <a:effectLst/>
                <a:latin typeface="+mn-lt"/>
                <a:ea typeface="+mn-ea"/>
                <a:cs typeface="+mn-cs"/>
              </a:rPr>
              <a:t>, ha </a:t>
            </a:r>
            <a:r>
              <a:rPr lang="en-GB" sz="1200" kern="1200" dirty="0" err="1">
                <a:solidFill>
                  <a:schemeClr val="tx1"/>
                </a:solidFill>
                <a:effectLst/>
                <a:latin typeface="+mn-lt"/>
                <a:ea typeface="+mn-ea"/>
                <a:cs typeface="+mn-cs"/>
              </a:rPr>
              <a:t>rilevato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che</a:t>
            </a:r>
            <a:r>
              <a:rPr lang="en-GB" sz="1200" kern="1200" dirty="0">
                <a:solidFill>
                  <a:schemeClr val="tx1"/>
                </a:solidFill>
                <a:effectLst/>
                <a:latin typeface="+mn-lt"/>
                <a:ea typeface="+mn-ea"/>
                <a:cs typeface="+mn-cs"/>
              </a:rPr>
              <a:t> il 37% </a:t>
            </a:r>
            <a:r>
              <a:rPr lang="en-GB" sz="1200" kern="1200" dirty="0" err="1">
                <a:solidFill>
                  <a:schemeClr val="tx1"/>
                </a:solidFill>
                <a:effectLst/>
                <a:latin typeface="+mn-lt"/>
                <a:ea typeface="+mn-ea"/>
                <a:cs typeface="+mn-cs"/>
              </a:rPr>
              <a:t>degli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intervistati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sentiva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seriamente</a:t>
            </a:r>
            <a:r>
              <a:rPr lang="en-GB" sz="1200" kern="1200" dirty="0">
                <a:solidFill>
                  <a:schemeClr val="tx1"/>
                </a:solidFill>
                <a:effectLst/>
                <a:latin typeface="+mn-lt"/>
                <a:ea typeface="+mn-ea"/>
                <a:cs typeface="+mn-cs"/>
              </a:rPr>
              <a:t> o </a:t>
            </a:r>
            <a:r>
              <a:rPr lang="en-GB" sz="1200" kern="1200" dirty="0" err="1">
                <a:solidFill>
                  <a:schemeClr val="tx1"/>
                </a:solidFill>
                <a:effectLst/>
                <a:latin typeface="+mn-lt"/>
                <a:ea typeface="+mn-ea"/>
                <a:cs typeface="+mn-cs"/>
              </a:rPr>
              <a:t>moderatamente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preoccupato</a:t>
            </a:r>
            <a:r>
              <a:rPr lang="en-GB"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26</a:t>
            </a:fld>
            <a:endParaRPr lang="en-US"/>
          </a:p>
        </p:txBody>
      </p:sp>
    </p:spTree>
    <p:extLst>
      <p:ext uri="{BB962C8B-B14F-4D97-AF65-F5344CB8AC3E}">
        <p14:creationId xmlns:p14="http://schemas.microsoft.com/office/powerpoint/2010/main" val="1254166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t-IT" sz="1800" kern="100" dirty="0">
                <a:effectLst/>
                <a:latin typeface="Calibri" panose="020F0502020204030204" pitchFamily="34" charset="0"/>
                <a:ea typeface="Calibri" panose="020F0502020204030204" pitchFamily="34" charset="0"/>
                <a:cs typeface="Arial" panose="020B0604020202020204" pitchFamily="34" charset="0"/>
              </a:rPr>
              <a:t>Questa slide mostra ancora una volta il punteggio relativo alla qualità della vita: più alto è il punteggio, migliore è la qualità della vita. Viene mostrata la qualità della vita in relazione alla funzione sessuale dopo i diversi trattamenti.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it-IT" sz="1800" kern="100" dirty="0">
                <a:effectLst/>
                <a:latin typeface="Calibri" panose="020F0502020204030204" pitchFamily="34" charset="0"/>
                <a:ea typeface="Calibri" panose="020F0502020204030204" pitchFamily="34" charset="0"/>
                <a:cs typeface="Arial" panose="020B0604020202020204" pitchFamily="34" charset="0"/>
              </a:rPr>
              <a:t>I punteggi relativi alla qualità della vita per tutti i trattamenti sono ovviamente bassi se paragonati a quello della sorveglianza attiva.</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it-IT" sz="1800" kern="100" dirty="0">
                <a:effectLst/>
                <a:latin typeface="Calibri" panose="020F0502020204030204" pitchFamily="34" charset="0"/>
                <a:ea typeface="Calibri" panose="020F0502020204030204" pitchFamily="34" charset="0"/>
                <a:cs typeface="Arial" panose="020B0604020202020204" pitchFamily="34" charset="0"/>
              </a:rPr>
              <a:t>Perché il punteggio relativo alla sorveglianza attiva non è pari a 100, ossia il massimo della scala nel punteggio EPIC? La spiegazione è che a queste età (l’età media dello studio è di 70 anni) la funzione sessuale non è di norma al 100%.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it-IT" sz="1800" kern="100" dirty="0">
                <a:effectLst/>
                <a:latin typeface="Calibri" panose="020F0502020204030204" pitchFamily="34" charset="0"/>
                <a:ea typeface="Calibri" panose="020F0502020204030204" pitchFamily="34" charset="0"/>
                <a:cs typeface="Arial" panose="020B0604020202020204" pitchFamily="34" charset="0"/>
              </a:rPr>
              <a:t>Mettendo a confronto queste cifre con quelle della popolazione generale, il punteggio medio della funzione sessuale secondo EPIC per gli uomini senza tumore alla prostata è pari a 61, che è chiaramente molto simile al punteggio riportato qui per la sorveglianza attiva.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28</a:t>
            </a:fld>
            <a:endParaRPr lang="en-US"/>
          </a:p>
        </p:txBody>
      </p:sp>
    </p:spTree>
    <p:extLst>
      <p:ext uri="{BB962C8B-B14F-4D97-AF65-F5344CB8AC3E}">
        <p14:creationId xmlns:p14="http://schemas.microsoft.com/office/powerpoint/2010/main" val="3921180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Quindi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quanto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è</a:t>
            </a:r>
            <a:r>
              <a:rPr lang="en-GB" sz="1200" kern="1200" dirty="0">
                <a:solidFill>
                  <a:schemeClr val="tx1"/>
                </a:solidFill>
                <a:effectLst/>
                <a:latin typeface="+mn-lt"/>
                <a:ea typeface="+mn-ea"/>
                <a:cs typeface="+mn-cs"/>
              </a:rPr>
              <a:t> grave il </a:t>
            </a:r>
            <a:r>
              <a:rPr lang="en-GB" sz="1200" kern="1200" dirty="0" err="1">
                <a:solidFill>
                  <a:schemeClr val="tx1"/>
                </a:solidFill>
                <a:effectLst/>
                <a:latin typeface="+mn-lt"/>
                <a:ea typeface="+mn-ea"/>
                <a:cs typeface="+mn-cs"/>
              </a:rPr>
              <a:t>problema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della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funzione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sessuale</a:t>
            </a:r>
            <a:r>
              <a:rPr lang="en-GB" sz="1200" kern="1200" dirty="0">
                <a:solidFill>
                  <a:schemeClr val="tx1"/>
                </a:solidFill>
                <a:effectLst/>
                <a:latin typeface="+mn-lt"/>
                <a:ea typeface="+mn-ea"/>
                <a:cs typeface="+mn-cs"/>
              </a:rPr>
              <a:t>? Come </a:t>
            </a:r>
            <a:r>
              <a:rPr lang="en-GB" sz="1200" kern="1200" dirty="0" err="1">
                <a:solidFill>
                  <a:schemeClr val="tx1"/>
                </a:solidFill>
                <a:effectLst/>
                <a:latin typeface="+mn-lt"/>
                <a:ea typeface="+mn-ea"/>
                <a:cs typeface="+mn-cs"/>
              </a:rPr>
              <a:t>si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può</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vedere</a:t>
            </a:r>
            <a:r>
              <a:rPr lang="en-GB" sz="1200" kern="1200" dirty="0">
                <a:solidFill>
                  <a:schemeClr val="tx1"/>
                </a:solidFill>
                <a:effectLst/>
                <a:latin typeface="+mn-lt"/>
                <a:ea typeface="+mn-ea"/>
                <a:cs typeface="+mn-cs"/>
              </a:rPr>
              <a:t>, il </a:t>
            </a:r>
            <a:r>
              <a:rPr lang="en-GB" sz="1200" kern="1200" dirty="0" err="1">
                <a:solidFill>
                  <a:schemeClr val="tx1"/>
                </a:solidFill>
                <a:effectLst/>
                <a:latin typeface="+mn-lt"/>
                <a:ea typeface="+mn-ea"/>
                <a:cs typeface="+mn-cs"/>
              </a:rPr>
              <a:t>problema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è</a:t>
            </a:r>
            <a:r>
              <a:rPr lang="en-GB" sz="1200" kern="1200" dirty="0">
                <a:solidFill>
                  <a:schemeClr val="tx1"/>
                </a:solidFill>
                <a:effectLst/>
                <a:latin typeface="+mn-lt"/>
                <a:ea typeface="+mn-ea"/>
                <a:cs typeface="+mn-cs"/>
              </a:rPr>
              <a:t> grave o moderato in circa la </a:t>
            </a:r>
            <a:r>
              <a:rPr lang="en-GB" sz="1200" kern="1200" dirty="0" err="1">
                <a:solidFill>
                  <a:schemeClr val="tx1"/>
                </a:solidFill>
                <a:effectLst/>
                <a:latin typeface="+mn-lt"/>
                <a:ea typeface="+mn-ea"/>
                <a:cs typeface="+mn-cs"/>
              </a:rPr>
              <a:t>metà</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degli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uomini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Sarebbe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interessante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ottenere</a:t>
            </a:r>
            <a:r>
              <a:rPr lang="en-GB" sz="1200" kern="1200" dirty="0">
                <a:solidFill>
                  <a:schemeClr val="tx1"/>
                </a:solidFill>
                <a:effectLst/>
                <a:latin typeface="+mn-lt"/>
                <a:ea typeface="+mn-ea"/>
                <a:cs typeface="+mn-cs"/>
              </a:rPr>
              <a:t> il punto di vista </a:t>
            </a:r>
            <a:r>
              <a:rPr lang="en-GB" sz="1200" kern="1200" dirty="0" err="1">
                <a:solidFill>
                  <a:schemeClr val="tx1"/>
                </a:solidFill>
                <a:effectLst/>
                <a:latin typeface="+mn-lt"/>
                <a:ea typeface="+mn-ea"/>
                <a:cs typeface="+mn-cs"/>
              </a:rPr>
              <a:t>dei</a:t>
            </a: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delle</a:t>
            </a:r>
            <a:r>
              <a:rPr lang="en-GB" sz="1200" kern="1200" dirty="0">
                <a:solidFill>
                  <a:schemeClr val="tx1"/>
                </a:solidFill>
                <a:effectLst/>
                <a:latin typeface="+mn-lt"/>
                <a:ea typeface="+mn-ea"/>
                <a:cs typeface="+mn-cs"/>
              </a:rPr>
              <a:t> partner </a:t>
            </a:r>
            <a:r>
              <a:rPr lang="en-GB" sz="1200" kern="1200" dirty="0" err="1">
                <a:solidFill>
                  <a:schemeClr val="tx1"/>
                </a:solidFill>
                <a:effectLst/>
                <a:latin typeface="+mn-lt"/>
                <a:ea typeface="+mn-ea"/>
                <a:cs typeface="+mn-cs"/>
              </a:rPr>
              <a:t>sulla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stessa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questione</a:t>
            </a:r>
            <a:r>
              <a:rPr lang="en-GB"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29</a:t>
            </a:fld>
            <a:endParaRPr lang="en-US"/>
          </a:p>
        </p:txBody>
      </p:sp>
    </p:spTree>
    <p:extLst>
      <p:ext uri="{BB962C8B-B14F-4D97-AF65-F5344CB8AC3E}">
        <p14:creationId xmlns:p14="http://schemas.microsoft.com/office/powerpoint/2010/main" val="1391256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t-IT" sz="1800" kern="100" dirty="0">
                <a:effectLst/>
                <a:latin typeface="Calibri" panose="020F0502020204030204" pitchFamily="34" charset="0"/>
                <a:ea typeface="Calibri" panose="020F0502020204030204" pitchFamily="34" charset="0"/>
                <a:cs typeface="Arial" panose="020B0604020202020204" pitchFamily="34" charset="0"/>
              </a:rPr>
              <a:t>Circa tre quarti degli uomini che hanno risposto all’indagine hanno valutato la loro attuale funzione sessuale come scarsa o molto scarsa. Chiaramente, ciò è in parte dovuto all’età del partecipante, nonché agli effetti del trattamento.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it-IT" sz="1800" kern="100" dirty="0">
                <a:effectLst/>
                <a:latin typeface="Calibri" panose="020F0502020204030204" pitchFamily="34" charset="0"/>
                <a:ea typeface="Calibri" panose="020F0502020204030204" pitchFamily="34" charset="0"/>
                <a:cs typeface="Arial" panose="020B0604020202020204" pitchFamily="34" charset="0"/>
              </a:rPr>
              <a:t>Tuttavia, a titolo di confronto, è interessante analizzare uno studio condotto nel 2017 su uomini di età leggermente più avanzata (età media di 74,5 anni) non affetti da tumore alla prostata, che ha utilizzato le stesse misure EPIC-26 (</a:t>
            </a:r>
            <a:r>
              <a:rPr lang="it-IT" sz="1800" kern="100" dirty="0" err="1">
                <a:effectLst/>
                <a:latin typeface="Calibri" panose="020F0502020204030204" pitchFamily="34" charset="0"/>
                <a:ea typeface="Calibri" panose="020F0502020204030204" pitchFamily="34" charset="0"/>
                <a:cs typeface="Arial" panose="020B0604020202020204" pitchFamily="34" charset="0"/>
              </a:rPr>
              <a:t>Venderbos</a:t>
            </a:r>
            <a:r>
              <a:rPr lang="it-IT" sz="1800" kern="100" dirty="0">
                <a:effectLst/>
                <a:latin typeface="Calibri" panose="020F0502020204030204" pitchFamily="34" charset="0"/>
                <a:ea typeface="Calibri" panose="020F0502020204030204" pitchFamily="34" charset="0"/>
                <a:cs typeface="Arial" panose="020B0604020202020204" pitchFamily="34" charset="0"/>
              </a:rPr>
              <a:t> et al, PMID: 28168601). È emerso che il 50% di questi uomini ha valutato la propria funzione sessuale come scarsa o molto scarsa. Si tratta chiaramente di una percentuale significativamente inferiore rispetto al 76% degli uomini affetti da tumore alla prostata nel nostro studio.</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30</a:t>
            </a:fld>
            <a:endParaRPr lang="en-US"/>
          </a:p>
        </p:txBody>
      </p:sp>
    </p:spTree>
    <p:extLst>
      <p:ext uri="{BB962C8B-B14F-4D97-AF65-F5344CB8AC3E}">
        <p14:creationId xmlns:p14="http://schemas.microsoft.com/office/powerpoint/2010/main" val="1136052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Analizzando</a:t>
            </a:r>
            <a:r>
              <a:rPr lang="en-US" dirty="0"/>
              <a:t> come </a:t>
            </a:r>
            <a:r>
              <a:rPr lang="en-US" dirty="0" err="1"/>
              <a:t>i</a:t>
            </a:r>
            <a:r>
              <a:rPr lang="en-US" dirty="0"/>
              <a:t> </a:t>
            </a:r>
            <a:r>
              <a:rPr lang="en-US" dirty="0" err="1"/>
              <a:t>diversi</a:t>
            </a:r>
            <a:r>
              <a:rPr lang="en-US" dirty="0"/>
              <a:t> </a:t>
            </a:r>
            <a:r>
              <a:rPr lang="en-US" dirty="0" err="1"/>
              <a:t>trattamenti</a:t>
            </a:r>
            <a:r>
              <a:rPr lang="en-US" dirty="0"/>
              <a:t> </a:t>
            </a:r>
            <a:r>
              <a:rPr lang="en-US" dirty="0" err="1"/>
              <a:t>influiscono</a:t>
            </a:r>
            <a:r>
              <a:rPr lang="en-US" dirty="0"/>
              <a:t> </a:t>
            </a:r>
            <a:r>
              <a:rPr lang="en-US" dirty="0" err="1"/>
              <a:t>sulla</a:t>
            </a:r>
            <a:r>
              <a:rPr lang="en-US" dirty="0"/>
              <a:t> </a:t>
            </a:r>
            <a:r>
              <a:rPr lang="en-US" dirty="0" err="1"/>
              <a:t>funzione</a:t>
            </a:r>
            <a:r>
              <a:rPr lang="en-US" dirty="0"/>
              <a:t> </a:t>
            </a:r>
            <a:r>
              <a:rPr lang="en-US" dirty="0" err="1"/>
              <a:t>sessuale</a:t>
            </a:r>
            <a:r>
              <a:rPr lang="en-US" dirty="0"/>
              <a:t>, </a:t>
            </a:r>
            <a:r>
              <a:rPr lang="en-US" dirty="0" err="1"/>
              <a:t>si</a:t>
            </a:r>
            <a:r>
              <a:rPr lang="en-US" dirty="0"/>
              <a:t> </a:t>
            </a:r>
            <a:r>
              <a:rPr lang="en-US" dirty="0" err="1"/>
              <a:t>può</a:t>
            </a:r>
            <a:r>
              <a:rPr lang="en-US" dirty="0"/>
              <a:t> </a:t>
            </a:r>
            <a:r>
              <a:rPr lang="en-US" dirty="0" err="1"/>
              <a:t>osservare</a:t>
            </a:r>
            <a:r>
              <a:rPr lang="en-US" dirty="0"/>
              <a:t> </a:t>
            </a:r>
            <a:r>
              <a:rPr lang="en-US" dirty="0" err="1"/>
              <a:t>dalle</a:t>
            </a:r>
            <a:r>
              <a:rPr lang="en-US" dirty="0"/>
              <a:t> figure in alto </a:t>
            </a:r>
            <a:r>
              <a:rPr lang="en-US" dirty="0" err="1"/>
              <a:t>che</a:t>
            </a:r>
            <a:r>
              <a:rPr lang="en-US" dirty="0"/>
              <a:t> </a:t>
            </a:r>
            <a:r>
              <a:rPr lang="en-US" dirty="0" err="1"/>
              <a:t>più</a:t>
            </a:r>
            <a:r>
              <a:rPr lang="en-US" dirty="0"/>
              <a:t> </a:t>
            </a:r>
            <a:r>
              <a:rPr lang="en-US" dirty="0" err="1"/>
              <a:t>della</a:t>
            </a:r>
            <a:r>
              <a:rPr lang="en-US" dirty="0"/>
              <a:t> </a:t>
            </a:r>
            <a:r>
              <a:rPr lang="en-US" dirty="0" err="1"/>
              <a:t>metà</a:t>
            </a:r>
            <a:r>
              <a:rPr lang="en-US" dirty="0"/>
              <a:t> </a:t>
            </a:r>
            <a:r>
              <a:rPr lang="en-US" dirty="0" err="1"/>
              <a:t>degli</a:t>
            </a:r>
            <a:r>
              <a:rPr lang="en-US" dirty="0"/>
              <a:t> </a:t>
            </a:r>
            <a:r>
              <a:rPr lang="en-US" dirty="0" err="1"/>
              <a:t>uomini</a:t>
            </a:r>
            <a:r>
              <a:rPr lang="en-US" dirty="0"/>
              <a:t> </a:t>
            </a:r>
            <a:r>
              <a:rPr lang="en-US" dirty="0" err="1"/>
              <a:t>che</a:t>
            </a:r>
            <a:r>
              <a:rPr lang="en-US" dirty="0"/>
              <a:t> </a:t>
            </a:r>
            <a:r>
              <a:rPr lang="en-US" dirty="0" err="1"/>
              <a:t>hanno</a:t>
            </a:r>
            <a:r>
              <a:rPr lang="en-US" dirty="0"/>
              <a:t> subito </a:t>
            </a:r>
            <a:r>
              <a:rPr lang="en-US" dirty="0" err="1"/>
              <a:t>una</a:t>
            </a:r>
            <a:r>
              <a:rPr lang="en-US" dirty="0"/>
              <a:t> </a:t>
            </a:r>
            <a:r>
              <a:rPr lang="en-US" dirty="0" err="1"/>
              <a:t>prostatectomia</a:t>
            </a:r>
            <a:r>
              <a:rPr lang="en-US" dirty="0"/>
              <a:t> </a:t>
            </a:r>
            <a:r>
              <a:rPr lang="en-US" dirty="0" err="1"/>
              <a:t>considera</a:t>
            </a:r>
            <a:r>
              <a:rPr lang="en-US" dirty="0"/>
              <a:t> </a:t>
            </a:r>
            <a:r>
              <a:rPr lang="en-US" dirty="0" err="1"/>
              <a:t>quello</a:t>
            </a:r>
            <a:r>
              <a:rPr lang="en-US" dirty="0"/>
              <a:t> </a:t>
            </a:r>
            <a:r>
              <a:rPr lang="en-US" dirty="0" err="1"/>
              <a:t>della</a:t>
            </a:r>
            <a:r>
              <a:rPr lang="en-US" dirty="0"/>
              <a:t> </a:t>
            </a:r>
            <a:r>
              <a:rPr lang="en-US" dirty="0" err="1"/>
              <a:t>funzione</a:t>
            </a:r>
            <a:r>
              <a:rPr lang="en-US" dirty="0"/>
              <a:t> </a:t>
            </a:r>
            <a:r>
              <a:rPr lang="en-US" dirty="0" err="1"/>
              <a:t>sessuale</a:t>
            </a:r>
            <a:r>
              <a:rPr lang="en-US" dirty="0"/>
              <a:t> un </a:t>
            </a:r>
            <a:r>
              <a:rPr lang="en-US" dirty="0" err="1"/>
              <a:t>problema</a:t>
            </a:r>
            <a:r>
              <a:rPr lang="en-US" dirty="0"/>
              <a:t> grave o moderato. Si </a:t>
            </a:r>
            <a:r>
              <a:rPr lang="en-US" dirty="0" err="1"/>
              <a:t>tratta</a:t>
            </a:r>
            <a:r>
              <a:rPr lang="en-US" dirty="0"/>
              <a:t> di </a:t>
            </a:r>
            <a:r>
              <a:rPr lang="en-US" dirty="0" err="1"/>
              <a:t>una</a:t>
            </a:r>
            <a:r>
              <a:rPr lang="en-US" dirty="0"/>
              <a:t> </a:t>
            </a:r>
            <a:r>
              <a:rPr lang="en-US" dirty="0" err="1"/>
              <a:t>percentuale</a:t>
            </a:r>
            <a:r>
              <a:rPr lang="en-US" dirty="0"/>
              <a:t> </a:t>
            </a:r>
            <a:r>
              <a:rPr lang="en-US" dirty="0" err="1"/>
              <a:t>significativa</a:t>
            </a:r>
            <a:r>
              <a:rPr lang="en-US" dirty="0"/>
              <a:t>.</a:t>
            </a:r>
          </a:p>
          <a:p>
            <a:endParaRPr lang="en-US" dirty="0"/>
          </a:p>
          <a:p>
            <a:r>
              <a:rPr lang="en-US" dirty="0" err="1"/>
              <a:t>Dalle</a:t>
            </a:r>
            <a:r>
              <a:rPr lang="en-US" dirty="0"/>
              <a:t> </a:t>
            </a:r>
            <a:r>
              <a:rPr lang="en-US" dirty="0" err="1"/>
              <a:t>cifre</a:t>
            </a:r>
            <a:r>
              <a:rPr lang="en-US" dirty="0"/>
              <a:t> </a:t>
            </a:r>
            <a:r>
              <a:rPr lang="en-US" dirty="0" err="1"/>
              <a:t>riportate</a:t>
            </a:r>
            <a:r>
              <a:rPr lang="en-US" dirty="0"/>
              <a:t> sotto emerge </a:t>
            </a:r>
            <a:r>
              <a:rPr lang="en-US" dirty="0" err="1"/>
              <a:t>che</a:t>
            </a:r>
            <a:r>
              <a:rPr lang="en-US" dirty="0"/>
              <a:t> la </a:t>
            </a:r>
            <a:r>
              <a:rPr lang="en-US" dirty="0" err="1"/>
              <a:t>funzione</a:t>
            </a:r>
            <a:r>
              <a:rPr lang="en-US" dirty="0"/>
              <a:t> </a:t>
            </a:r>
            <a:r>
              <a:rPr lang="en-US" dirty="0" err="1"/>
              <a:t>sessuale</a:t>
            </a:r>
            <a:r>
              <a:rPr lang="en-US" dirty="0"/>
              <a:t> </a:t>
            </a:r>
            <a:r>
              <a:rPr lang="en-US" dirty="0" err="1"/>
              <a:t>sembra</a:t>
            </a:r>
            <a:r>
              <a:rPr lang="en-US" dirty="0"/>
              <a:t> </a:t>
            </a:r>
            <a:r>
              <a:rPr lang="en-US" dirty="0" err="1"/>
              <a:t>essere</a:t>
            </a:r>
            <a:r>
              <a:rPr lang="en-US" dirty="0"/>
              <a:t> un </a:t>
            </a:r>
            <a:r>
              <a:rPr lang="en-US" dirty="0" err="1"/>
              <a:t>problema</a:t>
            </a:r>
            <a:r>
              <a:rPr lang="en-US" dirty="0"/>
              <a:t> </a:t>
            </a:r>
            <a:r>
              <a:rPr lang="en-US" dirty="0" err="1"/>
              <a:t>leggermente</a:t>
            </a:r>
            <a:r>
              <a:rPr lang="en-US" dirty="0"/>
              <a:t> </a:t>
            </a:r>
            <a:r>
              <a:rPr lang="en-US" dirty="0" err="1"/>
              <a:t>meno</a:t>
            </a:r>
            <a:r>
              <a:rPr lang="en-US" dirty="0"/>
              <a:t> </a:t>
            </a:r>
            <a:r>
              <a:rPr lang="en-US" dirty="0" err="1"/>
              <a:t>significativo</a:t>
            </a:r>
            <a:r>
              <a:rPr lang="en-US" dirty="0"/>
              <a:t> in </a:t>
            </a:r>
            <a:r>
              <a:rPr lang="en-US" dirty="0" err="1"/>
              <a:t>seguito</a:t>
            </a:r>
            <a:r>
              <a:rPr lang="en-US" dirty="0"/>
              <a:t> </a:t>
            </a:r>
            <a:r>
              <a:rPr lang="en-US" dirty="0" err="1"/>
              <a:t>alla</a:t>
            </a:r>
            <a:r>
              <a:rPr lang="en-US" dirty="0"/>
              <a:t> </a:t>
            </a:r>
            <a:r>
              <a:rPr lang="en-US" dirty="0" err="1"/>
              <a:t>radioterapia</a:t>
            </a:r>
            <a:r>
              <a:rPr lang="en-US" dirty="0"/>
              <a:t>: il 47,3% </a:t>
            </a:r>
            <a:r>
              <a:rPr lang="en-US" dirty="0" err="1"/>
              <a:t>dei</a:t>
            </a:r>
            <a:r>
              <a:rPr lang="en-US" dirty="0"/>
              <a:t> </a:t>
            </a:r>
            <a:r>
              <a:rPr lang="en-US" dirty="0" err="1"/>
              <a:t>partecipanti</a:t>
            </a:r>
            <a:r>
              <a:rPr lang="en-US" dirty="0"/>
              <a:t> </a:t>
            </a:r>
            <a:r>
              <a:rPr lang="en-US" dirty="0" err="1"/>
              <a:t>sottoposti</a:t>
            </a:r>
            <a:r>
              <a:rPr lang="en-US" dirty="0"/>
              <a:t> a </a:t>
            </a:r>
            <a:r>
              <a:rPr lang="en-US" dirty="0" err="1"/>
              <a:t>radioterapia</a:t>
            </a:r>
            <a:r>
              <a:rPr lang="en-US" dirty="0"/>
              <a:t> ha </a:t>
            </a:r>
            <a:r>
              <a:rPr lang="en-US" dirty="0" err="1"/>
              <a:t>avuto</a:t>
            </a:r>
            <a:r>
              <a:rPr lang="en-US" dirty="0"/>
              <a:t> </a:t>
            </a:r>
            <a:r>
              <a:rPr lang="en-US" dirty="0" err="1"/>
              <a:t>problemi</a:t>
            </a:r>
            <a:r>
              <a:rPr lang="en-US" dirty="0"/>
              <a:t> </a:t>
            </a:r>
            <a:r>
              <a:rPr lang="en-US" dirty="0" err="1"/>
              <a:t>significativi</a:t>
            </a:r>
            <a:r>
              <a:rPr lang="en-US" dirty="0"/>
              <a:t> rispetto al 54,8% di </a:t>
            </a:r>
            <a:r>
              <a:rPr lang="en-US" dirty="0" err="1"/>
              <a:t>quelli</a:t>
            </a:r>
            <a:r>
              <a:rPr lang="en-US" dirty="0"/>
              <a:t> </a:t>
            </a:r>
            <a:r>
              <a:rPr lang="en-US" dirty="0" err="1"/>
              <a:t>sottoposti</a:t>
            </a:r>
            <a:r>
              <a:rPr lang="en-US" dirty="0"/>
              <a:t> a </a:t>
            </a:r>
            <a:r>
              <a:rPr lang="en-US" dirty="0" err="1"/>
              <a:t>prostatectomia</a:t>
            </a:r>
            <a:r>
              <a:rPr lang="en-US" dirty="0"/>
              <a:t>. </a:t>
            </a:r>
          </a:p>
          <a:p>
            <a:endParaRPr lang="en-US" dirty="0"/>
          </a:p>
          <a:p>
            <a:r>
              <a:rPr lang="en-US" dirty="0" err="1"/>
              <a:t>Tuttavia</a:t>
            </a:r>
            <a:r>
              <a:rPr lang="en-US" dirty="0"/>
              <a:t> </a:t>
            </a:r>
            <a:r>
              <a:rPr lang="en-US" dirty="0" err="1"/>
              <a:t>entrambi</a:t>
            </a:r>
            <a:r>
              <a:rPr lang="en-US" dirty="0"/>
              <a:t> </a:t>
            </a:r>
            <a:r>
              <a:rPr lang="en-US" dirty="0" err="1"/>
              <a:t>i</a:t>
            </a:r>
            <a:r>
              <a:rPr lang="en-US" dirty="0"/>
              <a:t> </a:t>
            </a:r>
            <a:r>
              <a:rPr lang="en-US" dirty="0" err="1"/>
              <a:t>risultati</a:t>
            </a:r>
            <a:r>
              <a:rPr lang="en-US" dirty="0"/>
              <a:t> </a:t>
            </a:r>
            <a:r>
              <a:rPr lang="en-US" dirty="0" err="1"/>
              <a:t>indicano</a:t>
            </a:r>
            <a:r>
              <a:rPr lang="en-US" dirty="0"/>
              <a:t> </a:t>
            </a:r>
            <a:r>
              <a:rPr lang="en-US" dirty="0" err="1"/>
              <a:t>che</a:t>
            </a:r>
            <a:r>
              <a:rPr lang="en-US" dirty="0"/>
              <a:t>, </a:t>
            </a:r>
            <a:r>
              <a:rPr lang="en-US" dirty="0" err="1"/>
              <a:t>quando</a:t>
            </a:r>
            <a:r>
              <a:rPr lang="en-US" dirty="0"/>
              <a:t> </a:t>
            </a:r>
            <a:r>
              <a:rPr lang="en-US" dirty="0" err="1"/>
              <a:t>si</a:t>
            </a:r>
            <a:r>
              <a:rPr lang="en-US" dirty="0"/>
              <a:t> </a:t>
            </a:r>
            <a:r>
              <a:rPr lang="en-US" dirty="0" err="1"/>
              <a:t>tratta</a:t>
            </a:r>
            <a:r>
              <a:rPr lang="en-US" dirty="0"/>
              <a:t> di </a:t>
            </a:r>
            <a:r>
              <a:rPr lang="en-US" dirty="0" err="1"/>
              <a:t>funzione</a:t>
            </a:r>
            <a:r>
              <a:rPr lang="en-US" dirty="0"/>
              <a:t> </a:t>
            </a:r>
            <a:r>
              <a:rPr lang="en-US" dirty="0" err="1"/>
              <a:t>sessuale</a:t>
            </a:r>
            <a:r>
              <a:rPr lang="en-US" dirty="0"/>
              <a:t>, </a:t>
            </a:r>
            <a:r>
              <a:rPr lang="en-US" dirty="0" err="1"/>
              <a:t>i</a:t>
            </a:r>
            <a:r>
              <a:rPr lang="en-US" dirty="0"/>
              <a:t> due </a:t>
            </a:r>
            <a:r>
              <a:rPr lang="en-US" dirty="0" err="1"/>
              <a:t>primi</a:t>
            </a:r>
            <a:r>
              <a:rPr lang="en-US" dirty="0"/>
              <a:t> </a:t>
            </a:r>
            <a:r>
              <a:rPr lang="en-US" dirty="0" err="1"/>
              <a:t>trattamenti</a:t>
            </a:r>
            <a:r>
              <a:rPr lang="en-US" dirty="0"/>
              <a:t> </a:t>
            </a:r>
            <a:r>
              <a:rPr lang="en-US" dirty="0" err="1"/>
              <a:t>principali</a:t>
            </a:r>
            <a:r>
              <a:rPr lang="en-US" dirty="0"/>
              <a:t> per il </a:t>
            </a:r>
            <a:r>
              <a:rPr lang="en-US" dirty="0" err="1"/>
              <a:t>tumore</a:t>
            </a:r>
            <a:r>
              <a:rPr lang="en-US" dirty="0"/>
              <a:t> </a:t>
            </a:r>
            <a:r>
              <a:rPr lang="en-US" dirty="0" err="1"/>
              <a:t>alla</a:t>
            </a:r>
            <a:r>
              <a:rPr lang="en-US" dirty="0"/>
              <a:t> </a:t>
            </a:r>
            <a:r>
              <a:rPr lang="en-US" dirty="0" err="1"/>
              <a:t>prostata</a:t>
            </a:r>
            <a:r>
              <a:rPr lang="en-US" dirty="0"/>
              <a:t> </a:t>
            </a:r>
            <a:r>
              <a:rPr lang="en-US" dirty="0" err="1"/>
              <a:t>hanno</a:t>
            </a:r>
            <a:r>
              <a:rPr lang="en-US" dirty="0"/>
              <a:t> un </a:t>
            </a:r>
            <a:r>
              <a:rPr lang="en-US" dirty="0" err="1"/>
              <a:t>effetto</a:t>
            </a:r>
            <a:r>
              <a:rPr lang="en-US" dirty="0"/>
              <a:t> </a:t>
            </a:r>
            <a:r>
              <a:rPr lang="en-US" dirty="0" err="1"/>
              <a:t>importante</a:t>
            </a:r>
            <a:r>
              <a:rPr lang="en-US" dirty="0"/>
              <a:t> </a:t>
            </a:r>
            <a:r>
              <a:rPr lang="en-US" dirty="0" err="1"/>
              <a:t>sulla</a:t>
            </a:r>
            <a:r>
              <a:rPr lang="en-US" dirty="0"/>
              <a:t> </a:t>
            </a:r>
            <a:r>
              <a:rPr lang="en-US" dirty="0" err="1"/>
              <a:t>qualità</a:t>
            </a:r>
            <a:r>
              <a:rPr lang="en-US" dirty="0"/>
              <a:t> </a:t>
            </a:r>
            <a:r>
              <a:rPr lang="en-US" dirty="0" err="1"/>
              <a:t>della</a:t>
            </a:r>
            <a:r>
              <a:rPr lang="en-US" dirty="0"/>
              <a:t> vita.</a:t>
            </a:r>
          </a:p>
          <a:p>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31</a:t>
            </a:fld>
            <a:endParaRPr lang="en-US"/>
          </a:p>
        </p:txBody>
      </p:sp>
    </p:spTree>
    <p:extLst>
      <p:ext uri="{BB962C8B-B14F-4D97-AF65-F5344CB8AC3E}">
        <p14:creationId xmlns:p14="http://schemas.microsoft.com/office/powerpoint/2010/main" val="120772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a:t>
            </a:fld>
            <a:endParaRPr lang="en-US"/>
          </a:p>
        </p:txBody>
      </p:sp>
    </p:spTree>
    <p:extLst>
      <p:ext uri="{BB962C8B-B14F-4D97-AF65-F5344CB8AC3E}">
        <p14:creationId xmlns:p14="http://schemas.microsoft.com/office/powerpoint/2010/main" val="256805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Solo un </a:t>
            </a:r>
            <a:r>
              <a:rPr lang="en-GB" sz="1200" kern="1200" dirty="0" err="1">
                <a:solidFill>
                  <a:schemeClr val="tx1"/>
                </a:solidFill>
                <a:effectLst/>
                <a:latin typeface="+mn-lt"/>
                <a:ea typeface="+mn-ea"/>
                <a:cs typeface="+mn-cs"/>
              </a:rPr>
              <a:t>terzo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degli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uomini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hanno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risposto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all’indagine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aveva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provato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farmaci</a:t>
            </a:r>
            <a:r>
              <a:rPr lang="en-GB" sz="1200" kern="1200" dirty="0">
                <a:solidFill>
                  <a:schemeClr val="tx1"/>
                </a:solidFill>
                <a:effectLst/>
                <a:latin typeface="+mn-lt"/>
                <a:ea typeface="+mn-ea"/>
                <a:cs typeface="+mn-cs"/>
              </a:rPr>
              <a:t> e </a:t>
            </a:r>
            <a:r>
              <a:rPr lang="en-GB" sz="1200" kern="1200" dirty="0" err="1">
                <a:solidFill>
                  <a:schemeClr val="tx1"/>
                </a:solidFill>
                <a:effectLst/>
                <a:latin typeface="+mn-lt"/>
                <a:ea typeface="+mn-ea"/>
                <a:cs typeface="+mn-cs"/>
              </a:rPr>
              <a:t>dispositivi</a:t>
            </a:r>
            <a:r>
              <a:rPr lang="en-GB" sz="1200" kern="1200" dirty="0">
                <a:solidFill>
                  <a:schemeClr val="tx1"/>
                </a:solidFill>
                <a:effectLst/>
                <a:latin typeface="+mn-lt"/>
                <a:ea typeface="+mn-ea"/>
                <a:cs typeface="+mn-cs"/>
              </a:rPr>
              <a:t> per </a:t>
            </a:r>
            <a:r>
              <a:rPr lang="en-GB" sz="1200" kern="1200" dirty="0" err="1">
                <a:solidFill>
                  <a:schemeClr val="tx1"/>
                </a:solidFill>
                <a:effectLst/>
                <a:latin typeface="+mn-lt"/>
                <a:ea typeface="+mn-ea"/>
                <a:cs typeface="+mn-cs"/>
              </a:rPr>
              <a:t>migliorare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l’erezione</a:t>
            </a:r>
            <a:r>
              <a:rPr lang="en-GB" sz="1200" kern="1200" dirty="0">
                <a:solidFill>
                  <a:schemeClr val="tx1"/>
                </a:solidFill>
                <a:effectLst/>
                <a:latin typeface="+mn-lt"/>
                <a:ea typeface="+mn-ea"/>
                <a:cs typeface="+mn-cs"/>
              </a:rPr>
              <a:t>. Data la </a:t>
            </a:r>
            <a:r>
              <a:rPr lang="en-GB" sz="1200" kern="1200" dirty="0" err="1">
                <a:solidFill>
                  <a:schemeClr val="tx1"/>
                </a:solidFill>
                <a:effectLst/>
                <a:latin typeface="+mn-lt"/>
                <a:ea typeface="+mn-ea"/>
                <a:cs typeface="+mn-cs"/>
              </a:rPr>
              <a:t>prevalenza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problemi</a:t>
            </a:r>
            <a:r>
              <a:rPr lang="en-GB" sz="1200" kern="1200" dirty="0">
                <a:solidFill>
                  <a:schemeClr val="tx1"/>
                </a:solidFill>
                <a:effectLst/>
                <a:latin typeface="+mn-lt"/>
                <a:ea typeface="+mn-ea"/>
                <a:cs typeface="+mn-cs"/>
              </a:rPr>
              <a:t> di </a:t>
            </a:r>
            <a:r>
              <a:rPr lang="en-GB" sz="1200" kern="1200" dirty="0" err="1">
                <a:solidFill>
                  <a:schemeClr val="tx1"/>
                </a:solidFill>
                <a:effectLst/>
                <a:latin typeface="+mn-lt"/>
                <a:ea typeface="+mn-ea"/>
                <a:cs typeface="+mn-cs"/>
              </a:rPr>
              <a:t>funzione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sessuale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durante</a:t>
            </a:r>
            <a:r>
              <a:rPr lang="en-GB" sz="1200" kern="1200" dirty="0">
                <a:solidFill>
                  <a:schemeClr val="tx1"/>
                </a:solidFill>
                <a:effectLst/>
                <a:latin typeface="+mn-lt"/>
                <a:ea typeface="+mn-ea"/>
                <a:cs typeface="+mn-cs"/>
              </a:rPr>
              <a:t> il </a:t>
            </a:r>
            <a:r>
              <a:rPr lang="en-GB" sz="1200" kern="1200" dirty="0" err="1">
                <a:solidFill>
                  <a:schemeClr val="tx1"/>
                </a:solidFill>
                <a:effectLst/>
                <a:latin typeface="+mn-lt"/>
                <a:ea typeface="+mn-ea"/>
                <a:cs typeface="+mn-cs"/>
              </a:rPr>
              <a:t>trattamento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esiste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chiaramente</a:t>
            </a:r>
            <a:r>
              <a:rPr lang="en-GB" sz="1200" kern="1200" dirty="0">
                <a:solidFill>
                  <a:schemeClr val="tx1"/>
                </a:solidFill>
                <a:effectLst/>
                <a:latin typeface="+mn-lt"/>
                <a:ea typeface="+mn-ea"/>
                <a:cs typeface="+mn-cs"/>
              </a:rPr>
              <a:t> un </a:t>
            </a:r>
            <a:r>
              <a:rPr lang="en-GB" sz="1200" kern="1200" dirty="0" err="1">
                <a:solidFill>
                  <a:schemeClr val="tx1"/>
                </a:solidFill>
                <a:effectLst/>
                <a:latin typeface="+mn-lt"/>
                <a:ea typeface="+mn-ea"/>
                <a:cs typeface="+mn-cs"/>
              </a:rPr>
              <a:t>divario</a:t>
            </a:r>
            <a:r>
              <a:rPr lang="en-GB" sz="1200" kern="1200" dirty="0">
                <a:solidFill>
                  <a:schemeClr val="tx1"/>
                </a:solidFill>
                <a:effectLst/>
                <a:latin typeface="+mn-lt"/>
                <a:ea typeface="+mn-ea"/>
                <a:cs typeface="+mn-cs"/>
              </a:rPr>
              <a:t>, ed </a:t>
            </a:r>
            <a:r>
              <a:rPr lang="en-GB" sz="1200" kern="1200" dirty="0" err="1">
                <a:solidFill>
                  <a:schemeClr val="tx1"/>
                </a:solidFill>
                <a:effectLst/>
                <a:latin typeface="+mn-lt"/>
                <a:ea typeface="+mn-ea"/>
                <a:cs typeface="+mn-cs"/>
              </a:rPr>
              <a:t>è</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evidente</a:t>
            </a:r>
            <a:r>
              <a:rPr lang="en-GB" sz="1200" kern="1200" dirty="0">
                <a:solidFill>
                  <a:schemeClr val="tx1"/>
                </a:solidFill>
                <a:effectLst/>
                <a:latin typeface="+mn-lt"/>
                <a:ea typeface="+mn-ea"/>
                <a:cs typeface="+mn-cs"/>
              </a:rPr>
              <a:t> la </a:t>
            </a:r>
            <a:r>
              <a:rPr lang="en-GB" sz="1200" kern="1200" dirty="0" err="1">
                <a:solidFill>
                  <a:schemeClr val="tx1"/>
                </a:solidFill>
                <a:effectLst/>
                <a:latin typeface="+mn-lt"/>
                <a:ea typeface="+mn-ea"/>
                <a:cs typeface="+mn-cs"/>
              </a:rPr>
              <a:t>necessità</a:t>
            </a:r>
            <a:r>
              <a:rPr lang="en-GB" sz="1200" kern="1200" dirty="0">
                <a:solidFill>
                  <a:schemeClr val="tx1"/>
                </a:solidFill>
                <a:effectLst/>
                <a:latin typeface="+mn-lt"/>
                <a:ea typeface="+mn-ea"/>
                <a:cs typeface="+mn-cs"/>
              </a:rPr>
              <a:t> di </a:t>
            </a:r>
            <a:r>
              <a:rPr lang="en-GB" sz="1200" kern="1200" dirty="0" err="1">
                <a:solidFill>
                  <a:schemeClr val="tx1"/>
                </a:solidFill>
                <a:effectLst/>
                <a:latin typeface="+mn-lt"/>
                <a:ea typeface="+mn-ea"/>
                <a:cs typeface="+mn-cs"/>
              </a:rPr>
              <a:t>fornire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più</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consigli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questi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approcci</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32</a:t>
            </a:fld>
            <a:endParaRPr lang="en-US"/>
          </a:p>
        </p:txBody>
      </p:sp>
    </p:spTree>
    <p:extLst>
      <p:ext uri="{BB962C8B-B14F-4D97-AF65-F5344CB8AC3E}">
        <p14:creationId xmlns:p14="http://schemas.microsoft.com/office/powerpoint/2010/main" val="778852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t-IT" sz="1800" kern="100" dirty="0">
                <a:effectLst/>
                <a:latin typeface="Calibri" panose="020F0502020204030204" pitchFamily="34" charset="0"/>
                <a:ea typeface="Calibri" panose="020F0502020204030204" pitchFamily="34" charset="0"/>
                <a:cs typeface="Arial" panose="020B0604020202020204" pitchFamily="34" charset="0"/>
              </a:rPr>
              <a:t>Passando all’incontinenza urinaria, abbiamo condotto la medesima analisi della funzione sessuale. Per prima cosa, abbiamo confrontato i diversi trattamenti. Come è possibile osservare, la prostatectomia è correlata a una qualità della vita inferiore rispetto alla radioterapia. Gli altri trattamenti producono effetti minori.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it-IT" sz="1800" kern="100" dirty="0">
                <a:effectLst/>
                <a:latin typeface="Calibri" panose="020F0502020204030204" pitchFamily="34" charset="0"/>
                <a:ea typeface="Calibri" panose="020F0502020204030204" pitchFamily="34" charset="0"/>
                <a:cs typeface="Arial" panose="020B0604020202020204" pitchFamily="34" charset="0"/>
              </a:rPr>
              <a:t>Mettendo a confronto queste cifre con quelle della popolazione generale, il punteggio medio della funzione urinaria secondo EPIC per gli uomini senza tumore alla prostata è pari a 89,5.</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34</a:t>
            </a:fld>
            <a:endParaRPr lang="en-US"/>
          </a:p>
        </p:txBody>
      </p:sp>
    </p:spTree>
    <p:extLst>
      <p:ext uri="{BB962C8B-B14F-4D97-AF65-F5344CB8AC3E}">
        <p14:creationId xmlns:p14="http://schemas.microsoft.com/office/powerpoint/2010/main" val="3405894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t-IT" sz="1800" kern="100" dirty="0">
                <a:effectLst/>
                <a:latin typeface="Calibri" panose="020F0502020204030204" pitchFamily="34" charset="0"/>
                <a:ea typeface="Calibri" panose="020F0502020204030204" pitchFamily="34" charset="0"/>
                <a:cs typeface="Arial" panose="020B0604020202020204" pitchFamily="34" charset="0"/>
              </a:rPr>
              <a:t>Analizzando in particolare il controllo urinario, nel complesso il 60% degli uomini che hanno partecipato all’indagine ha avuto problemi. L’intervento chirurgico sembra essere associato ai problemi più significativi. Il confronto tra le cifre dell’intervento chirurgico e quelle della sorveglianza attiva suggerisce che l’intervento chirurgico raddoppia il tasso di incontinenza. Va fatto notare che, tuttavia, anche durante la sorveglianza attiva si riscontrano problemi di gocciolamento. Ciò è dovuto all’età media dei partecipanti.</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35</a:t>
            </a:fld>
            <a:endParaRPr lang="en-US"/>
          </a:p>
        </p:txBody>
      </p:sp>
    </p:spTree>
    <p:extLst>
      <p:ext uri="{BB962C8B-B14F-4D97-AF65-F5344CB8AC3E}">
        <p14:creationId xmlns:p14="http://schemas.microsoft.com/office/powerpoint/2010/main" val="3934538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Cosa </a:t>
            </a:r>
            <a:r>
              <a:rPr lang="en-GB" sz="1200" kern="1200" dirty="0" err="1">
                <a:solidFill>
                  <a:schemeClr val="tx1"/>
                </a:solidFill>
                <a:effectLst/>
                <a:latin typeface="+mn-lt"/>
                <a:ea typeface="+mn-ea"/>
                <a:cs typeface="+mn-cs"/>
              </a:rPr>
              <a:t>significa</a:t>
            </a:r>
            <a:r>
              <a:rPr lang="en-GB" sz="1200" kern="1200" dirty="0">
                <a:solidFill>
                  <a:schemeClr val="tx1"/>
                </a:solidFill>
                <a:effectLst/>
                <a:latin typeface="+mn-lt"/>
                <a:ea typeface="+mn-ea"/>
                <a:cs typeface="+mn-cs"/>
              </a:rPr>
              <a:t> per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pazienti</a:t>
            </a:r>
            <a:r>
              <a:rPr lang="en-GB" sz="1200" kern="1200" dirty="0">
                <a:solidFill>
                  <a:schemeClr val="tx1"/>
                </a:solidFill>
                <a:effectLst/>
                <a:latin typeface="+mn-lt"/>
                <a:ea typeface="+mn-ea"/>
                <a:cs typeface="+mn-cs"/>
              </a:rPr>
              <a:t>, in termini </a:t>
            </a:r>
            <a:r>
              <a:rPr lang="en-GB" sz="1200" kern="1200" dirty="0" err="1">
                <a:solidFill>
                  <a:schemeClr val="tx1"/>
                </a:solidFill>
                <a:effectLst/>
                <a:latin typeface="+mn-lt"/>
                <a:ea typeface="+mn-ea"/>
                <a:cs typeface="+mn-cs"/>
              </a:rPr>
              <a:t>pratici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Nell’indagine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è</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stato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chiesto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agli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uomini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quanti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assorbenti</a:t>
            </a:r>
            <a:r>
              <a:rPr lang="en-GB" sz="1200" kern="1200" dirty="0">
                <a:solidFill>
                  <a:schemeClr val="tx1"/>
                </a:solidFill>
                <a:effectLst/>
                <a:latin typeface="+mn-lt"/>
                <a:ea typeface="+mn-ea"/>
                <a:cs typeface="+mn-cs"/>
              </a:rPr>
              <a:t> per </a:t>
            </a:r>
            <a:r>
              <a:rPr lang="en-GB" sz="1200" kern="1200" dirty="0" err="1">
                <a:solidFill>
                  <a:schemeClr val="tx1"/>
                </a:solidFill>
                <a:effectLst/>
                <a:latin typeface="+mn-lt"/>
                <a:ea typeface="+mn-ea"/>
                <a:cs typeface="+mn-cs"/>
              </a:rPr>
              <a:t>incontinenza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usano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ogni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giorno</a:t>
            </a:r>
            <a:r>
              <a:rPr lang="en-GB" sz="1200" kern="1200" dirty="0">
                <a:solidFill>
                  <a:schemeClr val="tx1"/>
                </a:solidFill>
                <a:effectLst/>
                <a:latin typeface="+mn-lt"/>
                <a:ea typeface="+mn-ea"/>
                <a:cs typeface="+mn-cs"/>
              </a:rPr>
              <a:t> e </a:t>
            </a:r>
            <a:r>
              <a:rPr lang="en-GB" sz="1200" kern="1200" dirty="0" err="1">
                <a:solidFill>
                  <a:schemeClr val="tx1"/>
                </a:solidFill>
                <a:effectLst/>
                <a:latin typeface="+mn-lt"/>
                <a:ea typeface="+mn-ea"/>
                <a:cs typeface="+mn-cs"/>
              </a:rPr>
              <a:t>oltre</a:t>
            </a:r>
            <a:r>
              <a:rPr lang="en-GB" sz="1200" kern="1200" dirty="0">
                <a:solidFill>
                  <a:schemeClr val="tx1"/>
                </a:solidFill>
                <a:effectLst/>
                <a:latin typeface="+mn-lt"/>
                <a:ea typeface="+mn-ea"/>
                <a:cs typeface="+mn-cs"/>
              </a:rPr>
              <a:t> un </a:t>
            </a:r>
            <a:r>
              <a:rPr lang="en-GB" sz="1200" kern="1200" dirty="0" err="1">
                <a:solidFill>
                  <a:schemeClr val="tx1"/>
                </a:solidFill>
                <a:effectLst/>
                <a:latin typeface="+mn-lt"/>
                <a:ea typeface="+mn-ea"/>
                <a:cs typeface="+mn-cs"/>
              </a:rPr>
              <a:t>terzo</a:t>
            </a:r>
            <a:r>
              <a:rPr lang="en-GB" sz="1200" kern="1200" dirty="0">
                <a:solidFill>
                  <a:schemeClr val="tx1"/>
                </a:solidFill>
                <a:effectLst/>
                <a:latin typeface="+mn-lt"/>
                <a:ea typeface="+mn-ea"/>
                <a:cs typeface="+mn-cs"/>
              </a:rPr>
              <a:t> di </a:t>
            </a:r>
            <a:r>
              <a:rPr lang="en-GB" sz="1200" kern="1200" dirty="0" err="1">
                <a:solidFill>
                  <a:schemeClr val="tx1"/>
                </a:solidFill>
                <a:effectLst/>
                <a:latin typeface="+mn-lt"/>
                <a:ea typeface="+mn-ea"/>
                <a:cs typeface="+mn-cs"/>
              </a:rPr>
              <a:t>essi</a:t>
            </a:r>
            <a:r>
              <a:rPr lang="en-GB" sz="1200" kern="1200" dirty="0">
                <a:solidFill>
                  <a:schemeClr val="tx1"/>
                </a:solidFill>
                <a:effectLst/>
                <a:latin typeface="+mn-lt"/>
                <a:ea typeface="+mn-ea"/>
                <a:cs typeface="+mn-cs"/>
              </a:rPr>
              <a:t> ne </a:t>
            </a:r>
            <a:r>
              <a:rPr lang="en-GB" sz="1200" kern="1200" dirty="0" err="1">
                <a:solidFill>
                  <a:schemeClr val="tx1"/>
                </a:solidFill>
                <a:effectLst/>
                <a:latin typeface="+mn-lt"/>
                <a:ea typeface="+mn-ea"/>
                <a:cs typeface="+mn-cs"/>
              </a:rPr>
              <a:t>utilizza</a:t>
            </a:r>
            <a:r>
              <a:rPr lang="en-GB" sz="1200" kern="1200" dirty="0">
                <a:solidFill>
                  <a:schemeClr val="tx1"/>
                </a:solidFill>
                <a:effectLst/>
                <a:latin typeface="+mn-lt"/>
                <a:ea typeface="+mn-ea"/>
                <a:cs typeface="+mn-cs"/>
              </a:rPr>
              <a:t> uno o </a:t>
            </a:r>
            <a:r>
              <a:rPr lang="en-GB" sz="1200" kern="1200" dirty="0" err="1">
                <a:solidFill>
                  <a:schemeClr val="tx1"/>
                </a:solidFill>
                <a:effectLst/>
                <a:latin typeface="+mn-lt"/>
                <a:ea typeface="+mn-ea"/>
                <a:cs typeface="+mn-cs"/>
              </a:rPr>
              <a:t>più</a:t>
            </a:r>
            <a:r>
              <a:rPr lang="en-GB" sz="1200" kern="1200" dirty="0">
                <a:solidFill>
                  <a:schemeClr val="tx1"/>
                </a:solidFill>
                <a:effectLst/>
                <a:latin typeface="+mn-lt"/>
                <a:ea typeface="+mn-ea"/>
                <a:cs typeface="+mn-cs"/>
              </a:rPr>
              <a:t> al </a:t>
            </a:r>
            <a:r>
              <a:rPr lang="en-GB" sz="1200" kern="1200" dirty="0" err="1">
                <a:solidFill>
                  <a:schemeClr val="tx1"/>
                </a:solidFill>
                <a:effectLst/>
                <a:latin typeface="+mn-lt"/>
                <a:ea typeface="+mn-ea"/>
                <a:cs typeface="+mn-cs"/>
              </a:rPr>
              <a:t>giorno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Ciò</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potrebbe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essere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dovuto</a:t>
            </a:r>
            <a:r>
              <a:rPr lang="en-GB" sz="1200" kern="1200" dirty="0">
                <a:solidFill>
                  <a:schemeClr val="tx1"/>
                </a:solidFill>
                <a:effectLst/>
                <a:latin typeface="+mn-lt"/>
                <a:ea typeface="+mn-ea"/>
                <a:cs typeface="+mn-cs"/>
              </a:rPr>
              <a:t> al </a:t>
            </a:r>
            <a:r>
              <a:rPr lang="en-GB" sz="1200" kern="1200" dirty="0" err="1">
                <a:solidFill>
                  <a:schemeClr val="tx1"/>
                </a:solidFill>
                <a:effectLst/>
                <a:latin typeface="+mn-lt"/>
                <a:ea typeface="+mn-ea"/>
                <a:cs typeface="+mn-cs"/>
              </a:rPr>
              <a:t>fatto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che</a:t>
            </a:r>
            <a:r>
              <a:rPr lang="en-GB" sz="1200" kern="1200" dirty="0">
                <a:solidFill>
                  <a:schemeClr val="tx1"/>
                </a:solidFill>
                <a:effectLst/>
                <a:latin typeface="+mn-lt"/>
                <a:ea typeface="+mn-ea"/>
                <a:cs typeface="+mn-cs"/>
              </a:rPr>
              <a:t> la </a:t>
            </a:r>
            <a:r>
              <a:rPr lang="en-GB" sz="1200" kern="1200" dirty="0" err="1">
                <a:solidFill>
                  <a:schemeClr val="tx1"/>
                </a:solidFill>
                <a:effectLst/>
                <a:latin typeface="+mn-lt"/>
                <a:ea typeface="+mn-ea"/>
                <a:cs typeface="+mn-cs"/>
              </a:rPr>
              <a:t>maggior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parte</a:t>
            </a:r>
            <a:r>
              <a:rPr lang="en-GB" sz="1200" kern="1200" dirty="0">
                <a:solidFill>
                  <a:schemeClr val="tx1"/>
                </a:solidFill>
                <a:effectLst/>
                <a:latin typeface="+mn-lt"/>
                <a:ea typeface="+mn-ea"/>
                <a:cs typeface="+mn-cs"/>
              </a:rPr>
              <a:t> ha subito </a:t>
            </a:r>
            <a:r>
              <a:rPr lang="en-GB" sz="1200" kern="1200" dirty="0" err="1">
                <a:solidFill>
                  <a:schemeClr val="tx1"/>
                </a:solidFill>
                <a:effectLst/>
                <a:latin typeface="+mn-lt"/>
                <a:ea typeface="+mn-ea"/>
                <a:cs typeface="+mn-cs"/>
              </a:rPr>
              <a:t>una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prostatectomia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radicale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partecipanti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all’indagine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avevano</a:t>
            </a:r>
            <a:r>
              <a:rPr lang="en-GB" sz="1200" kern="1200" dirty="0">
                <a:solidFill>
                  <a:schemeClr val="tx1"/>
                </a:solidFill>
                <a:effectLst/>
                <a:latin typeface="+mn-lt"/>
                <a:ea typeface="+mn-ea"/>
                <a:cs typeface="+mn-cs"/>
              </a:rPr>
              <a:t> subito </a:t>
            </a:r>
            <a:r>
              <a:rPr lang="en-GB" sz="1200" kern="1200" dirty="0" err="1">
                <a:solidFill>
                  <a:schemeClr val="tx1"/>
                </a:solidFill>
                <a:effectLst/>
                <a:latin typeface="+mn-lt"/>
                <a:ea typeface="+mn-ea"/>
                <a:cs typeface="+mn-cs"/>
              </a:rPr>
              <a:t>una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prostatectomia</a:t>
            </a:r>
            <a:r>
              <a:rPr lang="en-GB" sz="1200" kern="1200" dirty="0">
                <a:solidFill>
                  <a:schemeClr val="tx1"/>
                </a:solidFill>
                <a:effectLst/>
                <a:latin typeface="+mn-lt"/>
                <a:ea typeface="+mn-ea"/>
                <a:cs typeface="+mn-cs"/>
              </a:rPr>
              <a:t>, la </a:t>
            </a:r>
            <a:r>
              <a:rPr lang="en-GB" sz="1200" kern="1200" dirty="0" err="1">
                <a:solidFill>
                  <a:schemeClr val="tx1"/>
                </a:solidFill>
                <a:effectLst/>
                <a:latin typeface="+mn-lt"/>
                <a:ea typeface="+mn-ea"/>
                <a:cs typeface="+mn-cs"/>
              </a:rPr>
              <a:t>metà</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utilizzava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assorbenti</a:t>
            </a:r>
            <a:r>
              <a:rPr lang="en-GB" sz="1200" kern="1200" dirty="0">
                <a:solidFill>
                  <a:schemeClr val="tx1"/>
                </a:solidFill>
                <a:effectLst/>
                <a:latin typeface="+mn-lt"/>
                <a:ea typeface="+mn-ea"/>
                <a:cs typeface="+mn-cs"/>
              </a:rPr>
              <a:t> per </a:t>
            </a:r>
            <a:r>
              <a:rPr lang="en-GB" sz="1200" kern="1200" dirty="0" err="1">
                <a:solidFill>
                  <a:schemeClr val="tx1"/>
                </a:solidFill>
                <a:effectLst/>
                <a:latin typeface="+mn-lt"/>
                <a:ea typeface="+mn-ea"/>
                <a:cs typeface="+mn-cs"/>
              </a:rPr>
              <a:t>l’incontinenza</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Per </a:t>
            </a:r>
            <a:r>
              <a:rPr lang="en-GB" sz="1200" kern="1200" dirty="0" err="1">
                <a:solidFill>
                  <a:schemeClr val="tx1"/>
                </a:solidFill>
                <a:effectLst/>
                <a:latin typeface="+mn-lt"/>
                <a:ea typeface="+mn-ea"/>
                <a:cs typeface="+mn-cs"/>
              </a:rPr>
              <a:t>inquadrare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questi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nel</a:t>
            </a:r>
            <a:r>
              <a:rPr lang="en-GB" sz="1200" kern="1200" dirty="0">
                <a:solidFill>
                  <a:schemeClr val="tx1"/>
                </a:solidFill>
                <a:effectLst/>
                <a:latin typeface="+mn-lt"/>
                <a:ea typeface="+mn-ea"/>
                <a:cs typeface="+mn-cs"/>
              </a:rPr>
              <a:t> giusto </a:t>
            </a:r>
            <a:r>
              <a:rPr lang="en-GB" sz="1200" kern="1200" dirty="0" err="1">
                <a:solidFill>
                  <a:schemeClr val="tx1"/>
                </a:solidFill>
                <a:effectLst/>
                <a:latin typeface="+mn-lt"/>
                <a:ea typeface="+mn-ea"/>
                <a:cs typeface="+mn-cs"/>
              </a:rPr>
              <a:t>contesto</a:t>
            </a:r>
            <a:r>
              <a:rPr lang="en-GB" sz="1200" kern="1200" dirty="0">
                <a:solidFill>
                  <a:schemeClr val="tx1"/>
                </a:solidFill>
                <a:effectLst/>
                <a:latin typeface="+mn-lt"/>
                <a:ea typeface="+mn-ea"/>
                <a:cs typeface="+mn-cs"/>
              </a:rPr>
              <a:t>, uno studio </a:t>
            </a:r>
            <a:r>
              <a:rPr lang="en-GB" sz="1200" kern="1200" dirty="0" err="1">
                <a:solidFill>
                  <a:schemeClr val="tx1"/>
                </a:solidFill>
                <a:effectLst/>
                <a:latin typeface="+mn-lt"/>
                <a:ea typeface="+mn-ea"/>
                <a:cs typeface="+mn-cs"/>
              </a:rPr>
              <a:t>condotto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nel</a:t>
            </a:r>
            <a:r>
              <a:rPr lang="en-GB" sz="1200" kern="1200" dirty="0">
                <a:solidFill>
                  <a:schemeClr val="tx1"/>
                </a:solidFill>
                <a:effectLst/>
                <a:latin typeface="+mn-lt"/>
                <a:ea typeface="+mn-ea"/>
                <a:cs typeface="+mn-cs"/>
              </a:rPr>
              <a:t> 2017 </a:t>
            </a:r>
            <a:r>
              <a:rPr lang="en-GB" sz="1200" kern="1200" dirty="0" err="1">
                <a:solidFill>
                  <a:schemeClr val="tx1"/>
                </a:solidFill>
                <a:effectLst/>
                <a:latin typeface="+mn-lt"/>
                <a:ea typeface="+mn-ea"/>
                <a:cs typeface="+mn-cs"/>
              </a:rPr>
              <a:t>su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uomini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rientranti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più</a:t>
            </a:r>
            <a:r>
              <a:rPr lang="en-GB" sz="1200" kern="1200" dirty="0">
                <a:solidFill>
                  <a:schemeClr val="tx1"/>
                </a:solidFill>
                <a:effectLst/>
                <a:latin typeface="+mn-lt"/>
                <a:ea typeface="+mn-ea"/>
                <a:cs typeface="+mn-cs"/>
              </a:rPr>
              <a:t> o </a:t>
            </a:r>
            <a:r>
              <a:rPr lang="en-GB" sz="1200" kern="1200" dirty="0" err="1">
                <a:solidFill>
                  <a:schemeClr val="tx1"/>
                </a:solidFill>
                <a:effectLst/>
                <a:latin typeface="+mn-lt"/>
                <a:ea typeface="+mn-ea"/>
                <a:cs typeface="+mn-cs"/>
              </a:rPr>
              <a:t>meno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nella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stessa</a:t>
            </a:r>
            <a:r>
              <a:rPr lang="en-GB" sz="1200" kern="1200" dirty="0">
                <a:solidFill>
                  <a:schemeClr val="tx1"/>
                </a:solidFill>
                <a:effectLst/>
                <a:latin typeface="+mn-lt"/>
                <a:ea typeface="+mn-ea"/>
                <a:cs typeface="+mn-cs"/>
              </a:rPr>
              <a:t> fascia </a:t>
            </a:r>
            <a:r>
              <a:rPr lang="en-GB" sz="1200" kern="1200" dirty="0" err="1">
                <a:solidFill>
                  <a:schemeClr val="tx1"/>
                </a:solidFill>
                <a:effectLst/>
                <a:latin typeface="+mn-lt"/>
                <a:ea typeface="+mn-ea"/>
                <a:cs typeface="+mn-cs"/>
              </a:rPr>
              <a:t>d’età</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che</a:t>
            </a:r>
            <a:r>
              <a:rPr lang="en-GB" sz="1200" kern="1200" dirty="0">
                <a:solidFill>
                  <a:schemeClr val="tx1"/>
                </a:solidFill>
                <a:effectLst/>
                <a:latin typeface="+mn-lt"/>
                <a:ea typeface="+mn-ea"/>
                <a:cs typeface="+mn-cs"/>
              </a:rPr>
              <a:t> NON </a:t>
            </a:r>
            <a:r>
              <a:rPr lang="en-GB" sz="1200" kern="1200" dirty="0" err="1">
                <a:solidFill>
                  <a:schemeClr val="tx1"/>
                </a:solidFill>
                <a:effectLst/>
                <a:latin typeface="+mn-lt"/>
                <a:ea typeface="+mn-ea"/>
                <a:cs typeface="+mn-cs"/>
              </a:rPr>
              <a:t>erano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stati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sottoposti</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trattamento</a:t>
            </a:r>
            <a:r>
              <a:rPr lang="en-GB" sz="1200" kern="1200" dirty="0">
                <a:solidFill>
                  <a:schemeClr val="tx1"/>
                </a:solidFill>
                <a:effectLst/>
                <a:latin typeface="+mn-lt"/>
                <a:ea typeface="+mn-ea"/>
                <a:cs typeface="+mn-cs"/>
              </a:rPr>
              <a:t> per il </a:t>
            </a:r>
            <a:r>
              <a:rPr lang="en-GB" sz="1200" kern="1200" dirty="0" err="1">
                <a:solidFill>
                  <a:schemeClr val="tx1"/>
                </a:solidFill>
                <a:effectLst/>
                <a:latin typeface="+mn-lt"/>
                <a:ea typeface="+mn-ea"/>
                <a:cs typeface="+mn-cs"/>
              </a:rPr>
              <a:t>tumore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alla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prostata</a:t>
            </a:r>
            <a:r>
              <a:rPr lang="en-GB" sz="1200" kern="1200" dirty="0">
                <a:solidFill>
                  <a:schemeClr val="tx1"/>
                </a:solidFill>
                <a:effectLst/>
                <a:latin typeface="+mn-lt"/>
                <a:ea typeface="+mn-ea"/>
                <a:cs typeface="+mn-cs"/>
              </a:rPr>
              <a:t> ha </a:t>
            </a:r>
            <a:r>
              <a:rPr lang="en-GB" sz="1200" kern="1200" dirty="0" err="1">
                <a:solidFill>
                  <a:schemeClr val="tx1"/>
                </a:solidFill>
                <a:effectLst/>
                <a:latin typeface="+mn-lt"/>
                <a:ea typeface="+mn-ea"/>
                <a:cs typeface="+mn-cs"/>
              </a:rPr>
              <a:t>rilevato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che</a:t>
            </a:r>
            <a:r>
              <a:rPr lang="en-GB" sz="1200" kern="1200" dirty="0">
                <a:solidFill>
                  <a:schemeClr val="tx1"/>
                </a:solidFill>
                <a:effectLst/>
                <a:latin typeface="+mn-lt"/>
                <a:ea typeface="+mn-ea"/>
                <a:cs typeface="+mn-cs"/>
              </a:rPr>
              <a:t> circa il 5% </a:t>
            </a:r>
            <a:r>
              <a:rPr lang="en-GB" sz="1200" kern="1200" dirty="0" err="1">
                <a:solidFill>
                  <a:schemeClr val="tx1"/>
                </a:solidFill>
                <a:effectLst/>
                <a:latin typeface="+mn-lt"/>
                <a:ea typeface="+mn-ea"/>
                <a:cs typeface="+mn-cs"/>
              </a:rPr>
              <a:t>usava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assorbenti</a:t>
            </a:r>
            <a:r>
              <a:rPr lang="en-GB" sz="1200" kern="1200" dirty="0">
                <a:solidFill>
                  <a:schemeClr val="tx1"/>
                </a:solidFill>
                <a:effectLst/>
                <a:latin typeface="+mn-lt"/>
                <a:ea typeface="+mn-ea"/>
                <a:cs typeface="+mn-cs"/>
              </a:rPr>
              <a:t> per </a:t>
            </a:r>
            <a:r>
              <a:rPr lang="en-GB" sz="1200" kern="1200" dirty="0" err="1">
                <a:solidFill>
                  <a:schemeClr val="tx1"/>
                </a:solidFill>
                <a:effectLst/>
                <a:latin typeface="+mn-lt"/>
                <a:ea typeface="+mn-ea"/>
                <a:cs typeface="+mn-cs"/>
              </a:rPr>
              <a:t>l’incontinenza</a:t>
            </a:r>
            <a:r>
              <a:rPr lang="en-GB" sz="1200" kern="1200" dirty="0">
                <a:solidFill>
                  <a:schemeClr val="tx1"/>
                </a:solidFill>
                <a:effectLst/>
                <a:latin typeface="+mn-lt"/>
                <a:ea typeface="+mn-ea"/>
                <a:cs typeface="+mn-cs"/>
              </a:rPr>
              <a:t> (PMID: 28168601). Si evince </a:t>
            </a:r>
            <a:r>
              <a:rPr lang="en-GB" sz="1200" kern="1200" dirty="0" err="1">
                <a:solidFill>
                  <a:schemeClr val="tx1"/>
                </a:solidFill>
                <a:effectLst/>
                <a:latin typeface="+mn-lt"/>
                <a:ea typeface="+mn-ea"/>
                <a:cs typeface="+mn-cs"/>
              </a:rPr>
              <a:t>quindi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chiaramente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che</a:t>
            </a:r>
            <a:r>
              <a:rPr lang="en-GB" sz="1200" kern="1200" dirty="0">
                <a:solidFill>
                  <a:schemeClr val="tx1"/>
                </a:solidFill>
                <a:effectLst/>
                <a:latin typeface="+mn-lt"/>
                <a:ea typeface="+mn-ea"/>
                <a:cs typeface="+mn-cs"/>
              </a:rPr>
              <a:t> in </a:t>
            </a:r>
            <a:r>
              <a:rPr lang="en-GB" sz="1200" kern="1200" dirty="0" err="1">
                <a:solidFill>
                  <a:schemeClr val="tx1"/>
                </a:solidFill>
                <a:effectLst/>
                <a:latin typeface="+mn-lt"/>
                <a:ea typeface="+mn-ea"/>
                <a:cs typeface="+mn-cs"/>
              </a:rPr>
              <a:t>questo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caso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l’effetto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è</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significativo</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36</a:t>
            </a:fld>
            <a:endParaRPr lang="en-US"/>
          </a:p>
        </p:txBody>
      </p:sp>
    </p:spTree>
    <p:extLst>
      <p:ext uri="{BB962C8B-B14F-4D97-AF65-F5344CB8AC3E}">
        <p14:creationId xmlns:p14="http://schemas.microsoft.com/office/powerpoint/2010/main" val="351383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Osservando</a:t>
            </a:r>
            <a:r>
              <a:rPr lang="en-US" dirty="0"/>
              <a:t> </a:t>
            </a:r>
            <a:r>
              <a:rPr lang="en-US" dirty="0" err="1"/>
              <a:t>l’impatto</a:t>
            </a:r>
            <a:r>
              <a:rPr lang="en-US" dirty="0"/>
              <a:t> di </a:t>
            </a:r>
            <a:r>
              <a:rPr lang="en-US" dirty="0" err="1"/>
              <a:t>gocciolamento</a:t>
            </a:r>
            <a:r>
              <a:rPr lang="en-US" dirty="0"/>
              <a:t> e </a:t>
            </a:r>
            <a:r>
              <a:rPr lang="en-US" dirty="0" err="1"/>
              <a:t>perdite</a:t>
            </a:r>
            <a:r>
              <a:rPr lang="en-US" dirty="0"/>
              <a:t> </a:t>
            </a:r>
            <a:r>
              <a:rPr lang="en-US" dirty="0" err="1"/>
              <a:t>sulla</a:t>
            </a:r>
            <a:r>
              <a:rPr lang="en-US" dirty="0"/>
              <a:t> vita </a:t>
            </a:r>
            <a:r>
              <a:rPr lang="en-US" dirty="0" err="1"/>
              <a:t>degli</a:t>
            </a:r>
            <a:r>
              <a:rPr lang="en-US" dirty="0"/>
              <a:t> </a:t>
            </a:r>
            <a:r>
              <a:rPr lang="en-US" dirty="0" err="1"/>
              <a:t>uomini</a:t>
            </a:r>
            <a:r>
              <a:rPr lang="en-US" dirty="0"/>
              <a:t>, il 16% di tutti </a:t>
            </a:r>
            <a:r>
              <a:rPr lang="en-US" dirty="0" err="1"/>
              <a:t>i</a:t>
            </a:r>
            <a:r>
              <a:rPr lang="en-US" dirty="0"/>
              <a:t> </a:t>
            </a:r>
            <a:r>
              <a:rPr lang="en-US" dirty="0" err="1"/>
              <a:t>partecipanti</a:t>
            </a:r>
            <a:r>
              <a:rPr lang="en-US" dirty="0"/>
              <a:t> </a:t>
            </a:r>
            <a:r>
              <a:rPr lang="en-US" dirty="0" err="1"/>
              <a:t>all’indagine</a:t>
            </a:r>
            <a:r>
              <a:rPr lang="en-US" dirty="0"/>
              <a:t> lo </a:t>
            </a:r>
            <a:r>
              <a:rPr lang="en-US" dirty="0" err="1"/>
              <a:t>considera</a:t>
            </a:r>
            <a:r>
              <a:rPr lang="en-US" dirty="0"/>
              <a:t> un </a:t>
            </a:r>
            <a:r>
              <a:rPr lang="en-US" dirty="0" err="1"/>
              <a:t>problema</a:t>
            </a:r>
            <a:r>
              <a:rPr lang="en-US" dirty="0"/>
              <a:t> grave o moderato. </a:t>
            </a:r>
          </a:p>
        </p:txBody>
      </p:sp>
      <p:sp>
        <p:nvSpPr>
          <p:cNvPr id="4" name="Slide Number Placeholder 3"/>
          <p:cNvSpPr>
            <a:spLocks noGrp="1"/>
          </p:cNvSpPr>
          <p:nvPr>
            <p:ph type="sldNum" sz="quarter" idx="5"/>
          </p:nvPr>
        </p:nvSpPr>
        <p:spPr/>
        <p:txBody>
          <a:bodyPr/>
          <a:lstStyle/>
          <a:p>
            <a:fld id="{EE2C2793-E073-7A4C-BFE8-8257B50E4418}" type="slidenum">
              <a:rPr lang="en-US" smtClean="0"/>
              <a:t>37</a:t>
            </a:fld>
            <a:endParaRPr lang="en-US"/>
          </a:p>
        </p:txBody>
      </p:sp>
    </p:spTree>
    <p:extLst>
      <p:ext uri="{BB962C8B-B14F-4D97-AF65-F5344CB8AC3E}">
        <p14:creationId xmlns:p14="http://schemas.microsoft.com/office/powerpoint/2010/main" val="2633178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 </a:t>
            </a:r>
            <a:r>
              <a:rPr lang="en-US" dirty="0" err="1"/>
              <a:t>all’interno</a:t>
            </a:r>
            <a:r>
              <a:rPr lang="en-US" dirty="0"/>
              <a:t> di </a:t>
            </a:r>
            <a:r>
              <a:rPr lang="en-US" dirty="0" err="1"/>
              <a:t>questa</a:t>
            </a:r>
            <a:r>
              <a:rPr lang="en-US" dirty="0"/>
              <a:t> </a:t>
            </a:r>
            <a:r>
              <a:rPr lang="en-US" dirty="0" err="1"/>
              <a:t>cifra</a:t>
            </a:r>
            <a:r>
              <a:rPr lang="en-US" dirty="0"/>
              <a:t> </a:t>
            </a:r>
            <a:r>
              <a:rPr lang="en-US" dirty="0" err="1"/>
              <a:t>si</a:t>
            </a:r>
            <a:r>
              <a:rPr lang="en-US" dirty="0"/>
              <a:t> distingue </a:t>
            </a:r>
            <a:r>
              <a:rPr lang="en-US" dirty="0" err="1"/>
              <a:t>tra</a:t>
            </a:r>
            <a:r>
              <a:rPr lang="en-US" dirty="0"/>
              <a:t> chi </a:t>
            </a:r>
            <a:r>
              <a:rPr lang="en-US" dirty="0" err="1"/>
              <a:t>è</a:t>
            </a:r>
            <a:r>
              <a:rPr lang="en-US" dirty="0"/>
              <a:t> </a:t>
            </a:r>
            <a:r>
              <a:rPr lang="en-US" dirty="0" err="1"/>
              <a:t>stato</a:t>
            </a:r>
            <a:r>
              <a:rPr lang="en-US" dirty="0"/>
              <a:t> </a:t>
            </a:r>
            <a:r>
              <a:rPr lang="en-US" dirty="0" err="1"/>
              <a:t>sottoposto</a:t>
            </a:r>
            <a:r>
              <a:rPr lang="en-US" dirty="0"/>
              <a:t> a </a:t>
            </a:r>
            <a:r>
              <a:rPr lang="en-US" dirty="0" err="1"/>
              <a:t>prostatectomia</a:t>
            </a:r>
            <a:r>
              <a:rPr lang="en-US" dirty="0"/>
              <a:t> e chi a </a:t>
            </a:r>
            <a:r>
              <a:rPr lang="en-US" dirty="0" err="1"/>
              <a:t>radioterapia</a:t>
            </a:r>
            <a:r>
              <a:rPr lang="en-US" dirty="0"/>
              <a:t>, </a:t>
            </a:r>
            <a:r>
              <a:rPr lang="en-US" dirty="0" err="1"/>
              <a:t>si</a:t>
            </a:r>
            <a:r>
              <a:rPr lang="en-US" dirty="0"/>
              <a:t> </a:t>
            </a:r>
            <a:r>
              <a:rPr lang="en-US" dirty="0" err="1"/>
              <a:t>noterà</a:t>
            </a:r>
            <a:r>
              <a:rPr lang="en-US" dirty="0"/>
              <a:t> </a:t>
            </a:r>
            <a:r>
              <a:rPr lang="en-US" dirty="0" err="1"/>
              <a:t>l’influenza</a:t>
            </a:r>
            <a:r>
              <a:rPr lang="en-US" dirty="0"/>
              <a:t> del </a:t>
            </a:r>
            <a:r>
              <a:rPr lang="en-US" dirty="0" err="1"/>
              <a:t>tipo</a:t>
            </a:r>
            <a:r>
              <a:rPr lang="en-US" dirty="0"/>
              <a:t> di </a:t>
            </a:r>
            <a:r>
              <a:rPr lang="en-US" dirty="0" err="1"/>
              <a:t>trattamento</a:t>
            </a:r>
            <a:r>
              <a:rPr lang="en-US" dirty="0"/>
              <a:t> </a:t>
            </a:r>
            <a:r>
              <a:rPr lang="en-US" dirty="0" err="1"/>
              <a:t>sul</a:t>
            </a:r>
            <a:r>
              <a:rPr lang="en-US" dirty="0"/>
              <a:t> </a:t>
            </a:r>
            <a:r>
              <a:rPr lang="en-US" dirty="0" err="1"/>
              <a:t>problema</a:t>
            </a:r>
            <a:r>
              <a:rPr lang="en-US" dirty="0"/>
              <a:t>.</a:t>
            </a:r>
          </a:p>
          <a:p>
            <a:r>
              <a:rPr lang="en-US" dirty="0"/>
              <a:t>Per </a:t>
            </a:r>
            <a:r>
              <a:rPr lang="en-US" dirty="0" err="1"/>
              <a:t>quanto</a:t>
            </a:r>
            <a:r>
              <a:rPr lang="en-US" dirty="0"/>
              <a:t> </a:t>
            </a:r>
            <a:r>
              <a:rPr lang="en-US" dirty="0" err="1"/>
              <a:t>riguarda</a:t>
            </a:r>
            <a:r>
              <a:rPr lang="en-US" dirty="0"/>
              <a:t> </a:t>
            </a:r>
            <a:r>
              <a:rPr lang="en-US" dirty="0" err="1"/>
              <a:t>i</a:t>
            </a:r>
            <a:r>
              <a:rPr lang="en-US" dirty="0"/>
              <a:t> </a:t>
            </a:r>
            <a:r>
              <a:rPr lang="en-US" dirty="0" err="1"/>
              <a:t>pazienti</a:t>
            </a:r>
            <a:r>
              <a:rPr lang="en-US" dirty="0"/>
              <a:t> </a:t>
            </a:r>
            <a:r>
              <a:rPr lang="en-US" dirty="0" err="1"/>
              <a:t>sottoposti</a:t>
            </a:r>
            <a:r>
              <a:rPr lang="en-US" dirty="0"/>
              <a:t> a </a:t>
            </a:r>
            <a:r>
              <a:rPr lang="en-US" dirty="0" err="1"/>
              <a:t>prostatectomia</a:t>
            </a:r>
            <a:r>
              <a:rPr lang="en-US" dirty="0"/>
              <a:t>, </a:t>
            </a:r>
            <a:r>
              <a:rPr lang="en-US" dirty="0" err="1"/>
              <a:t>nella</a:t>
            </a:r>
            <a:r>
              <a:rPr lang="en-US" dirty="0"/>
              <a:t> prima </a:t>
            </a:r>
            <a:r>
              <a:rPr lang="en-US" dirty="0" err="1"/>
              <a:t>riga</a:t>
            </a:r>
            <a:r>
              <a:rPr lang="en-US" dirty="0"/>
              <a:t> </a:t>
            </a:r>
            <a:r>
              <a:rPr lang="en-US" dirty="0" err="1"/>
              <a:t>delle</a:t>
            </a:r>
            <a:r>
              <a:rPr lang="en-US" dirty="0"/>
              <a:t> </a:t>
            </a:r>
            <a:r>
              <a:rPr lang="en-US" dirty="0" err="1"/>
              <a:t>cifre</a:t>
            </a:r>
            <a:r>
              <a:rPr lang="en-US" dirty="0"/>
              <a:t>, </a:t>
            </a:r>
            <a:r>
              <a:rPr lang="en-US" dirty="0" err="1"/>
              <a:t>si</a:t>
            </a:r>
            <a:r>
              <a:rPr lang="en-US" dirty="0"/>
              <a:t> </a:t>
            </a:r>
            <a:r>
              <a:rPr lang="en-US" dirty="0" err="1"/>
              <a:t>vedrà</a:t>
            </a:r>
            <a:r>
              <a:rPr lang="en-US" dirty="0"/>
              <a:t> </a:t>
            </a:r>
            <a:r>
              <a:rPr lang="en-US" dirty="0" err="1"/>
              <a:t>che</a:t>
            </a:r>
            <a:r>
              <a:rPr lang="en-US" dirty="0"/>
              <a:t> il 68% </a:t>
            </a:r>
            <a:r>
              <a:rPr lang="en-US" dirty="0" err="1"/>
              <a:t>riferisce</a:t>
            </a:r>
            <a:r>
              <a:rPr lang="en-US" dirty="0"/>
              <a:t> </a:t>
            </a:r>
            <a:r>
              <a:rPr lang="en-US" dirty="0" err="1"/>
              <a:t>che</a:t>
            </a:r>
            <a:r>
              <a:rPr lang="en-US" dirty="0"/>
              <a:t> </a:t>
            </a:r>
            <a:r>
              <a:rPr lang="en-US" dirty="0" err="1"/>
              <a:t>gocciolamento</a:t>
            </a:r>
            <a:r>
              <a:rPr lang="en-US" dirty="0"/>
              <a:t> e </a:t>
            </a:r>
            <a:r>
              <a:rPr lang="en-US" dirty="0" err="1"/>
              <a:t>perdite</a:t>
            </a:r>
            <a:r>
              <a:rPr lang="en-US" dirty="0"/>
              <a:t> </a:t>
            </a:r>
            <a:r>
              <a:rPr lang="en-US" dirty="0" err="1"/>
              <a:t>sono</a:t>
            </a:r>
            <a:r>
              <a:rPr lang="en-US" dirty="0"/>
              <a:t> un </a:t>
            </a:r>
            <a:r>
              <a:rPr lang="en-US" dirty="0" err="1"/>
              <a:t>problema</a:t>
            </a:r>
            <a:r>
              <a:rPr lang="en-US" dirty="0"/>
              <a:t>.</a:t>
            </a:r>
          </a:p>
          <a:p>
            <a:r>
              <a:rPr lang="en-US" dirty="0" err="1"/>
              <a:t>Facendo</a:t>
            </a:r>
            <a:r>
              <a:rPr lang="en-US" dirty="0"/>
              <a:t> un </a:t>
            </a:r>
            <a:r>
              <a:rPr lang="en-US" dirty="0" err="1"/>
              <a:t>confronto</a:t>
            </a:r>
            <a:r>
              <a:rPr lang="en-US" dirty="0"/>
              <a:t> con </a:t>
            </a:r>
            <a:r>
              <a:rPr lang="en-US" dirty="0" err="1"/>
              <a:t>i</a:t>
            </a:r>
            <a:r>
              <a:rPr lang="en-US" dirty="0"/>
              <a:t> </a:t>
            </a:r>
            <a:r>
              <a:rPr lang="en-US" dirty="0" err="1"/>
              <a:t>pazienti</a:t>
            </a:r>
            <a:r>
              <a:rPr lang="en-US" dirty="0"/>
              <a:t> </a:t>
            </a:r>
            <a:r>
              <a:rPr lang="en-US" dirty="0" err="1"/>
              <a:t>sottoposti</a:t>
            </a:r>
            <a:r>
              <a:rPr lang="en-US" dirty="0"/>
              <a:t> a </a:t>
            </a:r>
            <a:r>
              <a:rPr lang="en-US" dirty="0" err="1"/>
              <a:t>radioterapia</a:t>
            </a:r>
            <a:r>
              <a:rPr lang="en-US" dirty="0"/>
              <a:t>, </a:t>
            </a:r>
            <a:r>
              <a:rPr lang="en-US" dirty="0" err="1"/>
              <a:t>nella</a:t>
            </a:r>
            <a:r>
              <a:rPr lang="en-US" dirty="0"/>
              <a:t> </a:t>
            </a:r>
            <a:r>
              <a:rPr lang="en-US" dirty="0" err="1"/>
              <a:t>seconda</a:t>
            </a:r>
            <a:r>
              <a:rPr lang="en-US" dirty="0"/>
              <a:t> </a:t>
            </a:r>
            <a:r>
              <a:rPr lang="en-US" dirty="0" err="1"/>
              <a:t>riga</a:t>
            </a:r>
            <a:r>
              <a:rPr lang="en-US" dirty="0"/>
              <a:t>, il 47% </a:t>
            </a:r>
            <a:r>
              <a:rPr lang="en-US" dirty="0" err="1"/>
              <a:t>dei</a:t>
            </a:r>
            <a:r>
              <a:rPr lang="en-US" dirty="0"/>
              <a:t> </a:t>
            </a:r>
            <a:r>
              <a:rPr lang="en-US" dirty="0" err="1"/>
              <a:t>pazienti</a:t>
            </a:r>
            <a:r>
              <a:rPr lang="en-US" dirty="0"/>
              <a:t> </a:t>
            </a:r>
            <a:r>
              <a:rPr lang="en-US" dirty="0" err="1"/>
              <a:t>dichiara</a:t>
            </a:r>
            <a:r>
              <a:rPr lang="en-US" dirty="0"/>
              <a:t> </a:t>
            </a:r>
            <a:r>
              <a:rPr lang="en-US" dirty="0" err="1"/>
              <a:t>che</a:t>
            </a:r>
            <a:r>
              <a:rPr lang="en-US" dirty="0"/>
              <a:t> </a:t>
            </a:r>
            <a:r>
              <a:rPr lang="en-US" dirty="0" err="1"/>
              <a:t>gocciolamento</a:t>
            </a:r>
            <a:r>
              <a:rPr lang="en-US" dirty="0"/>
              <a:t> e </a:t>
            </a:r>
            <a:r>
              <a:rPr lang="en-US" dirty="0" err="1"/>
              <a:t>perdite</a:t>
            </a:r>
            <a:r>
              <a:rPr lang="en-US" dirty="0"/>
              <a:t> </a:t>
            </a:r>
            <a:r>
              <a:rPr lang="en-US" dirty="0" err="1"/>
              <a:t>sono</a:t>
            </a:r>
            <a:r>
              <a:rPr lang="en-US" dirty="0"/>
              <a:t> un </a:t>
            </a:r>
            <a:r>
              <a:rPr lang="en-US" dirty="0" err="1"/>
              <a:t>problema</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38</a:t>
            </a:fld>
            <a:endParaRPr lang="en-US"/>
          </a:p>
        </p:txBody>
      </p:sp>
    </p:spTree>
    <p:extLst>
      <p:ext uri="{BB962C8B-B14F-4D97-AF65-F5344CB8AC3E}">
        <p14:creationId xmlns:p14="http://schemas.microsoft.com/office/powerpoint/2010/main" val="31705037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t-IT" sz="1800" kern="100" dirty="0">
                <a:effectLst/>
                <a:latin typeface="Calibri" panose="020F0502020204030204" pitchFamily="34" charset="0"/>
                <a:ea typeface="Calibri" panose="020F0502020204030204" pitchFamily="34" charset="0"/>
                <a:cs typeface="Arial" panose="020B0604020202020204" pitchFamily="34" charset="0"/>
              </a:rPr>
              <a:t>Da questi risultati dello studio EUPROMS si possono ricavare tre messaggi chiave.</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it-IT" sz="1800" kern="100" dirty="0">
                <a:effectLst/>
                <a:latin typeface="Calibri" panose="020F0502020204030204" pitchFamily="34" charset="0"/>
                <a:ea typeface="Calibri" panose="020F0502020204030204" pitchFamily="34" charset="0"/>
                <a:cs typeface="Arial" panose="020B0604020202020204" pitchFamily="34" charset="0"/>
              </a:rPr>
              <a:t>Il primo è che la sorveglianza attiva deve essere sempre presa in considerazione, se è possibile applicarla in modo sicuro, perché nel complesso protegge al meglio la qualità della vita. In termini di incontinenza e funzione sessuale, il contrasto tra questo e altri approcci è evidente.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40</a:t>
            </a:fld>
            <a:endParaRPr lang="en-US"/>
          </a:p>
        </p:txBody>
      </p:sp>
    </p:spTree>
    <p:extLst>
      <p:ext uri="{BB962C8B-B14F-4D97-AF65-F5344CB8AC3E}">
        <p14:creationId xmlns:p14="http://schemas.microsoft.com/office/powerpoint/2010/main" val="643902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800" dirty="0">
                <a:effectLst/>
                <a:latin typeface="Calibri" panose="020F0502020204030204" pitchFamily="34" charset="0"/>
                <a:ea typeface="Calibri" panose="020F0502020204030204" pitchFamily="34" charset="0"/>
                <a:cs typeface="Arial" panose="020B0604020202020204" pitchFamily="34" charset="0"/>
              </a:rPr>
              <a:t>Il secondo messaggio chiave è che una diagnosi precoce del tumore alla prostata è di massima importanza. Più il tumore alla prostata è avanzato al momento della diagnosi, peggiori sono gli effetti del trattamento sulla qualità della vita. Il grafico mostra che valutando molti fattori insieme – malessere, stanchezza, insonnia e salute mentale – sono tutti sperimentati in modo più grave con i trattamenti associati a un tumore alla prostata più avanzato. </a:t>
            </a:r>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41</a:t>
            </a:fld>
            <a:endParaRPr lang="en-US"/>
          </a:p>
        </p:txBody>
      </p:sp>
    </p:spTree>
    <p:extLst>
      <p:ext uri="{BB962C8B-B14F-4D97-AF65-F5344CB8AC3E}">
        <p14:creationId xmlns:p14="http://schemas.microsoft.com/office/powerpoint/2010/main" val="1430976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800" dirty="0">
                <a:effectLst/>
                <a:latin typeface="Calibri" panose="020F0502020204030204" pitchFamily="34" charset="0"/>
                <a:ea typeface="Calibri" panose="020F0502020204030204" pitchFamily="34" charset="0"/>
                <a:cs typeface="Arial" panose="020B0604020202020204" pitchFamily="34" charset="0"/>
              </a:rPr>
              <a:t>E il terzo messaggio che possiamo ricavare da tutti i dati dello studio EUPROMS è che trattamento e supporto di alta qualità sono essenziali. I risultati dello studio EUPROMS mostrano i gravi effetti che possono derivare dal trattamento del tumore alla prostata. Gli uomini hanno bisogno di tutte le competenze e l’esperienza possibili durante e dopo il trattamento, ricevendo informazioni e supporto in ogni fase del percorso. Ogni uomo affetto da tumore alla prostata deve essere trattato in un centro oncologico e seguito da team multidisciplinari.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42</a:t>
            </a:fld>
            <a:endParaRPr lang="en-US"/>
          </a:p>
        </p:txBody>
      </p:sp>
    </p:spTree>
    <p:extLst>
      <p:ext uri="{BB962C8B-B14F-4D97-AF65-F5344CB8AC3E}">
        <p14:creationId xmlns:p14="http://schemas.microsoft.com/office/powerpoint/2010/main" val="1941584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a:t>
            </a:fld>
            <a:endParaRPr lang="en-US"/>
          </a:p>
        </p:txBody>
      </p:sp>
    </p:spTree>
    <p:extLst>
      <p:ext uri="{BB962C8B-B14F-4D97-AF65-F5344CB8AC3E}">
        <p14:creationId xmlns:p14="http://schemas.microsoft.com/office/powerpoint/2010/main" val="383350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È</a:t>
            </a:r>
            <a:r>
              <a:rPr lang="en-US" dirty="0"/>
              <a:t> </a:t>
            </a:r>
            <a:r>
              <a:rPr lang="en-US" dirty="0" err="1"/>
              <a:t>importante</a:t>
            </a:r>
            <a:r>
              <a:rPr lang="en-US" dirty="0"/>
              <a:t> </a:t>
            </a:r>
            <a:r>
              <a:rPr lang="en-US" dirty="0" err="1"/>
              <a:t>capire</a:t>
            </a:r>
            <a:r>
              <a:rPr lang="en-US" dirty="0"/>
              <a:t> in </a:t>
            </a:r>
            <a:r>
              <a:rPr lang="en-US" dirty="0" err="1"/>
              <a:t>che</a:t>
            </a:r>
            <a:r>
              <a:rPr lang="en-US" dirty="0"/>
              <a:t> modo </a:t>
            </a:r>
            <a:r>
              <a:rPr lang="en-US" dirty="0" err="1"/>
              <a:t>questo</a:t>
            </a:r>
            <a:r>
              <a:rPr lang="en-US" dirty="0"/>
              <a:t> studio </a:t>
            </a:r>
            <a:r>
              <a:rPr lang="en-US" dirty="0" err="1"/>
              <a:t>è</a:t>
            </a:r>
            <a:r>
              <a:rPr lang="en-US" dirty="0"/>
              <a:t> </a:t>
            </a:r>
            <a:r>
              <a:rPr lang="en-US" dirty="0" err="1"/>
              <a:t>diverso</a:t>
            </a:r>
            <a:r>
              <a:rPr lang="en-US" dirty="0"/>
              <a:t> da </a:t>
            </a:r>
            <a:r>
              <a:rPr lang="en-US" dirty="0" err="1"/>
              <a:t>quelli</a:t>
            </a:r>
            <a:r>
              <a:rPr lang="en-US" dirty="0"/>
              <a:t> </a:t>
            </a:r>
            <a:r>
              <a:rPr lang="en-US" dirty="0" err="1"/>
              <a:t>condotti</a:t>
            </a:r>
            <a:r>
              <a:rPr lang="en-US" dirty="0"/>
              <a:t> in </a:t>
            </a:r>
            <a:r>
              <a:rPr lang="en-US" dirty="0" err="1"/>
              <a:t>precedenza</a:t>
            </a:r>
            <a:r>
              <a:rPr lang="en-US" dirty="0"/>
              <a:t> e </a:t>
            </a:r>
            <a:r>
              <a:rPr lang="en-US" dirty="0" err="1"/>
              <a:t>perché</a:t>
            </a:r>
            <a:r>
              <a:rPr lang="en-US" dirty="0"/>
              <a:t> </a:t>
            </a:r>
            <a:r>
              <a:rPr lang="en-US" dirty="0" err="1"/>
              <a:t>ciò</a:t>
            </a:r>
            <a:r>
              <a:rPr lang="en-US" dirty="0"/>
              <a:t> </a:t>
            </a:r>
            <a:r>
              <a:rPr lang="en-US" dirty="0" err="1"/>
              <a:t>è</a:t>
            </a:r>
            <a:r>
              <a:rPr lang="en-US" dirty="0"/>
              <a:t> </a:t>
            </a:r>
            <a:r>
              <a:rPr lang="en-US" dirty="0" err="1"/>
              <a:t>rilevante</a:t>
            </a:r>
            <a:r>
              <a:rPr lang="en-US" dirty="0"/>
              <a:t>. La </a:t>
            </a:r>
            <a:r>
              <a:rPr lang="en-US" dirty="0" err="1"/>
              <a:t>maggior</a:t>
            </a:r>
            <a:r>
              <a:rPr lang="en-US" dirty="0"/>
              <a:t> </a:t>
            </a:r>
            <a:r>
              <a:rPr lang="en-US" dirty="0" err="1"/>
              <a:t>parte</a:t>
            </a:r>
            <a:r>
              <a:rPr lang="en-US" dirty="0"/>
              <a:t> </a:t>
            </a:r>
            <a:r>
              <a:rPr lang="en-US" dirty="0" err="1"/>
              <a:t>degli</a:t>
            </a:r>
            <a:r>
              <a:rPr lang="en-US" dirty="0"/>
              <a:t> </a:t>
            </a:r>
            <a:r>
              <a:rPr lang="en-US" dirty="0" err="1"/>
              <a:t>studi</a:t>
            </a:r>
            <a:r>
              <a:rPr lang="en-US" dirty="0"/>
              <a:t> </a:t>
            </a:r>
            <a:r>
              <a:rPr lang="en-US" dirty="0" err="1"/>
              <a:t>sulla</a:t>
            </a:r>
            <a:r>
              <a:rPr lang="en-US" dirty="0"/>
              <a:t> </a:t>
            </a:r>
            <a:r>
              <a:rPr lang="en-US" dirty="0" err="1"/>
              <a:t>qualità</a:t>
            </a:r>
            <a:r>
              <a:rPr lang="en-US" dirty="0"/>
              <a:t> </a:t>
            </a:r>
            <a:r>
              <a:rPr lang="en-US" dirty="0" err="1"/>
              <a:t>della</a:t>
            </a:r>
            <a:r>
              <a:rPr lang="en-US" dirty="0"/>
              <a:t> vita </a:t>
            </a:r>
            <a:r>
              <a:rPr lang="en-US" dirty="0" err="1"/>
              <a:t>negli</a:t>
            </a:r>
            <a:r>
              <a:rPr lang="en-US" dirty="0"/>
              <a:t> </a:t>
            </a:r>
            <a:r>
              <a:rPr lang="en-US" dirty="0" err="1"/>
              <a:t>uomini</a:t>
            </a:r>
            <a:r>
              <a:rPr lang="en-US" dirty="0"/>
              <a:t> affetti da </a:t>
            </a:r>
            <a:r>
              <a:rPr lang="en-US" dirty="0" err="1"/>
              <a:t>tumore</a:t>
            </a:r>
            <a:r>
              <a:rPr lang="en-US" dirty="0"/>
              <a:t> </a:t>
            </a:r>
            <a:r>
              <a:rPr lang="en-US" dirty="0" err="1"/>
              <a:t>alla</a:t>
            </a:r>
            <a:r>
              <a:rPr lang="en-US" dirty="0"/>
              <a:t> </a:t>
            </a:r>
            <a:r>
              <a:rPr lang="en-US" dirty="0" err="1"/>
              <a:t>prostata</a:t>
            </a:r>
            <a:r>
              <a:rPr lang="en-US" dirty="0"/>
              <a:t> </a:t>
            </a:r>
            <a:r>
              <a:rPr lang="en-US" dirty="0" err="1"/>
              <a:t>viene</a:t>
            </a:r>
            <a:r>
              <a:rPr lang="en-US" dirty="0"/>
              <a:t> </a:t>
            </a:r>
            <a:r>
              <a:rPr lang="en-US" dirty="0" err="1"/>
              <a:t>condotta</a:t>
            </a:r>
            <a:r>
              <a:rPr lang="en-US" dirty="0"/>
              <a:t> </a:t>
            </a:r>
            <a:r>
              <a:rPr lang="en-US" dirty="0" err="1"/>
              <a:t>all’interno</a:t>
            </a:r>
            <a:r>
              <a:rPr lang="en-US" dirty="0"/>
              <a:t> di un </a:t>
            </a:r>
            <a:r>
              <a:rPr lang="en-US" dirty="0" err="1"/>
              <a:t>ambiente</a:t>
            </a:r>
            <a:r>
              <a:rPr lang="en-US" dirty="0"/>
              <a:t> </a:t>
            </a:r>
            <a:r>
              <a:rPr lang="en-US" dirty="0" err="1"/>
              <a:t>clinico</a:t>
            </a:r>
            <a:r>
              <a:rPr lang="en-US" dirty="0"/>
              <a:t>. In </a:t>
            </a:r>
            <a:r>
              <a:rPr lang="en-US" dirty="0" err="1"/>
              <a:t>altre</a:t>
            </a:r>
            <a:r>
              <a:rPr lang="en-US" dirty="0"/>
              <a:t> parole, </a:t>
            </a:r>
            <a:r>
              <a:rPr lang="en-US" dirty="0" err="1"/>
              <a:t>gli</a:t>
            </a:r>
            <a:r>
              <a:rPr lang="en-US" dirty="0"/>
              <a:t> </a:t>
            </a:r>
            <a:r>
              <a:rPr lang="en-US" dirty="0" err="1"/>
              <a:t>uomini</a:t>
            </a:r>
            <a:r>
              <a:rPr lang="en-US" dirty="0"/>
              <a:t> </a:t>
            </a:r>
            <a:r>
              <a:rPr lang="en-US" dirty="0" err="1"/>
              <a:t>partecipanti</a:t>
            </a:r>
            <a:r>
              <a:rPr lang="en-US" dirty="0"/>
              <a:t> </a:t>
            </a:r>
            <a:r>
              <a:rPr lang="en-US" dirty="0" err="1"/>
              <a:t>rispondono</a:t>
            </a:r>
            <a:r>
              <a:rPr lang="en-US" dirty="0"/>
              <a:t> alle </a:t>
            </a:r>
            <a:r>
              <a:rPr lang="en-US" dirty="0" err="1"/>
              <a:t>domande</a:t>
            </a:r>
            <a:r>
              <a:rPr lang="en-US" dirty="0"/>
              <a:t> formulate </a:t>
            </a:r>
            <a:r>
              <a:rPr lang="en-US" dirty="0" err="1"/>
              <a:t>dai</a:t>
            </a:r>
            <a:r>
              <a:rPr lang="en-US" dirty="0"/>
              <a:t> </a:t>
            </a:r>
            <a:r>
              <a:rPr lang="en-US" dirty="0" err="1"/>
              <a:t>medici</a:t>
            </a:r>
            <a:r>
              <a:rPr lang="en-US" dirty="0"/>
              <a:t> e dal </a:t>
            </a:r>
            <a:r>
              <a:rPr lang="en-US" dirty="0" err="1"/>
              <a:t>personale</a:t>
            </a:r>
            <a:r>
              <a:rPr lang="en-US" dirty="0"/>
              <a:t> </a:t>
            </a:r>
            <a:r>
              <a:rPr lang="en-US" dirty="0" err="1"/>
              <a:t>infermieristico</a:t>
            </a:r>
            <a:r>
              <a:rPr lang="en-US" dirty="0"/>
              <a:t> </a:t>
            </a:r>
            <a:r>
              <a:rPr lang="en-US" dirty="0" err="1"/>
              <a:t>oppure</a:t>
            </a:r>
            <a:r>
              <a:rPr lang="en-US" dirty="0"/>
              <a:t> </a:t>
            </a:r>
            <a:r>
              <a:rPr lang="en-US" dirty="0" err="1"/>
              <a:t>compilano</a:t>
            </a:r>
            <a:r>
              <a:rPr lang="en-US" dirty="0"/>
              <a:t> </a:t>
            </a:r>
            <a:r>
              <a:rPr lang="en-US" dirty="0" err="1"/>
              <a:t>questionari</a:t>
            </a:r>
            <a:r>
              <a:rPr lang="en-US" dirty="0"/>
              <a:t> </a:t>
            </a:r>
            <a:r>
              <a:rPr lang="en-US" dirty="0" err="1"/>
              <a:t>quando</a:t>
            </a:r>
            <a:r>
              <a:rPr lang="en-US" dirty="0"/>
              <a:t> </a:t>
            </a:r>
            <a:r>
              <a:rPr lang="en-US" dirty="0" err="1"/>
              <a:t>si</a:t>
            </a:r>
            <a:r>
              <a:rPr lang="en-US" dirty="0"/>
              <a:t> </a:t>
            </a:r>
            <a:r>
              <a:rPr lang="en-US" dirty="0" err="1"/>
              <a:t>recano</a:t>
            </a:r>
            <a:r>
              <a:rPr lang="en-US" dirty="0"/>
              <a:t> in </a:t>
            </a:r>
            <a:r>
              <a:rPr lang="en-US" dirty="0" err="1"/>
              <a:t>ospedale</a:t>
            </a:r>
            <a:r>
              <a:rPr lang="en-US" dirty="0"/>
              <a:t> per </a:t>
            </a:r>
            <a:r>
              <a:rPr lang="en-US" dirty="0" err="1"/>
              <a:t>ricevere</a:t>
            </a:r>
            <a:r>
              <a:rPr lang="en-US" dirty="0"/>
              <a:t> il </a:t>
            </a:r>
            <a:r>
              <a:rPr lang="en-US" dirty="0" err="1"/>
              <a:t>trattamento</a:t>
            </a:r>
            <a:r>
              <a:rPr lang="en-US" dirty="0"/>
              <a:t> o </a:t>
            </a:r>
            <a:r>
              <a:rPr lang="en-US" dirty="0" err="1"/>
              <a:t>sottoporsi</a:t>
            </a:r>
            <a:r>
              <a:rPr lang="en-US" dirty="0"/>
              <a:t> a </a:t>
            </a:r>
            <a:r>
              <a:rPr lang="en-US" dirty="0" err="1"/>
              <a:t>controlli</a:t>
            </a:r>
            <a:r>
              <a:rPr lang="en-US" dirty="0"/>
              <a:t>. Questa </a:t>
            </a:r>
            <a:r>
              <a:rPr lang="en-US" dirty="0" err="1"/>
              <a:t>indagine</a:t>
            </a:r>
            <a:r>
              <a:rPr lang="en-US" dirty="0"/>
              <a:t> online </a:t>
            </a:r>
            <a:r>
              <a:rPr lang="en-US" dirty="0" err="1"/>
              <a:t>è</a:t>
            </a:r>
            <a:r>
              <a:rPr lang="en-US" dirty="0"/>
              <a:t> </a:t>
            </a:r>
            <a:r>
              <a:rPr lang="en-US" dirty="0" err="1"/>
              <a:t>stata</a:t>
            </a:r>
            <a:r>
              <a:rPr lang="en-US" dirty="0"/>
              <a:t> </a:t>
            </a:r>
            <a:r>
              <a:rPr lang="en-US" dirty="0" err="1"/>
              <a:t>completata</a:t>
            </a:r>
            <a:r>
              <a:rPr lang="en-US" dirty="0"/>
              <a:t> </a:t>
            </a:r>
            <a:r>
              <a:rPr lang="en-US" dirty="0" err="1"/>
              <a:t>dagli</a:t>
            </a:r>
            <a:r>
              <a:rPr lang="en-US" dirty="0"/>
              <a:t> </a:t>
            </a:r>
            <a:r>
              <a:rPr lang="en-US" dirty="0" err="1"/>
              <a:t>uomini</a:t>
            </a:r>
            <a:r>
              <a:rPr lang="en-US" dirty="0"/>
              <a:t> </a:t>
            </a:r>
            <a:r>
              <a:rPr lang="en-US" dirty="0" err="1"/>
              <a:t>nel</a:t>
            </a:r>
            <a:r>
              <a:rPr lang="en-US" dirty="0"/>
              <a:t> tempo libero e </a:t>
            </a:r>
            <a:r>
              <a:rPr lang="en-US" dirty="0" err="1"/>
              <a:t>nella</a:t>
            </a:r>
            <a:r>
              <a:rPr lang="en-US" dirty="0"/>
              <a:t> </a:t>
            </a:r>
            <a:r>
              <a:rPr lang="en-US" dirty="0" err="1"/>
              <a:t>comodità</a:t>
            </a:r>
            <a:r>
              <a:rPr lang="en-US" dirty="0"/>
              <a:t> di casa. </a:t>
            </a:r>
            <a:r>
              <a:rPr lang="en-US" dirty="0" err="1"/>
              <a:t>Ciò</a:t>
            </a:r>
            <a:r>
              <a:rPr lang="en-US" dirty="0"/>
              <a:t> </a:t>
            </a:r>
            <a:r>
              <a:rPr lang="en-US" dirty="0" err="1"/>
              <a:t>significa</a:t>
            </a:r>
            <a:r>
              <a:rPr lang="en-US" dirty="0"/>
              <a:t> </a:t>
            </a:r>
            <a:r>
              <a:rPr lang="en-US" dirty="0" err="1"/>
              <a:t>che</a:t>
            </a:r>
            <a:r>
              <a:rPr lang="en-US" dirty="0"/>
              <a:t> </a:t>
            </a:r>
            <a:r>
              <a:rPr lang="en-US" dirty="0" err="1"/>
              <a:t>i</a:t>
            </a:r>
            <a:r>
              <a:rPr lang="en-US" dirty="0"/>
              <a:t> </a:t>
            </a:r>
            <a:r>
              <a:rPr lang="en-US" dirty="0" err="1"/>
              <a:t>partecipanti</a:t>
            </a:r>
            <a:r>
              <a:rPr lang="en-US" dirty="0"/>
              <a:t> </a:t>
            </a:r>
            <a:r>
              <a:rPr lang="en-US" dirty="0" err="1"/>
              <a:t>possono</a:t>
            </a:r>
            <a:r>
              <a:rPr lang="en-US" dirty="0"/>
              <a:t> </a:t>
            </a:r>
            <a:r>
              <a:rPr lang="en-US" dirty="0" err="1"/>
              <a:t>avere</a:t>
            </a:r>
            <a:r>
              <a:rPr lang="en-US" dirty="0"/>
              <a:t> </a:t>
            </a:r>
            <a:r>
              <a:rPr lang="en-US" dirty="0" err="1"/>
              <a:t>più</a:t>
            </a:r>
            <a:r>
              <a:rPr lang="en-US" dirty="0"/>
              <a:t> tempo per </a:t>
            </a:r>
            <a:r>
              <a:rPr lang="en-US" dirty="0" err="1"/>
              <a:t>riflettere</a:t>
            </a:r>
            <a:r>
              <a:rPr lang="en-US" dirty="0"/>
              <a:t> </a:t>
            </a:r>
            <a:r>
              <a:rPr lang="en-US" dirty="0" err="1"/>
              <a:t>sulle</a:t>
            </a:r>
            <a:r>
              <a:rPr lang="en-US" dirty="0"/>
              <a:t> </a:t>
            </a:r>
            <a:r>
              <a:rPr lang="en-US" dirty="0" err="1"/>
              <a:t>risposte</a:t>
            </a:r>
            <a:r>
              <a:rPr lang="en-US" dirty="0"/>
              <a:t> e </a:t>
            </a:r>
            <a:r>
              <a:rPr lang="en-US" dirty="0" err="1"/>
              <a:t>sentirsi</a:t>
            </a:r>
            <a:r>
              <a:rPr lang="en-US" dirty="0"/>
              <a:t> </a:t>
            </a:r>
            <a:r>
              <a:rPr lang="en-US" dirty="0" err="1"/>
              <a:t>più</a:t>
            </a:r>
            <a:r>
              <a:rPr lang="en-US" dirty="0"/>
              <a:t> a proprio agio </a:t>
            </a:r>
            <a:r>
              <a:rPr lang="en-US" dirty="0" err="1"/>
              <a:t>nel</a:t>
            </a:r>
            <a:r>
              <a:rPr lang="en-US" dirty="0"/>
              <a:t> </a:t>
            </a:r>
            <a:r>
              <a:rPr lang="en-US" dirty="0" err="1"/>
              <a:t>riferire</a:t>
            </a:r>
            <a:r>
              <a:rPr lang="en-US" dirty="0"/>
              <a:t> come </a:t>
            </a:r>
            <a:r>
              <a:rPr lang="en-US" dirty="0" err="1"/>
              <a:t>si</a:t>
            </a:r>
            <a:r>
              <a:rPr lang="en-US" dirty="0"/>
              <a:t> </a:t>
            </a:r>
            <a:r>
              <a:rPr lang="en-US" dirty="0" err="1"/>
              <a:t>sentono</a:t>
            </a:r>
            <a:r>
              <a:rPr lang="en-US" dirty="0"/>
              <a:t> </a:t>
            </a:r>
            <a:r>
              <a:rPr lang="en-US" dirty="0" err="1"/>
              <a:t>davvero</a:t>
            </a:r>
            <a:r>
              <a:rPr lang="en-US" dirty="0"/>
              <a:t>. </a:t>
            </a:r>
          </a:p>
        </p:txBody>
      </p:sp>
      <p:sp>
        <p:nvSpPr>
          <p:cNvPr id="4" name="Slide Number Placeholder 3"/>
          <p:cNvSpPr>
            <a:spLocks noGrp="1"/>
          </p:cNvSpPr>
          <p:nvPr>
            <p:ph type="sldNum" sz="quarter" idx="5"/>
          </p:nvPr>
        </p:nvSpPr>
        <p:spPr/>
        <p:txBody>
          <a:bodyPr/>
          <a:lstStyle/>
          <a:p>
            <a:fld id="{EE2C2793-E073-7A4C-BFE8-8257B50E4418}" type="slidenum">
              <a:rPr lang="en-US" smtClean="0"/>
              <a:t>5</a:t>
            </a:fld>
            <a:endParaRPr lang="en-US"/>
          </a:p>
        </p:txBody>
      </p:sp>
    </p:spTree>
    <p:extLst>
      <p:ext uri="{BB962C8B-B14F-4D97-AF65-F5344CB8AC3E}">
        <p14:creationId xmlns:p14="http://schemas.microsoft.com/office/powerpoint/2010/main" val="290529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6</a:t>
            </a:fld>
            <a:endParaRPr lang="en-US"/>
          </a:p>
        </p:txBody>
      </p:sp>
    </p:spTree>
    <p:extLst>
      <p:ext uri="{BB962C8B-B14F-4D97-AF65-F5344CB8AC3E}">
        <p14:creationId xmlns:p14="http://schemas.microsoft.com/office/powerpoint/2010/main" val="2118809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it-IT" sz="1800" kern="100" dirty="0">
                <a:effectLst/>
                <a:latin typeface="Calibri" panose="020F0502020204030204" pitchFamily="34" charset="0"/>
                <a:ea typeface="Calibri" panose="020F0502020204030204" pitchFamily="34" charset="0"/>
                <a:cs typeface="Arial" panose="020B0604020202020204" pitchFamily="34" charset="0"/>
              </a:rPr>
              <a:t>L’indagine presenta un quadro trasversale di una popolazione di uomini che sono stati trattati per il tumore alla prostata in tutta Europa. Nell’indagine è stato chiesto: “Com’è la tua vita in questo particolare momento?”</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it-IT" sz="1800" kern="100" dirty="0">
                <a:effectLst/>
                <a:latin typeface="Calibri" panose="020F0502020204030204" pitchFamily="34" charset="0"/>
                <a:ea typeface="Calibri" panose="020F0502020204030204" pitchFamily="34" charset="0"/>
                <a:cs typeface="Arial" panose="020B0604020202020204" pitchFamily="34" charset="0"/>
              </a:rPr>
              <a:t>Nello studio non è stato possibile esaminare le condizioni mediche dei singoli partecipanti all’indagine prima del trattamento, né in che modo i pazienti con tumore alla prostata differissero dalla popolazione generale. Sarebbe stato un tipo diverso di studio.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7</a:t>
            </a:fld>
            <a:endParaRPr lang="en-US"/>
          </a:p>
        </p:txBody>
      </p:sp>
    </p:spTree>
    <p:extLst>
      <p:ext uri="{BB962C8B-B14F-4D97-AF65-F5344CB8AC3E}">
        <p14:creationId xmlns:p14="http://schemas.microsoft.com/office/powerpoint/2010/main" val="927580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8</a:t>
            </a:fld>
            <a:endParaRPr lang="en-US"/>
          </a:p>
        </p:txBody>
      </p:sp>
    </p:spTree>
    <p:extLst>
      <p:ext uri="{BB962C8B-B14F-4D97-AF65-F5344CB8AC3E}">
        <p14:creationId xmlns:p14="http://schemas.microsoft.com/office/powerpoint/2010/main" val="1129055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9</a:t>
            </a:fld>
            <a:endParaRPr lang="en-US"/>
          </a:p>
        </p:txBody>
      </p:sp>
    </p:spTree>
    <p:extLst>
      <p:ext uri="{BB962C8B-B14F-4D97-AF65-F5344CB8AC3E}">
        <p14:creationId xmlns:p14="http://schemas.microsoft.com/office/powerpoint/2010/main" val="3727862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50816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613236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66056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38632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87520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F1FA7AC5-6045-4418-8E60-F48788734473}"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40129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F1FA7AC5-6045-4418-8E60-F48788734473}" type="datetimeFigureOut">
              <a:rPr lang="en-US" smtClean="0"/>
              <a:t>7/11/23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05649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F1FA7AC5-6045-4418-8E60-F48788734473}" type="datetimeFigureOut">
              <a:rPr lang="en-US" smtClean="0"/>
              <a:t>7/11/23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57397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A7AC5-6045-4418-8E60-F48788734473}" type="datetimeFigureOut">
              <a:rPr lang="en-US" smtClean="0"/>
              <a:t>7/11/23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20179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1FA7AC5-6045-4418-8E60-F48788734473}"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52620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1FA7AC5-6045-4418-8E60-F48788734473}"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4286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A7AC5-6045-4418-8E60-F48788734473}" type="datetimeFigureOut">
              <a:rPr lang="en-US" smtClean="0"/>
              <a:t>7/11/23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1CAF9-4461-454A-B702-D536C3775752}" type="slidenum">
              <a:rPr lang="en-US" smtClean="0"/>
              <a:t>‹#›</a:t>
            </a:fld>
            <a:endParaRPr lang="en-US"/>
          </a:p>
        </p:txBody>
      </p:sp>
    </p:spTree>
    <p:extLst>
      <p:ext uri="{BB962C8B-B14F-4D97-AF65-F5344CB8AC3E}">
        <p14:creationId xmlns:p14="http://schemas.microsoft.com/office/powerpoint/2010/main" val="3931132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50786E-E312-E833-7C11-767875BE28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21" y="-17195"/>
            <a:ext cx="12147140" cy="6875195"/>
          </a:xfrm>
          <a:prstGeom prst="rect">
            <a:avLst/>
          </a:prstGeom>
        </p:spPr>
      </p:pic>
    </p:spTree>
    <p:extLst>
      <p:ext uri="{BB962C8B-B14F-4D97-AF65-F5344CB8AC3E}">
        <p14:creationId xmlns:p14="http://schemas.microsoft.com/office/powerpoint/2010/main" val="748365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cs typeface="Apercu Regular"/>
              </a:rPr>
              <a:t>I </a:t>
            </a:r>
            <a:r>
              <a:rPr lang="en-US" sz="4600" dirty="0" err="1">
                <a:solidFill>
                  <a:srgbClr val="757070"/>
                </a:solidFill>
                <a:latin typeface="Roboto" panose="02000000000000000000" pitchFamily="2" charset="0"/>
                <a:cs typeface="Apercu Regular"/>
              </a:rPr>
              <a:t>questionari</a:t>
            </a:r>
            <a:endParaRPr lang="en-US" sz="4600" dirty="0">
              <a:solidFill>
                <a:srgbClr val="757070"/>
              </a:solidFill>
              <a:latin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708981"/>
          </a:xfrm>
          <a:prstGeom prst="rect">
            <a:avLst/>
          </a:prstGeom>
          <a:noFill/>
        </p:spPr>
        <p:txBody>
          <a:bodyPr wrap="square" rtlCol="0">
            <a:spAutoFit/>
          </a:bodyPr>
          <a:lstStyle/>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Due </a:t>
            </a:r>
            <a:r>
              <a:rPr lang="en-GB" sz="2300" dirty="0" err="1">
                <a:solidFill>
                  <a:schemeClr val="tx1">
                    <a:lumMod val="65000"/>
                    <a:lumOff val="35000"/>
                  </a:schemeClr>
                </a:solidFill>
                <a:latin typeface="Roboto" panose="02000000000000000000" pitchFamily="2" charset="0"/>
              </a:rPr>
              <a:t>distinte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indagini</a:t>
            </a:r>
            <a:r>
              <a:rPr lang="en-GB" sz="2300" dirty="0">
                <a:solidFill>
                  <a:schemeClr val="tx1">
                    <a:lumMod val="65000"/>
                    <a:lumOff val="35000"/>
                  </a:schemeClr>
                </a:solidFill>
                <a:latin typeface="Roboto" panose="02000000000000000000" pitchFamily="2" charset="0"/>
              </a:rPr>
              <a:t> online, </a:t>
            </a:r>
            <a:r>
              <a:rPr lang="en-GB" sz="2300" dirty="0" err="1">
                <a:solidFill>
                  <a:schemeClr val="tx1">
                    <a:lumMod val="65000"/>
                    <a:lumOff val="35000"/>
                  </a:schemeClr>
                </a:solidFill>
                <a:latin typeface="Roboto" panose="02000000000000000000" pitchFamily="2" charset="0"/>
              </a:rPr>
              <a:t>condotte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nel</a:t>
            </a:r>
            <a:r>
              <a:rPr lang="en-GB" sz="2300" dirty="0">
                <a:solidFill>
                  <a:schemeClr val="tx1">
                    <a:lumMod val="65000"/>
                    <a:lumOff val="35000"/>
                  </a:schemeClr>
                </a:solidFill>
                <a:latin typeface="Roboto" panose="02000000000000000000" pitchFamily="2" charset="0"/>
              </a:rPr>
              <a:t> 2019 e </a:t>
            </a:r>
            <a:r>
              <a:rPr lang="en-GB" sz="2300" dirty="0" err="1">
                <a:solidFill>
                  <a:schemeClr val="tx1">
                    <a:lumMod val="65000"/>
                    <a:lumOff val="35000"/>
                  </a:schemeClr>
                </a:solidFill>
                <a:latin typeface="Roboto" panose="02000000000000000000" pitchFamily="2" charset="0"/>
              </a:rPr>
              <a:t>nel</a:t>
            </a:r>
            <a:r>
              <a:rPr lang="en-GB" sz="2300" dirty="0">
                <a:solidFill>
                  <a:schemeClr val="tx1">
                    <a:lumMod val="65000"/>
                    <a:lumOff val="35000"/>
                  </a:schemeClr>
                </a:solidFill>
                <a:latin typeface="Roboto" panose="02000000000000000000" pitchFamily="2" charset="0"/>
              </a:rPr>
              <a:t> 2022</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Per tutti </a:t>
            </a:r>
            <a:r>
              <a:rPr lang="en-GB" sz="2300" dirty="0" err="1">
                <a:solidFill>
                  <a:schemeClr val="tx1">
                    <a:lumMod val="65000"/>
                    <a:lumOff val="35000"/>
                  </a:schemeClr>
                </a:solidFill>
                <a:latin typeface="Roboto" panose="02000000000000000000" pitchFamily="2" charset="0"/>
              </a:rPr>
              <a:t>gli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uomini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che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hanno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ricevuto</a:t>
            </a:r>
            <a:r>
              <a:rPr lang="en-GB" sz="2300" dirty="0">
                <a:solidFill>
                  <a:schemeClr val="tx1">
                    <a:lumMod val="65000"/>
                    <a:lumOff val="35000"/>
                  </a:schemeClr>
                </a:solidFill>
                <a:latin typeface="Roboto" panose="02000000000000000000" pitchFamily="2" charset="0"/>
              </a:rPr>
              <a:t> un </a:t>
            </a:r>
            <a:r>
              <a:rPr lang="en-GB" sz="2300" dirty="0" err="1">
                <a:solidFill>
                  <a:schemeClr val="tx1">
                    <a:lumMod val="65000"/>
                    <a:lumOff val="35000"/>
                  </a:schemeClr>
                </a:solidFill>
                <a:latin typeface="Roboto" panose="02000000000000000000" pitchFamily="2" charset="0"/>
              </a:rPr>
              <a:t>trattamento</a:t>
            </a:r>
            <a:r>
              <a:rPr lang="en-GB" sz="2300" dirty="0">
                <a:solidFill>
                  <a:schemeClr val="tx1">
                    <a:lumMod val="65000"/>
                    <a:lumOff val="35000"/>
                  </a:schemeClr>
                </a:solidFill>
                <a:latin typeface="Roboto" panose="02000000000000000000" pitchFamily="2" charset="0"/>
              </a:rPr>
              <a:t> per il </a:t>
            </a:r>
            <a:r>
              <a:rPr lang="en-GB" sz="2300" dirty="0" err="1">
                <a:solidFill>
                  <a:schemeClr val="tx1">
                    <a:lumMod val="65000"/>
                    <a:lumOff val="35000"/>
                  </a:schemeClr>
                </a:solidFill>
                <a:latin typeface="Roboto" panose="02000000000000000000" pitchFamily="2" charset="0"/>
              </a:rPr>
              <a:t>tumore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alla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prostata</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Entrambe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hanno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usato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domande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basate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su</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questionari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convalidati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sulla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qualità</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della</a:t>
            </a:r>
            <a:r>
              <a:rPr lang="en-GB" sz="2300" dirty="0">
                <a:solidFill>
                  <a:schemeClr val="tx1">
                    <a:lumMod val="65000"/>
                    <a:lumOff val="35000"/>
                  </a:schemeClr>
                </a:solidFill>
                <a:latin typeface="Roboto" panose="02000000000000000000" pitchFamily="2" charset="0"/>
              </a:rPr>
              <a:t> vita: EPIC-26, EORTC-QLQ e EQ-5D-5L </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Disponibili</a:t>
            </a:r>
            <a:r>
              <a:rPr lang="en-GB" sz="2300" dirty="0">
                <a:solidFill>
                  <a:schemeClr val="tx1">
                    <a:lumMod val="65000"/>
                    <a:lumOff val="35000"/>
                  </a:schemeClr>
                </a:solidFill>
                <a:latin typeface="Roboto" panose="02000000000000000000" pitchFamily="2" charset="0"/>
              </a:rPr>
              <a:t> in 19 lingue</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Le </a:t>
            </a:r>
            <a:r>
              <a:rPr lang="en-GB" sz="2300" dirty="0" err="1">
                <a:solidFill>
                  <a:schemeClr val="tx1">
                    <a:lumMod val="65000"/>
                    <a:lumOff val="35000"/>
                  </a:schemeClr>
                </a:solidFill>
                <a:latin typeface="Roboto" panose="02000000000000000000" pitchFamily="2" charset="0"/>
              </a:rPr>
              <a:t>risposte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erano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anonime</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196703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13" name="Rectangle 12">
            <a:extLst>
              <a:ext uri="{FF2B5EF4-FFF2-40B4-BE49-F238E27FC236}">
                <a16:creationId xmlns:a16="http://schemas.microsoft.com/office/drawing/2014/main" id="{DF6F7E91-674B-DA49-9B3B-623A631D9AE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4" name="Tekstvak 1">
            <a:extLst>
              <a:ext uri="{FF2B5EF4-FFF2-40B4-BE49-F238E27FC236}">
                <a16:creationId xmlns:a16="http://schemas.microsoft.com/office/drawing/2014/main" id="{953DD251-6247-6847-AA17-EA2C28CD6D87}"/>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Risposta</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geografica</a:t>
            </a:r>
            <a:endParaRPr lang="en-US" sz="4600" dirty="0">
              <a:solidFill>
                <a:srgbClr val="757070"/>
              </a:solidFill>
              <a:latin typeface="Roboto" panose="02000000000000000000" pitchFamily="2" charset="0"/>
              <a:cs typeface="Apercu Regular"/>
            </a:endParaRPr>
          </a:p>
        </p:txBody>
      </p:sp>
      <p:pic>
        <p:nvPicPr>
          <p:cNvPr id="4" name="Picture 3">
            <a:extLst>
              <a:ext uri="{FF2B5EF4-FFF2-40B4-BE49-F238E27FC236}">
                <a16:creationId xmlns:a16="http://schemas.microsoft.com/office/drawing/2014/main" id="{74D65B65-4282-53F3-125B-FCEA98119C2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96570" y="1302707"/>
            <a:ext cx="5097380" cy="5404981"/>
          </a:xfrm>
          <a:prstGeom prst="rect">
            <a:avLst/>
          </a:prstGeom>
        </p:spPr>
      </p:pic>
      <p:sp>
        <p:nvSpPr>
          <p:cNvPr id="6" name="Tekstvak 10">
            <a:extLst>
              <a:ext uri="{FF2B5EF4-FFF2-40B4-BE49-F238E27FC236}">
                <a16:creationId xmlns:a16="http://schemas.microsoft.com/office/drawing/2014/main" id="{7631D3A3-6FB7-C200-DCE3-52669E85011A}"/>
              </a:ext>
            </a:extLst>
          </p:cNvPr>
          <p:cNvSpPr txBox="1"/>
          <p:nvPr/>
        </p:nvSpPr>
        <p:spPr>
          <a:xfrm>
            <a:off x="7670799" y="1603332"/>
            <a:ext cx="4131734" cy="3647152"/>
          </a:xfrm>
          <a:prstGeom prst="rect">
            <a:avLst/>
          </a:prstGeom>
          <a:noFill/>
        </p:spPr>
        <p:txBody>
          <a:bodyPr wrap="square" rtlCol="0">
            <a:spAutoFit/>
          </a:bodyPr>
          <a:lstStyle/>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1.0</a:t>
            </a:r>
          </a:p>
          <a:p>
            <a:r>
              <a:rPr lang="en-GB" sz="2300" dirty="0">
                <a:solidFill>
                  <a:schemeClr val="tx1">
                    <a:lumMod val="65000"/>
                    <a:lumOff val="35000"/>
                  </a:schemeClr>
                </a:solidFill>
                <a:latin typeface="Roboto" panose="02000000000000000000" pitchFamily="2" charset="0"/>
                <a:ea typeface="Roboto" panose="02000000000000000000" pitchFamily="2" charset="0"/>
              </a:rPr>
              <a:t>3.000 </a:t>
            </a:r>
            <a:r>
              <a:rPr lang="en-GB" sz="2300" dirty="0" err="1">
                <a:solidFill>
                  <a:schemeClr val="tx1">
                    <a:lumMod val="65000"/>
                    <a:lumOff val="35000"/>
                  </a:schemeClr>
                </a:solidFill>
                <a:latin typeface="Roboto" panose="02000000000000000000" pitchFamily="2" charset="0"/>
                <a:ea typeface="Roboto" panose="02000000000000000000" pitchFamily="2" charset="0"/>
              </a:rPr>
              <a:t>risposte</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2.0</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3.571 </a:t>
            </a:r>
            <a:r>
              <a:rPr lang="en-GB" sz="2300" dirty="0" err="1">
                <a:solidFill>
                  <a:schemeClr val="tx1">
                    <a:lumMod val="65000"/>
                    <a:lumOff val="35000"/>
                  </a:schemeClr>
                </a:solidFill>
                <a:latin typeface="Roboto" panose="02000000000000000000" pitchFamily="2" charset="0"/>
                <a:ea typeface="Roboto" panose="02000000000000000000" pitchFamily="2" charset="0"/>
              </a:rPr>
              <a:t>risposte</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err="1">
                <a:solidFill>
                  <a:schemeClr val="tx1">
                    <a:lumMod val="65000"/>
                    <a:lumOff val="35000"/>
                  </a:schemeClr>
                </a:solidFill>
                <a:latin typeface="Roboto" panose="02000000000000000000" pitchFamily="2" charset="0"/>
                <a:ea typeface="Roboto" panose="02000000000000000000" pitchFamily="2" charset="0"/>
              </a:rPr>
              <a:t>Risposte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uniche</a:t>
            </a:r>
            <a:r>
              <a:rPr lang="en-GB" sz="2300" dirty="0">
                <a:solidFill>
                  <a:schemeClr val="tx1">
                    <a:lumMod val="65000"/>
                    <a:lumOff val="35000"/>
                  </a:schemeClr>
                </a:solidFill>
                <a:latin typeface="Roboto" panose="02000000000000000000" pitchFamily="2" charset="0"/>
                <a:ea typeface="Roboto" panose="02000000000000000000" pitchFamily="2" charset="0"/>
              </a:rPr>
              <a:t>” combinate</a:t>
            </a:r>
          </a:p>
          <a:p>
            <a:r>
              <a:rPr lang="en-GB" sz="2300" dirty="0">
                <a:solidFill>
                  <a:schemeClr val="tx1">
                    <a:lumMod val="65000"/>
                    <a:lumOff val="35000"/>
                  </a:schemeClr>
                </a:solidFill>
                <a:latin typeface="Roboto" panose="02000000000000000000" pitchFamily="2" charset="0"/>
                <a:ea typeface="Roboto" panose="02000000000000000000" pitchFamily="2" charset="0"/>
              </a:rPr>
              <a:t>5.464 </a:t>
            </a:r>
            <a:r>
              <a:rPr lang="en-GB" sz="2300" dirty="0" err="1">
                <a:solidFill>
                  <a:schemeClr val="tx1">
                    <a:lumMod val="65000"/>
                    <a:lumOff val="35000"/>
                  </a:schemeClr>
                </a:solidFill>
                <a:latin typeface="Roboto" panose="02000000000000000000" pitchFamily="2" charset="0"/>
                <a:ea typeface="Roboto" panose="02000000000000000000" pitchFamily="2" charset="0"/>
              </a:rPr>
              <a:t>risposte</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3843081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23172" y="-545412"/>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5" name="Rectangle 14">
            <a:extLst>
              <a:ext uri="{FF2B5EF4-FFF2-40B4-BE49-F238E27FC236}">
                <a16:creationId xmlns:a16="http://schemas.microsoft.com/office/drawing/2014/main" id="{798549FF-D602-B242-9B0B-6BBDEAB1D18B}"/>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6" name="Tekstvak 1">
            <a:extLst>
              <a:ext uri="{FF2B5EF4-FFF2-40B4-BE49-F238E27FC236}">
                <a16:creationId xmlns:a16="http://schemas.microsoft.com/office/drawing/2014/main" id="{38CFD700-E3F4-9C43-B700-0E3404A3B4F9}"/>
              </a:ext>
            </a:extLst>
          </p:cNvPr>
          <p:cNvSpPr txBox="1"/>
          <p:nvPr/>
        </p:nvSpPr>
        <p:spPr>
          <a:xfrm>
            <a:off x="999067" y="187036"/>
            <a:ext cx="6432438"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Profilo</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dei</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partecipanti</a:t>
            </a:r>
            <a:endParaRPr lang="en-US" sz="4600" dirty="0">
              <a:solidFill>
                <a:srgbClr val="757070"/>
              </a:solidFill>
              <a:latin typeface="Roboto" panose="02000000000000000000" pitchFamily="2" charset="0"/>
              <a:cs typeface="Apercu Regular"/>
            </a:endParaRPr>
          </a:p>
        </p:txBody>
      </p:sp>
      <p:pic>
        <p:nvPicPr>
          <p:cNvPr id="5" name="Picture 4">
            <a:extLst>
              <a:ext uri="{FF2B5EF4-FFF2-40B4-BE49-F238E27FC236}">
                <a16:creationId xmlns:a16="http://schemas.microsoft.com/office/drawing/2014/main" id="{24497837-9648-C789-58D3-BF8C65C0D9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9067" y="1497439"/>
            <a:ext cx="8781690" cy="5026761"/>
          </a:xfrm>
          <a:prstGeom prst="rect">
            <a:avLst/>
          </a:prstGeom>
        </p:spPr>
      </p:pic>
      <p:pic>
        <p:nvPicPr>
          <p:cNvPr id="19" name="Picture 18" descr="Blue logo.png">
            <a:extLst>
              <a:ext uri="{FF2B5EF4-FFF2-40B4-BE49-F238E27FC236}">
                <a16:creationId xmlns:a16="http://schemas.microsoft.com/office/drawing/2014/main" id="{E20118D8-EC83-5945-B210-F6234D9D9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0187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23172" y="-545412"/>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0" name="Rectangle 19">
            <a:extLst>
              <a:ext uri="{FF2B5EF4-FFF2-40B4-BE49-F238E27FC236}">
                <a16:creationId xmlns:a16="http://schemas.microsoft.com/office/drawing/2014/main" id="{3BC76C40-3327-3443-A478-3467DB650E02}"/>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1" name="Tekstvak 1">
            <a:extLst>
              <a:ext uri="{FF2B5EF4-FFF2-40B4-BE49-F238E27FC236}">
                <a16:creationId xmlns:a16="http://schemas.microsoft.com/office/drawing/2014/main" id="{5F7160EC-51F8-9646-9A16-055A71003836}"/>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Profilo</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dei</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partecipanti</a:t>
            </a:r>
            <a:endParaRPr lang="en-US" sz="4600" dirty="0">
              <a:solidFill>
                <a:srgbClr val="757070"/>
              </a:solidFill>
              <a:latin typeface="Roboto" panose="02000000000000000000" pitchFamily="2" charset="0"/>
              <a:cs typeface="Apercu Regular"/>
            </a:endParaRPr>
          </a:p>
        </p:txBody>
      </p:sp>
      <p:pic>
        <p:nvPicPr>
          <p:cNvPr id="25" name="Picture 24" descr="Blue logo.png">
            <a:extLst>
              <a:ext uri="{FF2B5EF4-FFF2-40B4-BE49-F238E27FC236}">
                <a16:creationId xmlns:a16="http://schemas.microsoft.com/office/drawing/2014/main" id="{8C8F7FF3-1861-1545-AE92-04962B8D9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BEC66BF6-0689-558B-0791-4C6F66B9008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7848" y="1606549"/>
            <a:ext cx="8855723" cy="4397325"/>
          </a:xfrm>
          <a:prstGeom prst="rect">
            <a:avLst/>
          </a:prstGeom>
        </p:spPr>
      </p:pic>
    </p:spTree>
    <p:extLst>
      <p:ext uri="{BB962C8B-B14F-4D97-AF65-F5344CB8AC3E}">
        <p14:creationId xmlns:p14="http://schemas.microsoft.com/office/powerpoint/2010/main" val="112328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graphicFrame>
        <p:nvGraphicFramePr>
          <p:cNvPr id="8" name="Grafiek 7">
            <a:extLst>
              <a:ext uri="{FF2B5EF4-FFF2-40B4-BE49-F238E27FC236}">
                <a16:creationId xmlns:a16="http://schemas.microsoft.com/office/drawing/2014/main" id="{46F60063-DFA1-4031-B50D-786756FCF277}"/>
              </a:ext>
            </a:extLst>
          </p:cNvPr>
          <p:cNvGraphicFramePr>
            <a:graphicFrameLocks/>
          </p:cNvGraphicFramePr>
          <p:nvPr/>
        </p:nvGraphicFramePr>
        <p:xfrm>
          <a:off x="-144109" y="124734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a:extLst>
              <a:ext uri="{FF2B5EF4-FFF2-40B4-BE49-F238E27FC236}">
                <a16:creationId xmlns:a16="http://schemas.microsoft.com/office/drawing/2014/main" id="{482CFB0B-AAF3-754E-9D2E-55B2296C71AC}"/>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4" name="Tekstvak 1">
            <a:extLst>
              <a:ext uri="{FF2B5EF4-FFF2-40B4-BE49-F238E27FC236}">
                <a16:creationId xmlns:a16="http://schemas.microsoft.com/office/drawing/2014/main" id="{402CAA52-814F-3F4F-95A1-0DD335F497AB}"/>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Profilo</a:t>
            </a:r>
            <a:r>
              <a:rPr lang="en-US" sz="4600" dirty="0">
                <a:solidFill>
                  <a:srgbClr val="757070"/>
                </a:solidFill>
                <a:latin typeface="Roboto" panose="02000000000000000000" pitchFamily="2" charset="0"/>
                <a:cs typeface="Apercu Regular"/>
              </a:rPr>
              <a:t> di </a:t>
            </a:r>
            <a:r>
              <a:rPr lang="en-US" sz="4600" dirty="0" err="1">
                <a:solidFill>
                  <a:srgbClr val="757070"/>
                </a:solidFill>
                <a:latin typeface="Roboto" panose="02000000000000000000" pitchFamily="2" charset="0"/>
                <a:cs typeface="Apercu Regular"/>
              </a:rPr>
              <a:t>trattamento</a:t>
            </a:r>
            <a:endParaRPr lang="en-US" sz="4600" dirty="0">
              <a:solidFill>
                <a:srgbClr val="757070"/>
              </a:solidFill>
              <a:latin typeface="Roboto" panose="02000000000000000000" pitchFamily="2" charset="0"/>
              <a:cs typeface="Apercu Regular"/>
            </a:endParaRPr>
          </a:p>
        </p:txBody>
      </p:sp>
      <p:pic>
        <p:nvPicPr>
          <p:cNvPr id="4" name="Picture 3">
            <a:extLst>
              <a:ext uri="{FF2B5EF4-FFF2-40B4-BE49-F238E27FC236}">
                <a16:creationId xmlns:a16="http://schemas.microsoft.com/office/drawing/2014/main" id="{9EE8FCE9-C14A-1AD4-FC93-10B18F23D1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7538" y="1530348"/>
            <a:ext cx="8641461" cy="4574015"/>
          </a:xfrm>
          <a:prstGeom prst="rect">
            <a:avLst/>
          </a:prstGeom>
        </p:spPr>
      </p:pic>
      <p:pic>
        <p:nvPicPr>
          <p:cNvPr id="9" name="Picture 8" descr="Blue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679992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L’analisi</a:t>
            </a:r>
            <a:endParaRPr lang="en-US" sz="4600" dirty="0">
              <a:solidFill>
                <a:srgbClr val="757070"/>
              </a:solidFill>
              <a:latin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5432256"/>
          </a:xfrm>
          <a:prstGeom prst="rect">
            <a:avLst/>
          </a:prstGeom>
          <a:noFill/>
        </p:spPr>
        <p:txBody>
          <a:bodyPr wrap="square" rtlCol="0">
            <a:spAutoFit/>
          </a:bodyPr>
          <a:lstStyle/>
          <a:p>
            <a:r>
              <a:rPr lang="en-GB" sz="2300" dirty="0" err="1">
                <a:solidFill>
                  <a:schemeClr val="tx1">
                    <a:lumMod val="65000"/>
                    <a:lumOff val="35000"/>
                  </a:schemeClr>
                </a:solidFill>
                <a:latin typeface="Roboto" panose="02000000000000000000" pitchFamily="2" charset="0"/>
              </a:rPr>
              <a:t>L’analisi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dei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dati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è</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stata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condotta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dalla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professoressa</a:t>
            </a:r>
            <a:r>
              <a:rPr lang="en-GB" sz="2300" dirty="0">
                <a:solidFill>
                  <a:schemeClr val="tx1">
                    <a:lumMod val="65000"/>
                    <a:lumOff val="35000"/>
                  </a:schemeClr>
                </a:solidFill>
                <a:latin typeface="Roboto" panose="02000000000000000000" pitchFamily="2" charset="0"/>
              </a:rPr>
              <a:t> Monique </a:t>
            </a:r>
            <a:r>
              <a:rPr lang="en-GB" sz="2300" dirty="0" err="1">
                <a:solidFill>
                  <a:schemeClr val="tx1">
                    <a:lumMod val="65000"/>
                    <a:lumOff val="35000"/>
                  </a:schemeClr>
                </a:solidFill>
                <a:latin typeface="Roboto" panose="02000000000000000000" pitchFamily="2" charset="0"/>
              </a:rPr>
              <a:t>Roobol</a:t>
            </a:r>
            <a:r>
              <a:rPr lang="en-GB" sz="2300" dirty="0">
                <a:solidFill>
                  <a:schemeClr val="tx1">
                    <a:lumMod val="65000"/>
                    <a:lumOff val="35000"/>
                  </a:schemeClr>
                </a:solidFill>
                <a:latin typeface="Roboto" panose="02000000000000000000" pitchFamily="2" charset="0"/>
              </a:rPr>
              <a:t> e dal </a:t>
            </a:r>
            <a:r>
              <a:rPr lang="en-GB" sz="2300" dirty="0" err="1">
                <a:solidFill>
                  <a:schemeClr val="tx1">
                    <a:lumMod val="65000"/>
                    <a:lumOff val="35000"/>
                  </a:schemeClr>
                </a:solidFill>
                <a:latin typeface="Roboto" panose="02000000000000000000" pitchFamily="2" charset="0"/>
              </a:rPr>
              <a:t>suo</a:t>
            </a:r>
            <a:r>
              <a:rPr lang="en-GB" sz="2300" dirty="0">
                <a:solidFill>
                  <a:schemeClr val="tx1">
                    <a:lumMod val="65000"/>
                    <a:lumOff val="35000"/>
                  </a:schemeClr>
                </a:solidFill>
                <a:latin typeface="Roboto" panose="02000000000000000000" pitchFamily="2" charset="0"/>
              </a:rPr>
              <a:t> team </a:t>
            </a:r>
            <a:r>
              <a:rPr lang="en-GB" sz="2300" dirty="0" err="1">
                <a:solidFill>
                  <a:schemeClr val="tx1">
                    <a:lumMod val="65000"/>
                    <a:lumOff val="35000"/>
                  </a:schemeClr>
                </a:solidFill>
                <a:latin typeface="Roboto" panose="02000000000000000000" pitchFamily="2" charset="0"/>
              </a:rPr>
              <a:t>presso</a:t>
            </a:r>
            <a:r>
              <a:rPr lang="en-GB" sz="2300" dirty="0">
                <a:solidFill>
                  <a:schemeClr val="tx1">
                    <a:lumMod val="65000"/>
                    <a:lumOff val="35000"/>
                  </a:schemeClr>
                </a:solidFill>
                <a:latin typeface="Roboto" panose="02000000000000000000" pitchFamily="2" charset="0"/>
              </a:rPr>
              <a:t> il </a:t>
            </a:r>
            <a:r>
              <a:rPr lang="en-GB" sz="2300" dirty="0" err="1">
                <a:solidFill>
                  <a:schemeClr val="tx1">
                    <a:lumMod val="65000"/>
                    <a:lumOff val="35000"/>
                  </a:schemeClr>
                </a:solidFill>
                <a:latin typeface="Roboto" panose="02000000000000000000" pitchFamily="2" charset="0"/>
              </a:rPr>
              <a:t>dipartimento</a:t>
            </a:r>
            <a:r>
              <a:rPr lang="en-GB" sz="2300" dirty="0">
                <a:solidFill>
                  <a:schemeClr val="tx1">
                    <a:lumMod val="65000"/>
                    <a:lumOff val="35000"/>
                  </a:schemeClr>
                </a:solidFill>
                <a:latin typeface="Roboto" panose="02000000000000000000" pitchFamily="2" charset="0"/>
              </a:rPr>
              <a:t> di </a:t>
            </a:r>
            <a:r>
              <a:rPr lang="en-GB" sz="2300" dirty="0" err="1">
                <a:solidFill>
                  <a:schemeClr val="tx1">
                    <a:lumMod val="65000"/>
                    <a:lumOff val="35000"/>
                  </a:schemeClr>
                </a:solidFill>
                <a:latin typeface="Roboto" panose="02000000000000000000" pitchFamily="2" charset="0"/>
              </a:rPr>
              <a:t>urologia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dell’Erasmus</a:t>
            </a:r>
            <a:r>
              <a:rPr lang="en-GB" sz="2300" dirty="0">
                <a:solidFill>
                  <a:schemeClr val="tx1">
                    <a:lumMod val="65000"/>
                    <a:lumOff val="35000"/>
                  </a:schemeClr>
                </a:solidFill>
                <a:latin typeface="Roboto" panose="02000000000000000000" pitchFamily="2" charset="0"/>
              </a:rPr>
              <a:t> University Medical Centre di Rotterdam.</a:t>
            </a:r>
          </a:p>
          <a:p>
            <a:endParaRPr lang="en-GB" sz="2300" dirty="0">
              <a:solidFill>
                <a:schemeClr val="tx1">
                  <a:lumMod val="65000"/>
                  <a:lumOff val="35000"/>
                </a:schemeClr>
              </a:solidFill>
              <a:latin typeface="Roboto" panose="02000000000000000000" pitchFamily="2" charset="0"/>
            </a:endParaRPr>
          </a:p>
          <a:p>
            <a:r>
              <a:rPr lang="en-GB" sz="2300" dirty="0">
                <a:solidFill>
                  <a:schemeClr val="tx1">
                    <a:lumMod val="65000"/>
                    <a:lumOff val="35000"/>
                  </a:schemeClr>
                </a:solidFill>
                <a:latin typeface="Roboto" panose="02000000000000000000" pitchFamily="2" charset="0"/>
              </a:rPr>
              <a:t>La </a:t>
            </a:r>
            <a:r>
              <a:rPr lang="en-GB" sz="2300" dirty="0" err="1">
                <a:solidFill>
                  <a:schemeClr val="tx1">
                    <a:lumMod val="65000"/>
                    <a:lumOff val="35000"/>
                  </a:schemeClr>
                </a:solidFill>
                <a:latin typeface="Roboto" panose="02000000000000000000" pitchFamily="2" charset="0"/>
              </a:rPr>
              <a:t>loro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analisi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dei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dati</a:t>
            </a:r>
            <a:r>
              <a:rPr lang="en-GB" sz="2300" dirty="0">
                <a:solidFill>
                  <a:schemeClr val="tx1">
                    <a:lumMod val="65000"/>
                    <a:lumOff val="35000"/>
                  </a:schemeClr>
                </a:solidFill>
                <a:latin typeface="Roboto" panose="02000000000000000000" pitchFamily="2" charset="0"/>
              </a:rPr>
              <a:t> di EUPROMS 1.0 ed EUPROMS 2.0 ha </a:t>
            </a:r>
            <a:r>
              <a:rPr lang="en-GB" sz="2300" dirty="0" err="1">
                <a:solidFill>
                  <a:schemeClr val="tx1">
                    <a:lumMod val="65000"/>
                    <a:lumOff val="35000"/>
                  </a:schemeClr>
                </a:solidFill>
                <a:latin typeface="Roboto" panose="02000000000000000000" pitchFamily="2" charset="0"/>
              </a:rPr>
              <a:t>fornito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risultati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combinati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riportati</a:t>
            </a:r>
            <a:r>
              <a:rPr lang="en-GB" sz="2300" dirty="0">
                <a:solidFill>
                  <a:schemeClr val="tx1">
                    <a:lumMod val="65000"/>
                    <a:lumOff val="35000"/>
                  </a:schemeClr>
                </a:solidFill>
                <a:latin typeface="Roboto" panose="02000000000000000000" pitchFamily="2" charset="0"/>
              </a:rPr>
              <a:t> in </a:t>
            </a:r>
            <a:r>
              <a:rPr lang="en-GB" sz="2300" dirty="0" err="1">
                <a:solidFill>
                  <a:schemeClr val="tx1">
                    <a:lumMod val="65000"/>
                    <a:lumOff val="35000"/>
                  </a:schemeClr>
                </a:solidFill>
                <a:latin typeface="Roboto" panose="02000000000000000000" pitchFamily="2" charset="0"/>
              </a:rPr>
              <a:t>questa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presentazione</a:t>
            </a:r>
            <a:r>
              <a:rPr lang="en-GB" sz="2300" dirty="0">
                <a:solidFill>
                  <a:schemeClr val="tx1">
                    <a:lumMod val="65000"/>
                    <a:lumOff val="35000"/>
                  </a:schemeClr>
                </a:solidFill>
                <a:latin typeface="Roboto" panose="02000000000000000000" pitchFamily="2" charset="0"/>
              </a:rPr>
              <a:t>.</a:t>
            </a:r>
          </a:p>
          <a:p>
            <a:endParaRPr lang="en-GB" sz="2300" dirty="0">
              <a:solidFill>
                <a:schemeClr val="tx1">
                  <a:lumMod val="65000"/>
                  <a:lumOff val="35000"/>
                </a:schemeClr>
              </a:solidFill>
              <a:latin typeface="Roboto" panose="02000000000000000000" pitchFamily="2" charset="0"/>
            </a:endParaRPr>
          </a:p>
          <a:p>
            <a:r>
              <a:rPr lang="en-GB" sz="2300" dirty="0" err="1">
                <a:solidFill>
                  <a:schemeClr val="tx1">
                    <a:lumMod val="65000"/>
                    <a:lumOff val="35000"/>
                  </a:schemeClr>
                </a:solidFill>
                <a:latin typeface="Roboto" panose="02000000000000000000" pitchFamily="2" charset="0"/>
              </a:rPr>
              <a:t>Alcuni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dei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risultati</a:t>
            </a:r>
            <a:r>
              <a:rPr lang="en-GB" sz="2300" dirty="0">
                <a:solidFill>
                  <a:schemeClr val="tx1">
                    <a:lumMod val="65000"/>
                    <a:lumOff val="35000"/>
                  </a:schemeClr>
                </a:solidFill>
                <a:latin typeface="Roboto" panose="02000000000000000000" pitchFamily="2" charset="0"/>
              </a:rPr>
              <a:t> qui </a:t>
            </a:r>
            <a:r>
              <a:rPr lang="en-GB" sz="2300" dirty="0" err="1">
                <a:solidFill>
                  <a:schemeClr val="tx1">
                    <a:lumMod val="65000"/>
                    <a:lumOff val="35000"/>
                  </a:schemeClr>
                </a:solidFill>
                <a:latin typeface="Roboto" panose="02000000000000000000" pitchFamily="2" charset="0"/>
              </a:rPr>
              <a:t>riportati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basano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sulle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risposte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grezze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all’indagine</a:t>
            </a:r>
            <a:r>
              <a:rPr lang="en-GB" sz="2300" dirty="0">
                <a:solidFill>
                  <a:schemeClr val="tx1">
                    <a:lumMod val="65000"/>
                    <a:lumOff val="35000"/>
                  </a:schemeClr>
                </a:solidFill>
                <a:latin typeface="Roboto" panose="02000000000000000000" pitchFamily="2" charset="0"/>
              </a:rPr>
              <a:t>, e la </a:t>
            </a:r>
            <a:r>
              <a:rPr lang="en-GB" sz="2300" dirty="0" err="1">
                <a:solidFill>
                  <a:schemeClr val="tx1">
                    <a:lumMod val="65000"/>
                    <a:lumOff val="35000"/>
                  </a:schemeClr>
                </a:solidFill>
                <a:latin typeface="Roboto" panose="02000000000000000000" pitchFamily="2" charset="0"/>
              </a:rPr>
              <a:t>significatività</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statistica</a:t>
            </a:r>
            <a:r>
              <a:rPr lang="en-GB" sz="2300" dirty="0">
                <a:solidFill>
                  <a:schemeClr val="tx1">
                    <a:lumMod val="65000"/>
                    <a:lumOff val="35000"/>
                  </a:schemeClr>
                </a:solidFill>
                <a:latin typeface="Roboto" panose="02000000000000000000" pitchFamily="2" charset="0"/>
              </a:rPr>
              <a:t> non </a:t>
            </a:r>
            <a:r>
              <a:rPr lang="en-GB" sz="2300" dirty="0" err="1">
                <a:solidFill>
                  <a:schemeClr val="tx1">
                    <a:lumMod val="65000"/>
                    <a:lumOff val="35000"/>
                  </a:schemeClr>
                </a:solidFill>
                <a:latin typeface="Roboto" panose="02000000000000000000" pitchFamily="2" charset="0"/>
              </a:rPr>
              <a:t>è</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stata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calcolata</a:t>
            </a:r>
            <a:r>
              <a:rPr lang="en-GB" sz="2300" dirty="0">
                <a:solidFill>
                  <a:schemeClr val="tx1">
                    <a:lumMod val="65000"/>
                    <a:lumOff val="35000"/>
                  </a:schemeClr>
                </a:solidFill>
                <a:latin typeface="Roboto" panose="02000000000000000000" pitchFamily="2" charset="0"/>
              </a:rPr>
              <a:t> né </a:t>
            </a:r>
            <a:r>
              <a:rPr lang="en-GB" sz="2300" dirty="0" err="1">
                <a:solidFill>
                  <a:schemeClr val="tx1">
                    <a:lumMod val="65000"/>
                    <a:lumOff val="35000"/>
                  </a:schemeClr>
                </a:solidFill>
                <a:latin typeface="Roboto" panose="02000000000000000000" pitchFamily="2" charset="0"/>
              </a:rPr>
              <a:t>mostrata</a:t>
            </a:r>
            <a:r>
              <a:rPr lang="en-GB" sz="2300" dirty="0">
                <a:solidFill>
                  <a:schemeClr val="tx1">
                    <a:lumMod val="65000"/>
                    <a:lumOff val="35000"/>
                  </a:schemeClr>
                </a:solidFill>
                <a:latin typeface="Roboto" panose="02000000000000000000" pitchFamily="2" charset="0"/>
              </a:rPr>
              <a:t>.</a:t>
            </a:r>
          </a:p>
          <a:p>
            <a:endParaRPr lang="en-GB" sz="2300" dirty="0">
              <a:solidFill>
                <a:schemeClr val="tx1">
                  <a:lumMod val="65000"/>
                  <a:lumOff val="35000"/>
                </a:schemeClr>
              </a:solidFill>
              <a:latin typeface="Roboto" panose="02000000000000000000" pitchFamily="2" charset="0"/>
            </a:endParaRPr>
          </a:p>
          <a:p>
            <a:r>
              <a:rPr lang="en-GB" sz="2300" dirty="0">
                <a:solidFill>
                  <a:schemeClr val="tx1">
                    <a:lumMod val="65000"/>
                    <a:lumOff val="35000"/>
                  </a:schemeClr>
                </a:solidFill>
                <a:latin typeface="Roboto" panose="02000000000000000000" pitchFamily="2" charset="0"/>
              </a:rPr>
              <a:t>Tutti </a:t>
            </a:r>
            <a:r>
              <a:rPr lang="en-GB" sz="2300" dirty="0" err="1">
                <a:solidFill>
                  <a:schemeClr val="tx1">
                    <a:lumMod val="65000"/>
                    <a:lumOff val="35000"/>
                  </a:schemeClr>
                </a:solidFill>
                <a:latin typeface="Roboto" panose="02000000000000000000" pitchFamily="2" charset="0"/>
              </a:rPr>
              <a:t>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risultati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contribuiscono</a:t>
            </a:r>
            <a:r>
              <a:rPr lang="en-GB" sz="2300" dirty="0">
                <a:solidFill>
                  <a:schemeClr val="tx1">
                    <a:lumMod val="65000"/>
                    <a:lumOff val="35000"/>
                  </a:schemeClr>
                </a:solidFill>
                <a:latin typeface="Roboto" panose="02000000000000000000" pitchFamily="2" charset="0"/>
              </a:rPr>
              <a:t> a </a:t>
            </a:r>
            <a:r>
              <a:rPr lang="en-GB" sz="2300" dirty="0" err="1">
                <a:solidFill>
                  <a:schemeClr val="tx1">
                    <a:lumMod val="65000"/>
                    <a:lumOff val="35000"/>
                  </a:schemeClr>
                </a:solidFill>
                <a:latin typeface="Roboto" panose="02000000000000000000" pitchFamily="2" charset="0"/>
              </a:rPr>
              <a:t>fornire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informazioni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essenziali</a:t>
            </a:r>
            <a:r>
              <a:rPr lang="en-GB" sz="2300" dirty="0">
                <a:solidFill>
                  <a:schemeClr val="tx1">
                    <a:lumMod val="65000"/>
                    <a:lumOff val="35000"/>
                  </a:schemeClr>
                </a:solidFill>
                <a:latin typeface="Roboto" panose="02000000000000000000" pitchFamily="2" charset="0"/>
              </a:rPr>
              <a:t> per </a:t>
            </a:r>
            <a:r>
              <a:rPr lang="en-GB" sz="2300" dirty="0" err="1">
                <a:solidFill>
                  <a:schemeClr val="tx1">
                    <a:lumMod val="65000"/>
                    <a:lumOff val="35000"/>
                  </a:schemeClr>
                </a:solidFill>
                <a:latin typeface="Roboto" panose="02000000000000000000" pitchFamily="2" charset="0"/>
              </a:rPr>
              <a:t>prendere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decisioni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cliniche</a:t>
            </a:r>
            <a:r>
              <a:rPr lang="en-GB" sz="2300" dirty="0">
                <a:solidFill>
                  <a:schemeClr val="tx1">
                    <a:lumMod val="65000"/>
                    <a:lumOff val="35000"/>
                  </a:schemeClr>
                </a:solidFill>
                <a:latin typeface="Roboto" panose="02000000000000000000" pitchFamily="2" charset="0"/>
              </a:rPr>
              <a:t> e </a:t>
            </a:r>
            <a:r>
              <a:rPr lang="en-GB" sz="2300" dirty="0" err="1">
                <a:solidFill>
                  <a:schemeClr val="tx1">
                    <a:lumMod val="65000"/>
                    <a:lumOff val="35000"/>
                  </a:schemeClr>
                </a:solidFill>
                <a:latin typeface="Roboto" panose="02000000000000000000" pitchFamily="2" charset="0"/>
              </a:rPr>
              <a:t>sono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pertanto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clinicamente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rilevanti</a:t>
            </a:r>
            <a:endParaRPr lang="en-GB" sz="2300" dirty="0">
              <a:solidFill>
                <a:schemeClr val="tx1">
                  <a:lumMod val="65000"/>
                  <a:lumOff val="35000"/>
                </a:schemeClr>
              </a:solidFill>
              <a:latin typeface="Roboto" panose="02000000000000000000" pitchFamily="2" charset="0"/>
            </a:endParaRPr>
          </a:p>
          <a:p>
            <a:endParaRPr lang="en-GB" sz="2300" dirty="0">
              <a:solidFill>
                <a:schemeClr val="tx1">
                  <a:lumMod val="65000"/>
                  <a:lumOff val="35000"/>
                </a:schemeClr>
              </a:solidFill>
              <a:latin typeface="Roboto" panose="02000000000000000000" pitchFamily="2" charset="0"/>
            </a:endParaRPr>
          </a:p>
          <a:p>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298451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4" name="Rectangle 3">
            <a:extLst>
              <a:ext uri="{FF2B5EF4-FFF2-40B4-BE49-F238E27FC236}">
                <a16:creationId xmlns:a16="http://schemas.microsoft.com/office/drawing/2014/main" id="{31CF265C-5702-9E41-B739-2041CD7F35AF}"/>
              </a:ext>
            </a:extLst>
          </p:cNvPr>
          <p:cNvSpPr/>
          <p:nvPr/>
        </p:nvSpPr>
        <p:spPr>
          <a:xfrm>
            <a:off x="832335" y="857143"/>
            <a:ext cx="6956998" cy="1508105"/>
          </a:xfrm>
          <a:prstGeom prst="rect">
            <a:avLst/>
          </a:prstGeom>
        </p:spPr>
        <p:txBody>
          <a:bodyPr wrap="square">
            <a:spAutoFit/>
          </a:bodyPr>
          <a:lstStyle/>
          <a:p>
            <a:r>
              <a:rPr lang="en-GB" sz="5400" dirty="0">
                <a:solidFill>
                  <a:schemeClr val="accent1">
                    <a:lumMod val="50000"/>
                  </a:schemeClr>
                </a:solidFill>
                <a:latin typeface="Roboto" panose="02000000000000000000" pitchFamily="2" charset="0"/>
              </a:rPr>
              <a:t>I </a:t>
            </a:r>
            <a:r>
              <a:rPr lang="en-GB" sz="5400" dirty="0" err="1">
                <a:solidFill>
                  <a:schemeClr val="accent1">
                    <a:lumMod val="50000"/>
                  </a:schemeClr>
                </a:solidFill>
                <a:latin typeface="Roboto" panose="02000000000000000000" pitchFamily="2" charset="0"/>
              </a:rPr>
              <a:t>risultati</a:t>
            </a:r>
            <a:r>
              <a:rPr lang="en-GB" sz="5400" dirty="0">
                <a:solidFill>
                  <a:schemeClr val="accent1">
                    <a:lumMod val="50000"/>
                  </a:schemeClr>
                </a:solidFill>
                <a:latin typeface="Roboto" panose="02000000000000000000" pitchFamily="2" charset="0"/>
              </a:rPr>
              <a:t> di EUPROMS </a:t>
            </a:r>
          </a:p>
          <a:p>
            <a:pPr>
              <a:spcBef>
                <a:spcPts val="1200"/>
              </a:spcBef>
            </a:pPr>
            <a:r>
              <a:rPr lang="en-GB" sz="2800" dirty="0" err="1">
                <a:latin typeface="Roboto" panose="02000000000000000000" pitchFamily="2" charset="0"/>
              </a:rPr>
              <a:t>Qualità</a:t>
            </a:r>
            <a:r>
              <a:rPr lang="en-GB" sz="2800" dirty="0">
                <a:latin typeface="Roboto" panose="02000000000000000000" pitchFamily="2" charset="0"/>
              </a:rPr>
              <a:t> </a:t>
            </a:r>
            <a:r>
              <a:rPr lang="en-GB" sz="2800" dirty="0" err="1">
                <a:latin typeface="Roboto" panose="02000000000000000000" pitchFamily="2" charset="0"/>
              </a:rPr>
              <a:t>generale</a:t>
            </a:r>
            <a:r>
              <a:rPr lang="en-GB" sz="2800" dirty="0">
                <a:latin typeface="Roboto" panose="02000000000000000000" pitchFamily="2" charset="0"/>
              </a:rPr>
              <a:t> </a:t>
            </a:r>
            <a:r>
              <a:rPr lang="en-GB" sz="2800" dirty="0" err="1">
                <a:latin typeface="Roboto" panose="02000000000000000000" pitchFamily="2" charset="0"/>
              </a:rPr>
              <a:t>della</a:t>
            </a:r>
            <a:r>
              <a:rPr lang="en-GB" sz="2800" dirty="0">
                <a:latin typeface="Roboto" panose="02000000000000000000" pitchFamily="2" charset="0"/>
              </a:rPr>
              <a:t> vita</a:t>
            </a:r>
          </a:p>
        </p:txBody>
      </p:sp>
    </p:spTree>
    <p:extLst>
      <p:ext uri="{BB962C8B-B14F-4D97-AF65-F5344CB8AC3E}">
        <p14:creationId xmlns:p14="http://schemas.microsoft.com/office/powerpoint/2010/main" val="2740666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A703E820-AC23-6BD9-5B3B-E63FB5BC488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9660" y="1372557"/>
            <a:ext cx="10346373" cy="3317975"/>
          </a:xfrm>
          <a:prstGeom prst="rect">
            <a:avLst/>
          </a:prstGeom>
        </p:spPr>
      </p:pic>
    </p:spTree>
    <p:extLst>
      <p:ext uri="{BB962C8B-B14F-4D97-AF65-F5344CB8AC3E}">
        <p14:creationId xmlns:p14="http://schemas.microsoft.com/office/powerpoint/2010/main" val="1016995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E6947324-8548-747A-846F-C0B69A5839E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61444" y="758655"/>
            <a:ext cx="9810152" cy="5108045"/>
          </a:xfrm>
          <a:prstGeom prst="rect">
            <a:avLst/>
          </a:prstGeom>
        </p:spPr>
      </p:pic>
    </p:spTree>
    <p:extLst>
      <p:ext uri="{BB962C8B-B14F-4D97-AF65-F5344CB8AC3E}">
        <p14:creationId xmlns:p14="http://schemas.microsoft.com/office/powerpoint/2010/main" val="447783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832341" y="355602"/>
            <a:ext cx="10858152" cy="17245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I </a:t>
            </a:r>
            <a:r>
              <a:rPr lang="en-GB" sz="5400" dirty="0" err="1">
                <a:solidFill>
                  <a:schemeClr val="accent1">
                    <a:lumMod val="50000"/>
                  </a:schemeClr>
                </a:solidFill>
                <a:latin typeface="Roboto" panose="02000000000000000000" pitchFamily="2" charset="0"/>
              </a:rPr>
              <a:t>risultati</a:t>
            </a:r>
            <a:r>
              <a:rPr lang="en-GB" sz="5400" dirty="0">
                <a:solidFill>
                  <a:schemeClr val="accent1">
                    <a:lumMod val="50000"/>
                  </a:schemeClr>
                </a:solidFill>
                <a:latin typeface="Roboto" panose="02000000000000000000" pitchFamily="2" charset="0"/>
              </a:rPr>
              <a:t> di EUPROMS</a:t>
            </a:r>
          </a:p>
          <a:p>
            <a:pPr>
              <a:spcBef>
                <a:spcPts val="1200"/>
              </a:spcBef>
            </a:pPr>
            <a:r>
              <a:rPr lang="en-GB" sz="2800" dirty="0" err="1">
                <a:latin typeface="Roboto" panose="02000000000000000000" pitchFamily="2" charset="0"/>
              </a:rPr>
              <a:t>Risultati</a:t>
            </a:r>
            <a:r>
              <a:rPr lang="en-GB" sz="2800" dirty="0">
                <a:latin typeface="Roboto" panose="02000000000000000000" pitchFamily="2" charset="0"/>
              </a:rPr>
              <a:t>: </a:t>
            </a:r>
            <a:r>
              <a:rPr lang="en-GB" sz="2800" dirty="0" err="1">
                <a:latin typeface="Roboto" panose="02000000000000000000" pitchFamily="2" charset="0"/>
              </a:rPr>
              <a:t>malessere</a:t>
            </a:r>
            <a:r>
              <a:rPr lang="en-GB" sz="2800" dirty="0">
                <a:latin typeface="Roboto" panose="02000000000000000000" pitchFamily="2" charset="0"/>
              </a:rPr>
              <a:t>, </a:t>
            </a:r>
            <a:r>
              <a:rPr lang="en-GB" sz="2800" dirty="0" err="1">
                <a:latin typeface="Roboto" panose="02000000000000000000" pitchFamily="2" charset="0"/>
              </a:rPr>
              <a:t>stanchezza</a:t>
            </a:r>
            <a:r>
              <a:rPr lang="en-GB" sz="2800" dirty="0">
                <a:latin typeface="Roboto" panose="02000000000000000000" pitchFamily="2" charset="0"/>
              </a:rPr>
              <a:t>, </a:t>
            </a:r>
            <a:r>
              <a:rPr lang="en-GB" sz="2800" dirty="0" err="1">
                <a:latin typeface="Roboto" panose="02000000000000000000" pitchFamily="2" charset="0"/>
              </a:rPr>
              <a:t>insonnia</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3664511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27214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latin typeface="Roboto" panose="02000000000000000000" pitchFamily="2" charset="0"/>
                <a:ea typeface="Roboto" panose="02000000000000000000" pitchFamily="2" charset="0"/>
              </a:rPr>
            </a:br>
            <a:r>
              <a:rPr lang="en-GB" sz="5400" dirty="0">
                <a:solidFill>
                  <a:schemeClr val="accent1">
                    <a:lumMod val="50000"/>
                  </a:schemeClr>
                </a:solidFill>
                <a:latin typeface="Roboto" panose="02000000000000000000" pitchFamily="2" charset="0"/>
                <a:ea typeface="Roboto" panose="02000000000000000000" pitchFamily="2" charset="0"/>
              </a:rPr>
              <a:t>Lo studio EUPROMS</a:t>
            </a:r>
          </a:p>
          <a:p>
            <a:pPr>
              <a:spcBef>
                <a:spcPts val="1200"/>
              </a:spcBef>
            </a:pPr>
            <a:r>
              <a:rPr lang="en-GB" sz="2800" dirty="0">
                <a:latin typeface="Roboto" panose="02000000000000000000" pitchFamily="2" charset="0"/>
                <a:ea typeface="Roboto" panose="02000000000000000000" pitchFamily="2" charset="0"/>
              </a:rPr>
              <a:t>Studio di Europa </a:t>
            </a:r>
            <a:r>
              <a:rPr lang="en-GB" sz="2800" dirty="0" err="1">
                <a:latin typeface="Roboto" panose="02000000000000000000" pitchFamily="2" charset="0"/>
                <a:ea typeface="Roboto" panose="02000000000000000000" pitchFamily="2" charset="0"/>
              </a:rPr>
              <a:t>Uomo</a:t>
            </a:r>
            <a:r>
              <a:rPr lang="en-GB" sz="2800" dirty="0">
                <a:latin typeface="Roboto" panose="02000000000000000000" pitchFamily="2" charset="0"/>
                <a:ea typeface="Roboto" panose="02000000000000000000" pitchFamily="2" charset="0"/>
              </a:rPr>
              <a:t> </a:t>
            </a:r>
            <a:r>
              <a:rPr lang="en-GB" sz="2800" dirty="0" err="1">
                <a:latin typeface="Roboto" panose="02000000000000000000" pitchFamily="2" charset="0"/>
                <a:ea typeface="Roboto" panose="02000000000000000000" pitchFamily="2" charset="0"/>
              </a:rPr>
              <a:t>sugli</a:t>
            </a:r>
            <a:r>
              <a:rPr lang="en-GB" sz="2800" dirty="0">
                <a:latin typeface="Roboto" panose="02000000000000000000" pitchFamily="2" charset="0"/>
                <a:ea typeface="Roboto" panose="02000000000000000000" pitchFamily="2" charset="0"/>
              </a:rPr>
              <a:t> </a:t>
            </a:r>
            <a:r>
              <a:rPr lang="en-GB" sz="2800" dirty="0" err="1">
                <a:latin typeface="Roboto" panose="02000000000000000000" pitchFamily="2" charset="0"/>
                <a:ea typeface="Roboto" panose="02000000000000000000" pitchFamily="2" charset="0"/>
              </a:rPr>
              <a:t>esiti</a:t>
            </a:r>
            <a:r>
              <a:rPr lang="en-GB" sz="2800" dirty="0">
                <a:latin typeface="Roboto" panose="02000000000000000000" pitchFamily="2" charset="0"/>
                <a:ea typeface="Roboto" panose="02000000000000000000" pitchFamily="2" charset="0"/>
              </a:rPr>
              <a:t> </a:t>
            </a:r>
            <a:r>
              <a:rPr lang="en-GB" sz="2800" dirty="0" err="1">
                <a:latin typeface="Roboto" panose="02000000000000000000" pitchFamily="2" charset="0"/>
                <a:ea typeface="Roboto" panose="02000000000000000000" pitchFamily="2" charset="0"/>
              </a:rPr>
              <a:t>riferiti</a:t>
            </a:r>
            <a:r>
              <a:rPr lang="en-GB" sz="2800" dirty="0">
                <a:latin typeface="Roboto" panose="02000000000000000000" pitchFamily="2" charset="0"/>
                <a:ea typeface="Roboto" panose="02000000000000000000" pitchFamily="2" charset="0"/>
              </a:rPr>
              <a:t> </a:t>
            </a:r>
            <a:r>
              <a:rPr lang="en-GB" sz="2800" dirty="0" err="1">
                <a:latin typeface="Roboto" panose="02000000000000000000" pitchFamily="2" charset="0"/>
                <a:ea typeface="Roboto" panose="02000000000000000000" pitchFamily="2" charset="0"/>
              </a:rPr>
              <a:t>dai</a:t>
            </a:r>
            <a:r>
              <a:rPr lang="en-GB" sz="2800" dirty="0">
                <a:latin typeface="Roboto" panose="02000000000000000000" pitchFamily="2" charset="0"/>
                <a:ea typeface="Roboto" panose="02000000000000000000" pitchFamily="2" charset="0"/>
              </a:rPr>
              <a:t> </a:t>
            </a:r>
            <a:r>
              <a:rPr lang="en-GB" sz="2800" dirty="0" err="1">
                <a:latin typeface="Roboto" panose="02000000000000000000" pitchFamily="2" charset="0"/>
                <a:ea typeface="Roboto" panose="02000000000000000000" pitchFamily="2" charset="0"/>
              </a:rPr>
              <a:t>pazienti</a:t>
            </a:r>
            <a:r>
              <a:rPr lang="en-GB" sz="2800" dirty="0">
                <a:latin typeface="Roboto" panose="02000000000000000000" pitchFamily="2" charset="0"/>
                <a:ea typeface="Roboto" panose="02000000000000000000" pitchFamily="2" charset="0"/>
              </a:rPr>
              <a:t> </a:t>
            </a:r>
          </a:p>
          <a:p>
            <a:endParaRPr lang="en-GB" sz="2400" dirty="0">
              <a:latin typeface="Roboto" panose="02000000000000000000" pitchFamily="2" charset="0"/>
              <a:ea typeface="Roboto" panose="02000000000000000000" pitchFamily="2" charset="0"/>
            </a:endParaRPr>
          </a:p>
          <a:p>
            <a:r>
              <a:rPr lang="en-GB" sz="2300" dirty="0">
                <a:latin typeface="Roboto" panose="02000000000000000000" pitchFamily="2" charset="0"/>
                <a:ea typeface="Roboto" panose="02000000000000000000" pitchFamily="2" charset="0"/>
              </a:rPr>
              <a:t>La prima </a:t>
            </a:r>
            <a:r>
              <a:rPr lang="en-GB" sz="2300" dirty="0" err="1">
                <a:latin typeface="Roboto" panose="02000000000000000000" pitchFamily="2" charset="0"/>
                <a:ea typeface="Roboto" panose="02000000000000000000" pitchFamily="2" charset="0"/>
              </a:rPr>
              <a:t>indagine</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sulla</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qualità</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della</a:t>
            </a:r>
            <a:r>
              <a:rPr lang="en-GB" sz="2300" dirty="0">
                <a:latin typeface="Roboto" panose="02000000000000000000" pitchFamily="2" charset="0"/>
                <a:ea typeface="Roboto" panose="02000000000000000000" pitchFamily="2" charset="0"/>
              </a:rPr>
              <a:t> vita di chi </a:t>
            </a:r>
            <a:r>
              <a:rPr lang="en-GB" sz="2300" dirty="0" err="1">
                <a:latin typeface="Roboto" panose="02000000000000000000" pitchFamily="2" charset="0"/>
                <a:ea typeface="Roboto" panose="02000000000000000000" pitchFamily="2" charset="0"/>
              </a:rPr>
              <a:t>è</a:t>
            </a:r>
            <a:r>
              <a:rPr lang="en-GB" sz="2300" dirty="0">
                <a:latin typeface="Roboto" panose="02000000000000000000" pitchFamily="2" charset="0"/>
                <a:ea typeface="Roboto" panose="02000000000000000000" pitchFamily="2" charset="0"/>
              </a:rPr>
              <a:t> affetto da </a:t>
            </a:r>
            <a:r>
              <a:rPr lang="en-GB" sz="2300" dirty="0" err="1">
                <a:latin typeface="Roboto" panose="02000000000000000000" pitchFamily="2" charset="0"/>
                <a:ea typeface="Roboto" panose="02000000000000000000" pitchFamily="2" charset="0"/>
              </a:rPr>
              <a:t>tumore</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alla</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prostata</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condotta</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dai</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pazienti</a:t>
            </a:r>
            <a:r>
              <a:rPr lang="en-GB" sz="2300" dirty="0">
                <a:latin typeface="Roboto" panose="02000000000000000000" pitchFamily="2" charset="0"/>
                <a:ea typeface="Roboto" panose="02000000000000000000" pitchFamily="2" charset="0"/>
              </a:rPr>
              <a:t> per </a:t>
            </a:r>
            <a:r>
              <a:rPr lang="en-GB" sz="2300" dirty="0" err="1">
                <a:latin typeface="Roboto" panose="02000000000000000000" pitchFamily="2" charset="0"/>
                <a:ea typeface="Roboto" panose="02000000000000000000" pitchFamily="2" charset="0"/>
              </a:rPr>
              <a:t>i</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pazienti</a:t>
            </a:r>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01981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04ADEC1F-A86E-9F91-3492-B0E5E091065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01298" y="985029"/>
            <a:ext cx="9506398" cy="4687638"/>
          </a:xfrm>
          <a:prstGeom prst="rect">
            <a:avLst/>
          </a:prstGeom>
        </p:spPr>
      </p:pic>
    </p:spTree>
    <p:extLst>
      <p:ext uri="{BB962C8B-B14F-4D97-AF65-F5344CB8AC3E}">
        <p14:creationId xmlns:p14="http://schemas.microsoft.com/office/powerpoint/2010/main" val="2798432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F4348CFB-606F-01CE-0D00-FF0B965AFA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81729" y="1030858"/>
            <a:ext cx="9553475" cy="4628494"/>
          </a:xfrm>
          <a:prstGeom prst="rect">
            <a:avLst/>
          </a:prstGeom>
        </p:spPr>
      </p:pic>
    </p:spTree>
    <p:extLst>
      <p:ext uri="{BB962C8B-B14F-4D97-AF65-F5344CB8AC3E}">
        <p14:creationId xmlns:p14="http://schemas.microsoft.com/office/powerpoint/2010/main" val="3468299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A448FC22-71A8-4A0A-CA7F-570E2197FE4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19679" y="831390"/>
            <a:ext cx="9822454" cy="5012838"/>
          </a:xfrm>
          <a:prstGeom prst="rect">
            <a:avLst/>
          </a:prstGeom>
        </p:spPr>
      </p:pic>
    </p:spTree>
    <p:extLst>
      <p:ext uri="{BB962C8B-B14F-4D97-AF65-F5344CB8AC3E}">
        <p14:creationId xmlns:p14="http://schemas.microsoft.com/office/powerpoint/2010/main" val="983718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732363" y="367016"/>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I </a:t>
            </a:r>
            <a:r>
              <a:rPr lang="en-GB" sz="5400" dirty="0" err="1">
                <a:solidFill>
                  <a:schemeClr val="accent1">
                    <a:lumMod val="50000"/>
                  </a:schemeClr>
                </a:solidFill>
                <a:latin typeface="Roboto" panose="02000000000000000000" pitchFamily="2" charset="0"/>
              </a:rPr>
              <a:t>risultati</a:t>
            </a:r>
            <a:r>
              <a:rPr lang="en-GB" sz="5400" dirty="0">
                <a:solidFill>
                  <a:schemeClr val="accent1">
                    <a:lumMod val="50000"/>
                  </a:schemeClr>
                </a:solidFill>
                <a:latin typeface="Roboto" panose="02000000000000000000" pitchFamily="2" charset="0"/>
              </a:rPr>
              <a:t> di EUPROMS</a:t>
            </a:r>
          </a:p>
          <a:p>
            <a:pPr>
              <a:spcBef>
                <a:spcPts val="1200"/>
              </a:spcBef>
            </a:pPr>
            <a:r>
              <a:rPr lang="en-GB" sz="2800" dirty="0">
                <a:latin typeface="Roboto" panose="02000000000000000000" pitchFamily="2" charset="0"/>
              </a:rPr>
              <a:t>Salute </a:t>
            </a:r>
            <a:r>
              <a:rPr lang="en-GB" sz="2800" dirty="0" err="1">
                <a:latin typeface="Roboto" panose="02000000000000000000" pitchFamily="2" charset="0"/>
              </a:rPr>
              <a:t>mentale</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1461296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5A3E08F9-1B6F-1EAC-0B58-7329F10092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54670" y="1086262"/>
            <a:ext cx="7919716" cy="4751830"/>
          </a:xfrm>
          <a:prstGeom prst="rect">
            <a:avLst/>
          </a:prstGeom>
        </p:spPr>
      </p:pic>
    </p:spTree>
    <p:extLst>
      <p:ext uri="{BB962C8B-B14F-4D97-AF65-F5344CB8AC3E}">
        <p14:creationId xmlns:p14="http://schemas.microsoft.com/office/powerpoint/2010/main" val="3548446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7CA789FB-B213-3D53-A9B2-3279129DE1E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21520" y="677948"/>
            <a:ext cx="7366000" cy="5600700"/>
          </a:xfrm>
          <a:prstGeom prst="rect">
            <a:avLst/>
          </a:prstGeom>
        </p:spPr>
      </p:pic>
    </p:spTree>
    <p:extLst>
      <p:ext uri="{BB962C8B-B14F-4D97-AF65-F5344CB8AC3E}">
        <p14:creationId xmlns:p14="http://schemas.microsoft.com/office/powerpoint/2010/main" val="4272266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ECC4F432-6C55-9B88-0BFA-E7A86CEB471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88533" y="871742"/>
            <a:ext cx="8291293" cy="4445848"/>
          </a:xfrm>
          <a:prstGeom prst="rect">
            <a:avLst/>
          </a:prstGeom>
        </p:spPr>
      </p:pic>
    </p:spTree>
    <p:extLst>
      <p:ext uri="{BB962C8B-B14F-4D97-AF65-F5344CB8AC3E}">
        <p14:creationId xmlns:p14="http://schemas.microsoft.com/office/powerpoint/2010/main" val="603993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4" name="Title 22">
            <a:extLst>
              <a:ext uri="{FF2B5EF4-FFF2-40B4-BE49-F238E27FC236}">
                <a16:creationId xmlns:a16="http://schemas.microsoft.com/office/drawing/2014/main" id="{0B9771F2-2202-B7E4-0691-A721F5ED3BAB}"/>
              </a:ext>
            </a:extLst>
          </p:cNvPr>
          <p:cNvSpPr txBox="1">
            <a:spLocks/>
          </p:cNvSpPr>
          <p:nvPr/>
        </p:nvSpPr>
        <p:spPr>
          <a:xfrm>
            <a:off x="793132" y="451684"/>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I </a:t>
            </a:r>
            <a:r>
              <a:rPr lang="en-GB" sz="5400" dirty="0" err="1">
                <a:solidFill>
                  <a:schemeClr val="accent1">
                    <a:lumMod val="50000"/>
                  </a:schemeClr>
                </a:solidFill>
                <a:latin typeface="Roboto" panose="02000000000000000000" pitchFamily="2" charset="0"/>
              </a:rPr>
              <a:t>risultati</a:t>
            </a:r>
            <a:r>
              <a:rPr lang="en-GB" sz="5400" dirty="0">
                <a:solidFill>
                  <a:schemeClr val="accent1">
                    <a:lumMod val="50000"/>
                  </a:schemeClr>
                </a:solidFill>
                <a:latin typeface="Roboto" panose="02000000000000000000" pitchFamily="2" charset="0"/>
              </a:rPr>
              <a:t> di EUPROMS</a:t>
            </a:r>
          </a:p>
          <a:p>
            <a:pPr>
              <a:spcBef>
                <a:spcPts val="1200"/>
              </a:spcBef>
            </a:pPr>
            <a:r>
              <a:rPr lang="en-GB" sz="2800" dirty="0" err="1">
                <a:latin typeface="Roboto" panose="02000000000000000000" pitchFamily="2" charset="0"/>
              </a:rPr>
              <a:t>Funzione</a:t>
            </a:r>
            <a:r>
              <a:rPr lang="en-GB" sz="2800" dirty="0">
                <a:latin typeface="Roboto" panose="02000000000000000000" pitchFamily="2" charset="0"/>
              </a:rPr>
              <a:t> </a:t>
            </a:r>
            <a:r>
              <a:rPr lang="en-GB" sz="2800" dirty="0" err="1">
                <a:latin typeface="Roboto" panose="02000000000000000000" pitchFamily="2" charset="0"/>
              </a:rPr>
              <a:t>sessuale</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220405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6D06F59D-70D6-AA80-F967-C896684B6B5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57387" y="637209"/>
            <a:ext cx="8654232" cy="5416356"/>
          </a:xfrm>
          <a:prstGeom prst="rect">
            <a:avLst/>
          </a:prstGeom>
        </p:spPr>
      </p:pic>
    </p:spTree>
    <p:extLst>
      <p:ext uri="{BB962C8B-B14F-4D97-AF65-F5344CB8AC3E}">
        <p14:creationId xmlns:p14="http://schemas.microsoft.com/office/powerpoint/2010/main" val="1419523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5" name="Picture 4">
            <a:extLst>
              <a:ext uri="{FF2B5EF4-FFF2-40B4-BE49-F238E27FC236}">
                <a16:creationId xmlns:a16="http://schemas.microsoft.com/office/drawing/2014/main" id="{C9F2CF6B-2303-B6AC-396B-A5F3EB5080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3932" y="1122346"/>
            <a:ext cx="8001000" cy="4786805"/>
          </a:xfrm>
          <a:prstGeom prst="rect">
            <a:avLst/>
          </a:prstGeom>
        </p:spPr>
      </p:pic>
      <p:pic>
        <p:nvPicPr>
          <p:cNvPr id="9" name="Picture 8" descr="Blue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11822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8" y="187036"/>
            <a:ext cx="11405801" cy="800219"/>
          </a:xfrm>
          <a:prstGeom prst="rect">
            <a:avLst/>
          </a:prstGeom>
          <a:noFill/>
        </p:spPr>
        <p:txBody>
          <a:bodyPr wrap="square" rtlCol="0">
            <a:spAutoFit/>
          </a:bodyPr>
          <a:lstStyle/>
          <a:p>
            <a:r>
              <a:rPr lang="en-US" sz="4600" dirty="0" err="1">
                <a:solidFill>
                  <a:srgbClr val="757070"/>
                </a:solidFill>
                <a:latin typeface="Roboto" panose="02000000000000000000" pitchFamily="2" charset="0"/>
                <a:ea typeface="Roboto" panose="02000000000000000000" pitchFamily="2" charset="0"/>
                <a:cs typeface="Apercu Regular"/>
              </a:rPr>
              <a:t>Informazioni</a:t>
            </a:r>
            <a:r>
              <a:rPr lang="en-US" sz="4600" dirty="0">
                <a:solidFill>
                  <a:srgbClr val="757070"/>
                </a:solidFill>
                <a:latin typeface="Roboto" panose="02000000000000000000" pitchFamily="2" charset="0"/>
                <a:ea typeface="Roboto" panose="02000000000000000000" pitchFamily="2" charset="0"/>
                <a:cs typeface="Apercu Regular"/>
              </a:rPr>
              <a:t> </a:t>
            </a:r>
            <a:r>
              <a:rPr lang="en-US" sz="4600" dirty="0" err="1">
                <a:solidFill>
                  <a:srgbClr val="757070"/>
                </a:solidFill>
                <a:latin typeface="Roboto" panose="02000000000000000000" pitchFamily="2" charset="0"/>
                <a:ea typeface="Roboto" panose="02000000000000000000" pitchFamily="2" charset="0"/>
                <a:cs typeface="Apercu Regular"/>
              </a:rPr>
              <a:t>su</a:t>
            </a:r>
            <a:r>
              <a:rPr lang="en-US" sz="4600" dirty="0">
                <a:solidFill>
                  <a:srgbClr val="757070"/>
                </a:solidFill>
                <a:latin typeface="Roboto" panose="02000000000000000000" pitchFamily="2" charset="0"/>
                <a:ea typeface="Roboto" panose="02000000000000000000" pitchFamily="2" charset="0"/>
                <a:cs typeface="Apercu Regular"/>
              </a:rPr>
              <a:t> </a:t>
            </a:r>
            <a:r>
              <a:rPr lang="en-US" sz="4600" dirty="0" err="1">
                <a:solidFill>
                  <a:srgbClr val="757070"/>
                </a:solidFill>
                <a:latin typeface="Roboto" panose="02000000000000000000" pitchFamily="2" charset="0"/>
                <a:ea typeface="Roboto" panose="02000000000000000000" pitchFamily="2" charset="0"/>
                <a:cs typeface="Apercu Regular"/>
              </a:rPr>
              <a:t>questa</a:t>
            </a:r>
            <a:r>
              <a:rPr lang="en-US" sz="4600" dirty="0">
                <a:solidFill>
                  <a:srgbClr val="757070"/>
                </a:solidFill>
                <a:latin typeface="Roboto" panose="02000000000000000000" pitchFamily="2" charset="0"/>
                <a:ea typeface="Roboto" panose="02000000000000000000" pitchFamily="2" charset="0"/>
                <a:cs typeface="Apercu Regular"/>
              </a:rPr>
              <a:t> </a:t>
            </a:r>
            <a:r>
              <a:rPr lang="en-US" sz="4600" dirty="0" err="1">
                <a:solidFill>
                  <a:srgbClr val="757070"/>
                </a:solidFill>
                <a:latin typeface="Roboto" panose="02000000000000000000" pitchFamily="2" charset="0"/>
                <a:ea typeface="Roboto" panose="02000000000000000000" pitchFamily="2" charset="0"/>
                <a:cs typeface="Apercu Regular"/>
              </a:rPr>
              <a:t>presentazione</a:t>
            </a:r>
            <a:endParaRPr lang="en-US" sz="4600" dirty="0">
              <a:solidFill>
                <a:srgbClr val="757070"/>
              </a:solidFill>
              <a:latin typeface="Roboto" panose="02000000000000000000" pitchFamily="2" charset="0"/>
              <a:ea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3277820"/>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ea typeface="Roboto" panose="02000000000000000000" pitchFamily="2" charset="0"/>
              </a:rPr>
              <a:t>Questa </a:t>
            </a:r>
            <a:r>
              <a:rPr lang="en-GB" sz="2300" dirty="0" err="1">
                <a:solidFill>
                  <a:schemeClr val="tx1">
                    <a:lumMod val="65000"/>
                    <a:lumOff val="35000"/>
                  </a:schemeClr>
                </a:solidFill>
                <a:latin typeface="Roboto" panose="02000000000000000000" pitchFamily="2" charset="0"/>
                <a:ea typeface="Roboto" panose="02000000000000000000" pitchFamily="2" charset="0"/>
              </a:rPr>
              <a:t>presentazione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è</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destinata</a:t>
            </a:r>
            <a:r>
              <a:rPr lang="en-GB" sz="2300" dirty="0">
                <a:solidFill>
                  <a:schemeClr val="tx1">
                    <a:lumMod val="65000"/>
                    <a:lumOff val="35000"/>
                  </a:schemeClr>
                </a:solidFill>
                <a:latin typeface="Roboto" panose="02000000000000000000" pitchFamily="2" charset="0"/>
                <a:ea typeface="Roboto" panose="02000000000000000000" pitchFamily="2" charset="0"/>
              </a:rPr>
              <a:t> ai </a:t>
            </a:r>
            <a:r>
              <a:rPr lang="en-GB" sz="2300" dirty="0" err="1">
                <a:solidFill>
                  <a:schemeClr val="tx1">
                    <a:lumMod val="65000"/>
                    <a:lumOff val="35000"/>
                  </a:schemeClr>
                </a:solidFill>
                <a:latin typeface="Roboto" panose="02000000000000000000" pitchFamily="2" charset="0"/>
                <a:ea typeface="Roboto" panose="02000000000000000000" pitchFamily="2" charset="0"/>
              </a:rPr>
              <a:t>gruppi</a:t>
            </a:r>
            <a:r>
              <a:rPr lang="en-GB" sz="2300" dirty="0">
                <a:solidFill>
                  <a:schemeClr val="tx1">
                    <a:lumMod val="65000"/>
                    <a:lumOff val="35000"/>
                  </a:schemeClr>
                </a:solidFill>
                <a:latin typeface="Roboto" panose="02000000000000000000" pitchFamily="2" charset="0"/>
                <a:ea typeface="Roboto" panose="02000000000000000000" pitchFamily="2" charset="0"/>
              </a:rPr>
              <a:t> di </a:t>
            </a:r>
            <a:r>
              <a:rPr lang="en-GB" sz="2300" dirty="0" err="1">
                <a:solidFill>
                  <a:schemeClr val="tx1">
                    <a:lumMod val="65000"/>
                    <a:lumOff val="35000"/>
                  </a:schemeClr>
                </a:solidFill>
                <a:latin typeface="Roboto" panose="02000000000000000000" pitchFamily="2" charset="0"/>
                <a:ea typeface="Roboto" panose="02000000000000000000" pitchFamily="2" charset="0"/>
              </a:rPr>
              <a:t>pazienti</a:t>
            </a:r>
            <a:r>
              <a:rPr lang="en-GB" sz="2300" dirty="0">
                <a:solidFill>
                  <a:schemeClr val="tx1">
                    <a:lumMod val="65000"/>
                    <a:lumOff val="35000"/>
                  </a:schemeClr>
                </a:solidFill>
                <a:latin typeface="Roboto" panose="02000000000000000000" pitchFamily="2" charset="0"/>
                <a:ea typeface="Roboto" panose="02000000000000000000" pitchFamily="2" charset="0"/>
              </a:rPr>
              <a:t> affetti da </a:t>
            </a:r>
            <a:r>
              <a:rPr lang="en-GB" sz="2300" dirty="0" err="1">
                <a:solidFill>
                  <a:schemeClr val="tx1">
                    <a:lumMod val="65000"/>
                    <a:lumOff val="35000"/>
                  </a:schemeClr>
                </a:solidFill>
                <a:latin typeface="Roboto" panose="02000000000000000000" pitchFamily="2" charset="0"/>
                <a:ea typeface="Roboto" panose="02000000000000000000" pitchFamily="2" charset="0"/>
              </a:rPr>
              <a:t>tumore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alla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prostata</a:t>
            </a:r>
            <a:r>
              <a:rPr lang="en-GB" sz="2300" dirty="0">
                <a:solidFill>
                  <a:schemeClr val="tx1">
                    <a:lumMod val="65000"/>
                    <a:lumOff val="35000"/>
                  </a:schemeClr>
                </a:solidFill>
                <a:latin typeface="Roboto" panose="02000000000000000000" pitchFamily="2" charset="0"/>
                <a:ea typeface="Roboto" panose="02000000000000000000" pitchFamily="2" charset="0"/>
              </a:rPr>
              <a:t> e al </a:t>
            </a:r>
            <a:r>
              <a:rPr lang="en-GB" sz="2300" dirty="0" err="1">
                <a:solidFill>
                  <a:schemeClr val="tx1">
                    <a:lumMod val="65000"/>
                    <a:lumOff val="35000"/>
                  </a:schemeClr>
                </a:solidFill>
                <a:latin typeface="Roboto" panose="02000000000000000000" pitchFamily="2" charset="0"/>
                <a:ea typeface="Roboto" panose="02000000000000000000" pitchFamily="2" charset="0"/>
              </a:rPr>
              <a:t>pubblico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generale</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err="1">
                <a:solidFill>
                  <a:schemeClr val="tx1">
                    <a:lumMod val="65000"/>
                    <a:lumOff val="35000"/>
                  </a:schemeClr>
                </a:solidFill>
                <a:latin typeface="Roboto" panose="02000000000000000000" pitchFamily="2" charset="0"/>
                <a:ea typeface="Roboto" panose="02000000000000000000" pitchFamily="2" charset="0"/>
              </a:rPr>
              <a:t>È</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consentito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diffondere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risultati</a:t>
            </a:r>
            <a:r>
              <a:rPr lang="en-GB" sz="2300" dirty="0">
                <a:solidFill>
                  <a:schemeClr val="tx1">
                    <a:lumMod val="65000"/>
                    <a:lumOff val="35000"/>
                  </a:schemeClr>
                </a:solidFill>
                <a:latin typeface="Roboto" panose="02000000000000000000" pitchFamily="2" charset="0"/>
                <a:ea typeface="Roboto" panose="02000000000000000000" pitchFamily="2" charset="0"/>
              </a:rPr>
              <a:t> senza </a:t>
            </a:r>
            <a:r>
              <a:rPr lang="en-GB" sz="2300" dirty="0" err="1">
                <a:solidFill>
                  <a:schemeClr val="tx1">
                    <a:lumMod val="65000"/>
                    <a:lumOff val="35000"/>
                  </a:schemeClr>
                </a:solidFill>
                <a:latin typeface="Roboto" panose="02000000000000000000" pitchFamily="2" charset="0"/>
                <a:ea typeface="Roboto" panose="02000000000000000000" pitchFamily="2" charset="0"/>
              </a:rPr>
              <a:t>permesso</a:t>
            </a:r>
            <a:r>
              <a:rPr lang="en-GB" sz="2300" dirty="0">
                <a:solidFill>
                  <a:schemeClr val="tx1">
                    <a:lumMod val="65000"/>
                    <a:lumOff val="35000"/>
                  </a:schemeClr>
                </a:solidFill>
                <a:latin typeface="Roboto" panose="02000000000000000000" pitchFamily="2" charset="0"/>
                <a:ea typeface="Roboto" panose="02000000000000000000" pitchFamily="2" charset="0"/>
              </a:rPr>
              <a:t>, ma </a:t>
            </a:r>
            <a:r>
              <a:rPr lang="en-GB" sz="2300" dirty="0" err="1">
                <a:solidFill>
                  <a:schemeClr val="tx1">
                    <a:lumMod val="65000"/>
                    <a:lumOff val="35000"/>
                  </a:schemeClr>
                </a:solidFill>
                <a:latin typeface="Roboto" panose="02000000000000000000" pitchFamily="2" charset="0"/>
                <a:ea typeface="Roboto" panose="02000000000000000000" pitchFamily="2" charset="0"/>
              </a:rPr>
              <a:t>è</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necessario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citare</a:t>
            </a:r>
            <a:r>
              <a:rPr lang="en-GB" sz="2300" dirty="0">
                <a:solidFill>
                  <a:schemeClr val="tx1">
                    <a:lumMod val="65000"/>
                    <a:lumOff val="35000"/>
                  </a:schemeClr>
                </a:solidFill>
                <a:latin typeface="Roboto" panose="02000000000000000000" pitchFamily="2" charset="0"/>
                <a:ea typeface="Roboto" panose="02000000000000000000" pitchFamily="2" charset="0"/>
              </a:rPr>
              <a:t> sempre 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Uomo</a:t>
            </a:r>
            <a:r>
              <a:rPr lang="en-GB" sz="2300" dirty="0">
                <a:solidFill>
                  <a:schemeClr val="tx1">
                    <a:lumMod val="65000"/>
                    <a:lumOff val="35000"/>
                  </a:schemeClr>
                </a:solidFill>
                <a:latin typeface="Roboto" panose="02000000000000000000" pitchFamily="2" charset="0"/>
                <a:ea typeface="Roboto" panose="02000000000000000000" pitchFamily="2" charset="0"/>
              </a:rPr>
              <a:t> e lo studio EUPROMS.</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In </a:t>
            </a:r>
            <a:r>
              <a:rPr lang="en-GB" sz="2300" dirty="0" err="1">
                <a:solidFill>
                  <a:schemeClr val="tx1">
                    <a:lumMod val="65000"/>
                    <a:lumOff val="35000"/>
                  </a:schemeClr>
                </a:solidFill>
                <a:latin typeface="Roboto" panose="02000000000000000000" pitchFamily="2" charset="0"/>
                <a:ea typeface="Roboto" panose="02000000000000000000" pitchFamily="2" charset="0"/>
              </a:rPr>
              <a:t>caso</a:t>
            </a:r>
            <a:r>
              <a:rPr lang="en-GB" sz="2300" dirty="0">
                <a:solidFill>
                  <a:schemeClr val="tx1">
                    <a:lumMod val="65000"/>
                    <a:lumOff val="35000"/>
                  </a:schemeClr>
                </a:solidFill>
                <a:latin typeface="Roboto" panose="02000000000000000000" pitchFamily="2" charset="0"/>
                <a:ea typeface="Roboto" panose="02000000000000000000" pitchFamily="2" charset="0"/>
              </a:rPr>
              <a:t> di </a:t>
            </a:r>
            <a:r>
              <a:rPr lang="en-GB" sz="2300" dirty="0" err="1">
                <a:solidFill>
                  <a:schemeClr val="tx1">
                    <a:lumMod val="65000"/>
                    <a:lumOff val="35000"/>
                  </a:schemeClr>
                </a:solidFill>
                <a:latin typeface="Roboto" panose="02000000000000000000" pitchFamily="2" charset="0"/>
                <a:ea typeface="Roboto" panose="02000000000000000000" pitchFamily="2" charset="0"/>
              </a:rPr>
              <a:t>riproduzione</a:t>
            </a:r>
            <a:r>
              <a:rPr lang="en-GB" sz="2300" dirty="0">
                <a:solidFill>
                  <a:schemeClr val="tx1">
                    <a:lumMod val="65000"/>
                    <a:lumOff val="35000"/>
                  </a:schemeClr>
                </a:solidFill>
                <a:latin typeface="Roboto" panose="02000000000000000000" pitchFamily="2" charset="0"/>
                <a:ea typeface="Roboto" panose="02000000000000000000" pitchFamily="2" charset="0"/>
              </a:rPr>
              <a:t> di </a:t>
            </a:r>
            <a:r>
              <a:rPr lang="en-GB" sz="2300" dirty="0" err="1">
                <a:solidFill>
                  <a:schemeClr val="tx1">
                    <a:lumMod val="65000"/>
                    <a:lumOff val="35000"/>
                  </a:schemeClr>
                </a:solidFill>
                <a:latin typeface="Roboto" panose="02000000000000000000" pitchFamily="2" charset="0"/>
                <a:ea typeface="Roboto" panose="02000000000000000000" pitchFamily="2" charset="0"/>
              </a:rPr>
              <a:t>qualsiasi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tabella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è</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necessario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citare</a:t>
            </a:r>
            <a:r>
              <a:rPr lang="en-GB" sz="2300" dirty="0">
                <a:solidFill>
                  <a:schemeClr val="tx1">
                    <a:lumMod val="65000"/>
                    <a:lumOff val="35000"/>
                  </a:schemeClr>
                </a:solidFill>
                <a:latin typeface="Roboto" panose="02000000000000000000" pitchFamily="2" charset="0"/>
                <a:ea typeface="Roboto" panose="02000000000000000000" pitchFamily="2" charset="0"/>
              </a:rPr>
              <a:t> lo studio EUPROMS.</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30171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8DE9ADBA-93F9-C5FD-5821-357A790792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82976" y="1013272"/>
            <a:ext cx="8455252" cy="4358829"/>
          </a:xfrm>
          <a:prstGeom prst="rect">
            <a:avLst/>
          </a:prstGeom>
        </p:spPr>
      </p:pic>
    </p:spTree>
    <p:extLst>
      <p:ext uri="{BB962C8B-B14F-4D97-AF65-F5344CB8AC3E}">
        <p14:creationId xmlns:p14="http://schemas.microsoft.com/office/powerpoint/2010/main" val="2468685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7C28EF2B-5E7F-EFBD-6B8C-1567F3AA30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02283" y="668765"/>
            <a:ext cx="7171964" cy="5366608"/>
          </a:xfrm>
          <a:prstGeom prst="rect">
            <a:avLst/>
          </a:prstGeom>
        </p:spPr>
      </p:pic>
    </p:spTree>
    <p:extLst>
      <p:ext uri="{BB962C8B-B14F-4D97-AF65-F5344CB8AC3E}">
        <p14:creationId xmlns:p14="http://schemas.microsoft.com/office/powerpoint/2010/main" val="2523137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A8BF1B5C-35FA-A602-4A0F-6E5853C328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18124" y="2059516"/>
            <a:ext cx="8948137" cy="2190751"/>
          </a:xfrm>
          <a:prstGeom prst="rect">
            <a:avLst/>
          </a:prstGeom>
        </p:spPr>
      </p:pic>
    </p:spTree>
    <p:extLst>
      <p:ext uri="{BB962C8B-B14F-4D97-AF65-F5344CB8AC3E}">
        <p14:creationId xmlns:p14="http://schemas.microsoft.com/office/powerpoint/2010/main" val="3680261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766229" y="383951"/>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I </a:t>
            </a:r>
            <a:r>
              <a:rPr lang="en-GB" sz="5400" dirty="0" err="1">
                <a:solidFill>
                  <a:schemeClr val="accent1">
                    <a:lumMod val="50000"/>
                  </a:schemeClr>
                </a:solidFill>
                <a:latin typeface="Roboto" panose="02000000000000000000" pitchFamily="2" charset="0"/>
              </a:rPr>
              <a:t>risultati</a:t>
            </a:r>
            <a:r>
              <a:rPr lang="en-GB" sz="5400" dirty="0">
                <a:solidFill>
                  <a:schemeClr val="accent1">
                    <a:lumMod val="50000"/>
                  </a:schemeClr>
                </a:solidFill>
                <a:latin typeface="Roboto" panose="02000000000000000000" pitchFamily="2" charset="0"/>
              </a:rPr>
              <a:t> di EUPROMS</a:t>
            </a:r>
          </a:p>
          <a:p>
            <a:pPr>
              <a:spcBef>
                <a:spcPts val="1200"/>
              </a:spcBef>
            </a:pPr>
            <a:r>
              <a:rPr lang="en-GB" sz="2800" dirty="0" err="1">
                <a:latin typeface="Roboto" panose="02000000000000000000" pitchFamily="2" charset="0"/>
              </a:rPr>
              <a:t>Incontinenza</a:t>
            </a:r>
            <a:r>
              <a:rPr lang="en-GB" sz="2800" dirty="0">
                <a:latin typeface="Roboto" panose="02000000000000000000" pitchFamily="2" charset="0"/>
              </a:rPr>
              <a:t> </a:t>
            </a:r>
            <a:r>
              <a:rPr lang="en-GB" sz="2800" dirty="0" err="1">
                <a:latin typeface="Roboto" panose="02000000000000000000" pitchFamily="2" charset="0"/>
              </a:rPr>
              <a:t>urinaria</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98113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E9EDF3DD-6E05-C496-DCFB-B50FE087A1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54477" y="822697"/>
            <a:ext cx="8283045" cy="5212606"/>
          </a:xfrm>
          <a:prstGeom prst="rect">
            <a:avLst/>
          </a:prstGeom>
        </p:spPr>
      </p:pic>
    </p:spTree>
    <p:extLst>
      <p:ext uri="{BB962C8B-B14F-4D97-AF65-F5344CB8AC3E}">
        <p14:creationId xmlns:p14="http://schemas.microsoft.com/office/powerpoint/2010/main" val="202938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B0856F30-DB4D-B58F-464F-B2FD58C0B12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9161" y="999942"/>
            <a:ext cx="7770010" cy="4461058"/>
          </a:xfrm>
          <a:prstGeom prst="rect">
            <a:avLst/>
          </a:prstGeom>
        </p:spPr>
      </p:pic>
    </p:spTree>
    <p:extLst>
      <p:ext uri="{BB962C8B-B14F-4D97-AF65-F5344CB8AC3E}">
        <p14:creationId xmlns:p14="http://schemas.microsoft.com/office/powerpoint/2010/main" val="492344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A73687BB-B913-5DCF-AD2D-555F8B6280E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32711" y="1062617"/>
            <a:ext cx="7667608" cy="4732765"/>
          </a:xfrm>
          <a:prstGeom prst="rect">
            <a:avLst/>
          </a:prstGeom>
        </p:spPr>
      </p:pic>
    </p:spTree>
    <p:extLst>
      <p:ext uri="{BB962C8B-B14F-4D97-AF65-F5344CB8AC3E}">
        <p14:creationId xmlns:p14="http://schemas.microsoft.com/office/powerpoint/2010/main" val="3450105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026FFFD0-6300-C93D-B91E-E0D39CE954D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15201" y="1246996"/>
            <a:ext cx="7597178" cy="3955772"/>
          </a:xfrm>
          <a:prstGeom prst="rect">
            <a:avLst/>
          </a:prstGeom>
        </p:spPr>
      </p:pic>
    </p:spTree>
    <p:extLst>
      <p:ext uri="{BB962C8B-B14F-4D97-AF65-F5344CB8AC3E}">
        <p14:creationId xmlns:p14="http://schemas.microsoft.com/office/powerpoint/2010/main" val="1026277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883BDA68-E661-FC97-ACF9-C6DF1622AE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09705" y="734980"/>
            <a:ext cx="6720652" cy="5318585"/>
          </a:xfrm>
          <a:prstGeom prst="rect">
            <a:avLst/>
          </a:prstGeom>
        </p:spPr>
      </p:pic>
    </p:spTree>
    <p:extLst>
      <p:ext uri="{BB962C8B-B14F-4D97-AF65-F5344CB8AC3E}">
        <p14:creationId xmlns:p14="http://schemas.microsoft.com/office/powerpoint/2010/main" val="3660636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Studio EUPROMS</a:t>
            </a:r>
          </a:p>
          <a:p>
            <a:endParaRPr lang="en-GB" dirty="0">
              <a:latin typeface="Roboto" panose="02000000000000000000" pitchFamily="2" charset="0"/>
            </a:endParaRPr>
          </a:p>
          <a:p>
            <a:r>
              <a:rPr lang="en-GB" sz="2800" dirty="0" err="1">
                <a:latin typeface="Roboto" panose="02000000000000000000" pitchFamily="2" charset="0"/>
              </a:rPr>
              <a:t>Messaggi</a:t>
            </a:r>
            <a:r>
              <a:rPr lang="en-GB" sz="2800" dirty="0">
                <a:latin typeface="Roboto" panose="02000000000000000000" pitchFamily="2" charset="0"/>
              </a:rPr>
              <a:t> </a:t>
            </a:r>
            <a:r>
              <a:rPr lang="en-GB" sz="2800" dirty="0" err="1">
                <a:latin typeface="Roboto" panose="02000000000000000000" pitchFamily="2" charset="0"/>
              </a:rPr>
              <a:t>chiave</a:t>
            </a:r>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3969495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43711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br>
              <a:rPr lang="en-GB" dirty="0">
                <a:latin typeface="Roboto" panose="02000000000000000000" pitchFamily="2" charset="0"/>
                <a:ea typeface="Roboto" panose="02000000000000000000" pitchFamily="2" charset="0"/>
              </a:rPr>
            </a:br>
            <a:r>
              <a:rPr lang="en-GB" sz="5400" dirty="0" err="1">
                <a:solidFill>
                  <a:schemeClr val="accent1">
                    <a:lumMod val="50000"/>
                  </a:schemeClr>
                </a:solidFill>
                <a:latin typeface="Roboto" panose="02000000000000000000" pitchFamily="2" charset="0"/>
                <a:ea typeface="Roboto" panose="02000000000000000000" pitchFamily="2" charset="0"/>
              </a:rPr>
              <a:t>Informazioni</a:t>
            </a:r>
            <a:r>
              <a:rPr lang="en-GB" sz="5400" dirty="0">
                <a:solidFill>
                  <a:schemeClr val="accent1">
                    <a:lumMod val="50000"/>
                  </a:schemeClr>
                </a:solidFill>
                <a:latin typeface="Roboto" panose="02000000000000000000" pitchFamily="2" charset="0"/>
                <a:ea typeface="Roboto" panose="02000000000000000000" pitchFamily="2" charset="0"/>
              </a:rPr>
              <a:t> </a:t>
            </a:r>
            <a:r>
              <a:rPr lang="en-GB" sz="5400" dirty="0" err="1">
                <a:solidFill>
                  <a:schemeClr val="accent1">
                    <a:lumMod val="50000"/>
                  </a:schemeClr>
                </a:solidFill>
                <a:latin typeface="Roboto" panose="02000000000000000000" pitchFamily="2" charset="0"/>
                <a:ea typeface="Roboto" panose="02000000000000000000" pitchFamily="2" charset="0"/>
              </a:rPr>
              <a:t>su</a:t>
            </a:r>
            <a:r>
              <a:rPr lang="en-GB" sz="5400" dirty="0">
                <a:solidFill>
                  <a:schemeClr val="accent1">
                    <a:lumMod val="50000"/>
                  </a:schemeClr>
                </a:solidFill>
                <a:latin typeface="Roboto" panose="02000000000000000000" pitchFamily="2" charset="0"/>
                <a:ea typeface="Roboto" panose="02000000000000000000" pitchFamily="2" charset="0"/>
              </a:rPr>
              <a:t> EUPROMS</a:t>
            </a:r>
            <a:endParaRPr lang="en-GB" sz="2800"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78427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Messaggi</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chiave</a:t>
            </a:r>
            <a:endParaRPr lang="en-US" sz="4600" dirty="0">
              <a:solidFill>
                <a:srgbClr val="757070"/>
              </a:solidFill>
              <a:latin typeface="Roboto" panose="02000000000000000000" pitchFamily="2" charset="0"/>
              <a:cs typeface="Apercu Regular"/>
            </a:endParaRPr>
          </a:p>
        </p:txBody>
      </p:sp>
      <p:pic>
        <p:nvPicPr>
          <p:cNvPr id="6" name="Picture 5">
            <a:extLst>
              <a:ext uri="{FF2B5EF4-FFF2-40B4-BE49-F238E27FC236}">
                <a16:creationId xmlns:a16="http://schemas.microsoft.com/office/drawing/2014/main" id="{C73A13A0-5E64-3CCA-2B8D-CD7D0D191F6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23112" y="1533460"/>
            <a:ext cx="7511922" cy="4520105"/>
          </a:xfrm>
          <a:prstGeom prst="rect">
            <a:avLst/>
          </a:prstGeom>
        </p:spPr>
      </p:pic>
    </p:spTree>
    <p:extLst>
      <p:ext uri="{BB962C8B-B14F-4D97-AF65-F5344CB8AC3E}">
        <p14:creationId xmlns:p14="http://schemas.microsoft.com/office/powerpoint/2010/main" val="3880926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Messaggi</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chiave</a:t>
            </a:r>
            <a:endParaRPr lang="en-US" sz="4600" dirty="0">
              <a:solidFill>
                <a:srgbClr val="757070"/>
              </a:solidFill>
              <a:latin typeface="Roboto" panose="02000000000000000000" pitchFamily="2" charset="0"/>
              <a:cs typeface="Apercu Regular"/>
            </a:endParaRPr>
          </a:p>
        </p:txBody>
      </p:sp>
      <p:pic>
        <p:nvPicPr>
          <p:cNvPr id="6" name="Picture 5">
            <a:extLst>
              <a:ext uri="{FF2B5EF4-FFF2-40B4-BE49-F238E27FC236}">
                <a16:creationId xmlns:a16="http://schemas.microsoft.com/office/drawing/2014/main" id="{2AEB033C-5793-F25D-1D6E-6795E4FD32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62083" y="1480860"/>
            <a:ext cx="8414726" cy="4657116"/>
          </a:xfrm>
          <a:prstGeom prst="rect">
            <a:avLst/>
          </a:prstGeom>
        </p:spPr>
      </p:pic>
      <p:pic>
        <p:nvPicPr>
          <p:cNvPr id="9" name="Picture 8" descr="Blue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765143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Messaggi</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chiave</a:t>
            </a:r>
            <a:endParaRPr lang="en-US" sz="4600" dirty="0">
              <a:solidFill>
                <a:srgbClr val="757070"/>
              </a:solidFill>
              <a:latin typeface="Roboto" panose="02000000000000000000" pitchFamily="2" charset="0"/>
              <a:cs typeface="Apercu Regular"/>
            </a:endParaRPr>
          </a:p>
        </p:txBody>
      </p:sp>
      <p:sp>
        <p:nvSpPr>
          <p:cNvPr id="13" name="Tekstvak 10">
            <a:extLst>
              <a:ext uri="{FF2B5EF4-FFF2-40B4-BE49-F238E27FC236}">
                <a16:creationId xmlns:a16="http://schemas.microsoft.com/office/drawing/2014/main" id="{80851AD0-239D-2248-81CB-0118317E5A3E}"/>
              </a:ext>
            </a:extLst>
          </p:cNvPr>
          <p:cNvSpPr txBox="1"/>
          <p:nvPr/>
        </p:nvSpPr>
        <p:spPr>
          <a:xfrm>
            <a:off x="892419" y="1512278"/>
            <a:ext cx="11961933" cy="815608"/>
          </a:xfrm>
          <a:prstGeom prst="rect">
            <a:avLst/>
          </a:prstGeom>
          <a:noFill/>
        </p:spPr>
        <p:txBody>
          <a:bodyPr wrap="square" rtlCol="0">
            <a:spAutoFit/>
          </a:bodyPr>
          <a:lstStyle/>
          <a:p>
            <a:r>
              <a:rPr lang="en-GB" sz="2300" b="1" dirty="0">
                <a:solidFill>
                  <a:schemeClr val="accent1">
                    <a:lumMod val="50000"/>
                  </a:schemeClr>
                </a:solidFill>
                <a:latin typeface="Roboto" panose="02000000000000000000" pitchFamily="2" charset="0"/>
                <a:ea typeface="Roboto" panose="02000000000000000000" pitchFamily="2" charset="0"/>
              </a:rPr>
              <a:t>3. </a:t>
            </a:r>
            <a:r>
              <a:rPr lang="en-GB" sz="2300" b="1" dirty="0" err="1">
                <a:solidFill>
                  <a:schemeClr val="accent1">
                    <a:lumMod val="50000"/>
                  </a:schemeClr>
                </a:solidFill>
                <a:latin typeface="Roboto" panose="02000000000000000000" pitchFamily="2" charset="0"/>
                <a:ea typeface="Roboto" panose="02000000000000000000" pitchFamily="2" charset="0"/>
              </a:rPr>
              <a:t>Abbiamo</a:t>
            </a:r>
            <a:r>
              <a:rPr lang="en-GB" sz="2300" b="1" dirty="0">
                <a:solidFill>
                  <a:schemeClr val="accent1">
                    <a:lumMod val="50000"/>
                  </a:schemeClr>
                </a:solidFill>
                <a:latin typeface="Roboto" panose="02000000000000000000" pitchFamily="2" charset="0"/>
                <a:ea typeface="Roboto" panose="02000000000000000000" pitchFamily="2" charset="0"/>
              </a:rPr>
              <a:t> </a:t>
            </a:r>
            <a:r>
              <a:rPr lang="en-GB" sz="2300" b="1" dirty="0" err="1">
                <a:solidFill>
                  <a:schemeClr val="accent1">
                    <a:lumMod val="50000"/>
                  </a:schemeClr>
                </a:solidFill>
                <a:latin typeface="Roboto" panose="02000000000000000000" pitchFamily="2" charset="0"/>
                <a:ea typeface="Roboto" panose="02000000000000000000" pitchFamily="2" charset="0"/>
              </a:rPr>
              <a:t>bisogno</a:t>
            </a:r>
            <a:r>
              <a:rPr lang="en-GB" sz="2300" b="1" dirty="0">
                <a:solidFill>
                  <a:schemeClr val="accent1">
                    <a:lumMod val="50000"/>
                  </a:schemeClr>
                </a:solidFill>
                <a:latin typeface="Roboto" panose="02000000000000000000" pitchFamily="2" charset="0"/>
                <a:ea typeface="Roboto" panose="02000000000000000000" pitchFamily="2" charset="0"/>
              </a:rPr>
              <a:t> di </a:t>
            </a:r>
            <a:r>
              <a:rPr lang="en-GB" sz="2300" b="1" dirty="0" err="1">
                <a:solidFill>
                  <a:schemeClr val="accent1">
                    <a:lumMod val="50000"/>
                  </a:schemeClr>
                </a:solidFill>
                <a:latin typeface="Roboto" panose="02000000000000000000" pitchFamily="2" charset="0"/>
                <a:ea typeface="Roboto" panose="02000000000000000000" pitchFamily="2" charset="0"/>
              </a:rPr>
              <a:t>centri</a:t>
            </a:r>
            <a:r>
              <a:rPr lang="en-GB" sz="2300" b="1" dirty="0">
                <a:solidFill>
                  <a:schemeClr val="accent1">
                    <a:lumMod val="50000"/>
                  </a:schemeClr>
                </a:solidFill>
                <a:latin typeface="Roboto" panose="02000000000000000000" pitchFamily="2" charset="0"/>
                <a:ea typeface="Roboto" panose="02000000000000000000" pitchFamily="2" charset="0"/>
              </a:rPr>
              <a:t> </a:t>
            </a:r>
            <a:r>
              <a:rPr lang="en-GB" sz="2300" b="1" dirty="0" err="1">
                <a:solidFill>
                  <a:schemeClr val="accent1">
                    <a:lumMod val="50000"/>
                  </a:schemeClr>
                </a:solidFill>
                <a:latin typeface="Roboto" panose="02000000000000000000" pitchFamily="2" charset="0"/>
                <a:ea typeface="Roboto" panose="02000000000000000000" pitchFamily="2" charset="0"/>
              </a:rPr>
              <a:t>oncologici</a:t>
            </a:r>
            <a:r>
              <a:rPr lang="en-GB" sz="2300" b="1" dirty="0">
                <a:solidFill>
                  <a:schemeClr val="accent1">
                    <a:lumMod val="50000"/>
                  </a:schemeClr>
                </a:solidFill>
                <a:latin typeface="Roboto" panose="02000000000000000000" pitchFamily="2" charset="0"/>
                <a:ea typeface="Roboto" panose="02000000000000000000" pitchFamily="2" charset="0"/>
              </a:rPr>
              <a:t> con team </a:t>
            </a:r>
            <a:r>
              <a:rPr lang="en-GB" sz="2300" b="1" dirty="0" err="1">
                <a:solidFill>
                  <a:schemeClr val="accent1">
                    <a:lumMod val="50000"/>
                  </a:schemeClr>
                </a:solidFill>
                <a:latin typeface="Roboto" panose="02000000000000000000" pitchFamily="2" charset="0"/>
                <a:ea typeface="Roboto" panose="02000000000000000000" pitchFamily="2" charset="0"/>
              </a:rPr>
              <a:t>multidisciplinari</a:t>
            </a:r>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pic>
        <p:nvPicPr>
          <p:cNvPr id="5" name="Picture 4" descr="A group of people posing for the camera&#10;&#10;Description automatically generated">
            <a:extLst>
              <a:ext uri="{FF2B5EF4-FFF2-40B4-BE49-F238E27FC236}">
                <a16:creationId xmlns:a16="http://schemas.microsoft.com/office/drawing/2014/main" id="{ECBACA75-67DA-7E4E-97AB-BFB777C11B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862" y="2104748"/>
            <a:ext cx="6172200" cy="4114800"/>
          </a:xfrm>
          <a:prstGeom prst="rect">
            <a:avLst/>
          </a:prstGeom>
        </p:spPr>
      </p:pic>
    </p:spTree>
    <p:extLst>
      <p:ext uri="{BB962C8B-B14F-4D97-AF65-F5344CB8AC3E}">
        <p14:creationId xmlns:p14="http://schemas.microsoft.com/office/powerpoint/2010/main" val="3237154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8" y="187036"/>
            <a:ext cx="8251581" cy="800219"/>
          </a:xfrm>
          <a:prstGeom prst="rect">
            <a:avLst/>
          </a:prstGeom>
          <a:noFill/>
        </p:spPr>
        <p:txBody>
          <a:bodyPr wrap="square" rtlCol="0">
            <a:spAutoFit/>
          </a:bodyPr>
          <a:lstStyle/>
          <a:p>
            <a:r>
              <a:rPr lang="en-US" sz="4600" dirty="0" err="1">
                <a:solidFill>
                  <a:srgbClr val="757070"/>
                </a:solidFill>
                <a:latin typeface="Roboto" panose="02000000000000000000" pitchFamily="2" charset="0"/>
                <a:ea typeface="Roboto" panose="02000000000000000000" pitchFamily="2" charset="0"/>
                <a:cs typeface="Apercu Regular"/>
              </a:rPr>
              <a:t>Informazioni</a:t>
            </a:r>
            <a:r>
              <a:rPr lang="en-US" sz="4600" dirty="0">
                <a:solidFill>
                  <a:srgbClr val="757070"/>
                </a:solidFill>
                <a:latin typeface="Roboto" panose="02000000000000000000" pitchFamily="2" charset="0"/>
                <a:ea typeface="Roboto" panose="02000000000000000000" pitchFamily="2" charset="0"/>
                <a:cs typeface="Apercu Regular"/>
              </a:rPr>
              <a:t> </a:t>
            </a:r>
            <a:r>
              <a:rPr lang="en-US" sz="4600" dirty="0" err="1">
                <a:solidFill>
                  <a:srgbClr val="757070"/>
                </a:solidFill>
                <a:latin typeface="Roboto" panose="02000000000000000000" pitchFamily="2" charset="0"/>
                <a:ea typeface="Roboto" panose="02000000000000000000" pitchFamily="2" charset="0"/>
                <a:cs typeface="Apercu Regular"/>
              </a:rPr>
              <a:t>su</a:t>
            </a:r>
            <a:r>
              <a:rPr lang="en-US" sz="4600" dirty="0">
                <a:solidFill>
                  <a:srgbClr val="757070"/>
                </a:solidFill>
                <a:latin typeface="Roboto" panose="02000000000000000000" pitchFamily="2" charset="0"/>
                <a:ea typeface="Roboto" panose="02000000000000000000" pitchFamily="2" charset="0"/>
                <a:cs typeface="Apercu Regular"/>
              </a:rPr>
              <a:t> EUPROMS 1</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355038"/>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ea typeface="Roboto" panose="02000000000000000000" pitchFamily="2" charset="0"/>
              </a:rPr>
              <a:t>EUPROMS </a:t>
            </a:r>
            <a:r>
              <a:rPr lang="en-GB" sz="2300" dirty="0" err="1">
                <a:solidFill>
                  <a:schemeClr val="tx1">
                    <a:lumMod val="65000"/>
                    <a:lumOff val="35000"/>
                  </a:schemeClr>
                </a:solidFill>
                <a:latin typeface="Roboto" panose="02000000000000000000" pitchFamily="2" charset="0"/>
                <a:ea typeface="Roboto" panose="02000000000000000000" pitchFamily="2" charset="0"/>
              </a:rPr>
              <a:t>è</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l’acronimo</a:t>
            </a:r>
            <a:r>
              <a:rPr lang="en-GB" sz="2300" dirty="0">
                <a:solidFill>
                  <a:schemeClr val="tx1">
                    <a:lumMod val="65000"/>
                    <a:lumOff val="35000"/>
                  </a:schemeClr>
                </a:solidFill>
                <a:latin typeface="Roboto" panose="02000000000000000000" pitchFamily="2" charset="0"/>
                <a:ea typeface="Roboto" panose="02000000000000000000" pitchFamily="2" charset="0"/>
              </a:rPr>
              <a:t> di “Europa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Uomo</a:t>
            </a:r>
            <a:r>
              <a:rPr lang="en-GB" sz="2300" dirty="0">
                <a:solidFill>
                  <a:schemeClr val="tx1">
                    <a:lumMod val="65000"/>
                    <a:lumOff val="35000"/>
                  </a:schemeClr>
                </a:solidFill>
                <a:latin typeface="Roboto" panose="02000000000000000000" pitchFamily="2" charset="0"/>
                <a:ea typeface="Roboto" panose="02000000000000000000" pitchFamily="2" charset="0"/>
              </a:rPr>
              <a:t> Patient Report Outcome Study” </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Si </a:t>
            </a:r>
            <a:r>
              <a:rPr lang="en-GB" sz="2300" dirty="0" err="1">
                <a:solidFill>
                  <a:schemeClr val="tx1">
                    <a:lumMod val="65000"/>
                    <a:lumOff val="35000"/>
                  </a:schemeClr>
                </a:solidFill>
                <a:latin typeface="Roboto" panose="02000000000000000000" pitchFamily="2" charset="0"/>
                <a:ea typeface="Roboto" panose="02000000000000000000" pitchFamily="2" charset="0"/>
              </a:rPr>
              <a:t>tratta</a:t>
            </a:r>
            <a:r>
              <a:rPr lang="en-GB" sz="2300" dirty="0">
                <a:solidFill>
                  <a:schemeClr val="tx1">
                    <a:lumMod val="65000"/>
                    <a:lumOff val="35000"/>
                  </a:schemeClr>
                </a:solidFill>
                <a:latin typeface="Roboto" panose="02000000000000000000" pitchFamily="2" charset="0"/>
                <a:ea typeface="Roboto" panose="02000000000000000000" pitchFamily="2" charset="0"/>
              </a:rPr>
              <a:t> del primo </a:t>
            </a:r>
            <a:r>
              <a:rPr lang="en-GB" sz="2300" dirty="0" err="1">
                <a:solidFill>
                  <a:schemeClr val="tx1">
                    <a:lumMod val="65000"/>
                    <a:lumOff val="35000"/>
                  </a:schemeClr>
                </a:solidFill>
                <a:latin typeface="Roboto" panose="02000000000000000000" pitchFamily="2" charset="0"/>
                <a:ea typeface="Roboto" panose="02000000000000000000" pitchFamily="2" charset="0"/>
              </a:rPr>
              <a:t>importante</a:t>
            </a:r>
            <a:r>
              <a:rPr lang="en-GB" sz="2300" dirty="0">
                <a:solidFill>
                  <a:schemeClr val="tx1">
                    <a:lumMod val="65000"/>
                    <a:lumOff val="35000"/>
                  </a:schemeClr>
                </a:solidFill>
                <a:latin typeface="Roboto" panose="02000000000000000000" pitchFamily="2" charset="0"/>
                <a:ea typeface="Roboto" panose="02000000000000000000" pitchFamily="2" charset="0"/>
              </a:rPr>
              <a:t> studio </a:t>
            </a:r>
            <a:r>
              <a:rPr lang="en-GB" sz="2300" dirty="0" err="1">
                <a:solidFill>
                  <a:schemeClr val="tx1">
                    <a:lumMod val="65000"/>
                    <a:lumOff val="35000"/>
                  </a:schemeClr>
                </a:solidFill>
                <a:latin typeface="Roboto" panose="02000000000000000000" pitchFamily="2" charset="0"/>
                <a:ea typeface="Roboto" panose="02000000000000000000" pitchFamily="2" charset="0"/>
              </a:rPr>
              <a:t>sulla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qualità</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della</a:t>
            </a:r>
            <a:r>
              <a:rPr lang="en-GB" sz="2300" dirty="0">
                <a:solidFill>
                  <a:schemeClr val="tx1">
                    <a:lumMod val="65000"/>
                    <a:lumOff val="35000"/>
                  </a:schemeClr>
                </a:solidFill>
                <a:latin typeface="Roboto" panose="02000000000000000000" pitchFamily="2" charset="0"/>
                <a:ea typeface="Roboto" panose="02000000000000000000" pitchFamily="2" charset="0"/>
              </a:rPr>
              <a:t> vita dopo il </a:t>
            </a:r>
            <a:r>
              <a:rPr lang="en-GB" sz="2300" dirty="0" err="1">
                <a:solidFill>
                  <a:schemeClr val="tx1">
                    <a:lumMod val="65000"/>
                    <a:lumOff val="35000"/>
                  </a:schemeClr>
                </a:solidFill>
                <a:latin typeface="Roboto" panose="02000000000000000000" pitchFamily="2" charset="0"/>
                <a:ea typeface="Roboto" panose="02000000000000000000" pitchFamily="2" charset="0"/>
              </a:rPr>
              <a:t>trattamento</a:t>
            </a:r>
            <a:r>
              <a:rPr lang="en-GB" sz="2300" dirty="0">
                <a:solidFill>
                  <a:schemeClr val="tx1">
                    <a:lumMod val="65000"/>
                    <a:lumOff val="35000"/>
                  </a:schemeClr>
                </a:solidFill>
                <a:latin typeface="Roboto" panose="02000000000000000000" pitchFamily="2" charset="0"/>
                <a:ea typeface="Roboto" panose="02000000000000000000" pitchFamily="2" charset="0"/>
              </a:rPr>
              <a:t> del </a:t>
            </a:r>
            <a:r>
              <a:rPr lang="en-GB" sz="2300" dirty="0" err="1">
                <a:solidFill>
                  <a:schemeClr val="tx1">
                    <a:lumMod val="65000"/>
                    <a:lumOff val="35000"/>
                  </a:schemeClr>
                </a:solidFill>
                <a:latin typeface="Roboto" panose="02000000000000000000" pitchFamily="2" charset="0"/>
                <a:ea typeface="Roboto" panose="02000000000000000000" pitchFamily="2" charset="0"/>
              </a:rPr>
              <a:t>tumore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alla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prostata</a:t>
            </a:r>
            <a:r>
              <a:rPr lang="en-GB" sz="2300" dirty="0">
                <a:solidFill>
                  <a:schemeClr val="tx1">
                    <a:lumMod val="65000"/>
                    <a:lumOff val="35000"/>
                  </a:schemeClr>
                </a:solidFill>
                <a:latin typeface="Roboto" panose="02000000000000000000" pitchFamily="2" charset="0"/>
                <a:ea typeface="Roboto" panose="02000000000000000000" pitchFamily="2" charset="0"/>
              </a:rPr>
              <a:t> ed </a:t>
            </a:r>
            <a:r>
              <a:rPr lang="en-GB" sz="2300" dirty="0" err="1">
                <a:solidFill>
                  <a:schemeClr val="tx1">
                    <a:lumMod val="65000"/>
                    <a:lumOff val="35000"/>
                  </a:schemeClr>
                </a:solidFill>
                <a:latin typeface="Roboto" panose="02000000000000000000" pitchFamily="2" charset="0"/>
                <a:ea typeface="Roboto" panose="02000000000000000000" pitchFamily="2" charset="0"/>
              </a:rPr>
              <a:t>è</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condotto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dai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pazienti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stessi</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err="1">
                <a:solidFill>
                  <a:schemeClr val="tx1">
                    <a:lumMod val="65000"/>
                    <a:lumOff val="35000"/>
                  </a:schemeClr>
                </a:solidFill>
                <a:latin typeface="Roboto" panose="02000000000000000000" pitchFamily="2" charset="0"/>
                <a:ea typeface="Roboto" panose="02000000000000000000" pitchFamily="2" charset="0"/>
              </a:rPr>
              <a:t>Fornisce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una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nuova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prospettiva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perché</a:t>
            </a:r>
            <a:r>
              <a:rPr lang="en-GB" sz="2300" dirty="0">
                <a:solidFill>
                  <a:schemeClr val="tx1">
                    <a:lumMod val="65000"/>
                    <a:lumOff val="35000"/>
                  </a:schemeClr>
                </a:solidFill>
                <a:latin typeface="Roboto" panose="02000000000000000000" pitchFamily="2" charset="0"/>
                <a:ea typeface="Roboto" panose="02000000000000000000" pitchFamily="2" charset="0"/>
              </a:rPr>
              <a:t> la </a:t>
            </a:r>
            <a:r>
              <a:rPr lang="en-GB" sz="2300" dirty="0" err="1">
                <a:solidFill>
                  <a:schemeClr val="tx1">
                    <a:lumMod val="65000"/>
                    <a:lumOff val="35000"/>
                  </a:schemeClr>
                </a:solidFill>
                <a:latin typeface="Roboto" panose="02000000000000000000" pitchFamily="2" charset="0"/>
                <a:ea typeface="Roboto" panose="02000000000000000000" pitchFamily="2" charset="0"/>
              </a:rPr>
              <a:t>maggior</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parte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degli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altri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studi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sulla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qualità</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della</a:t>
            </a:r>
            <a:r>
              <a:rPr lang="en-GB" sz="2300" dirty="0">
                <a:solidFill>
                  <a:schemeClr val="tx1">
                    <a:lumMod val="65000"/>
                    <a:lumOff val="35000"/>
                  </a:schemeClr>
                </a:solidFill>
                <a:latin typeface="Roboto" panose="02000000000000000000" pitchFamily="2" charset="0"/>
                <a:ea typeface="Roboto" panose="02000000000000000000" pitchFamily="2" charset="0"/>
              </a:rPr>
              <a:t> vita </a:t>
            </a:r>
            <a:r>
              <a:rPr lang="en-GB" sz="2300" dirty="0" err="1">
                <a:solidFill>
                  <a:schemeClr val="tx1">
                    <a:lumMod val="65000"/>
                    <a:lumOff val="35000"/>
                  </a:schemeClr>
                </a:solidFill>
                <a:latin typeface="Roboto" panose="02000000000000000000" pitchFamily="2" charset="0"/>
                <a:ea typeface="Roboto" panose="02000000000000000000" pitchFamily="2" charset="0"/>
              </a:rPr>
              <a:t>è</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condotta</a:t>
            </a:r>
            <a:r>
              <a:rPr lang="en-GB" sz="2300" dirty="0">
                <a:solidFill>
                  <a:schemeClr val="tx1">
                    <a:lumMod val="65000"/>
                    <a:lumOff val="35000"/>
                  </a:schemeClr>
                </a:solidFill>
                <a:latin typeface="Roboto" panose="02000000000000000000" pitchFamily="2" charset="0"/>
                <a:ea typeface="Roboto" panose="02000000000000000000" pitchFamily="2" charset="0"/>
              </a:rPr>
              <a:t> da </a:t>
            </a:r>
            <a:r>
              <a:rPr lang="en-GB" sz="2300" dirty="0" err="1">
                <a:solidFill>
                  <a:schemeClr val="tx1">
                    <a:lumMod val="65000"/>
                    <a:lumOff val="35000"/>
                  </a:schemeClr>
                </a:solidFill>
                <a:latin typeface="Roboto" panose="02000000000000000000" pitchFamily="2" charset="0"/>
                <a:ea typeface="Roboto" panose="02000000000000000000" pitchFamily="2" charset="0"/>
              </a:rPr>
              <a:t>medici</a:t>
            </a:r>
            <a:r>
              <a:rPr lang="en-GB" sz="2300" dirty="0">
                <a:solidFill>
                  <a:schemeClr val="tx1">
                    <a:lumMod val="65000"/>
                    <a:lumOff val="35000"/>
                  </a:schemeClr>
                </a:solidFill>
                <a:latin typeface="Roboto" panose="02000000000000000000" pitchFamily="2" charset="0"/>
                <a:ea typeface="Roboto" panose="02000000000000000000" pitchFamily="2" charset="0"/>
              </a:rPr>
              <a:t>, o con la </a:t>
            </a:r>
            <a:r>
              <a:rPr lang="en-GB" sz="2300" dirty="0" err="1">
                <a:solidFill>
                  <a:schemeClr val="tx1">
                    <a:lumMod val="65000"/>
                    <a:lumOff val="35000"/>
                  </a:schemeClr>
                </a:solidFill>
                <a:latin typeface="Roboto" panose="02000000000000000000" pitchFamily="2" charset="0"/>
                <a:ea typeface="Roboto" panose="02000000000000000000" pitchFamily="2" charset="0"/>
              </a:rPr>
              <a:t>partecipazione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degli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stessi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all’interno</a:t>
            </a:r>
            <a:r>
              <a:rPr lang="en-GB" sz="2300" dirty="0">
                <a:solidFill>
                  <a:schemeClr val="tx1">
                    <a:lumMod val="65000"/>
                    <a:lumOff val="35000"/>
                  </a:schemeClr>
                </a:solidFill>
                <a:latin typeface="Roboto" panose="02000000000000000000" pitchFamily="2" charset="0"/>
                <a:ea typeface="Roboto" panose="02000000000000000000" pitchFamily="2" charset="0"/>
              </a:rPr>
              <a:t> di un </a:t>
            </a:r>
            <a:r>
              <a:rPr lang="en-GB" sz="2300" dirty="0" err="1">
                <a:solidFill>
                  <a:schemeClr val="tx1">
                    <a:lumMod val="65000"/>
                    <a:lumOff val="35000"/>
                  </a:schemeClr>
                </a:solidFill>
                <a:latin typeface="Roboto" panose="02000000000000000000" pitchFamily="2" charset="0"/>
                <a:ea typeface="Roboto" panose="02000000000000000000" pitchFamily="2" charset="0"/>
              </a:rPr>
              <a:t>ambiente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clinico</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45010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8827314" cy="800219"/>
          </a:xfrm>
          <a:prstGeom prst="rect">
            <a:avLst/>
          </a:prstGeom>
          <a:noFill/>
        </p:spPr>
        <p:txBody>
          <a:bodyPr wrap="square" rtlCol="0">
            <a:spAutoFit/>
          </a:bodyPr>
          <a:lstStyle/>
          <a:p>
            <a:r>
              <a:rPr lang="en-US" sz="4600" dirty="0" err="1">
                <a:solidFill>
                  <a:srgbClr val="757070"/>
                </a:solidFill>
                <a:latin typeface="Roboto" panose="02000000000000000000" pitchFamily="2" charset="0"/>
                <a:ea typeface="Roboto" panose="02000000000000000000" pitchFamily="2" charset="0"/>
                <a:cs typeface="Apercu Regular"/>
              </a:rPr>
              <a:t>Informazioni</a:t>
            </a:r>
            <a:r>
              <a:rPr lang="en-US" sz="4600" dirty="0">
                <a:solidFill>
                  <a:srgbClr val="757070"/>
                </a:solidFill>
                <a:latin typeface="Roboto" panose="02000000000000000000" pitchFamily="2" charset="0"/>
                <a:ea typeface="Roboto" panose="02000000000000000000" pitchFamily="2" charset="0"/>
                <a:cs typeface="Apercu Regular"/>
              </a:rPr>
              <a:t> </a:t>
            </a:r>
            <a:r>
              <a:rPr lang="en-US" sz="4600" dirty="0" err="1">
                <a:solidFill>
                  <a:srgbClr val="757070"/>
                </a:solidFill>
                <a:latin typeface="Roboto" panose="02000000000000000000" pitchFamily="2" charset="0"/>
                <a:ea typeface="Roboto" panose="02000000000000000000" pitchFamily="2" charset="0"/>
                <a:cs typeface="Apercu Regular"/>
              </a:rPr>
              <a:t>su</a:t>
            </a:r>
            <a:r>
              <a:rPr lang="en-US" sz="4600" dirty="0">
                <a:solidFill>
                  <a:srgbClr val="757070"/>
                </a:solidFill>
                <a:latin typeface="Roboto" panose="02000000000000000000" pitchFamily="2" charset="0"/>
                <a:ea typeface="Roboto" panose="02000000000000000000" pitchFamily="2" charset="0"/>
                <a:cs typeface="Apercu Regular"/>
              </a:rPr>
              <a:t> EUPROMS 2</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5416868"/>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ea typeface="Roboto" panose="02000000000000000000" pitchFamily="2" charset="0"/>
              </a:rPr>
              <a:t>I </a:t>
            </a:r>
            <a:r>
              <a:rPr lang="en-GB" sz="2300" dirty="0" err="1">
                <a:solidFill>
                  <a:schemeClr val="tx1">
                    <a:lumMod val="65000"/>
                    <a:lumOff val="35000"/>
                  </a:schemeClr>
                </a:solidFill>
                <a:latin typeface="Roboto" panose="02000000000000000000" pitchFamily="2" charset="0"/>
                <a:ea typeface="Roboto" panose="02000000000000000000" pitchFamily="2" charset="0"/>
              </a:rPr>
              <a:t>risultati</a:t>
            </a:r>
            <a:r>
              <a:rPr lang="en-GB" sz="2300" dirty="0">
                <a:solidFill>
                  <a:schemeClr val="tx1">
                    <a:lumMod val="65000"/>
                    <a:lumOff val="35000"/>
                  </a:schemeClr>
                </a:solidFill>
                <a:latin typeface="Roboto" panose="02000000000000000000" pitchFamily="2" charset="0"/>
                <a:ea typeface="Roboto" panose="02000000000000000000" pitchFamily="2" charset="0"/>
              </a:rPr>
              <a:t> di EUPROMS </a:t>
            </a:r>
            <a:r>
              <a:rPr lang="en-GB" sz="2300" dirty="0" err="1">
                <a:solidFill>
                  <a:schemeClr val="tx1">
                    <a:lumMod val="65000"/>
                    <a:lumOff val="35000"/>
                  </a:schemeClr>
                </a:solidFill>
                <a:latin typeface="Roboto" panose="02000000000000000000" pitchFamily="2" charset="0"/>
                <a:ea typeface="Roboto" panose="02000000000000000000" pitchFamily="2" charset="0"/>
              </a:rPr>
              <a:t>si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basano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sulle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risposte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fornite</a:t>
            </a:r>
            <a:r>
              <a:rPr lang="en-GB" sz="2300" dirty="0">
                <a:solidFill>
                  <a:schemeClr val="tx1">
                    <a:lumMod val="65000"/>
                    <a:lumOff val="35000"/>
                  </a:schemeClr>
                </a:solidFill>
                <a:latin typeface="Roboto" panose="02000000000000000000" pitchFamily="2" charset="0"/>
                <a:ea typeface="Roboto" panose="02000000000000000000" pitchFamily="2" charset="0"/>
              </a:rPr>
              <a:t> a due </a:t>
            </a:r>
            <a:r>
              <a:rPr lang="en-GB" sz="2300" dirty="0" err="1">
                <a:solidFill>
                  <a:schemeClr val="tx1">
                    <a:lumMod val="65000"/>
                    <a:lumOff val="35000"/>
                  </a:schemeClr>
                </a:solidFill>
                <a:latin typeface="Roboto" panose="02000000000000000000" pitchFamily="2" charset="0"/>
                <a:ea typeface="Roboto" panose="02000000000000000000" pitchFamily="2" charset="0"/>
              </a:rPr>
              <a:t>questionari</a:t>
            </a:r>
            <a:r>
              <a:rPr lang="en-GB" sz="2300" dirty="0">
                <a:solidFill>
                  <a:schemeClr val="tx1">
                    <a:lumMod val="65000"/>
                    <a:lumOff val="35000"/>
                  </a:schemeClr>
                </a:solidFill>
                <a:latin typeface="Roboto" panose="02000000000000000000" pitchFamily="2" charset="0"/>
                <a:ea typeface="Roboto" panose="02000000000000000000" pitchFamily="2" charset="0"/>
              </a:rPr>
              <a:t> online </a:t>
            </a:r>
            <a:r>
              <a:rPr lang="en-GB" sz="2300" dirty="0" err="1">
                <a:solidFill>
                  <a:schemeClr val="tx1">
                    <a:lumMod val="65000"/>
                    <a:lumOff val="35000"/>
                  </a:schemeClr>
                </a:solidFill>
                <a:latin typeface="Roboto" panose="02000000000000000000" pitchFamily="2" charset="0"/>
                <a:ea typeface="Roboto" panose="02000000000000000000" pitchFamily="2" charset="0"/>
              </a:rPr>
              <a:t>che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ponevano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domande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paragonabili</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1.0</a:t>
            </a:r>
          </a:p>
          <a:p>
            <a:r>
              <a:rPr lang="en-GB" sz="2300" dirty="0" err="1">
                <a:solidFill>
                  <a:schemeClr val="tx1">
                    <a:lumMod val="65000"/>
                    <a:lumOff val="35000"/>
                  </a:schemeClr>
                </a:solidFill>
                <a:latin typeface="Roboto" panose="02000000000000000000" pitchFamily="2" charset="0"/>
                <a:ea typeface="Roboto" panose="02000000000000000000" pitchFamily="2" charset="0"/>
              </a:rPr>
              <a:t>Iniziato</a:t>
            </a:r>
            <a:r>
              <a:rPr lang="en-GB" sz="2300" dirty="0">
                <a:solidFill>
                  <a:schemeClr val="tx1">
                    <a:lumMod val="65000"/>
                    <a:lumOff val="35000"/>
                  </a:schemeClr>
                </a:solidFill>
                <a:latin typeface="Roboto" panose="02000000000000000000" pitchFamily="2" charset="0"/>
                <a:ea typeface="Roboto" panose="02000000000000000000" pitchFamily="2" charset="0"/>
              </a:rPr>
              <a:t> ad </a:t>
            </a:r>
            <a:r>
              <a:rPr lang="en-GB" sz="2300" dirty="0" err="1">
                <a:solidFill>
                  <a:schemeClr val="tx1">
                    <a:lumMod val="65000"/>
                    <a:lumOff val="35000"/>
                  </a:schemeClr>
                </a:solidFill>
                <a:latin typeface="Roboto" panose="02000000000000000000" pitchFamily="2" charset="0"/>
                <a:ea typeface="Roboto" panose="02000000000000000000" pitchFamily="2" charset="0"/>
              </a:rPr>
              <a:t>agosto</a:t>
            </a:r>
            <a:r>
              <a:rPr lang="en-GB" sz="2300" dirty="0">
                <a:solidFill>
                  <a:schemeClr val="tx1">
                    <a:lumMod val="65000"/>
                    <a:lumOff val="35000"/>
                  </a:schemeClr>
                </a:solidFill>
                <a:latin typeface="Roboto" panose="02000000000000000000" pitchFamily="2" charset="0"/>
                <a:ea typeface="Roboto" panose="02000000000000000000" pitchFamily="2" charset="0"/>
              </a:rPr>
              <a:t> 2019, </a:t>
            </a:r>
            <a:r>
              <a:rPr lang="en-GB" sz="2300" dirty="0" err="1">
                <a:solidFill>
                  <a:schemeClr val="tx1">
                    <a:lumMod val="65000"/>
                    <a:lumOff val="35000"/>
                  </a:schemeClr>
                </a:solidFill>
                <a:latin typeface="Roboto" panose="02000000000000000000" pitchFamily="2" charset="0"/>
                <a:ea typeface="Roboto" panose="02000000000000000000" pitchFamily="2" charset="0"/>
              </a:rPr>
              <a:t>primi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risultati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riferiti</a:t>
            </a:r>
            <a:r>
              <a:rPr lang="en-GB" sz="2300" dirty="0">
                <a:solidFill>
                  <a:schemeClr val="tx1">
                    <a:lumMod val="65000"/>
                    <a:lumOff val="35000"/>
                  </a:schemeClr>
                </a:solidFill>
                <a:latin typeface="Roboto" panose="02000000000000000000" pitchFamily="2" charset="0"/>
                <a:ea typeface="Roboto" panose="02000000000000000000" pitchFamily="2" charset="0"/>
              </a:rPr>
              <a:t> a </a:t>
            </a:r>
            <a:r>
              <a:rPr lang="en-GB" sz="2300" dirty="0" err="1">
                <a:solidFill>
                  <a:schemeClr val="tx1">
                    <a:lumMod val="65000"/>
                    <a:lumOff val="35000"/>
                  </a:schemeClr>
                </a:solidFill>
                <a:latin typeface="Roboto" panose="02000000000000000000" pitchFamily="2" charset="0"/>
                <a:ea typeface="Roboto" panose="02000000000000000000" pitchFamily="2" charset="0"/>
              </a:rPr>
              <a:t>gennaio</a:t>
            </a:r>
            <a:r>
              <a:rPr lang="en-GB" sz="2300" dirty="0">
                <a:solidFill>
                  <a:schemeClr val="tx1">
                    <a:lumMod val="65000"/>
                    <a:lumOff val="35000"/>
                  </a:schemeClr>
                </a:solidFill>
                <a:latin typeface="Roboto" panose="02000000000000000000" pitchFamily="2" charset="0"/>
                <a:ea typeface="Roboto" panose="02000000000000000000" pitchFamily="2" charset="0"/>
              </a:rPr>
              <a:t> 2020</a:t>
            </a:r>
          </a:p>
          <a:p>
            <a:r>
              <a:rPr lang="en-GB" sz="2300" dirty="0">
                <a:solidFill>
                  <a:schemeClr val="tx1">
                    <a:lumMod val="65000"/>
                    <a:lumOff val="35000"/>
                  </a:schemeClr>
                </a:solidFill>
                <a:latin typeface="Roboto" panose="02000000000000000000" pitchFamily="2" charset="0"/>
                <a:ea typeface="Roboto" panose="02000000000000000000" pitchFamily="2" charset="0"/>
              </a:rPr>
              <a:t>3.000 </a:t>
            </a:r>
            <a:r>
              <a:rPr lang="en-GB" sz="2300" dirty="0" err="1">
                <a:solidFill>
                  <a:schemeClr val="tx1">
                    <a:lumMod val="65000"/>
                    <a:lumOff val="35000"/>
                  </a:schemeClr>
                </a:solidFill>
                <a:latin typeface="Roboto" panose="02000000000000000000" pitchFamily="2" charset="0"/>
                <a:ea typeface="Roboto" panose="02000000000000000000" pitchFamily="2" charset="0"/>
              </a:rPr>
              <a:t>risposte</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2.0</a:t>
            </a:r>
          </a:p>
          <a:p>
            <a:r>
              <a:rPr lang="en-GB" sz="2300" dirty="0" err="1">
                <a:solidFill>
                  <a:schemeClr val="tx1">
                    <a:lumMod val="65000"/>
                    <a:lumOff val="35000"/>
                  </a:schemeClr>
                </a:solidFill>
                <a:latin typeface="Roboto" panose="02000000000000000000" pitchFamily="2" charset="0"/>
                <a:ea typeface="Roboto" panose="02000000000000000000" pitchFamily="2" charset="0"/>
              </a:rPr>
              <a:t>Iniziato</a:t>
            </a:r>
            <a:r>
              <a:rPr lang="en-GB" sz="2300" dirty="0">
                <a:solidFill>
                  <a:schemeClr val="tx1">
                    <a:lumMod val="65000"/>
                    <a:lumOff val="35000"/>
                  </a:schemeClr>
                </a:solidFill>
                <a:latin typeface="Roboto" panose="02000000000000000000" pitchFamily="2" charset="0"/>
                <a:ea typeface="Roboto" panose="02000000000000000000" pitchFamily="2" charset="0"/>
              </a:rPr>
              <a:t> a </a:t>
            </a:r>
            <a:r>
              <a:rPr lang="en-GB" sz="2300" dirty="0" err="1">
                <a:solidFill>
                  <a:schemeClr val="tx1">
                    <a:lumMod val="65000"/>
                    <a:lumOff val="35000"/>
                  </a:schemeClr>
                </a:solidFill>
                <a:latin typeface="Roboto" panose="02000000000000000000" pitchFamily="2" charset="0"/>
                <a:ea typeface="Roboto" panose="02000000000000000000" pitchFamily="2" charset="0"/>
              </a:rPr>
              <a:t>ottobre</a:t>
            </a:r>
            <a:r>
              <a:rPr lang="en-GB" sz="2300" dirty="0">
                <a:solidFill>
                  <a:schemeClr val="tx1">
                    <a:lumMod val="65000"/>
                    <a:lumOff val="35000"/>
                  </a:schemeClr>
                </a:solidFill>
                <a:latin typeface="Roboto" panose="02000000000000000000" pitchFamily="2" charset="0"/>
                <a:ea typeface="Roboto" panose="02000000000000000000" pitchFamily="2" charset="0"/>
              </a:rPr>
              <a:t> 2021, </a:t>
            </a:r>
            <a:r>
              <a:rPr lang="en-GB" sz="2300" dirty="0" err="1">
                <a:solidFill>
                  <a:schemeClr val="tx1">
                    <a:lumMod val="65000"/>
                    <a:lumOff val="35000"/>
                  </a:schemeClr>
                </a:solidFill>
                <a:latin typeface="Roboto" panose="02000000000000000000" pitchFamily="2" charset="0"/>
                <a:ea typeface="Roboto" panose="02000000000000000000" pitchFamily="2" charset="0"/>
              </a:rPr>
              <a:t>primi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risultati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riferiti</a:t>
            </a:r>
            <a:r>
              <a:rPr lang="en-GB" sz="2300" dirty="0">
                <a:solidFill>
                  <a:schemeClr val="tx1">
                    <a:lumMod val="65000"/>
                    <a:lumOff val="35000"/>
                  </a:schemeClr>
                </a:solidFill>
                <a:latin typeface="Roboto" panose="02000000000000000000" pitchFamily="2" charset="0"/>
                <a:ea typeface="Roboto" panose="02000000000000000000" pitchFamily="2" charset="0"/>
              </a:rPr>
              <a:t> a </a:t>
            </a:r>
            <a:r>
              <a:rPr lang="en-GB" sz="2300" dirty="0" err="1">
                <a:solidFill>
                  <a:schemeClr val="tx1">
                    <a:lumMod val="65000"/>
                    <a:lumOff val="35000"/>
                  </a:schemeClr>
                </a:solidFill>
                <a:latin typeface="Roboto" panose="02000000000000000000" pitchFamily="2" charset="0"/>
                <a:ea typeface="Roboto" panose="02000000000000000000" pitchFamily="2" charset="0"/>
              </a:rPr>
              <a:t>luglio</a:t>
            </a:r>
            <a:r>
              <a:rPr lang="en-GB" sz="2300" dirty="0">
                <a:solidFill>
                  <a:schemeClr val="tx1">
                    <a:lumMod val="65000"/>
                    <a:lumOff val="35000"/>
                  </a:schemeClr>
                </a:solidFill>
                <a:latin typeface="Roboto" panose="02000000000000000000" pitchFamily="2" charset="0"/>
                <a:ea typeface="Roboto" panose="02000000000000000000" pitchFamily="2" charset="0"/>
              </a:rPr>
              <a:t> 2022</a:t>
            </a:r>
          </a:p>
          <a:p>
            <a:r>
              <a:rPr lang="en-GB" sz="2300" dirty="0">
                <a:solidFill>
                  <a:schemeClr val="tx1">
                    <a:lumMod val="65000"/>
                    <a:lumOff val="35000"/>
                  </a:schemeClr>
                </a:solidFill>
                <a:latin typeface="Roboto" panose="02000000000000000000" pitchFamily="2" charset="0"/>
                <a:ea typeface="Roboto" panose="02000000000000000000" pitchFamily="2" charset="0"/>
              </a:rPr>
              <a:t>3.571 </a:t>
            </a:r>
            <a:r>
              <a:rPr lang="en-GB" sz="2300" dirty="0" err="1">
                <a:solidFill>
                  <a:schemeClr val="tx1">
                    <a:lumMod val="65000"/>
                    <a:lumOff val="35000"/>
                  </a:schemeClr>
                </a:solidFill>
                <a:latin typeface="Roboto" panose="02000000000000000000" pitchFamily="2" charset="0"/>
                <a:ea typeface="Roboto" panose="02000000000000000000" pitchFamily="2" charset="0"/>
              </a:rPr>
              <a:t>risposte</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687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8" y="187036"/>
            <a:ext cx="9064381" cy="1508105"/>
          </a:xfrm>
          <a:prstGeom prst="rect">
            <a:avLst/>
          </a:prstGeom>
          <a:noFill/>
        </p:spPr>
        <p:txBody>
          <a:bodyPr wrap="square" rtlCol="0">
            <a:spAutoFit/>
          </a:bodyPr>
          <a:lstStyle/>
          <a:p>
            <a:r>
              <a:rPr lang="en-US" sz="4600" dirty="0" err="1">
                <a:solidFill>
                  <a:srgbClr val="757070"/>
                </a:solidFill>
                <a:latin typeface="Roboto" panose="02000000000000000000" pitchFamily="2" charset="0"/>
                <a:ea typeface="Roboto" panose="02000000000000000000" pitchFamily="2" charset="0"/>
                <a:cs typeface="Apercu Regular"/>
              </a:rPr>
              <a:t>Informazioni</a:t>
            </a:r>
            <a:r>
              <a:rPr lang="en-US" sz="4600" dirty="0">
                <a:solidFill>
                  <a:srgbClr val="757070"/>
                </a:solidFill>
                <a:latin typeface="Roboto" panose="02000000000000000000" pitchFamily="2" charset="0"/>
                <a:ea typeface="Roboto" panose="02000000000000000000" pitchFamily="2" charset="0"/>
                <a:cs typeface="Apercu Regular"/>
              </a:rPr>
              <a:t> </a:t>
            </a:r>
            <a:r>
              <a:rPr lang="en-US" sz="4600" dirty="0" err="1">
                <a:solidFill>
                  <a:srgbClr val="757070"/>
                </a:solidFill>
                <a:latin typeface="Roboto" panose="02000000000000000000" pitchFamily="2" charset="0"/>
                <a:ea typeface="Roboto" panose="02000000000000000000" pitchFamily="2" charset="0"/>
                <a:cs typeface="Apercu Regular"/>
              </a:rPr>
              <a:t>su</a:t>
            </a:r>
            <a:r>
              <a:rPr lang="en-US" sz="4600" dirty="0">
                <a:solidFill>
                  <a:srgbClr val="757070"/>
                </a:solidFill>
                <a:latin typeface="Roboto" panose="02000000000000000000" pitchFamily="2" charset="0"/>
                <a:ea typeface="Roboto" panose="02000000000000000000" pitchFamily="2" charset="0"/>
                <a:cs typeface="Apercu Regular"/>
              </a:rPr>
              <a:t> EUPROMS 3</a:t>
            </a:r>
          </a:p>
          <a:p>
            <a:endParaRPr lang="en-US" sz="4600" dirty="0">
              <a:solidFill>
                <a:srgbClr val="757070"/>
              </a:solidFill>
              <a:latin typeface="Roboto" panose="02000000000000000000" pitchFamily="2" charset="0"/>
              <a:ea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370427"/>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ea typeface="Roboto" panose="02000000000000000000" pitchFamily="2" charset="0"/>
              </a:rPr>
              <a:t>I </a:t>
            </a:r>
            <a:r>
              <a:rPr lang="en-GB" sz="2300" dirty="0" err="1">
                <a:solidFill>
                  <a:schemeClr val="tx1">
                    <a:lumMod val="65000"/>
                    <a:lumOff val="35000"/>
                  </a:schemeClr>
                </a:solidFill>
                <a:latin typeface="Roboto" panose="02000000000000000000" pitchFamily="2" charset="0"/>
                <a:ea typeface="Roboto" panose="02000000000000000000" pitchFamily="2" charset="0"/>
              </a:rPr>
              <a:t>risultati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dell’indagine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forniscono</a:t>
            </a:r>
            <a:r>
              <a:rPr lang="en-GB" sz="2300" dirty="0">
                <a:solidFill>
                  <a:schemeClr val="tx1">
                    <a:lumMod val="65000"/>
                    <a:lumOff val="35000"/>
                  </a:schemeClr>
                </a:solidFill>
                <a:latin typeface="Roboto" panose="02000000000000000000" pitchFamily="2" charset="0"/>
                <a:ea typeface="Roboto" panose="02000000000000000000" pitchFamily="2" charset="0"/>
              </a:rPr>
              <a:t> un’“</a:t>
            </a:r>
            <a:r>
              <a:rPr lang="en-GB" sz="2300" dirty="0" err="1">
                <a:solidFill>
                  <a:schemeClr val="tx1">
                    <a:lumMod val="65000"/>
                    <a:lumOff val="35000"/>
                  </a:schemeClr>
                </a:solidFill>
                <a:latin typeface="Roboto" panose="02000000000000000000" pitchFamily="2" charset="0"/>
                <a:ea typeface="Roboto" panose="02000000000000000000" pitchFamily="2" charset="0"/>
              </a:rPr>
              <a:t>istantanea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dei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problemi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legati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alla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qualità</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della</a:t>
            </a:r>
            <a:r>
              <a:rPr lang="en-GB" sz="2300" dirty="0">
                <a:solidFill>
                  <a:schemeClr val="tx1">
                    <a:lumMod val="65000"/>
                    <a:lumOff val="35000"/>
                  </a:schemeClr>
                </a:solidFill>
                <a:latin typeface="Roboto" panose="02000000000000000000" pitchFamily="2" charset="0"/>
                <a:ea typeface="Roboto" panose="02000000000000000000" pitchFamily="2" charset="0"/>
              </a:rPr>
              <a:t> vita </a:t>
            </a:r>
            <a:r>
              <a:rPr lang="en-GB" sz="2300" dirty="0" err="1">
                <a:solidFill>
                  <a:schemeClr val="tx1">
                    <a:lumMod val="65000"/>
                    <a:lumOff val="35000"/>
                  </a:schemeClr>
                </a:solidFill>
                <a:latin typeface="Roboto" panose="02000000000000000000" pitchFamily="2" charset="0"/>
                <a:ea typeface="Roboto" panose="02000000000000000000" pitchFamily="2" charset="0"/>
              </a:rPr>
              <a:t>sperimentati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dagli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uomini</a:t>
            </a:r>
            <a:r>
              <a:rPr lang="en-GB" sz="2300" dirty="0">
                <a:solidFill>
                  <a:schemeClr val="tx1">
                    <a:lumMod val="65000"/>
                    <a:lumOff val="35000"/>
                  </a:schemeClr>
                </a:solidFill>
                <a:latin typeface="Roboto" panose="02000000000000000000" pitchFamily="2" charset="0"/>
                <a:ea typeface="Roboto" panose="02000000000000000000" pitchFamily="2" charset="0"/>
              </a:rPr>
              <a:t> affetti da </a:t>
            </a:r>
            <a:r>
              <a:rPr lang="en-GB" sz="2300" dirty="0" err="1">
                <a:solidFill>
                  <a:schemeClr val="tx1">
                    <a:lumMod val="65000"/>
                    <a:lumOff val="35000"/>
                  </a:schemeClr>
                </a:solidFill>
                <a:latin typeface="Roboto" panose="02000000000000000000" pitchFamily="2" charset="0"/>
                <a:ea typeface="Roboto" panose="02000000000000000000" pitchFamily="2" charset="0"/>
              </a:rPr>
              <a:t>tumore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alla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prostata</a:t>
            </a:r>
            <a:r>
              <a:rPr lang="en-GB" sz="2300" dirty="0">
                <a:solidFill>
                  <a:schemeClr val="tx1">
                    <a:lumMod val="65000"/>
                    <a:lumOff val="35000"/>
                  </a:schemeClr>
                </a:solidFill>
                <a:latin typeface="Roboto" panose="02000000000000000000" pitchFamily="2" charset="0"/>
                <a:ea typeface="Roboto" panose="02000000000000000000" pitchFamily="2" charset="0"/>
              </a:rPr>
              <a:t> in </a:t>
            </a:r>
            <a:r>
              <a:rPr lang="en-GB" sz="2300" dirty="0" err="1">
                <a:solidFill>
                  <a:schemeClr val="tx1">
                    <a:lumMod val="65000"/>
                    <a:lumOff val="35000"/>
                  </a:schemeClr>
                </a:solidFill>
                <a:latin typeface="Roboto" panose="02000000000000000000" pitchFamily="2" charset="0"/>
                <a:ea typeface="Roboto" panose="02000000000000000000" pitchFamily="2" charset="0"/>
              </a:rPr>
              <a:t>tutta</a:t>
            </a:r>
            <a:r>
              <a:rPr lang="en-GB" sz="2300" dirty="0">
                <a:solidFill>
                  <a:schemeClr val="tx1">
                    <a:lumMod val="65000"/>
                    <a:lumOff val="35000"/>
                  </a:schemeClr>
                </a:solidFill>
                <a:latin typeface="Roboto" panose="02000000000000000000" pitchFamily="2" charset="0"/>
                <a:ea typeface="Roboto" panose="02000000000000000000" pitchFamily="2" charset="0"/>
              </a:rPr>
              <a:t> Europa in un </a:t>
            </a:r>
            <a:r>
              <a:rPr lang="en-GB" sz="2300" dirty="0" err="1">
                <a:solidFill>
                  <a:schemeClr val="tx1">
                    <a:lumMod val="65000"/>
                    <a:lumOff val="35000"/>
                  </a:schemeClr>
                </a:solidFill>
                <a:latin typeface="Roboto" panose="02000000000000000000" pitchFamily="2" charset="0"/>
                <a:ea typeface="Roboto" panose="02000000000000000000" pitchFamily="2" charset="0"/>
              </a:rPr>
              <a:t>determinato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momento</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err="1">
                <a:solidFill>
                  <a:schemeClr val="tx1">
                    <a:lumMod val="65000"/>
                    <a:lumOff val="35000"/>
                  </a:schemeClr>
                </a:solidFill>
                <a:latin typeface="Roboto" panose="02000000000000000000" pitchFamily="2" charset="0"/>
                <a:ea typeface="Roboto" panose="02000000000000000000" pitchFamily="2" charset="0"/>
              </a:rPr>
              <a:t>Forniscono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informazioni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che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possono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aiutare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pazienti</a:t>
            </a:r>
            <a:r>
              <a:rPr lang="en-GB" sz="2300" dirty="0">
                <a:solidFill>
                  <a:schemeClr val="tx1">
                    <a:lumMod val="65000"/>
                    <a:lumOff val="35000"/>
                  </a:schemeClr>
                </a:solidFill>
                <a:latin typeface="Roboto" panose="02000000000000000000" pitchFamily="2" charset="0"/>
                <a:ea typeface="Roboto" panose="02000000000000000000" pitchFamily="2" charset="0"/>
              </a:rPr>
              <a:t> e </a:t>
            </a:r>
            <a:r>
              <a:rPr lang="en-GB" sz="2300" dirty="0" err="1">
                <a:solidFill>
                  <a:schemeClr val="tx1">
                    <a:lumMod val="65000"/>
                    <a:lumOff val="35000"/>
                  </a:schemeClr>
                </a:solidFill>
                <a:latin typeface="Roboto" panose="02000000000000000000" pitchFamily="2" charset="0"/>
                <a:ea typeface="Roboto" panose="02000000000000000000" pitchFamily="2" charset="0"/>
              </a:rPr>
              <a:t>medici</a:t>
            </a:r>
            <a:r>
              <a:rPr lang="en-GB" sz="2300" dirty="0">
                <a:solidFill>
                  <a:schemeClr val="tx1">
                    <a:lumMod val="65000"/>
                    <a:lumOff val="35000"/>
                  </a:schemeClr>
                </a:solidFill>
                <a:latin typeface="Roboto" panose="02000000000000000000" pitchFamily="2" charset="0"/>
                <a:ea typeface="Roboto" panose="02000000000000000000" pitchFamily="2" charset="0"/>
              </a:rPr>
              <a:t> a </a:t>
            </a:r>
            <a:r>
              <a:rPr lang="en-GB" sz="2300" dirty="0" err="1">
                <a:solidFill>
                  <a:schemeClr val="tx1">
                    <a:lumMod val="65000"/>
                    <a:lumOff val="35000"/>
                  </a:schemeClr>
                </a:solidFill>
                <a:latin typeface="Roboto" panose="02000000000000000000" pitchFamily="2" charset="0"/>
                <a:ea typeface="Roboto" panose="02000000000000000000" pitchFamily="2" charset="0"/>
              </a:rPr>
              <a:t>prendere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decisioni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terapeutiche</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err="1">
                <a:solidFill>
                  <a:schemeClr val="tx1">
                    <a:lumMod val="65000"/>
                    <a:lumOff val="35000"/>
                  </a:schemeClr>
                </a:solidFill>
                <a:latin typeface="Roboto" panose="02000000000000000000" pitchFamily="2" charset="0"/>
                <a:ea typeface="Roboto" panose="02000000000000000000" pitchFamily="2" charset="0"/>
              </a:rPr>
              <a:t>Possono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contribuire</a:t>
            </a:r>
            <a:r>
              <a:rPr lang="en-GB" sz="2300" dirty="0">
                <a:solidFill>
                  <a:schemeClr val="tx1">
                    <a:lumMod val="65000"/>
                    <a:lumOff val="35000"/>
                  </a:schemeClr>
                </a:solidFill>
                <a:latin typeface="Roboto" panose="02000000000000000000" pitchFamily="2" charset="0"/>
                <a:ea typeface="Roboto" panose="02000000000000000000" pitchFamily="2" charset="0"/>
              </a:rPr>
              <a:t> a </a:t>
            </a:r>
            <a:r>
              <a:rPr lang="en-GB" sz="2300" dirty="0" err="1">
                <a:solidFill>
                  <a:schemeClr val="tx1">
                    <a:lumMod val="65000"/>
                    <a:lumOff val="35000"/>
                  </a:schemeClr>
                </a:solidFill>
                <a:latin typeface="Roboto" panose="02000000000000000000" pitchFamily="2" charset="0"/>
                <a:ea typeface="Roboto" panose="02000000000000000000" pitchFamily="2" charset="0"/>
              </a:rPr>
              <a:t>promuovere</a:t>
            </a:r>
            <a:r>
              <a:rPr lang="en-GB" sz="2300" dirty="0">
                <a:solidFill>
                  <a:schemeClr val="tx1">
                    <a:lumMod val="65000"/>
                    <a:lumOff val="35000"/>
                  </a:schemeClr>
                </a:solidFill>
                <a:latin typeface="Roboto" panose="02000000000000000000" pitchFamily="2" charset="0"/>
                <a:ea typeface="Roboto" panose="02000000000000000000" pitchFamily="2" charset="0"/>
              </a:rPr>
              <a:t> la </a:t>
            </a:r>
            <a:r>
              <a:rPr lang="en-GB" sz="2300" dirty="0" err="1">
                <a:solidFill>
                  <a:schemeClr val="tx1">
                    <a:lumMod val="65000"/>
                    <a:lumOff val="35000"/>
                  </a:schemeClr>
                </a:solidFill>
                <a:latin typeface="Roboto" panose="02000000000000000000" pitchFamily="2" charset="0"/>
                <a:ea typeface="Roboto" panose="02000000000000000000" pitchFamily="2" charset="0"/>
              </a:rPr>
              <a:t>diagnosi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precoce</a:t>
            </a:r>
            <a:r>
              <a:rPr lang="en-GB" sz="2300" dirty="0">
                <a:solidFill>
                  <a:schemeClr val="tx1">
                    <a:lumMod val="65000"/>
                    <a:lumOff val="35000"/>
                  </a:schemeClr>
                </a:solidFill>
                <a:latin typeface="Roboto" panose="02000000000000000000" pitchFamily="2" charset="0"/>
                <a:ea typeface="Roboto" panose="02000000000000000000" pitchFamily="2" charset="0"/>
              </a:rPr>
              <a:t> del </a:t>
            </a:r>
            <a:r>
              <a:rPr lang="en-GB" sz="2300" dirty="0" err="1">
                <a:solidFill>
                  <a:schemeClr val="tx1">
                    <a:lumMod val="65000"/>
                    <a:lumOff val="35000"/>
                  </a:schemeClr>
                </a:solidFill>
                <a:latin typeface="Roboto" panose="02000000000000000000" pitchFamily="2" charset="0"/>
                <a:ea typeface="Roboto" panose="02000000000000000000" pitchFamily="2" charset="0"/>
              </a:rPr>
              <a:t>tumore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alla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prostata</a:t>
            </a:r>
            <a:r>
              <a:rPr lang="en-GB" sz="2300" dirty="0">
                <a:solidFill>
                  <a:schemeClr val="tx1">
                    <a:lumMod val="65000"/>
                    <a:lumOff val="35000"/>
                  </a:schemeClr>
                </a:solidFill>
                <a:latin typeface="Roboto" panose="02000000000000000000" pitchFamily="2" charset="0"/>
                <a:ea typeface="Roboto" panose="02000000000000000000" pitchFamily="2" charset="0"/>
              </a:rPr>
              <a:t> e </a:t>
            </a:r>
            <a:r>
              <a:rPr lang="en-GB" sz="2300" dirty="0" err="1">
                <a:solidFill>
                  <a:schemeClr val="tx1">
                    <a:lumMod val="65000"/>
                    <a:lumOff val="35000"/>
                  </a:schemeClr>
                </a:solidFill>
                <a:latin typeface="Roboto" panose="02000000000000000000" pitchFamily="2" charset="0"/>
                <a:ea typeface="Roboto" panose="02000000000000000000" pitchFamily="2" charset="0"/>
              </a:rPr>
              <a:t>gli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approcci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quali</a:t>
            </a:r>
            <a:r>
              <a:rPr lang="en-GB" sz="2300" dirty="0">
                <a:solidFill>
                  <a:schemeClr val="tx1">
                    <a:lumMod val="65000"/>
                    <a:lumOff val="35000"/>
                  </a:schemeClr>
                </a:solidFill>
                <a:latin typeface="Roboto" panose="02000000000000000000" pitchFamily="2" charset="0"/>
                <a:ea typeface="Roboto" panose="02000000000000000000" pitchFamily="2" charset="0"/>
              </a:rPr>
              <a:t> la </a:t>
            </a:r>
            <a:r>
              <a:rPr lang="en-GB" sz="2300" dirty="0" err="1">
                <a:solidFill>
                  <a:schemeClr val="tx1">
                    <a:lumMod val="65000"/>
                    <a:lumOff val="35000"/>
                  </a:schemeClr>
                </a:solidFill>
                <a:latin typeface="Roboto" panose="02000000000000000000" pitchFamily="2" charset="0"/>
                <a:ea typeface="Roboto" panose="02000000000000000000" pitchFamily="2" charset="0"/>
              </a:rPr>
              <a:t>sorveglianza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attiva</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424503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8" y="187036"/>
            <a:ext cx="8911981" cy="1508105"/>
          </a:xfrm>
          <a:prstGeom prst="rect">
            <a:avLst/>
          </a:prstGeom>
          <a:noFill/>
        </p:spPr>
        <p:txBody>
          <a:bodyPr wrap="square" rtlCol="0">
            <a:spAutoFit/>
          </a:bodyPr>
          <a:lstStyle/>
          <a:p>
            <a:r>
              <a:rPr lang="en-US" sz="4600" dirty="0" err="1">
                <a:solidFill>
                  <a:srgbClr val="757070"/>
                </a:solidFill>
                <a:latin typeface="Roboto" panose="02000000000000000000" pitchFamily="2" charset="0"/>
                <a:ea typeface="Roboto" panose="02000000000000000000" pitchFamily="2" charset="0"/>
                <a:cs typeface="Apercu Regular"/>
              </a:rPr>
              <a:t>Informazioni</a:t>
            </a:r>
            <a:r>
              <a:rPr lang="en-US" sz="4600" dirty="0">
                <a:solidFill>
                  <a:srgbClr val="757070"/>
                </a:solidFill>
                <a:latin typeface="Roboto" panose="02000000000000000000" pitchFamily="2" charset="0"/>
                <a:ea typeface="Roboto" panose="02000000000000000000" pitchFamily="2" charset="0"/>
                <a:cs typeface="Apercu Regular"/>
              </a:rPr>
              <a:t> </a:t>
            </a:r>
            <a:r>
              <a:rPr lang="en-US" sz="4600" dirty="0" err="1">
                <a:solidFill>
                  <a:srgbClr val="757070"/>
                </a:solidFill>
                <a:latin typeface="Roboto" panose="02000000000000000000" pitchFamily="2" charset="0"/>
                <a:ea typeface="Roboto" panose="02000000000000000000" pitchFamily="2" charset="0"/>
                <a:cs typeface="Apercu Regular"/>
              </a:rPr>
              <a:t>su</a:t>
            </a:r>
            <a:r>
              <a:rPr lang="en-US" sz="4600" dirty="0">
                <a:solidFill>
                  <a:srgbClr val="757070"/>
                </a:solidFill>
                <a:latin typeface="Roboto" panose="02000000000000000000" pitchFamily="2" charset="0"/>
                <a:ea typeface="Roboto" panose="02000000000000000000" pitchFamily="2" charset="0"/>
                <a:cs typeface="Apercu Regular"/>
              </a:rPr>
              <a:t> EUPROMS 4</a:t>
            </a:r>
          </a:p>
          <a:p>
            <a:endParaRPr lang="en-US" sz="4600" dirty="0">
              <a:solidFill>
                <a:srgbClr val="757070"/>
              </a:solidFill>
              <a:latin typeface="Roboto" panose="02000000000000000000" pitchFamily="2" charset="0"/>
              <a:ea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5062924"/>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rPr>
              <a:t>Europa </a:t>
            </a:r>
            <a:r>
              <a:rPr lang="en-GB" sz="2300" dirty="0" err="1">
                <a:solidFill>
                  <a:schemeClr val="tx1">
                    <a:lumMod val="65000"/>
                    <a:lumOff val="35000"/>
                  </a:schemeClr>
                </a:solidFill>
                <a:latin typeface="Roboto" panose="02000000000000000000" pitchFamily="2" charset="0"/>
              </a:rPr>
              <a:t>Uomo</a:t>
            </a:r>
            <a:r>
              <a:rPr lang="en-GB" sz="2300" dirty="0">
                <a:solidFill>
                  <a:schemeClr val="tx1">
                    <a:lumMod val="65000"/>
                    <a:lumOff val="35000"/>
                  </a:schemeClr>
                </a:solidFill>
                <a:latin typeface="Roboto" panose="02000000000000000000" pitchFamily="2" charset="0"/>
              </a:rPr>
              <a:t> ha </a:t>
            </a:r>
            <a:r>
              <a:rPr lang="en-GB" sz="2300" dirty="0" err="1">
                <a:solidFill>
                  <a:schemeClr val="tx1">
                    <a:lumMod val="65000"/>
                    <a:lumOff val="35000"/>
                  </a:schemeClr>
                </a:solidFill>
                <a:latin typeface="Roboto" panose="02000000000000000000" pitchFamily="2" charset="0"/>
              </a:rPr>
              <a:t>riportato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risultati</a:t>
            </a:r>
            <a:r>
              <a:rPr lang="en-GB" sz="2300" dirty="0">
                <a:solidFill>
                  <a:schemeClr val="tx1">
                    <a:lumMod val="65000"/>
                    <a:lumOff val="35000"/>
                  </a:schemeClr>
                </a:solidFill>
                <a:latin typeface="Roboto" panose="02000000000000000000" pitchFamily="2" charset="0"/>
              </a:rPr>
              <a:t> di EUPROMS in </a:t>
            </a:r>
            <a:r>
              <a:rPr lang="en-GB" sz="2300" dirty="0" err="1">
                <a:solidFill>
                  <a:schemeClr val="tx1">
                    <a:lumMod val="65000"/>
                    <a:lumOff val="35000"/>
                  </a:schemeClr>
                </a:solidFill>
                <a:latin typeface="Roboto" panose="02000000000000000000" pitchFamily="2" charset="0"/>
              </a:rPr>
              <a:t>molte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importanti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conferenze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mediche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tra</a:t>
            </a:r>
            <a:r>
              <a:rPr lang="en-GB" sz="2300" dirty="0">
                <a:solidFill>
                  <a:schemeClr val="tx1">
                    <a:lumMod val="65000"/>
                    <a:lumOff val="35000"/>
                  </a:schemeClr>
                </a:solidFill>
                <a:latin typeface="Roboto" panose="02000000000000000000" pitchFamily="2" charset="0"/>
              </a:rPr>
              <a:t> cui:</a:t>
            </a: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Congresso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della</a:t>
            </a:r>
            <a:r>
              <a:rPr lang="en-GB" sz="2300" dirty="0">
                <a:solidFill>
                  <a:schemeClr val="tx1">
                    <a:lumMod val="65000"/>
                    <a:lumOff val="35000"/>
                  </a:schemeClr>
                </a:solidFill>
                <a:latin typeface="Roboto" panose="02000000000000000000" pitchFamily="2" charset="0"/>
              </a:rPr>
              <a:t> European Association of Urologists (EAU)</a:t>
            </a: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Incontro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annuale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della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sezione</a:t>
            </a:r>
            <a:r>
              <a:rPr lang="en-GB" sz="2300" dirty="0">
                <a:solidFill>
                  <a:schemeClr val="tx1">
                    <a:lumMod val="65000"/>
                    <a:lumOff val="35000"/>
                  </a:schemeClr>
                </a:solidFill>
                <a:latin typeface="Roboto" panose="02000000000000000000" pitchFamily="2" charset="0"/>
              </a:rPr>
              <a:t> di </a:t>
            </a:r>
            <a:r>
              <a:rPr lang="en-GB" sz="2300" dirty="0" err="1">
                <a:solidFill>
                  <a:schemeClr val="tx1">
                    <a:lumMod val="65000"/>
                    <a:lumOff val="35000"/>
                  </a:schemeClr>
                </a:solidFill>
                <a:latin typeface="Roboto" panose="02000000000000000000" pitchFamily="2" charset="0"/>
              </a:rPr>
              <a:t>Urologia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Oncologica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dell’EAU</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Congresso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della</a:t>
            </a:r>
            <a:r>
              <a:rPr lang="en-GB" sz="2300" dirty="0">
                <a:solidFill>
                  <a:schemeClr val="tx1">
                    <a:lumMod val="65000"/>
                    <a:lumOff val="35000"/>
                  </a:schemeClr>
                </a:solidFill>
                <a:latin typeface="Roboto" panose="02000000000000000000" pitchFamily="2" charset="0"/>
              </a:rPr>
              <a:t> European Society for Medical Oncology (ESMO)</a:t>
            </a: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European Multidisciplinary Congress on Urological Cancers (EMUC)</a:t>
            </a: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Webinar </a:t>
            </a:r>
            <a:r>
              <a:rPr lang="en-GB" sz="2300" dirty="0" err="1">
                <a:solidFill>
                  <a:schemeClr val="tx1">
                    <a:lumMod val="65000"/>
                    <a:lumOff val="35000"/>
                  </a:schemeClr>
                </a:solidFill>
                <a:latin typeface="Roboto" panose="02000000000000000000" pitchFamily="2" charset="0"/>
              </a:rPr>
              <a:t>della</a:t>
            </a:r>
            <a:r>
              <a:rPr lang="en-GB" sz="2300" dirty="0">
                <a:solidFill>
                  <a:schemeClr val="tx1">
                    <a:lumMod val="65000"/>
                    <a:lumOff val="35000"/>
                  </a:schemeClr>
                </a:solidFill>
                <a:latin typeface="Roboto" panose="02000000000000000000" pitchFamily="2" charset="0"/>
              </a:rPr>
              <a:t> European Organisation for Research and Treatment of Cancer (EORTC) </a:t>
            </a:r>
          </a:p>
          <a:p>
            <a:endParaRPr lang="en-GB" sz="2300" dirty="0">
              <a:solidFill>
                <a:schemeClr val="tx1">
                  <a:lumMod val="65000"/>
                  <a:lumOff val="35000"/>
                </a:schemeClr>
              </a:solidFill>
              <a:latin typeface="Roboto" panose="02000000000000000000" pitchFamily="2" charset="0"/>
            </a:endParaRPr>
          </a:p>
          <a:p>
            <a:r>
              <a:rPr lang="en-GB" sz="2300" dirty="0">
                <a:solidFill>
                  <a:schemeClr val="tx1">
                    <a:lumMod val="65000"/>
                    <a:lumOff val="35000"/>
                  </a:schemeClr>
                </a:solidFill>
                <a:latin typeface="Roboto" panose="02000000000000000000" pitchFamily="2" charset="0"/>
              </a:rPr>
              <a:t>I </a:t>
            </a:r>
            <a:r>
              <a:rPr lang="en-GB" sz="2300" dirty="0" err="1">
                <a:solidFill>
                  <a:schemeClr val="tx1">
                    <a:lumMod val="65000"/>
                    <a:lumOff val="35000"/>
                  </a:schemeClr>
                </a:solidFill>
                <a:latin typeface="Roboto" panose="02000000000000000000" pitchFamily="2" charset="0"/>
              </a:rPr>
              <a:t>risultati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sono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stati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presentati</a:t>
            </a:r>
            <a:r>
              <a:rPr lang="en-GB" sz="2300" dirty="0">
                <a:solidFill>
                  <a:schemeClr val="tx1">
                    <a:lumMod val="65000"/>
                    <a:lumOff val="35000"/>
                  </a:schemeClr>
                </a:solidFill>
                <a:latin typeface="Roboto" panose="02000000000000000000" pitchFamily="2" charset="0"/>
              </a:rPr>
              <a:t> in diverse </a:t>
            </a:r>
            <a:r>
              <a:rPr lang="en-GB" sz="2300" dirty="0" err="1">
                <a:solidFill>
                  <a:schemeClr val="tx1">
                    <a:lumMod val="65000"/>
                    <a:lumOff val="35000"/>
                  </a:schemeClr>
                </a:solidFill>
                <a:latin typeface="Roboto" panose="02000000000000000000" pitchFamily="2" charset="0"/>
              </a:rPr>
              <a:t>pubblicazioni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tra</a:t>
            </a:r>
            <a:r>
              <a:rPr lang="en-GB" sz="2300" dirty="0">
                <a:solidFill>
                  <a:schemeClr val="tx1">
                    <a:lumMod val="65000"/>
                    <a:lumOff val="35000"/>
                  </a:schemeClr>
                </a:solidFill>
                <a:latin typeface="Roboto" panose="02000000000000000000" pitchFamily="2" charset="0"/>
              </a:rPr>
              <a:t> cui la </a:t>
            </a:r>
            <a:r>
              <a:rPr lang="en-GB" sz="2300" dirty="0" err="1">
                <a:solidFill>
                  <a:schemeClr val="tx1">
                    <a:lumMod val="65000"/>
                    <a:lumOff val="35000"/>
                  </a:schemeClr>
                </a:solidFill>
                <a:latin typeface="Roboto" panose="02000000000000000000" pitchFamily="2" charset="0"/>
              </a:rPr>
              <a:t>rivista</a:t>
            </a:r>
            <a:r>
              <a:rPr lang="en-GB" sz="2300" dirty="0">
                <a:solidFill>
                  <a:schemeClr val="tx1">
                    <a:lumMod val="65000"/>
                    <a:lumOff val="35000"/>
                  </a:schemeClr>
                </a:solidFill>
                <a:latin typeface="Roboto" panose="02000000000000000000" pitchFamily="2" charset="0"/>
              </a:rPr>
              <a:t> European Urology Focus</a:t>
            </a:r>
          </a:p>
          <a:p>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412739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686778" y="215923"/>
            <a:ext cx="11296790" cy="43711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br>
              <a:rPr lang="en-GB" dirty="0"/>
            </a:br>
            <a:br>
              <a:rPr lang="en-GB" sz="2400" dirty="0">
                <a:latin typeface="Roboto" panose="02000000000000000000" pitchFamily="2" charset="0"/>
                <a:ea typeface="Roboto" panose="02000000000000000000" pitchFamily="2" charset="0"/>
              </a:rPr>
            </a:br>
            <a:r>
              <a:rPr lang="en-GB" sz="5400" dirty="0">
                <a:solidFill>
                  <a:schemeClr val="accent1">
                    <a:lumMod val="50000"/>
                  </a:schemeClr>
                </a:solidFill>
                <a:latin typeface="Roboto" panose="02000000000000000000" pitchFamily="2" charset="0"/>
                <a:ea typeface="Roboto" panose="02000000000000000000" pitchFamily="2" charset="0"/>
              </a:rPr>
              <a:t>Come </a:t>
            </a:r>
            <a:r>
              <a:rPr lang="en-GB" sz="5400" dirty="0" err="1">
                <a:solidFill>
                  <a:schemeClr val="accent1">
                    <a:lumMod val="50000"/>
                  </a:schemeClr>
                </a:solidFill>
                <a:latin typeface="Roboto" panose="02000000000000000000" pitchFamily="2" charset="0"/>
                <a:ea typeface="Roboto" panose="02000000000000000000" pitchFamily="2" charset="0"/>
              </a:rPr>
              <a:t>è</a:t>
            </a:r>
            <a:r>
              <a:rPr lang="en-GB" sz="5400" dirty="0">
                <a:solidFill>
                  <a:schemeClr val="accent1">
                    <a:lumMod val="50000"/>
                  </a:schemeClr>
                </a:solidFill>
                <a:latin typeface="Roboto" panose="02000000000000000000" pitchFamily="2" charset="0"/>
                <a:ea typeface="Roboto" panose="02000000000000000000" pitchFamily="2" charset="0"/>
              </a:rPr>
              <a:t> </a:t>
            </a:r>
            <a:r>
              <a:rPr lang="en-GB" sz="5400" dirty="0" err="1">
                <a:solidFill>
                  <a:schemeClr val="accent1">
                    <a:lumMod val="50000"/>
                  </a:schemeClr>
                </a:solidFill>
                <a:latin typeface="Roboto" panose="02000000000000000000" pitchFamily="2" charset="0"/>
                <a:ea typeface="Roboto" panose="02000000000000000000" pitchFamily="2" charset="0"/>
              </a:rPr>
              <a:t>stato</a:t>
            </a:r>
            <a:r>
              <a:rPr lang="en-GB" sz="5400" dirty="0">
                <a:solidFill>
                  <a:schemeClr val="accent1">
                    <a:lumMod val="50000"/>
                  </a:schemeClr>
                </a:solidFill>
                <a:latin typeface="Roboto" panose="02000000000000000000" pitchFamily="2" charset="0"/>
                <a:ea typeface="Roboto" panose="02000000000000000000" pitchFamily="2" charset="0"/>
              </a:rPr>
              <a:t> </a:t>
            </a:r>
            <a:r>
              <a:rPr lang="en-GB" sz="5400" dirty="0" err="1">
                <a:solidFill>
                  <a:schemeClr val="accent1">
                    <a:lumMod val="50000"/>
                  </a:schemeClr>
                </a:solidFill>
                <a:latin typeface="Roboto" panose="02000000000000000000" pitchFamily="2" charset="0"/>
                <a:ea typeface="Roboto" panose="02000000000000000000" pitchFamily="2" charset="0"/>
              </a:rPr>
              <a:t>condotto</a:t>
            </a:r>
            <a:r>
              <a:rPr lang="en-GB" sz="5400" dirty="0">
                <a:solidFill>
                  <a:schemeClr val="accent1">
                    <a:lumMod val="50000"/>
                  </a:schemeClr>
                </a:solidFill>
                <a:latin typeface="Roboto" panose="02000000000000000000" pitchFamily="2" charset="0"/>
                <a:ea typeface="Roboto" panose="02000000000000000000" pitchFamily="2" charset="0"/>
              </a:rPr>
              <a:t> EUPROMS</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26040455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EAU patient view Barcelona 2019 André Deschamps</Template>
  <TotalTime>5252</TotalTime>
  <Words>2730</Words>
  <Application>Microsoft Macintosh PowerPoint</Application>
  <PresentationFormat>Widescreen</PresentationFormat>
  <Paragraphs>215</Paragraphs>
  <Slides>42</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Roboto</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andre deschamps</dc:creator>
  <cp:lastModifiedBy>Simon Crompton</cp:lastModifiedBy>
  <cp:revision>224</cp:revision>
  <dcterms:created xsi:type="dcterms:W3CDTF">2019-05-14T09:26:05Z</dcterms:created>
  <dcterms:modified xsi:type="dcterms:W3CDTF">2023-07-11T14:30:22Z</dcterms:modified>
</cp:coreProperties>
</file>