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782" autoAdjust="0"/>
  </p:normalViewPr>
  <p:slideViewPr>
    <p:cSldViewPr snapToGrid="0">
      <p:cViewPr varScale="1">
        <p:scale>
          <a:sx n="91" d="100"/>
          <a:sy n="91" d="100"/>
        </p:scale>
        <p:origin x="8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felmérés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tartalmazott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demográfiai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megállapító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kérdéseket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kérdést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állapot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mindennapi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élettevékenységek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életminőség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megállapítására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három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egészségügyi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kutatásokban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validált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mérőeszköz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segítségével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EQ-5D-5L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EORTC-QLQ-C30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EPIC-26.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minta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mérete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nagyon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nagy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volt,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ami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eredményeket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hitelessé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teszi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32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országból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főként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Európából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Észak-Amerikából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Ausztráliából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is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sokan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válaszoltak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átlagéletkor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diagnózis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idején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64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év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volt,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férfiak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átlagosan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öt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évvel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kezelés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után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jelenettek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Egyes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férfiaknál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kezelés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10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évvel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korábban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történt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másoknál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pedig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éppen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akkor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fejeződött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be.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Amint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első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diagnózis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idején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betöltött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életkor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eloszlásának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grafikonján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látható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válaszadók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több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mint 50%-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ánál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65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éves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koruk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előtt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diagnosztizálták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betegséget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ellentmond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annak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elképzelésnek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hogy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prosztatarák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idős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férfiak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betegsége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legtöbb válaszadó partnerrel élt, ami azért fontos, mert a kezelés hatással lehet a szexuális működésre.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válaszadói profilban enyhe torzulás tapasztalható a magasabb iskolai végzettség felé.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legtöbb beteg csak egyféle kezelést kapott a felmérés kezdetéig.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válaszadók 57%-a részesült radikális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prosztatektómiában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így az általános eredményeket befolyásolják az adott kezelés életminőségre gyakorolt hatásai.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Ez</a:t>
            </a:r>
            <a:r>
              <a:rPr lang="en-US" dirty="0"/>
              <a:t> a diagram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válaszadó</a:t>
            </a:r>
            <a:r>
              <a:rPr lang="en-US" dirty="0"/>
              <a:t> </a:t>
            </a:r>
            <a:r>
              <a:rPr lang="en-US" dirty="0" err="1"/>
              <a:t>életminőségét</a:t>
            </a:r>
            <a:r>
              <a:rPr lang="en-US" dirty="0"/>
              <a:t> </a:t>
            </a:r>
            <a:r>
              <a:rPr lang="en-US" dirty="0" err="1"/>
              <a:t>egytől</a:t>
            </a:r>
            <a:r>
              <a:rPr lang="en-US" dirty="0"/>
              <a:t> </a:t>
            </a:r>
            <a:r>
              <a:rPr lang="en-US" dirty="0" err="1"/>
              <a:t>hétig</a:t>
            </a:r>
            <a:r>
              <a:rPr lang="en-US" dirty="0"/>
              <a:t> </a:t>
            </a:r>
            <a:r>
              <a:rPr lang="en-US" dirty="0" err="1"/>
              <a:t>terjedő</a:t>
            </a:r>
            <a:r>
              <a:rPr lang="en-US" dirty="0"/>
              <a:t> </a:t>
            </a:r>
            <a:r>
              <a:rPr lang="en-US" dirty="0" err="1"/>
              <a:t>skálán</a:t>
            </a:r>
            <a:r>
              <a:rPr lang="en-US" dirty="0"/>
              <a:t> </a:t>
            </a:r>
            <a:r>
              <a:rPr lang="en-US" dirty="0" err="1"/>
              <a:t>mutatja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kategóriák</a:t>
            </a:r>
            <a:r>
              <a:rPr lang="en-US" dirty="0"/>
              <a:t> </a:t>
            </a:r>
            <a:r>
              <a:rPr lang="en-US" dirty="0" err="1"/>
              <a:t>százalékos</a:t>
            </a:r>
            <a:r>
              <a:rPr lang="en-US" dirty="0"/>
              <a:t> </a:t>
            </a:r>
            <a:r>
              <a:rPr lang="en-US" dirty="0" err="1"/>
              <a:t>arányát</a:t>
            </a:r>
            <a:r>
              <a:rPr lang="en-US" dirty="0"/>
              <a:t>. </a:t>
            </a:r>
            <a:r>
              <a:rPr lang="en-US" dirty="0" err="1"/>
              <a:t>Látható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válaszadók</a:t>
            </a:r>
            <a:r>
              <a:rPr lang="en-US" dirty="0"/>
              <a:t> </a:t>
            </a:r>
            <a:r>
              <a:rPr lang="en-US" dirty="0" err="1"/>
              <a:t>életminősége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. </a:t>
            </a:r>
            <a:r>
              <a:rPr lang="en-US" dirty="0" err="1"/>
              <a:t>Azonban</a:t>
            </a:r>
            <a:r>
              <a:rPr lang="en-US" dirty="0"/>
              <a:t>, </a:t>
            </a:r>
            <a:r>
              <a:rPr lang="en-US" dirty="0" err="1"/>
              <a:t>ahogy</a:t>
            </a:r>
            <a:r>
              <a:rPr lang="en-US" dirty="0"/>
              <a:t> a </a:t>
            </a:r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látni</a:t>
            </a:r>
            <a:r>
              <a:rPr lang="en-US" dirty="0"/>
              <a:t> </a:t>
            </a:r>
            <a:r>
              <a:rPr lang="en-US" dirty="0" err="1"/>
              <a:t>fogjuk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aspektusai</a:t>
            </a:r>
            <a:r>
              <a:rPr lang="en-US" dirty="0"/>
              <a:t> </a:t>
            </a:r>
            <a:r>
              <a:rPr lang="en-US" dirty="0" err="1"/>
              <a:t>jobbak</a:t>
            </a:r>
            <a:r>
              <a:rPr lang="en-US" dirty="0"/>
              <a:t>, mint </a:t>
            </a:r>
            <a:r>
              <a:rPr lang="en-US" dirty="0" err="1"/>
              <a:t>mások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 a dia az életminőségi pontszámokat mutatja, tehát minél alacsonyabb a pontszám, annál rosszabb az életminőség.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Ezek szerint a szexuális működés hiánya és kisebb mértékben az inkontinencia sokkal jobban befolyásolja a férfiak életminőségét, mint a kezelés egyéb utóhatásai.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Ezen</a:t>
            </a:r>
            <a:r>
              <a:rPr lang="en-US" dirty="0"/>
              <a:t> </a:t>
            </a:r>
            <a:r>
              <a:rPr lang="en-US" dirty="0" err="1"/>
              <a:t>általános</a:t>
            </a:r>
            <a:r>
              <a:rPr lang="en-US" dirty="0"/>
              <a:t> </a:t>
            </a:r>
            <a:r>
              <a:rPr lang="en-US" dirty="0" err="1"/>
              <a:t>megállapítások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most </a:t>
            </a:r>
            <a:r>
              <a:rPr lang="en-US" dirty="0" err="1"/>
              <a:t>nézzük</a:t>
            </a:r>
            <a:r>
              <a:rPr lang="en-US" dirty="0"/>
              <a:t> meg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életminőség</a:t>
            </a:r>
            <a:r>
              <a:rPr lang="en-US" dirty="0"/>
              <a:t> </a:t>
            </a:r>
            <a:r>
              <a:rPr lang="en-US" dirty="0" err="1"/>
              <a:t>néhány</a:t>
            </a:r>
            <a:r>
              <a:rPr lang="en-US" dirty="0"/>
              <a:t> </a:t>
            </a:r>
            <a:r>
              <a:rPr lang="en-US" dirty="0" err="1"/>
              <a:t>konkrét</a:t>
            </a:r>
            <a:r>
              <a:rPr lang="en-US" dirty="0"/>
              <a:t> </a:t>
            </a:r>
            <a:r>
              <a:rPr lang="en-US" dirty="0" err="1"/>
              <a:t>aspektusát</a:t>
            </a:r>
            <a:r>
              <a:rPr lang="en-US" dirty="0"/>
              <a:t> a </a:t>
            </a:r>
            <a:r>
              <a:rPr lang="en-US" dirty="0" err="1"/>
              <a:t>prosztatarák-kezelést</a:t>
            </a:r>
            <a:r>
              <a:rPr lang="en-US" dirty="0"/>
              <a:t> </a:t>
            </a:r>
            <a:r>
              <a:rPr lang="en-US" dirty="0" err="1"/>
              <a:t>követően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Első</a:t>
            </a:r>
            <a:r>
              <a:rPr lang="en-US" dirty="0"/>
              <a:t> a </a:t>
            </a:r>
            <a:r>
              <a:rPr lang="en-US" dirty="0" err="1"/>
              <a:t>diszkomfortérzés</a:t>
            </a:r>
            <a:r>
              <a:rPr lang="en-US" dirty="0"/>
              <a:t>, </a:t>
            </a:r>
            <a:r>
              <a:rPr lang="en-US" dirty="0" err="1"/>
              <a:t>fáradtság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álmatlanság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a </a:t>
            </a:r>
            <a:r>
              <a:rPr lang="en-US" dirty="0" err="1"/>
              <a:t>férfiak</a:t>
            </a:r>
            <a:r>
              <a:rPr lang="en-US" dirty="0"/>
              <a:t> a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tapasztalnak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diszkomfortérzés</a:t>
            </a:r>
            <a:r>
              <a:rPr lang="en-US" dirty="0"/>
              <a:t> </a:t>
            </a:r>
            <a:r>
              <a:rPr lang="en-US" dirty="0" err="1"/>
              <a:t>fokozódik</a:t>
            </a:r>
            <a:r>
              <a:rPr lang="en-US" dirty="0"/>
              <a:t>, </a:t>
            </a:r>
            <a:r>
              <a:rPr lang="en-US" dirty="0" err="1"/>
              <a:t>ahogy</a:t>
            </a:r>
            <a:r>
              <a:rPr lang="en-US" dirty="0"/>
              <a:t> a </a:t>
            </a:r>
            <a:r>
              <a:rPr lang="en-US" dirty="0" err="1"/>
              <a:t>férfiak</a:t>
            </a:r>
            <a:r>
              <a:rPr lang="en-US" dirty="0"/>
              <a:t> </a:t>
            </a:r>
            <a:r>
              <a:rPr lang="en-US" dirty="0" err="1"/>
              <a:t>végigmennek</a:t>
            </a:r>
            <a:r>
              <a:rPr lang="en-US" dirty="0"/>
              <a:t> a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szakaszain</a:t>
            </a:r>
            <a:r>
              <a:rPr lang="en-US" dirty="0"/>
              <a:t>. Az </a:t>
            </a:r>
            <a:r>
              <a:rPr lang="en-US" dirty="0" err="1"/>
              <a:t>előrehaladott</a:t>
            </a:r>
            <a:r>
              <a:rPr lang="en-US" dirty="0"/>
              <a:t> </a:t>
            </a:r>
            <a:r>
              <a:rPr lang="en-US" dirty="0" err="1"/>
              <a:t>stádiumú</a:t>
            </a:r>
            <a:r>
              <a:rPr lang="en-US" dirty="0"/>
              <a:t> </a:t>
            </a:r>
            <a:r>
              <a:rPr lang="en-US" dirty="0" err="1"/>
              <a:t>kemoterápiához</a:t>
            </a:r>
            <a:r>
              <a:rPr lang="en-US" dirty="0"/>
              <a:t> </a:t>
            </a:r>
            <a:r>
              <a:rPr lang="en-US" dirty="0" err="1"/>
              <a:t>érve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háromszor</a:t>
            </a:r>
            <a:r>
              <a:rPr lang="en-US" dirty="0"/>
              <a:t> </a:t>
            </a:r>
            <a:r>
              <a:rPr lang="en-US" dirty="0" err="1"/>
              <a:t>annyi</a:t>
            </a:r>
            <a:r>
              <a:rPr lang="en-US" dirty="0"/>
              <a:t> </a:t>
            </a:r>
            <a:r>
              <a:rPr lang="en-US" dirty="0" err="1"/>
              <a:t>fájdalomról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diszkomfortérzésről</a:t>
            </a:r>
            <a:r>
              <a:rPr lang="en-US" dirty="0"/>
              <a:t> </a:t>
            </a:r>
            <a:r>
              <a:rPr lang="en-US" dirty="0" err="1"/>
              <a:t>számolnak</a:t>
            </a:r>
            <a:r>
              <a:rPr lang="en-US" dirty="0"/>
              <a:t> be, mint a korai </a:t>
            </a:r>
            <a:r>
              <a:rPr lang="en-US" dirty="0" err="1"/>
              <a:t>stádiumú</a:t>
            </a:r>
            <a:r>
              <a:rPr lang="en-US" dirty="0"/>
              <a:t> </a:t>
            </a:r>
            <a:r>
              <a:rPr lang="en-US" dirty="0" err="1"/>
              <a:t>kezeléseknél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kemoterápiában részesülő férfiak több mint egyharmada azt mondja, hogy fáradtnak érezte magát az elmúlt héten. A fáradtság szintje a többi kezelés esetében viszonylag alacsonyabb, de úgy tűnik, hogy a sugárkezelés erősebb mértékű fáradtsággal jár, mint a műtét.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vizsgálat megállapította, hogy az álmatlanság a jelek szerint nagymértékben érinti a férfiakat az ADT-vel végzett sugárkezelés után, valamint a kemoterápia után is. A fáradtság megduplázódik a kezelés előrehaladtával, úgymond a prosztataműtéttől a kemoterápiáig.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vizsgálat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megállapította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prosztatarák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férfiak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42%-a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szorong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mértékben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depressziós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 tűnik, hogy a prosztatarák kiújulása jelentős hatással van a mentális egészségre. Láthatjuk, hogy a megkérdezettek több mint fele, akiknél a megbetegedés kiújult, hatos vagy annál nagyobb értékkel értékelte a mentális egészségére gyakorolt hatást - más szóval ennek jelentős hatása volt.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 látható, hogy a mentális egészségügyi problémák annál súlyosabbnak tűnnek, minél előrehaladottabb a rák.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Érdekes megjegyezni, hogy az aktív megfigyelés magasabb szintű depresszióval vagy szorongással jár, mint egyes kezelések, például a radikális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prosztatektómia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sugárkezelés. Ez összefügghet azzal a hosszú távú aggodalommal, amelyet a rendszeres vizsgálat okozhat, és azzal a ténnyel, hogy kezelési döntéseket még mindig lehet, hogy meg kell hozni.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Uomo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egyik tagja, a prosztatarákos betegek dán PROPA szervezete által az aktív megfigyelés alatt álló férfiak körében végzett felmérés szerint 37%-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súlyosan vagy közepesen aggódik.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 a dia ismét az életminőségi pontszámot mutatja: minél nagyobb a pontszám, annál jobb az életminőség. A szexuális működéssel kapcsolatos életminőséget mutatja be a különböző kezelések után.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életminőségi pontszámok minden kezelés esetében nyilvánvalóan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alacsonyak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az aktív megfigyeléshez képest.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Miért nem 100 az aktív megfigyelés pontszáma, ami az EPIC-pontszámskála csúcsa? Ez azért van, mert ezekben az életkorokban (a vizsgálatban szereplő átlagéletkor 70 év) a szexuális működés általában nem 100%-os.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ezeket az adatokat az általános népességgel hasonlítjuk össze, akkor a prosztatarák nélküli férfiak átlagos EPIC szexuális működési pontszáma 61, ami egyértelműen nagyon hasonló az itt szereplő aktív megfigyelési pontszámhoz.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Mekkora probléma tehát a szexuális működés? Láthatjuk, hogy ez a férfiak mintegy felénél nagy vagy közepes mértékű problémát jelent. Érdekes lenne megismerni a partnerek álláspontját ugyanerről a kérdésről.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felmérésben részt vevő férfiak mintegy háromnegyede rossznak vagy nagyon rossznak ítélte az aktuális szexuális működési képességét. Ez részben egyértelműen a válaszadó életkorát, valamint a kezelés hatásait tükrözi.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Összehasonlításképpen azonban érdekes megnézni egy 2017-es, valamivel idősebb korú (átlagéletkor 74,5 év), prosztatarákban nem szenvedő férfiakkal végzett vizsgálatot, amely ugyanazokat az EPIC-26 méréseket használta (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Venderbos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PMID: 28168601). Megállapították, hogy e férfiak 50%-a rossznak vagy nagyon rossznak értékelte szexuális működésre való képességét. Ez nyilvánvalóan lényegesen alacsonyabb arány, mint a vizsgálatunkban szereplő prosztatarákos férfiak 76%-a.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megnézzük, hogy a különböző kezelések hogyan hatnak a szexuális működésre, a felső adatsorból láthatjuk, hogy a prosztataműtéten átesett férfiak több mint fele úgy találja, hogy a szexuális működés nagy vagy közepes problémát jelent számára. Ez jelentős arány.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alábbi ábrák azt mutatják, hogy a szexuális működés valamivel kevésbé jelentős problémának tűnik a sugárkezelés után: A sugárkezelés esetében 47,3%-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volt jelentős problémája, míg a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prosztatektómia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esetében 54,8%-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Mindkét eredmény azonban azt jelzi, hogy a szexuális működést illetően a prosztatarák két legfontosabb első kezelése jelentős hatással van az életminőségre.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felmérésben részt vevő férfiaknak csak egyharmada próbálta ki az erekciót javító gyógyszereket és eszközöket. Tekintettel a szexuális működési problémák gyakoriságára a kezelés során, itt egyértelműen hiányosság van, és szükség van arra, hogy a férfiaknak több tanácsot adjunk ezekről a megközelítésekről.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vizeletinkontinenciával kapcsolatban pontosan ugyanazt az elemzést végeztük el, mint a szexuális működés esetében. Először is, összehasonlítottuk a különböző kezeléseket. Látható, hogy a prosztataműtét alacsonyabb életminőséggel jár, mint a sugárkezelés. A többi kezelés kevesebb hatást mutat.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ezeket az adatokat az általános népességgel hasonlítjuk össze, akkor a prosztatarák nélküli férfiak átlagos EPIC vizeletfunkciós pontszáma 89,5.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Kifejezetten a vizeletszabályozást vizsgálva a megkérdezett férfiak 60%-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ának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voltak problémái. Úgy tűnik, hogy a műtét jár a legjelentősebb problémákkal. A műtéti adat és az aktív megfigyelés összehasonlítása azt sugallja, hogy a műtét megduplázza az inkontinencia arányát. Meg kell azonban jegyezni, hogy még az aktív megfigyelés során is vannak problémák a csepegéssel. Ez a válaszadók átlagéletkorát tükrözi.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jelent ez a betegek számára a gyakorlatban? A felmérésben megkérdezték a férfiakat, hogy hány inkontinenciabetétet használnak naponta, és a felmérésben részt vevők több mint egyharmada naponta egy vagy több betétet használ. Ez tükrözheti azt a tényt, hogy a felmérésben részt vevők többsége radikális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prosztatektómián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esett át. A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prosztatektómián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átesett válaszadók fele használt betétet.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Hogy ezt perspektívába helyezzük, egy 2017-es, nagyjából azonos korú, prosztatarák miatt NEM kezelt férfiak körében végzett vizsgálat szerint körülbelül 5%-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használ betéteket (PMID: 28168601). Tehát itt egyértelműen jelentős hatásról van szó.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azt nézzük, hogy a csepegés és a szivárgás milyen nagy hatással van a férfiak életére, a felmérésben részt vevők 16%-a ítéli ezt nagy vagy közepes mértékű problémának.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ezt</a:t>
            </a:r>
            <a:r>
              <a:rPr lang="en-US" dirty="0"/>
              <a:t> a </a:t>
            </a:r>
            <a:r>
              <a:rPr lang="en-US" dirty="0" err="1"/>
              <a:t>számot</a:t>
            </a:r>
            <a:r>
              <a:rPr lang="en-US" dirty="0"/>
              <a:t> a </a:t>
            </a:r>
            <a:r>
              <a:rPr lang="en-US" dirty="0" err="1"/>
              <a:t>prosztatektómián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sugárkezelésen</a:t>
            </a:r>
            <a:r>
              <a:rPr lang="en-US" dirty="0"/>
              <a:t> </a:t>
            </a:r>
            <a:r>
              <a:rPr lang="en-US" dirty="0" err="1"/>
              <a:t>átesettekre</a:t>
            </a:r>
            <a:r>
              <a:rPr lang="en-US" dirty="0"/>
              <a:t> </a:t>
            </a:r>
            <a:r>
              <a:rPr lang="en-US" dirty="0" err="1"/>
              <a:t>bontjuk</a:t>
            </a:r>
            <a:r>
              <a:rPr lang="en-US" dirty="0"/>
              <a:t>, </a:t>
            </a:r>
            <a:r>
              <a:rPr lang="en-US" dirty="0" err="1"/>
              <a:t>láthatjuk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típusa</a:t>
            </a:r>
            <a:r>
              <a:rPr lang="en-US" dirty="0"/>
              <a:t>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hatással</a:t>
            </a:r>
            <a:r>
              <a:rPr lang="en-US" dirty="0"/>
              <a:t> van a </a:t>
            </a:r>
            <a:r>
              <a:rPr lang="en-US" dirty="0" err="1"/>
              <a:t>problémára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Ha a </a:t>
            </a:r>
            <a:r>
              <a:rPr lang="en-US" dirty="0" err="1"/>
              <a:t>prosztatektómiás</a:t>
            </a:r>
            <a:r>
              <a:rPr lang="en-US" dirty="0"/>
              <a:t> </a:t>
            </a:r>
            <a:r>
              <a:rPr lang="en-US" dirty="0" err="1"/>
              <a:t>betegeket</a:t>
            </a:r>
            <a:r>
              <a:rPr lang="en-US" dirty="0"/>
              <a:t> </a:t>
            </a:r>
            <a:r>
              <a:rPr lang="en-US" dirty="0" err="1"/>
              <a:t>nézzük</a:t>
            </a:r>
            <a:r>
              <a:rPr lang="en-US" dirty="0"/>
              <a:t>, a </a:t>
            </a:r>
            <a:r>
              <a:rPr lang="en-US" dirty="0" err="1"/>
              <a:t>felső</a:t>
            </a:r>
            <a:r>
              <a:rPr lang="en-US" dirty="0"/>
              <a:t> </a:t>
            </a:r>
            <a:r>
              <a:rPr lang="en-US" dirty="0" err="1"/>
              <a:t>adatsorban</a:t>
            </a:r>
            <a:r>
              <a:rPr lang="en-US" dirty="0"/>
              <a:t> </a:t>
            </a:r>
            <a:r>
              <a:rPr lang="en-US" dirty="0" err="1"/>
              <a:t>láthatjuk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68%-</a:t>
            </a:r>
            <a:r>
              <a:rPr lang="en-US" dirty="0" err="1"/>
              <a:t>uk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a </a:t>
            </a:r>
            <a:r>
              <a:rPr lang="en-US" dirty="0" err="1"/>
              <a:t>csepegés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szivárgás</a:t>
            </a:r>
            <a:r>
              <a:rPr lang="en-US" dirty="0"/>
              <a:t> </a:t>
            </a:r>
            <a:r>
              <a:rPr lang="en-US" dirty="0" err="1"/>
              <a:t>problémát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Hasonlítsuk</a:t>
            </a:r>
            <a:r>
              <a:rPr lang="en-US" dirty="0"/>
              <a:t>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a </a:t>
            </a:r>
            <a:r>
              <a:rPr lang="en-US" dirty="0" err="1"/>
              <a:t>sugárkezelt</a:t>
            </a:r>
            <a:r>
              <a:rPr lang="en-US" dirty="0"/>
              <a:t> </a:t>
            </a:r>
            <a:r>
              <a:rPr lang="en-US" dirty="0" err="1"/>
              <a:t>betegekkel</a:t>
            </a:r>
            <a:r>
              <a:rPr lang="en-US" dirty="0"/>
              <a:t>, 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vonalban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a </a:t>
            </a:r>
            <a:r>
              <a:rPr lang="en-US" dirty="0" err="1"/>
              <a:t>betegek</a:t>
            </a:r>
            <a:r>
              <a:rPr lang="en-US" dirty="0"/>
              <a:t> 47%-a </a:t>
            </a:r>
            <a:r>
              <a:rPr lang="en-US" dirty="0" err="1"/>
              <a:t>mondja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csepegés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szivárgás</a:t>
            </a:r>
            <a:r>
              <a:rPr lang="en-US" dirty="0"/>
              <a:t> </a:t>
            </a:r>
            <a:r>
              <a:rPr lang="en-US" dirty="0" err="1"/>
              <a:t>problémát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EUPROMS-eredményekből három fő üzenetet vonhatunk le.</a:t>
            </a:r>
          </a:p>
          <a:p>
            <a:endParaRPr lang="hu-HU" dirty="0"/>
          </a:p>
          <a:p>
            <a:r>
              <a:rPr lang="hu-HU" dirty="0"/>
              <a:t>Az első az, hogy az aktív megfigyelést mindig fontolóra kell venni, ha az biztonságosan alkalmazható, mert összességében ez védi legjobban az életminőséget. Természetesen az inkontinencia és a szexuális működés szempontjából egyértelmű a kontraszt ez és más megközelítések között. </a:t>
            </a:r>
          </a:p>
          <a:p>
            <a:endParaRPr lang="hu-H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második megjegyzendő üzenet az, hogy a prosztatarák korai felismerése rendkívül fontos. Minél előrehaladottabb a prosztatarák a diagnózis felállításakor, annál rosszabb a kezelés hatása az életminőségre. Az itt látható grafikon azt mutatja, hogy számos tényezőt együttesen vizsgálva – diszkomfortérzet, fáradtság, álmatlanság és mentális egészség – ezek mindegyike súlyosabban jelentkezik az előrehaladottabb prosztatarákhoz társuló kezelések során.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üzenet</a:t>
            </a:r>
            <a:r>
              <a:rPr lang="en-US" dirty="0"/>
              <a:t>, </a:t>
            </a:r>
            <a:r>
              <a:rPr lang="en-US" dirty="0" err="1"/>
              <a:t>amelyet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EUPROMS-</a:t>
            </a:r>
            <a:r>
              <a:rPr lang="en-US" dirty="0" err="1"/>
              <a:t>vizsgálat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adatából</a:t>
            </a:r>
            <a:r>
              <a:rPr lang="en-US" dirty="0"/>
              <a:t> </a:t>
            </a:r>
            <a:r>
              <a:rPr lang="en-US" dirty="0" err="1"/>
              <a:t>levonhatunk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színvonalú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támogatás</a:t>
            </a:r>
            <a:r>
              <a:rPr lang="en-US" dirty="0"/>
              <a:t> </a:t>
            </a:r>
            <a:r>
              <a:rPr lang="en-US" dirty="0" err="1"/>
              <a:t>elengedhetetlen</a:t>
            </a:r>
            <a:r>
              <a:rPr lang="en-US" dirty="0"/>
              <a:t>. Az EUPROMS </a:t>
            </a:r>
            <a:r>
              <a:rPr lang="en-US" dirty="0" err="1"/>
              <a:t>eredményei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mutatják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prosztatarák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súlyos</a:t>
            </a:r>
            <a:r>
              <a:rPr lang="en-US" dirty="0"/>
              <a:t> </a:t>
            </a:r>
            <a:r>
              <a:rPr lang="en-US" dirty="0" err="1"/>
              <a:t>hatásokkal</a:t>
            </a:r>
            <a:r>
              <a:rPr lang="en-US" dirty="0"/>
              <a:t> </a:t>
            </a:r>
            <a:r>
              <a:rPr lang="en-US" dirty="0" err="1"/>
              <a:t>járhat</a:t>
            </a:r>
            <a:r>
              <a:rPr lang="en-US" dirty="0"/>
              <a:t>. A </a:t>
            </a:r>
            <a:r>
              <a:rPr lang="en-US" dirty="0" err="1"/>
              <a:t>férfiaknak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szakértelemre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tapasztalatra</a:t>
            </a:r>
            <a:r>
              <a:rPr lang="en-US" dirty="0"/>
              <a:t> </a:t>
            </a:r>
            <a:r>
              <a:rPr lang="en-US" dirty="0" err="1"/>
              <a:t>szükségük</a:t>
            </a:r>
            <a:r>
              <a:rPr lang="en-US" dirty="0"/>
              <a:t> van a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, </a:t>
            </a:r>
            <a:r>
              <a:rPr lang="en-US" dirty="0" err="1"/>
              <a:t>információval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támogatással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szakaszában</a:t>
            </a:r>
            <a:r>
              <a:rPr lang="en-US" dirty="0"/>
              <a:t>. Minden </a:t>
            </a:r>
            <a:r>
              <a:rPr lang="en-US" dirty="0" err="1"/>
              <a:t>prosztatarákos</a:t>
            </a:r>
            <a:r>
              <a:rPr lang="en-US" dirty="0"/>
              <a:t> </a:t>
            </a:r>
            <a:r>
              <a:rPr lang="en-US" dirty="0" err="1"/>
              <a:t>férfit</a:t>
            </a:r>
            <a:r>
              <a:rPr lang="en-US" dirty="0"/>
              <a:t> </a:t>
            </a:r>
            <a:r>
              <a:rPr lang="en-US" dirty="0" err="1"/>
              <a:t>multidiszciplináris</a:t>
            </a:r>
            <a:r>
              <a:rPr lang="en-US" dirty="0"/>
              <a:t> </a:t>
            </a:r>
            <a:r>
              <a:rPr lang="en-US" dirty="0" err="1"/>
              <a:t>csapatokkal</a:t>
            </a:r>
            <a:r>
              <a:rPr lang="en-US" dirty="0"/>
              <a:t> </a:t>
            </a:r>
            <a:r>
              <a:rPr lang="en-US" dirty="0" err="1"/>
              <a:t>rendelkező</a:t>
            </a:r>
            <a:r>
              <a:rPr lang="en-US" dirty="0"/>
              <a:t> </a:t>
            </a:r>
            <a:r>
              <a:rPr lang="en-US" dirty="0" err="1"/>
              <a:t>rákközpontban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kezelni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megérteni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vizsgálat</a:t>
            </a:r>
            <a:r>
              <a:rPr lang="en-US" dirty="0"/>
              <a:t> </a:t>
            </a:r>
            <a:r>
              <a:rPr lang="en-US" dirty="0" err="1"/>
              <a:t>miben</a:t>
            </a:r>
            <a:r>
              <a:rPr lang="en-US" dirty="0"/>
              <a:t> </a:t>
            </a:r>
            <a:r>
              <a:rPr lang="en-US" dirty="0" err="1"/>
              <a:t>különbözik</a:t>
            </a:r>
            <a:r>
              <a:rPr lang="en-US" dirty="0"/>
              <a:t> a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vizsgálatoktól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. A </a:t>
            </a:r>
            <a:r>
              <a:rPr lang="en-US" dirty="0" err="1"/>
              <a:t>prosztatarákos</a:t>
            </a:r>
            <a:r>
              <a:rPr lang="en-US" dirty="0"/>
              <a:t> </a:t>
            </a:r>
            <a:r>
              <a:rPr lang="en-US" dirty="0" err="1"/>
              <a:t>férfiak</a:t>
            </a:r>
            <a:r>
              <a:rPr lang="en-US" dirty="0"/>
              <a:t> </a:t>
            </a:r>
            <a:r>
              <a:rPr lang="en-US" dirty="0" err="1"/>
              <a:t>életminőségével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legtöbb</a:t>
            </a:r>
            <a:r>
              <a:rPr lang="en-US" dirty="0"/>
              <a:t> </a:t>
            </a:r>
            <a:r>
              <a:rPr lang="en-US" dirty="0" err="1"/>
              <a:t>vizsgálatot</a:t>
            </a:r>
            <a:r>
              <a:rPr lang="en-US" dirty="0"/>
              <a:t> </a:t>
            </a:r>
            <a:r>
              <a:rPr lang="en-US" dirty="0" err="1"/>
              <a:t>klinikai</a:t>
            </a:r>
            <a:r>
              <a:rPr lang="en-US" dirty="0"/>
              <a:t> </a:t>
            </a:r>
            <a:r>
              <a:rPr lang="en-US" dirty="0" err="1"/>
              <a:t>környezetben</a:t>
            </a:r>
            <a:r>
              <a:rPr lang="en-US" dirty="0"/>
              <a:t> </a:t>
            </a:r>
            <a:r>
              <a:rPr lang="en-US" dirty="0" err="1"/>
              <a:t>végzik</a:t>
            </a:r>
            <a:r>
              <a:rPr lang="en-US" dirty="0"/>
              <a:t>. Más </a:t>
            </a:r>
            <a:r>
              <a:rPr lang="en-US" dirty="0" err="1"/>
              <a:t>szóval</a:t>
            </a:r>
            <a:r>
              <a:rPr lang="en-US" dirty="0"/>
              <a:t>, a </a:t>
            </a:r>
            <a:r>
              <a:rPr lang="en-US" dirty="0" err="1"/>
              <a:t>férfiakat</a:t>
            </a:r>
            <a:r>
              <a:rPr lang="en-US" dirty="0"/>
              <a:t> </a:t>
            </a:r>
            <a:r>
              <a:rPr lang="en-US" dirty="0" err="1"/>
              <a:t>orvosok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ápolók</a:t>
            </a:r>
            <a:r>
              <a:rPr lang="en-US" dirty="0"/>
              <a:t> </a:t>
            </a:r>
            <a:r>
              <a:rPr lang="en-US" dirty="0" err="1"/>
              <a:t>kérdezik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kérdőíveket</a:t>
            </a:r>
            <a:r>
              <a:rPr lang="en-US" dirty="0"/>
              <a:t> </a:t>
            </a:r>
            <a:r>
              <a:rPr lang="en-US" dirty="0" err="1"/>
              <a:t>töltenek</a:t>
            </a:r>
            <a:r>
              <a:rPr lang="en-US" dirty="0"/>
              <a:t> ki, </a:t>
            </a:r>
            <a:r>
              <a:rPr lang="en-US" dirty="0" err="1"/>
              <a:t>miközben</a:t>
            </a:r>
            <a:r>
              <a:rPr lang="en-US" dirty="0"/>
              <a:t> </a:t>
            </a:r>
            <a:r>
              <a:rPr lang="en-US" dirty="0" err="1"/>
              <a:t>kórházi</a:t>
            </a:r>
            <a:r>
              <a:rPr lang="en-US" dirty="0"/>
              <a:t> </a:t>
            </a:r>
            <a:r>
              <a:rPr lang="en-US" dirty="0" err="1"/>
              <a:t>kezelésre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ellenőrzésekre</a:t>
            </a:r>
            <a:r>
              <a:rPr lang="en-US" dirty="0"/>
              <a:t> </a:t>
            </a:r>
            <a:r>
              <a:rPr lang="en-US" dirty="0" err="1"/>
              <a:t>járnak</a:t>
            </a:r>
            <a:r>
              <a:rPr lang="en-US" dirty="0"/>
              <a:t>.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online </a:t>
            </a:r>
            <a:r>
              <a:rPr lang="en-US" dirty="0" err="1"/>
              <a:t>felmérést</a:t>
            </a:r>
            <a:r>
              <a:rPr lang="en-US" dirty="0"/>
              <a:t> a </a:t>
            </a:r>
            <a:r>
              <a:rPr lang="en-US" dirty="0" err="1"/>
              <a:t>férfiak</a:t>
            </a:r>
            <a:r>
              <a:rPr lang="en-US" dirty="0"/>
              <a:t> a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idejükben</a:t>
            </a:r>
            <a:r>
              <a:rPr lang="en-US" dirty="0"/>
              <a:t>, </a:t>
            </a:r>
            <a:r>
              <a:rPr lang="en-US" dirty="0" err="1"/>
              <a:t>otthonuk</a:t>
            </a:r>
            <a:r>
              <a:rPr lang="en-US" dirty="0"/>
              <a:t> </a:t>
            </a:r>
            <a:r>
              <a:rPr lang="en-US" dirty="0" err="1"/>
              <a:t>kényelmében</a:t>
            </a:r>
            <a:r>
              <a:rPr lang="en-US" dirty="0"/>
              <a:t> </a:t>
            </a:r>
            <a:r>
              <a:rPr lang="en-US" dirty="0" err="1"/>
              <a:t>töltötték</a:t>
            </a:r>
            <a:r>
              <a:rPr lang="en-US" dirty="0"/>
              <a:t> ki.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jelenti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idejük</a:t>
            </a:r>
            <a:r>
              <a:rPr lang="en-US" dirty="0"/>
              <a:t> </a:t>
            </a:r>
            <a:r>
              <a:rPr lang="en-US" dirty="0" err="1"/>
              <a:t>lehetett</a:t>
            </a:r>
            <a:r>
              <a:rPr lang="en-US" dirty="0"/>
              <a:t> </a:t>
            </a:r>
            <a:r>
              <a:rPr lang="en-US" dirty="0" err="1"/>
              <a:t>átgondolni</a:t>
            </a:r>
            <a:r>
              <a:rPr lang="en-US" dirty="0"/>
              <a:t> a </a:t>
            </a:r>
            <a:r>
              <a:rPr lang="en-US" dirty="0" err="1"/>
              <a:t>válaszaikat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nyugodtabban</a:t>
            </a:r>
            <a:r>
              <a:rPr lang="en-US" dirty="0"/>
              <a:t> </a:t>
            </a:r>
            <a:r>
              <a:rPr lang="en-US" dirty="0" err="1"/>
              <a:t>mondhatták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is </a:t>
            </a:r>
            <a:r>
              <a:rPr lang="en-US" dirty="0" err="1"/>
              <a:t>éreznek</a:t>
            </a:r>
            <a:r>
              <a:rPr lang="en-US" dirty="0"/>
              <a:t> </a:t>
            </a:r>
            <a:r>
              <a:rPr lang="en-US" dirty="0" err="1"/>
              <a:t>valójában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felmérés</a:t>
            </a:r>
            <a:r>
              <a:rPr lang="en-US" dirty="0"/>
              <a:t> </a:t>
            </a:r>
            <a:r>
              <a:rPr lang="en-US" dirty="0" err="1"/>
              <a:t>keresztmetszeti</a:t>
            </a:r>
            <a:r>
              <a:rPr lang="en-US" dirty="0"/>
              <a:t> </a:t>
            </a:r>
            <a:r>
              <a:rPr lang="en-US" dirty="0" err="1"/>
              <a:t>képet</a:t>
            </a:r>
            <a:r>
              <a:rPr lang="en-US" dirty="0"/>
              <a:t> ad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Európa-szerte</a:t>
            </a:r>
            <a:r>
              <a:rPr lang="en-US" dirty="0"/>
              <a:t> </a:t>
            </a:r>
            <a:r>
              <a:rPr lang="en-US" dirty="0" err="1"/>
              <a:t>prosztatarák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kezelt</a:t>
            </a:r>
            <a:r>
              <a:rPr lang="en-US" dirty="0"/>
              <a:t> </a:t>
            </a:r>
            <a:r>
              <a:rPr lang="en-US" dirty="0" err="1"/>
              <a:t>férfiak</a:t>
            </a:r>
            <a:r>
              <a:rPr lang="en-US" dirty="0"/>
              <a:t> </a:t>
            </a:r>
            <a:r>
              <a:rPr lang="en-US" dirty="0" err="1"/>
              <a:t>populációjáról</a:t>
            </a:r>
            <a:r>
              <a:rPr lang="en-US" dirty="0"/>
              <a:t>. A </a:t>
            </a:r>
            <a:r>
              <a:rPr lang="en-US" dirty="0" err="1"/>
              <a:t>felmérés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megkérdezték</a:t>
            </a:r>
            <a:r>
              <a:rPr lang="en-US" dirty="0"/>
              <a:t>: „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élete</a:t>
            </a:r>
            <a:r>
              <a:rPr lang="en-US" dirty="0"/>
              <a:t> </a:t>
            </a:r>
            <a:r>
              <a:rPr lang="en-US" dirty="0" err="1"/>
              <a:t>ebben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időszakban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vizsgálat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tudta</a:t>
            </a:r>
            <a:r>
              <a:rPr lang="en-US" dirty="0"/>
              <a:t> </a:t>
            </a:r>
            <a:r>
              <a:rPr lang="en-US" dirty="0" err="1"/>
              <a:t>figyelembe</a:t>
            </a:r>
            <a:r>
              <a:rPr lang="en-US" dirty="0"/>
              <a:t> </a:t>
            </a:r>
            <a:r>
              <a:rPr lang="en-US" dirty="0" err="1"/>
              <a:t>venni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válaszadók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előtti</a:t>
            </a:r>
            <a:r>
              <a:rPr lang="en-US" dirty="0"/>
              <a:t> </a:t>
            </a:r>
            <a:r>
              <a:rPr lang="en-US" dirty="0" err="1"/>
              <a:t>egészségi</a:t>
            </a:r>
            <a:r>
              <a:rPr lang="en-US" dirty="0"/>
              <a:t> </a:t>
            </a:r>
            <a:r>
              <a:rPr lang="en-US" dirty="0" err="1"/>
              <a:t>állapotát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prosztatarákos</a:t>
            </a:r>
            <a:r>
              <a:rPr lang="en-US" dirty="0"/>
              <a:t> </a:t>
            </a:r>
            <a:r>
              <a:rPr lang="en-US" dirty="0" err="1"/>
              <a:t>betegek</a:t>
            </a:r>
            <a:r>
              <a:rPr lang="en-US" dirty="0"/>
              <a:t> </a:t>
            </a:r>
            <a:r>
              <a:rPr lang="en-US" dirty="0" err="1"/>
              <a:t>mennyiben</a:t>
            </a:r>
            <a:r>
              <a:rPr lang="en-US" dirty="0"/>
              <a:t> </a:t>
            </a:r>
            <a:r>
              <a:rPr lang="en-US" dirty="0" err="1"/>
              <a:t>különböznek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lakosságtól</a:t>
            </a:r>
            <a:r>
              <a:rPr lang="en-US" dirty="0"/>
              <a:t>.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másfajta</a:t>
            </a:r>
            <a:r>
              <a:rPr lang="en-US" dirty="0"/>
              <a:t> </a:t>
            </a:r>
            <a:r>
              <a:rPr lang="en-US" dirty="0" err="1"/>
              <a:t>vizsgálat</a:t>
            </a:r>
            <a:r>
              <a:rPr lang="en-US" dirty="0"/>
              <a:t> </a:t>
            </a:r>
            <a:r>
              <a:rPr lang="en-US" dirty="0" err="1"/>
              <a:t>lett</a:t>
            </a:r>
            <a:r>
              <a:rPr lang="en-US" dirty="0"/>
              <a:t> </a:t>
            </a:r>
            <a:r>
              <a:rPr lang="en-US" dirty="0" err="1"/>
              <a:t>volna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26ED3-0C98-5C13-DCFE-D382BBAFB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" y="-17195"/>
            <a:ext cx="12177519" cy="68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kérdőívek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Két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külön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online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felmérés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2019-ben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2022-ben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Minden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olyan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férfi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számára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aki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prosztatarák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miatt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kezelésben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részesült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Mindkettő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validált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életminőségi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kérdőíveken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alapuló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kérdéseket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használt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EPIC-26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EORTC-QLQ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Ezek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nyelven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érhetők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válaszok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névtelenek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voltak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Földrajzi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válaszadás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70" y="1302707"/>
            <a:ext cx="5097380" cy="5404981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Egyedi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"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kombináltan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Válaszadói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Válaszadói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48" y="1606549"/>
            <a:ext cx="8855723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Kezelési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Az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elemzés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adatok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elemzését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professzor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csapata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végezte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Erasmus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Egyetem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Orvostudományi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Központjában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Urológia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Klinikán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Rotterdamban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EUPROMS 1.0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2.0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adatainak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elemzése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bemutatott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kombinált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eredményeket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szolgáltatta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bemutatott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eredmények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némelyike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nyers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felmérési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válaszokon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alapul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statisztikai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szignifikanciát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számították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ki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vagy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került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bemutatásra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Valamennyi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eredmény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segít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klinikai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döntéshozatalhoz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nélkülözhetetlen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információkkal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szolgálni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így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klinikailag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releváns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eredmények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Általános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életminőség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660" y="1372557"/>
            <a:ext cx="10346373" cy="3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74" y="758656"/>
            <a:ext cx="10077093" cy="51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eredmények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Eredmények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n-GB" sz="2800" dirty="0" err="1">
                <a:latin typeface="Roboto" panose="02000000000000000000" pitchFamily="2" charset="0"/>
              </a:rPr>
              <a:t>Diszkomfortérzés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fáradtság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álmatlanság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721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betegek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által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jelentett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kimenetelekről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szóló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vizsgálat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legelső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prosztatarákos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életminőségi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felmérés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amelyet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betegek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végeztek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betegek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számára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904" y="778526"/>
            <a:ext cx="9340947" cy="51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457" y="988654"/>
            <a:ext cx="9553475" cy="46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019" y="873594"/>
            <a:ext cx="9822454" cy="50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eredmények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Mentális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egészség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664" y="587444"/>
            <a:ext cx="8393330" cy="50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00" y="452865"/>
            <a:ext cx="736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19" y="724951"/>
            <a:ext cx="8801168" cy="47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eredmények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hu-HU" sz="2800" dirty="0">
                <a:latin typeface="Roboto" panose="02000000000000000000" pitchFamily="2" charset="0"/>
              </a:rPr>
              <a:t>Szexuális működés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115" y="415145"/>
            <a:ext cx="9009045" cy="56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1122346"/>
            <a:ext cx="8001000" cy="478680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Erről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prezentációról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prezentáció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prosztatarákos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betegcsoportoknak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nagyközönségnek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szól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eredmények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külön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engedély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nélkül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közzétehetők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vizsgálatot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mindig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meg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kell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említeni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grafikonok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bármelyikének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reprodukálása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esetén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kell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kreditálni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403" y="1183217"/>
            <a:ext cx="8553726" cy="44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486" y="686957"/>
            <a:ext cx="7090279" cy="53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828" y="2101719"/>
            <a:ext cx="8948137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eredmények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Vizeletinkontinencia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477" y="822697"/>
            <a:ext cx="8283045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980" y="999942"/>
            <a:ext cx="8060478" cy="4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74" y="1062617"/>
            <a:ext cx="8268083" cy="4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25" y="1246996"/>
            <a:ext cx="8373531" cy="3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535" y="769707"/>
            <a:ext cx="6839865" cy="53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vizsgálat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 err="1">
                <a:latin typeface="Roboto" panose="02000000000000000000" pitchFamily="2" charset="0"/>
              </a:rPr>
              <a:t>Megjegyzendő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tanulságok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ról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Megjegyzendő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üzenetek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876" y="1533460"/>
            <a:ext cx="8296395" cy="45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Megjegyzendő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üzenetek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083" y="1480860"/>
            <a:ext cx="8414726" cy="4657116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Megjegyzendő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üzenetek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Multidiszciplináris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csapatokkal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rendelkező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rákközpontokra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van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szükségünk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Az EUPROMS-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ról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 (Europa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betegek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által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jelentett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kimenetelekről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szóló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rövidítése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első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olyan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nagyszabású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prosztatarák-kezelés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utáni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életminőségről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amelyet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maguk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betegek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végeztek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Új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perspektívát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nyújt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mivel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legtöbb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más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életminőségi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vizsgálatot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orvosok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végzik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klinikai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környezetben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más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orvosokkal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együtt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Az EUPROMS-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ról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megállapításai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két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hasonló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kérdéseket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feltevő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online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kérdőívre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adott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válaszokon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alapulnak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augusztusában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kezdődött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első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jelentés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januárjában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októberében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kezdődött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első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jelentés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júliusában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válasz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Az EUPROMS-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ról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felmérés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eredményei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"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pillanatképet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"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nyújtanak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prosztatarákos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férfiak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által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adott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időpontban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Európa-szerte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tapasztalt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életminőségi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problémákról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Olyan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információkkal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szolgálnak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amelyek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segíthetnek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betegeknek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orvosaiknak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kezelésekkel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kapcsolatos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döntések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meghozatalában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Segíthetnek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prosztatarák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korai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diagnosztizálásáért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folytatott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kampányban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olyan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megközelítések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előmozdításában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mint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aktív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megfigyelés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Az EUPROMS-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ról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623376"/>
            <a:ext cx="1055516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megállapításairól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számos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fontos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orvostudományi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konferencián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számolt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be,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többek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között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Európai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Urológusok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Szövetsége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Association of Urologists, EAU)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Kongresszusa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EAU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Onkológiai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urológia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szekciójának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éves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ülése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Európai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Orvosi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Onkológiai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Társaság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Society for Medical Oncology, ESMO)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Kongresszusa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Urológiai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Rákok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Európai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Multidiszciplináris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Kongresszusa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Multidisciplinary Congress on Urological Cancers, EMUC)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Európai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Rákkutatási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Rákkezelési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Szervezet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Organisation for Research and Treatment of Cancer (EORTC)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webináriuma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eredmények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számos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kiadványban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jelentek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meg,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beleértve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Urology Focus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magazint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is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Hogyan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zajlott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5250</TotalTime>
  <Words>2250</Words>
  <Application>Microsoft Macintosh PowerPoint</Application>
  <PresentationFormat>Widescreen</PresentationFormat>
  <Paragraphs>216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214</cp:revision>
  <dcterms:created xsi:type="dcterms:W3CDTF">2019-05-14T09:26:05Z</dcterms:created>
  <dcterms:modified xsi:type="dcterms:W3CDTF">2023-07-11T14:30:01Z</dcterms:modified>
</cp:coreProperties>
</file>