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327" r:id="rId3"/>
    <p:sldId id="312" r:id="rId4"/>
    <p:sldId id="314" r:id="rId5"/>
    <p:sldId id="328" r:id="rId6"/>
    <p:sldId id="316" r:id="rId7"/>
    <p:sldId id="318" r:id="rId8"/>
    <p:sldId id="317" r:id="rId9"/>
    <p:sldId id="299" r:id="rId10"/>
    <p:sldId id="319" r:id="rId11"/>
    <p:sldId id="300" r:id="rId12"/>
    <p:sldId id="323" r:id="rId13"/>
    <p:sldId id="260" r:id="rId14"/>
    <p:sldId id="302" r:id="rId15"/>
    <p:sldId id="321" r:id="rId16"/>
    <p:sldId id="309" r:id="rId17"/>
    <p:sldId id="320" r:id="rId18"/>
    <p:sldId id="262" r:id="rId19"/>
    <p:sldId id="322" r:id="rId20"/>
    <p:sldId id="272" r:id="rId21"/>
    <p:sldId id="273" r:id="rId22"/>
    <p:sldId id="274" r:id="rId23"/>
    <p:sldId id="303" r:id="rId24"/>
    <p:sldId id="277" r:id="rId25"/>
    <p:sldId id="276" r:id="rId26"/>
    <p:sldId id="278" r:id="rId27"/>
    <p:sldId id="304" r:id="rId28"/>
    <p:sldId id="279" r:id="rId29"/>
    <p:sldId id="280" r:id="rId30"/>
    <p:sldId id="281" r:id="rId31"/>
    <p:sldId id="282" r:id="rId32"/>
    <p:sldId id="284" r:id="rId33"/>
    <p:sldId id="305" r:id="rId34"/>
    <p:sldId id="285" r:id="rId35"/>
    <p:sldId id="286" r:id="rId36"/>
    <p:sldId id="287" r:id="rId37"/>
    <p:sldId id="288" r:id="rId38"/>
    <p:sldId id="289" r:id="rId39"/>
    <p:sldId id="310" r:id="rId40"/>
    <p:sldId id="324" r:id="rId41"/>
    <p:sldId id="325" r:id="rId42"/>
    <p:sldId id="32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 deschamps" initials="ad" lastIdx="8" clrIdx="0">
    <p:extLst>
      <p:ext uri="{19B8F6BF-5375-455C-9EA6-DF929625EA0E}">
        <p15:presenceInfo xmlns:p15="http://schemas.microsoft.com/office/powerpoint/2012/main" userId="29108d73b4981f04" providerId="Windows Live"/>
      </p:ext>
    </p:extLst>
  </p:cmAuthor>
  <p:cmAuthor id="2" name="Simon Crompton" initials="SC" lastIdx="1" clrIdx="1">
    <p:extLst>
      <p:ext uri="{19B8F6BF-5375-455C-9EA6-DF929625EA0E}">
        <p15:presenceInfo xmlns:p15="http://schemas.microsoft.com/office/powerpoint/2012/main" userId="bc91a5c6fdef56c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AA43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75839" autoAdjust="0"/>
  </p:normalViewPr>
  <p:slideViewPr>
    <p:cSldViewPr snapToGrid="0">
      <p:cViewPr varScale="1">
        <p:scale>
          <a:sx n="92" d="100"/>
          <a:sy n="92" d="100"/>
        </p:scale>
        <p:origin x="264"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Roboto" panose="02000000000000000000" pitchFamily="2" charset="0"/>
                <a:ea typeface="+mn-ea"/>
                <a:cs typeface="+mn-cs"/>
              </a:defRPr>
            </a:pPr>
            <a:r>
              <a:rPr lang="nl-BE"/>
              <a:t>Number of treatments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Roboto" panose="02000000000000000000" pitchFamily="2" charset="0"/>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solidFill>
            <a:schemeClr val="bg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Roboto" panose="020000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Roboto" panose="020000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1BCC5-DA61-B64A-A85F-3C250C3717DA}" type="datetimeFigureOut">
              <a:rPr lang="en-US" smtClean="0"/>
              <a:t>7/11/23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2C2793-E073-7A4C-BFE8-8257B50E4418}" type="slidenum">
              <a:rPr lang="en-US" smtClean="0"/>
              <a:t>‹#›</a:t>
            </a:fld>
            <a:endParaRPr lang="en-US"/>
          </a:p>
        </p:txBody>
      </p:sp>
    </p:spTree>
    <p:extLst>
      <p:ext uri="{BB962C8B-B14F-4D97-AF65-F5344CB8AC3E}">
        <p14:creationId xmlns:p14="http://schemas.microsoft.com/office/powerpoint/2010/main" val="58985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a:t>
            </a:fld>
            <a:endParaRPr lang="en-US"/>
          </a:p>
        </p:txBody>
      </p:sp>
    </p:spTree>
    <p:extLst>
      <p:ext uri="{BB962C8B-B14F-4D97-AF65-F5344CB8AC3E}">
        <p14:creationId xmlns:p14="http://schemas.microsoft.com/office/powerpoint/2010/main" val="1436518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Arial" panose="020B0604020202020204" pitchFamily="34" charset="0"/>
              </a:rPr>
              <a:t>Η έρευνα περιλάμβανε ερωτήσεις για τον προσδιορισμό των δημογραφικών στοιχείων και ένα εύρος ερωτήσεων για τον προσδιορισμό της υγείας, των καθημερινών δραστηριοτήτων και της ποιότητας ζωής, με χρήση τριών επικυρωμένων μετρήσεων που χρησιμοποιούνται συχνά στις έρευνες στον τομέα της υγείας:</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l-GR" sz="1800" kern="1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EQ-5D-5L</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l-GR" sz="1800" kern="1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EORTC-QLQ-C30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l-GR" sz="1800" kern="1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EPIC-26</a:t>
            </a:r>
            <a:r>
              <a:rPr lang="el-GR" sz="1800" kern="100" dirty="0">
                <a:effectLst/>
                <a:latin typeface="Calibri" panose="020F0502020204030204" pitchFamily="34" charset="0"/>
                <a:ea typeface="Calibri" panose="020F0502020204030204" pitchFamily="34" charset="0"/>
                <a:cs typeface="Arial" panose="020B0604020202020204" pitchFamily="34" charset="0"/>
              </a:rPr>
              <a:t>.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10</a:t>
            </a:fld>
            <a:endParaRPr lang="en-US"/>
          </a:p>
        </p:txBody>
      </p:sp>
    </p:spTree>
    <p:extLst>
      <p:ext uri="{BB962C8B-B14F-4D97-AF65-F5344CB8AC3E}">
        <p14:creationId xmlns:p14="http://schemas.microsoft.com/office/powerpoint/2010/main" val="3985248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solidFill>
                  <a:schemeClr val="tx1">
                    <a:lumMod val="65000"/>
                    <a:lumOff val="35000"/>
                  </a:schemeClr>
                </a:solidFill>
                <a:latin typeface="Roboto" panose="02000000000000000000" pitchFamily="2" charset="0"/>
              </a:rPr>
              <a:t>Το μέγεθος του δείγματος ήταν πολύ μεγάλο, γεγονός που καθιστά έγκυρα τα αποτελέσματα.</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chemeClr val="tx1">
                  <a:lumMod val="65000"/>
                  <a:lumOff val="35000"/>
                </a:schemeClr>
              </a:solidFill>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solidFill>
                  <a:schemeClr val="tx1">
                    <a:lumMod val="65000"/>
                    <a:lumOff val="35000"/>
                  </a:schemeClr>
                </a:solidFill>
                <a:latin typeface="Roboto" panose="02000000000000000000" pitchFamily="2" charset="0"/>
              </a:rPr>
              <a:t>Υπήρξε μεγάλη απόκριση και από τις 32 χώρες, κυρίως από την Ευρώπη αλλά και από τη Βόρεια Αμερική και την Αυστραλία.</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chemeClr val="tx1">
                  <a:lumMod val="65000"/>
                  <a:lumOff val="35000"/>
                </a:schemeClr>
              </a:solidFill>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11</a:t>
            </a:fld>
            <a:endParaRPr lang="en-US"/>
          </a:p>
        </p:txBody>
      </p:sp>
    </p:spTree>
    <p:extLst>
      <p:ext uri="{BB962C8B-B14F-4D97-AF65-F5344CB8AC3E}">
        <p14:creationId xmlns:p14="http://schemas.microsoft.com/office/powerpoint/2010/main" val="3500987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Arial" panose="020B0604020202020204" pitchFamily="34" charset="0"/>
              </a:rPr>
              <a:t>Η μέση ηλικία κατά τη διάγνωση ήταν 64 ετών και οι άντρες ανέφεραν κατά μέσο όρο ότι είχαν παρέλθει πέντε χρόνια από τη θεραπεία τους. Για ορισμένους άντρες, είχαν παρέλθει 10 χρόνια από τη θεραπεία τους και για άλλους η θεραπεία είχε μόλις ολοκληρωθεί.</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Arial" panose="020B0604020202020204" pitchFamily="34" charset="0"/>
              </a:rPr>
              <a:t>Όπως θα δείτε από το γράφημα κατανομής ηλικίας κατά την πρώτη διάγνωση, η διάγνωση πραγματοποιήθηκε πριν από την ηλικία των 65 ετών σε ποσοστό άνω του 50% των ερωτηθέντων. Αυτό αντικρούει την ιδέα ότι ο καρκίνος του προστάτη είναι μια νόσος των ηλικιωμένων αντρών.</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12</a:t>
            </a:fld>
            <a:endParaRPr lang="en-US"/>
          </a:p>
        </p:txBody>
      </p:sp>
    </p:spTree>
    <p:extLst>
      <p:ext uri="{BB962C8B-B14F-4D97-AF65-F5344CB8AC3E}">
        <p14:creationId xmlns:p14="http://schemas.microsoft.com/office/powerpoint/2010/main" val="1124841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Calibri" panose="020F0502020204030204" pitchFamily="34" charset="0"/>
                <a:ea typeface="Calibri" panose="020F0502020204030204" pitchFamily="34" charset="0"/>
                <a:cs typeface="Arial" panose="020B0604020202020204" pitchFamily="34" charset="0"/>
              </a:rPr>
              <a:t>Οι περισσότεροι ερωτηθέντες ζούσαν με σύντροφο, γεγονός που είναι σημαντικό, δεδομένων των επιπτώσεων που μπορεί να έχει η θεραπεία στη σεξουαλική λειτουργία.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kern="100" dirty="0">
                <a:effectLst/>
                <a:latin typeface="Calibri" panose="020F0502020204030204" pitchFamily="34" charset="0"/>
                <a:ea typeface="Calibri" panose="020F0502020204030204" pitchFamily="34" charset="0"/>
                <a:cs typeface="Arial" panose="020B0604020202020204" pitchFamily="34" charset="0"/>
              </a:rPr>
              <a:t>Υπάρχει μια ελαφριά μεροληψία στο προφίλ των ερωτηθέντων προς υψηλότερο επίπεδο εκπαίδευσης.</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13</a:t>
            </a:fld>
            <a:endParaRPr lang="en-US"/>
          </a:p>
        </p:txBody>
      </p:sp>
    </p:spTree>
    <p:extLst>
      <p:ext uri="{BB962C8B-B14F-4D97-AF65-F5344CB8AC3E}">
        <p14:creationId xmlns:p14="http://schemas.microsoft.com/office/powerpoint/2010/main" val="1573193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a:solidFill>
                  <a:schemeClr val="tx1"/>
                </a:solidFill>
                <a:effectLst/>
                <a:latin typeface="+mn-lt"/>
                <a:ea typeface="+mn-ea"/>
                <a:cs typeface="+mn-cs"/>
              </a:rPr>
              <a:t>Οι περισσότεροι ασθενείς είχαν λάβει μόνο μία θεραπεία έως και την έναρξη της έρευνας. </a:t>
            </a:r>
          </a:p>
          <a:p>
            <a:endParaRPr lang="el-GR"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57% των ερωτηθέντων είχαν υποβληθεί σε ριζική </a:t>
            </a:r>
            <a:r>
              <a:rPr lang="el-GR" sz="1200" kern="1200" dirty="0" err="1">
                <a:solidFill>
                  <a:schemeClr val="tx1"/>
                </a:solidFill>
                <a:effectLst/>
                <a:latin typeface="+mn-lt"/>
                <a:ea typeface="+mn-ea"/>
                <a:cs typeface="+mn-cs"/>
              </a:rPr>
              <a:t>προστατεκτομή</a:t>
            </a:r>
            <a:r>
              <a:rPr lang="el-GR" sz="1200" kern="1200" dirty="0">
                <a:solidFill>
                  <a:schemeClr val="tx1"/>
                </a:solidFill>
                <a:effectLst/>
                <a:latin typeface="+mn-lt"/>
                <a:ea typeface="+mn-ea"/>
                <a:cs typeface="+mn-cs"/>
              </a:rPr>
              <a:t>, οπότε τα συνολικά αποτελέσματα θα επηρεαστούν από τις επιπτώσεις της συγκεκριμένης θεραπείας στην ποιότητα ζωής. </a:t>
            </a:r>
          </a:p>
          <a:p>
            <a:endParaRPr lang="el-G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14</a:t>
            </a:fld>
            <a:endParaRPr lang="en-US"/>
          </a:p>
        </p:txBody>
      </p:sp>
    </p:spTree>
    <p:extLst>
      <p:ext uri="{BB962C8B-B14F-4D97-AF65-F5344CB8AC3E}">
        <p14:creationId xmlns:p14="http://schemas.microsoft.com/office/powerpoint/2010/main" val="1547555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15</a:t>
            </a:fld>
            <a:endParaRPr lang="en-US"/>
          </a:p>
        </p:txBody>
      </p:sp>
    </p:spTree>
    <p:extLst>
      <p:ext uri="{BB962C8B-B14F-4D97-AF65-F5344CB8AC3E}">
        <p14:creationId xmlns:p14="http://schemas.microsoft.com/office/powerpoint/2010/main" val="2031286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Αυτό το διάγραμμα εμφανίζει όλους τους ερωτηθέντες να αξιολογούν την ποιότητα ζωής τους, σε μια κλίμακα από το ένα έως το επτά και το ποσοστό σε κάθε κατηγορία. Όπως θα δείτε, η ποιότητα ζωής των ερωτηθέντων είναι γενικά καλή. Ωστόσο, όπως θα δούμε στην επόμενη διαφάνεια, ορισμένες πτυχές της ζωής είναι καλύτερες από άλλες</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17</a:t>
            </a:fld>
            <a:endParaRPr lang="en-US"/>
          </a:p>
        </p:txBody>
      </p:sp>
    </p:spTree>
    <p:extLst>
      <p:ext uri="{BB962C8B-B14F-4D97-AF65-F5344CB8AC3E}">
        <p14:creationId xmlns:p14="http://schemas.microsoft.com/office/powerpoint/2010/main" val="3034855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Σε αυτήν τη διαφάνεια παρουσιάζονται οι βαθμολογίες ποιότητας ζωής. Όσο χαμηλότερη είναι η βαθμολογία, τόσο χειρότερη είναι η ποιότητα ζωής.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Διαπιστώνεται ότι η έλλειψη σεξουαλικής λειτουργίας και, σε μικρότερο βαθμό, η ακράτεια επηρεάζουν την ποιότητα ζωής των αντρών πολύ περισσότερο από άλλες επακόλουθες επιδράσεις της θεραπείας.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Slide Number Placeholder 3"/>
          <p:cNvSpPr>
            <a:spLocks noGrp="1"/>
          </p:cNvSpPr>
          <p:nvPr>
            <p:ph type="sldNum" sz="quarter" idx="5"/>
          </p:nvPr>
        </p:nvSpPr>
        <p:spPr/>
        <p:txBody>
          <a:bodyPr/>
          <a:lstStyle/>
          <a:p>
            <a:fld id="{EE2C2793-E073-7A4C-BFE8-8257B50E4418}" type="slidenum">
              <a:rPr lang="en-US" smtClean="0"/>
              <a:t>18</a:t>
            </a:fld>
            <a:endParaRPr lang="en-US"/>
          </a:p>
        </p:txBody>
      </p:sp>
    </p:spTree>
    <p:extLst>
      <p:ext uri="{BB962C8B-B14F-4D97-AF65-F5344CB8AC3E}">
        <p14:creationId xmlns:p14="http://schemas.microsoft.com/office/powerpoint/2010/main" val="852900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Arial" panose="020B0604020202020204" pitchFamily="34" charset="0"/>
              </a:rPr>
              <a:t>Μετά από αυτά τα γενικά ευρήματα, ας εξετάσουμε ορισμένες συγκεκριμένες πτυχές της ποιότητας ζωής μετά τη θεραπεία για καρκίνο του προστάτη.</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Arial" panose="020B0604020202020204" pitchFamily="34" charset="0"/>
              </a:rPr>
              <a:t>Αρχικά, την ενόχληση, την κόπωση και την αϋπνία που βιώνουν οι άντρες μετά τη θεραπεία.</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19</a:t>
            </a:fld>
            <a:endParaRPr lang="en-US"/>
          </a:p>
        </p:txBody>
      </p:sp>
    </p:spTree>
    <p:extLst>
      <p:ext uri="{BB962C8B-B14F-4D97-AF65-F5344CB8AC3E}">
        <p14:creationId xmlns:p14="http://schemas.microsoft.com/office/powerpoint/2010/main" val="2597287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800" dirty="0">
                <a:effectLst/>
                <a:latin typeface="Calibri" panose="020F0502020204030204" pitchFamily="34" charset="0"/>
                <a:ea typeface="Calibri" panose="020F0502020204030204" pitchFamily="34" charset="0"/>
                <a:cs typeface="Arial" panose="020B0604020202020204" pitchFamily="34" charset="0"/>
              </a:rPr>
              <a:t>Σε αυτήν τη διαφάνεια βλέπετε ότι η ενόχληση αυξάνεται καθώς οι άντρες προχωρούν στα στάδια της θεραπείας. Φτάνοντας στη χημειοθεραπεία στα πιο προχωρημένα στάδια, αναφέρεται πόνος και ενόχληση άνω του τριπλάσιου συγκριτικά με τις μορφές θεραπείας αρχικών σταδίων.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20</a:t>
            </a:fld>
            <a:endParaRPr lang="en-US"/>
          </a:p>
        </p:txBody>
      </p:sp>
    </p:spTree>
    <p:extLst>
      <p:ext uri="{BB962C8B-B14F-4D97-AF65-F5344CB8AC3E}">
        <p14:creationId xmlns:p14="http://schemas.microsoft.com/office/powerpoint/2010/main" val="1865457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a:t>
            </a:fld>
            <a:endParaRPr lang="en-US"/>
          </a:p>
        </p:txBody>
      </p:sp>
    </p:spTree>
    <p:extLst>
      <p:ext uri="{BB962C8B-B14F-4D97-AF65-F5344CB8AC3E}">
        <p14:creationId xmlns:p14="http://schemas.microsoft.com/office/powerpoint/2010/main" val="2266294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Calibri" panose="020F0502020204030204" pitchFamily="34" charset="0"/>
                <a:ea typeface="Calibri" panose="020F0502020204030204" pitchFamily="34" charset="0"/>
                <a:cs typeface="Arial" panose="020B0604020202020204" pitchFamily="34" charset="0"/>
              </a:rPr>
              <a:t>Άνω του ενός τρίτου των αντρών που υποβλήθηκαν σε χημειοθεραπεία αναφέρουν ότι αισθάνονταν κόπωση την προηγούμενη εβδομάδα. Τα επίπεδα κόπωσης είναι συγκριτικά χαμηλότερα από αυτά άλλων μορφών θεραπείας. Ωστόσο, η ακτινοθεραπεία φαίνεται να σχετίζεται με μεγαλύτερη κόπωση από τη χειρουργική επέμβαση.</a:t>
            </a:r>
            <a:r>
              <a:rPr lang="en-GB" dirty="0">
                <a:effectLst/>
              </a:rPr>
              <a:t>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21</a:t>
            </a:fld>
            <a:endParaRPr lang="en-US"/>
          </a:p>
        </p:txBody>
      </p:sp>
    </p:spTree>
    <p:extLst>
      <p:ext uri="{BB962C8B-B14F-4D97-AF65-F5344CB8AC3E}">
        <p14:creationId xmlns:p14="http://schemas.microsoft.com/office/powerpoint/2010/main" val="1129200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Calibri" panose="020F0502020204030204" pitchFamily="34" charset="0"/>
                <a:ea typeface="Calibri" panose="020F0502020204030204" pitchFamily="34" charset="0"/>
                <a:cs typeface="Arial" panose="020B0604020202020204" pitchFamily="34" charset="0"/>
              </a:rPr>
              <a:t>Στη μελέτη διαπιστώθηκε ότι η αϋπνία φαίνεται να πλήττει τους άντρες σε μεγάλο βαθμό μετά την ακτινοθεραπεία με ADT, καθώς και μετά τη χημειοθεραπεία. Η κόπωση διπλασιάζεται καθώς η θεραπεία εξελίσσεται, π.χ. από την </a:t>
            </a:r>
            <a:r>
              <a:rPr lang="el-GR" sz="1800" dirty="0" err="1">
                <a:effectLst/>
                <a:latin typeface="Calibri" panose="020F0502020204030204" pitchFamily="34" charset="0"/>
                <a:ea typeface="Calibri" panose="020F0502020204030204" pitchFamily="34" charset="0"/>
                <a:cs typeface="Arial" panose="020B0604020202020204" pitchFamily="34" charset="0"/>
              </a:rPr>
              <a:t>προστατεκτομή</a:t>
            </a:r>
            <a:r>
              <a:rPr lang="el-GR" sz="1800" dirty="0">
                <a:effectLst/>
                <a:latin typeface="Calibri" panose="020F0502020204030204" pitchFamily="34" charset="0"/>
                <a:ea typeface="Calibri" panose="020F0502020204030204" pitchFamily="34" charset="0"/>
                <a:cs typeface="Arial" panose="020B0604020202020204" pitchFamily="34" charset="0"/>
              </a:rPr>
              <a:t> στη χημειοθεραπεία.</a:t>
            </a:r>
            <a:r>
              <a:rPr lang="en-GB" dirty="0">
                <a:effectLst/>
              </a:rPr>
              <a:t>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22</a:t>
            </a:fld>
            <a:endParaRPr lang="en-US"/>
          </a:p>
        </p:txBody>
      </p:sp>
    </p:spTree>
    <p:extLst>
      <p:ext uri="{BB962C8B-B14F-4D97-AF65-F5344CB8AC3E}">
        <p14:creationId xmlns:p14="http://schemas.microsoft.com/office/powerpoint/2010/main" val="453695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23</a:t>
            </a:fld>
            <a:endParaRPr lang="en-US"/>
          </a:p>
        </p:txBody>
      </p:sp>
    </p:spTree>
    <p:extLst>
      <p:ext uri="{BB962C8B-B14F-4D97-AF65-F5344CB8AC3E}">
        <p14:creationId xmlns:p14="http://schemas.microsoft.com/office/powerpoint/2010/main" val="3187382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Calibri" panose="020F0502020204030204" pitchFamily="34" charset="0"/>
                <a:ea typeface="Calibri" panose="020F0502020204030204" pitchFamily="34" charset="0"/>
                <a:cs typeface="Arial" panose="020B0604020202020204" pitchFamily="34" charset="0"/>
              </a:rPr>
              <a:t>Στη μελέτη διαπιστώθηκε ότι 42% των αντρών που έχουν υποβληθεί σε θεραπεία για τον καρκίνο του προστάτη παρουσιάζει άγχος ή κατάθλιψη σε κάποιο βαθμό.</a:t>
            </a:r>
            <a:r>
              <a:rPr lang="en-GB" dirty="0">
                <a:effectLst/>
              </a:rPr>
              <a:t>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24</a:t>
            </a:fld>
            <a:endParaRPr lang="en-US"/>
          </a:p>
        </p:txBody>
      </p:sp>
    </p:spTree>
    <p:extLst>
      <p:ext uri="{BB962C8B-B14F-4D97-AF65-F5344CB8AC3E}">
        <p14:creationId xmlns:p14="http://schemas.microsoft.com/office/powerpoint/2010/main" val="2938521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Calibri" panose="020F0502020204030204" pitchFamily="34" charset="0"/>
                <a:ea typeface="Calibri" panose="020F0502020204030204" pitchFamily="34" charset="0"/>
                <a:cs typeface="Arial" panose="020B0604020202020204" pitchFamily="34" charset="0"/>
              </a:rPr>
              <a:t>Η υποστροφή του καρκίνου του προστάτη φαίνεται να έχει σημαντική επίπτωση στην ψυχική υγεία. Όπως βλέπετε εδώ, περισσότεροι από τους μισούς ερωτηθέντες που παρουσίασαν υποστροφή αξιολογούν την επίδραση στην ψυχική τους υγεία με έξι ή περισσότερο. Με άλλα λόγια, η επίδραση ήταν σημαντική.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25</a:t>
            </a:fld>
            <a:endParaRPr lang="en-US"/>
          </a:p>
        </p:txBody>
      </p:sp>
    </p:spTree>
    <p:extLst>
      <p:ext uri="{BB962C8B-B14F-4D97-AF65-F5344CB8AC3E}">
        <p14:creationId xmlns:p14="http://schemas.microsoft.com/office/powerpoint/2010/main" val="1597847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Arial" panose="020B0604020202020204" pitchFamily="34" charset="0"/>
              </a:rPr>
              <a:t>Σημείωση: Εδώ μπορείτε να δείτε ότι τα προβλήματα ψυχικής υγείας φαίνεται να επιδεινώνονται όταν ο καρκίνος βρίσκεται σε πιο προχωρημένο στάδιο.</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Arial" panose="020B0604020202020204" pitchFamily="34" charset="0"/>
              </a:rPr>
              <a:t>Είναι ενδιαφέρον να σημειωθεί ότι η ενεργή παρακολούθηση σχετίζεται με υψηλότερα επίπεδα κατάθλιψης ή άγχους σε σχέση με ορισμένες θεραπείες, όπως η ριζική </a:t>
            </a:r>
            <a:r>
              <a:rPr lang="el-GR" sz="1800" dirty="0" err="1">
                <a:effectLst/>
                <a:latin typeface="Calibri" panose="020F0502020204030204" pitchFamily="34" charset="0"/>
                <a:ea typeface="Calibri" panose="020F0502020204030204" pitchFamily="34" charset="0"/>
                <a:cs typeface="Arial" panose="020B0604020202020204" pitchFamily="34" charset="0"/>
              </a:rPr>
              <a:t>προστατεκτομή</a:t>
            </a:r>
            <a:r>
              <a:rPr lang="el-GR" sz="1800" dirty="0">
                <a:effectLst/>
                <a:latin typeface="Calibri" panose="020F0502020204030204" pitchFamily="34" charset="0"/>
                <a:ea typeface="Calibri" panose="020F0502020204030204" pitchFamily="34" charset="0"/>
                <a:cs typeface="Arial" panose="020B0604020202020204" pitchFamily="34" charset="0"/>
              </a:rPr>
              <a:t> και η ακτινοθεραπεία. Αυτό μπορεί να σχετίζεται με τη μακροπρόθεσμη ανησυχία που ενδέχεται να προκύψει από τους τακτικούς ελέγχους και το γεγονός ότι ενδέχεται να χρειαστεί να ληφθούν ξανά αποφάσεις σχετικά με τη θεραπεία. Μια μελέτη σε άνδρες υπό ενεργή παρακολούθηση από ένα από τα μέλη του Europa </a:t>
            </a:r>
            <a:r>
              <a:rPr lang="el-GR" sz="1800" dirty="0" err="1">
                <a:effectLst/>
                <a:latin typeface="Calibri" panose="020F0502020204030204" pitchFamily="34" charset="0"/>
                <a:ea typeface="Calibri" panose="020F0502020204030204" pitchFamily="34" charset="0"/>
                <a:cs typeface="Arial" panose="020B0604020202020204" pitchFamily="34" charset="0"/>
              </a:rPr>
              <a:t>Uomo</a:t>
            </a:r>
            <a:r>
              <a:rPr lang="el-GR" sz="1800" dirty="0">
                <a:effectLst/>
                <a:latin typeface="Calibri" panose="020F0502020204030204" pitchFamily="34" charset="0"/>
                <a:ea typeface="Calibri" panose="020F0502020204030204" pitchFamily="34" charset="0"/>
                <a:cs typeface="Arial" panose="020B0604020202020204" pitchFamily="34" charset="0"/>
              </a:rPr>
              <a:t>, τον οργανισμό για ασθενείς με καρκίνο του προστάτη </a:t>
            </a:r>
            <a:r>
              <a:rPr lang="el-GR" sz="18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PROPA</a:t>
            </a:r>
            <a:r>
              <a:rPr lang="el-GR" sz="1800" dirty="0">
                <a:effectLst/>
                <a:latin typeface="Calibri" panose="020F0502020204030204" pitchFamily="34" charset="0"/>
                <a:ea typeface="Calibri" panose="020F0502020204030204" pitchFamily="34" charset="0"/>
                <a:cs typeface="Arial" panose="020B0604020202020204" pitchFamily="34" charset="0"/>
              </a:rPr>
              <a:t> της Δανίας, έδειξε ότι το 37% βίωσε άγχος σε μεγάλο ή μεσαίο βαθμό.</a:t>
            </a:r>
            <a:r>
              <a:rPr lang="en-GB" sz="2800" dirty="0">
                <a:effectLst/>
              </a:rPr>
              <a:t>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26</a:t>
            </a:fld>
            <a:endParaRPr lang="en-US"/>
          </a:p>
        </p:txBody>
      </p:sp>
    </p:spTree>
    <p:extLst>
      <p:ext uri="{BB962C8B-B14F-4D97-AF65-F5344CB8AC3E}">
        <p14:creationId xmlns:p14="http://schemas.microsoft.com/office/powerpoint/2010/main" val="1254166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Σημείωση: Σε αυτήν τη διαφάνεια παρουσιάζεται ξανά η βαθμολογία ποιότητας ζωής. Όσο μεγαλύτερη είναι η βαθμολογία: τόσο καλύτερη είναι η ποιότητα ζωής. Η ποιότητα ζωής παρουσιάζεται σε σχέση με τη σεξουαλική λειτουργία, μετά από διάφορες μορφές θεραπείας.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Οι βαθμολογίες ποιότητας ζωής για όλες τις μορφές θεραπείας είναι προφανώς χαμηλές, συγκριτικά με την ενεργή παρακολούθηση.</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Γιατί η βαθμολογία ενεργούς παρακολούθησης δεν ανέρχεται σε 100, το κορυφαίο σημείο της κλίμακας στη βαθμολογία </a:t>
            </a:r>
            <a:r>
              <a:rPr lang="en-GB" dirty="0"/>
              <a:t>EPIC; </a:t>
            </a:r>
            <a:r>
              <a:rPr lang="el-GR" dirty="0"/>
              <a:t>Επειδή σε αυτές τις ηλικίες (η μέση ηλικία στη μελέτη είναι τα 70 έτη) η σεξουαλική λειτουργία δεν κυμαίνεται κανονικά στο 100%.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Συγκρίνοντας αυτά τα στοιχεία με τον γενικό πληθυσμό, η μέση βαθμολογία σεξουαλικής λειτουργίας </a:t>
            </a:r>
            <a:r>
              <a:rPr lang="en-GB" dirty="0"/>
              <a:t>EPIC </a:t>
            </a:r>
            <a:r>
              <a:rPr lang="el-GR" dirty="0"/>
              <a:t>για άντρες χωρίς καρκίνο του προστάτη είναι 61, τιμή προφανώς πολύ παρόμοια με την τιμή ενεργούς παρακολούθησης εδώ.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28</a:t>
            </a:fld>
            <a:endParaRPr lang="en-US"/>
          </a:p>
        </p:txBody>
      </p:sp>
    </p:spTree>
    <p:extLst>
      <p:ext uri="{BB962C8B-B14F-4D97-AF65-F5344CB8AC3E}">
        <p14:creationId xmlns:p14="http://schemas.microsoft.com/office/powerpoint/2010/main" val="3921180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Calibri" panose="020F0502020204030204" pitchFamily="34" charset="0"/>
                <a:ea typeface="Calibri" panose="020F0502020204030204" pitchFamily="34" charset="0"/>
                <a:cs typeface="Arial" panose="020B0604020202020204" pitchFamily="34" charset="0"/>
              </a:rPr>
              <a:t>Πόσο μεγάλο πρόβλημα αποτελεί λοιπόν η σεξουαλική λειτουργία; Βλέπετε ότι αποτελεί μεγάλο ή μέτριο πρόβλημα για περίπου τους μισούς άντρες. Θα ήταν ενδιαφέρον να γνωρίζαμε και την οπτική των συντρόφων τους στην ίδια ερώτηση.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29</a:t>
            </a:fld>
            <a:endParaRPr lang="en-US"/>
          </a:p>
        </p:txBody>
      </p:sp>
    </p:spTree>
    <p:extLst>
      <p:ext uri="{BB962C8B-B14F-4D97-AF65-F5344CB8AC3E}">
        <p14:creationId xmlns:p14="http://schemas.microsoft.com/office/powerpoint/2010/main" val="1391256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Arial" panose="020B0604020202020204" pitchFamily="34" charset="0"/>
              </a:rPr>
              <a:t>Περίπου τρία τέταρτα των αντρών που συμμετείχαν στην έρευνα αξιολόγησαν την τρέχουσα ικανότητά τους να λειτουργούν σεξουαλικά ως κακή ή πολύ κακή. Αυτό αποτελεί προφανώς, εν μέρει, αποτύπωση της ηλικίας του ερωτηθέντα, καθώς και των επιδράσεων της θεραπείας.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Arial" panose="020B0604020202020204" pitchFamily="34" charset="0"/>
              </a:rPr>
              <a:t>Ωστόσο, για συγκριτικούς λόγους, είναι ενδιαφέρον να δούμε και τα αποτελέσματα μιας μελέτης του 2017 σε άντρες ελαφρώς μεγαλύτερης ηλικίας (μέση ηλικία 74,5 ετών) χωρίς καρκίνο του προστάτη, στην οποία χρησιμοποιήθηκαν οι ίδιες μετρήσεις </a:t>
            </a:r>
            <a:r>
              <a:rPr lang="el-GR" sz="1800" kern="1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EPIC-26</a:t>
            </a:r>
            <a:r>
              <a:rPr lang="el-GR" sz="1800" kern="100" dirty="0">
                <a:effectLst/>
                <a:latin typeface="Calibri" panose="020F0502020204030204" pitchFamily="34" charset="0"/>
                <a:ea typeface="Calibri" panose="020F0502020204030204" pitchFamily="34" charset="0"/>
                <a:cs typeface="Arial" panose="020B0604020202020204" pitchFamily="34" charset="0"/>
              </a:rPr>
              <a:t> </a:t>
            </a:r>
            <a:r>
              <a:rPr lang="el-GR" sz="1800" kern="1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a:t>
            </a:r>
            <a:r>
              <a:rPr lang="el-GR" sz="1800" kern="100" dirty="0" err="1">
                <a:effectLst/>
                <a:highlight>
                  <a:srgbClr val="00FFFF"/>
                </a:highlight>
                <a:latin typeface="Calibri" panose="020F0502020204030204" pitchFamily="34" charset="0"/>
                <a:ea typeface="Calibri" panose="020F0502020204030204" pitchFamily="34" charset="0"/>
                <a:cs typeface="Arial" panose="020B0604020202020204" pitchFamily="34" charset="0"/>
              </a:rPr>
              <a:t>Venderbos</a:t>
            </a:r>
            <a:r>
              <a:rPr lang="el-GR" sz="1800" kern="1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 </a:t>
            </a:r>
            <a:r>
              <a:rPr lang="el-GR" sz="1800" kern="100" dirty="0" err="1">
                <a:effectLst/>
                <a:highlight>
                  <a:srgbClr val="00FFFF"/>
                </a:highlight>
                <a:latin typeface="Calibri" panose="020F0502020204030204" pitchFamily="34" charset="0"/>
                <a:ea typeface="Calibri" panose="020F0502020204030204" pitchFamily="34" charset="0"/>
                <a:cs typeface="Arial" panose="020B0604020202020204" pitchFamily="34" charset="0"/>
              </a:rPr>
              <a:t>et</a:t>
            </a:r>
            <a:r>
              <a:rPr lang="el-GR" sz="1800" kern="1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 </a:t>
            </a:r>
            <a:r>
              <a:rPr lang="el-GR" sz="1800" kern="100" dirty="0" err="1">
                <a:effectLst/>
                <a:highlight>
                  <a:srgbClr val="00FFFF"/>
                </a:highlight>
                <a:latin typeface="Calibri" panose="020F0502020204030204" pitchFamily="34" charset="0"/>
                <a:ea typeface="Calibri" panose="020F0502020204030204" pitchFamily="34" charset="0"/>
                <a:cs typeface="Arial" panose="020B0604020202020204" pitchFamily="34" charset="0"/>
              </a:rPr>
              <a:t>al</a:t>
            </a:r>
            <a:r>
              <a:rPr lang="el-GR" sz="1800" kern="1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 PMID: 28168601</a:t>
            </a:r>
            <a:r>
              <a:rPr lang="el-GR" sz="1800" kern="100" dirty="0">
                <a:effectLst/>
                <a:latin typeface="Calibri" panose="020F0502020204030204" pitchFamily="34" charset="0"/>
                <a:ea typeface="Calibri" panose="020F0502020204030204" pitchFamily="34" charset="0"/>
                <a:cs typeface="Arial" panose="020B0604020202020204" pitchFamily="34" charset="0"/>
              </a:rPr>
              <a:t>). Διαπιστώθηκε ότι 50% αυτών των αντρών αξιολόγησε την ικανότητά τους να λειτουργεί σεξουαλικά ως κακή ή πολύ κακή. Προφανώς, αυτό είναι ένα σημαντικά χαμηλότερο ποσοστό από το 76% των αντρών με καρκίνο του προστάτη στη μελέτη μας.</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30</a:t>
            </a:fld>
            <a:endParaRPr lang="en-US"/>
          </a:p>
        </p:txBody>
      </p:sp>
    </p:spTree>
    <p:extLst>
      <p:ext uri="{BB962C8B-B14F-4D97-AF65-F5344CB8AC3E}">
        <p14:creationId xmlns:p14="http://schemas.microsoft.com/office/powerpoint/2010/main" val="11360526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Arial" panose="020B0604020202020204" pitchFamily="34" charset="0"/>
              </a:rPr>
              <a:t>Εξετάζοντας πώς επηρεάζουν οι διαφορετικές μορφές θεραπείας τη σεξουαλική λειτουργία, βλέπουμε από τα στοιχεία στο επάνω τμήμα ότι περισσότεροι από τους μισούς άντρες που έχουν υποβληθεί σε </a:t>
            </a:r>
            <a:r>
              <a:rPr lang="el-GR" sz="1800" kern="100" dirty="0" err="1">
                <a:effectLst/>
                <a:latin typeface="Calibri" panose="020F0502020204030204" pitchFamily="34" charset="0"/>
                <a:ea typeface="Calibri" panose="020F0502020204030204" pitchFamily="34" charset="0"/>
                <a:cs typeface="Arial" panose="020B0604020202020204" pitchFamily="34" charset="0"/>
              </a:rPr>
              <a:t>προστατεκτομή</a:t>
            </a:r>
            <a:r>
              <a:rPr lang="el-GR" sz="1800" kern="100" dirty="0">
                <a:effectLst/>
                <a:latin typeface="Calibri" panose="020F0502020204030204" pitchFamily="34" charset="0"/>
                <a:ea typeface="Calibri" panose="020F0502020204030204" pitchFamily="34" charset="0"/>
                <a:cs typeface="Arial" panose="020B0604020202020204" pitchFamily="34" charset="0"/>
              </a:rPr>
              <a:t> θεωρούν ότι η σεξουαλική λειτουργία αποτελεί μεγάλο ή μέτριο πρόβλημα για αυτούς. Αυτό το ποσοστό είναι σημαντικό.</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Arial" panose="020B0604020202020204" pitchFamily="34" charset="0"/>
              </a:rPr>
              <a:t>Τα στοιχεία παρακάτω δείχνουν ότι η σεξουαλική λειτουργία φαίνεται να αποτελεί ελαφρώς λιγότερο σημαντικό πρόβλημα μετά την ακτινοθεραπεία: 47,3% των ασθενών είχαν σημαντικά προβλήματα μετά την ακτινοθεραπεία, συγκριτικά με το αντίστοιχο ποσοστό 54,8% μετά την </a:t>
            </a:r>
            <a:r>
              <a:rPr lang="el-GR" sz="1800" kern="100" dirty="0" err="1">
                <a:effectLst/>
                <a:latin typeface="Calibri" panose="020F0502020204030204" pitchFamily="34" charset="0"/>
                <a:ea typeface="Calibri" panose="020F0502020204030204" pitchFamily="34" charset="0"/>
                <a:cs typeface="Arial" panose="020B0604020202020204" pitchFamily="34" charset="0"/>
              </a:rPr>
              <a:t>προστατεκτομή</a:t>
            </a:r>
            <a:r>
              <a:rPr lang="el-GR" sz="1800" kern="100" dirty="0">
                <a:effectLst/>
                <a:latin typeface="Calibri" panose="020F0502020204030204" pitchFamily="34" charset="0"/>
                <a:ea typeface="Calibri" panose="020F0502020204030204" pitchFamily="34" charset="0"/>
                <a:cs typeface="Arial" panose="020B0604020202020204" pitchFamily="34" charset="0"/>
              </a:rPr>
              <a:t>.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Arial" panose="020B0604020202020204" pitchFamily="34" charset="0"/>
              </a:rPr>
              <a:t>Ωστόσο, και τα δύο ευρήματα υποδεικνύουν ότι σε σχέση με τη σεξουαλική λειτουργία, οι δύο βασικές πρώτες μορφές θεραπείας για τον καρκίνο του προστάτη έχουν σημαντική επίδραση στην ποιότητα ζωής.</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31</a:t>
            </a:fld>
            <a:endParaRPr lang="en-US"/>
          </a:p>
        </p:txBody>
      </p:sp>
    </p:spTree>
    <p:extLst>
      <p:ext uri="{BB962C8B-B14F-4D97-AF65-F5344CB8AC3E}">
        <p14:creationId xmlns:p14="http://schemas.microsoft.com/office/powerpoint/2010/main" val="120772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a:t>
            </a:fld>
            <a:endParaRPr lang="en-US"/>
          </a:p>
        </p:txBody>
      </p:sp>
    </p:spTree>
    <p:extLst>
      <p:ext uri="{BB962C8B-B14F-4D97-AF65-F5344CB8AC3E}">
        <p14:creationId xmlns:p14="http://schemas.microsoft.com/office/powerpoint/2010/main" val="256805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Calibri" panose="020F0502020204030204" pitchFamily="34" charset="0"/>
                <a:ea typeface="Calibri" panose="020F0502020204030204" pitchFamily="34" charset="0"/>
                <a:cs typeface="Arial" panose="020B0604020202020204" pitchFamily="34" charset="0"/>
              </a:rPr>
              <a:t>Μόνο το ένα τρίτο των αντρών που συμμετείχαν στην έρευνα έχουν δοκιμάσει φάρμακα και συσκευές για τη βελτίωση της στύσης. Δεδομένης της επικράτησης των προβλημάτων σεξουαλικής λειτουργίας κατά τη θεραπεία, προφανώς υπάρχει ένα κενό εδώ και η ανάγκη να παρέχονται περισσότερες συμβουλές στους άντρες σχετικά με αυτές τις προσεγγίσεις.</a:t>
            </a:r>
            <a:r>
              <a:rPr lang="en-GB" dirty="0">
                <a:effectLst/>
              </a:rPr>
              <a:t>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32</a:t>
            </a:fld>
            <a:endParaRPr lang="en-US"/>
          </a:p>
        </p:txBody>
      </p:sp>
    </p:spTree>
    <p:extLst>
      <p:ext uri="{BB962C8B-B14F-4D97-AF65-F5344CB8AC3E}">
        <p14:creationId xmlns:p14="http://schemas.microsoft.com/office/powerpoint/2010/main" val="778852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Προχωρώντας στην ακράτεια ούρων, πραγματοποιήσαμε ακριβώς την ίδια ανάλυση όπως για τη σεξουαλική λειτουργία. Κατ’ αρχάς, συγκρίναμε τις διάφορες μορφές θεραπείας. Όπως βλέπετε, η </a:t>
            </a:r>
            <a:r>
              <a:rPr lang="el-GR" dirty="0" err="1"/>
              <a:t>προστατεκτομή</a:t>
            </a:r>
            <a:r>
              <a:rPr lang="el-GR" dirty="0"/>
              <a:t> σχετίζεται με χαμηλότερη ποιότητα ζωής από την ακτινοθεραπεία. Οι άλλες μορφές θεραπείας παρουσιάζουν λιγότερες επιδράσεις.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Συγκρίνοντας αυτά τα στοιχεία με τον γενικό πληθυσμό, η μέση βαθμολογία </a:t>
            </a:r>
            <a:r>
              <a:rPr lang="el-GR" dirty="0" err="1"/>
              <a:t>ουρητικής</a:t>
            </a:r>
            <a:r>
              <a:rPr lang="el-GR" dirty="0"/>
              <a:t> λειτουργίας </a:t>
            </a:r>
            <a:r>
              <a:rPr lang="en-US" dirty="0"/>
              <a:t>EPIC </a:t>
            </a:r>
            <a:r>
              <a:rPr lang="el-GR" dirty="0"/>
              <a:t>για άντρες χωρίς καρκίνο του προστάτη είναι 89,5.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34</a:t>
            </a:fld>
            <a:endParaRPr lang="en-US"/>
          </a:p>
        </p:txBody>
      </p:sp>
    </p:spTree>
    <p:extLst>
      <p:ext uri="{BB962C8B-B14F-4D97-AF65-F5344CB8AC3E}">
        <p14:creationId xmlns:p14="http://schemas.microsoft.com/office/powerpoint/2010/main" val="34058949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Arial" panose="020B0604020202020204" pitchFamily="34" charset="0"/>
              </a:rPr>
              <a:t>Εξετάζοντας συγκεκριμένα τον </a:t>
            </a:r>
            <a:r>
              <a:rPr lang="el-GR" sz="1800" kern="100" dirty="0" err="1">
                <a:effectLst/>
                <a:latin typeface="Calibri" panose="020F0502020204030204" pitchFamily="34" charset="0"/>
                <a:ea typeface="Calibri" panose="020F0502020204030204" pitchFamily="34" charset="0"/>
                <a:cs typeface="Arial" panose="020B0604020202020204" pitchFamily="34" charset="0"/>
              </a:rPr>
              <a:t>ουρητικό</a:t>
            </a:r>
            <a:r>
              <a:rPr lang="el-GR" sz="1800" kern="100" dirty="0">
                <a:effectLst/>
                <a:latin typeface="Calibri" panose="020F0502020204030204" pitchFamily="34" charset="0"/>
                <a:ea typeface="Calibri" panose="020F0502020204030204" pitchFamily="34" charset="0"/>
                <a:cs typeface="Arial" panose="020B0604020202020204" pitchFamily="34" charset="0"/>
              </a:rPr>
              <a:t> έλεγχο, συνολικά 60% των αντρών που συμμετείχαν στην έρευνα παρουσίαζε προβλήματα. Η χειρουργική επέμβαση φαίνεται να σχετίζεται με τα σημαντικότερα προβλήματα. Συγκρίνοντας τα στοιχεία για τη χειρουργική επέμβαση με την ενεργή παρακολούθηση, φαίνεται ότι η χειρουργική επέμβαση διπλασιάζει το ποσοστό ακράτειας. Θα πρέπει ωστόσο να σημειωθεί ότι ακόμη και κατά τη διάρκεια ενεργούς παρακολούθησης παρουσιάζονται προβλήματα απώλειας ούρων. Αυτό αποτυπώνει τη μέση ηλικία των ερωτηθέντων.</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35</a:t>
            </a:fld>
            <a:endParaRPr lang="en-US"/>
          </a:p>
        </p:txBody>
      </p:sp>
    </p:spTree>
    <p:extLst>
      <p:ext uri="{BB962C8B-B14F-4D97-AF65-F5344CB8AC3E}">
        <p14:creationId xmlns:p14="http://schemas.microsoft.com/office/powerpoint/2010/main" val="39345387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Arial" panose="020B0604020202020204" pitchFamily="34" charset="0"/>
              </a:rPr>
              <a:t>Τι σημαίνει αυτό πρακτικά για τους ασθενείς; Στην έρευνα οι άντρες ερωτήθηκαν πόσα επιθέματα ακράτειας χρησιμοποιούν κάθε μέρα. Άνω του ενός τρίτου χρησιμοποιεί ένα ή περισσότερα επιθέματα την ημέρα. Αυτό ενδέχεται να αποτυπώνει το γεγονός ότι η πλειοψηφία των ερωτηθέντων στην έρευνα έχει υποβληθεί σε ριζική </a:t>
            </a:r>
            <a:r>
              <a:rPr lang="el-GR" sz="1800" kern="100" dirty="0" err="1">
                <a:effectLst/>
                <a:latin typeface="Calibri" panose="020F0502020204030204" pitchFamily="34" charset="0"/>
                <a:ea typeface="Calibri" panose="020F0502020204030204" pitchFamily="34" charset="0"/>
                <a:cs typeface="Arial" panose="020B0604020202020204" pitchFamily="34" charset="0"/>
              </a:rPr>
              <a:t>προστατεκτομή</a:t>
            </a:r>
            <a:r>
              <a:rPr lang="el-GR" sz="1800" kern="100" dirty="0">
                <a:effectLst/>
                <a:latin typeface="Calibri" panose="020F0502020204030204" pitchFamily="34" charset="0"/>
                <a:ea typeface="Calibri" panose="020F0502020204030204" pitchFamily="34" charset="0"/>
                <a:cs typeface="Arial" panose="020B0604020202020204" pitchFamily="34" charset="0"/>
              </a:rPr>
              <a:t>. Οι μισοί από τους ερωτηθέντες που έχουν υποβληθεί σε </a:t>
            </a:r>
            <a:r>
              <a:rPr lang="el-GR" sz="1800" kern="100" dirty="0" err="1">
                <a:effectLst/>
                <a:latin typeface="Calibri" panose="020F0502020204030204" pitchFamily="34" charset="0"/>
                <a:ea typeface="Calibri" panose="020F0502020204030204" pitchFamily="34" charset="0"/>
                <a:cs typeface="Arial" panose="020B0604020202020204" pitchFamily="34" charset="0"/>
              </a:rPr>
              <a:t>προστατεκτομή</a:t>
            </a:r>
            <a:r>
              <a:rPr lang="el-GR" sz="1800" kern="100" dirty="0">
                <a:effectLst/>
                <a:latin typeface="Calibri" panose="020F0502020204030204" pitchFamily="34" charset="0"/>
                <a:ea typeface="Calibri" panose="020F0502020204030204" pitchFamily="34" charset="0"/>
                <a:cs typeface="Arial" panose="020B0604020202020204" pitchFamily="34" charset="0"/>
              </a:rPr>
              <a:t> κάνουν χρήση επιθεμάτων.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Arial" panose="020B0604020202020204" pitchFamily="34" charset="0"/>
              </a:rPr>
              <a:t>Για να εξετάσουμε αυτό το στοιχείο σε ένα πλαίσιο, μια μελέτη του 2017 σε άντρες σχεδόν ίδιου ηλικιακού προφίλ ΧΩΡΙΣ θεραπεία για καρκίνο του προστάτη διαπίστωσε ότι ποσοστό περίπου 5% κάνει χρήση επιθεμάτων (</a:t>
            </a:r>
            <a:r>
              <a:rPr lang="el-GR" sz="1800" kern="1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PMID: 28168601</a:t>
            </a:r>
            <a:r>
              <a:rPr lang="el-GR" sz="1800" kern="100" dirty="0">
                <a:effectLst/>
                <a:latin typeface="Calibri" panose="020F0502020204030204" pitchFamily="34" charset="0"/>
                <a:ea typeface="Calibri" panose="020F0502020204030204" pitchFamily="34" charset="0"/>
                <a:cs typeface="Arial" panose="020B0604020202020204" pitchFamily="34" charset="0"/>
              </a:rPr>
              <a:t>). Οπότε εδώ έχουμε μια σημαντική επίδραση.</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36</a:t>
            </a:fld>
            <a:endParaRPr lang="en-US"/>
          </a:p>
        </p:txBody>
      </p:sp>
    </p:spTree>
    <p:extLst>
      <p:ext uri="{BB962C8B-B14F-4D97-AF65-F5344CB8AC3E}">
        <p14:creationId xmlns:p14="http://schemas.microsoft.com/office/powerpoint/2010/main" val="3513836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Arial" panose="020B0604020202020204" pitchFamily="34" charset="0"/>
              </a:rPr>
              <a:t>Εξετάζοντας την επίδραση της απώλειας και διαρροής ούρων στις ζωές των αντρών, 16% όλων των ερωτηθέντων στην έρευνα το θεωρεί μεγάλο ή μέτριο πρόβλημα.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37</a:t>
            </a:fld>
            <a:endParaRPr lang="en-US"/>
          </a:p>
        </p:txBody>
      </p:sp>
    </p:spTree>
    <p:extLst>
      <p:ext uri="{BB962C8B-B14F-4D97-AF65-F5344CB8AC3E}">
        <p14:creationId xmlns:p14="http://schemas.microsoft.com/office/powerpoint/2010/main" val="26331788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Arial" panose="020B0604020202020204" pitchFamily="34" charset="0"/>
              </a:rPr>
              <a:t>Αναλύοντας αυτό το στοιχείο στους ασθενείς που έχουν υποβληθεί σε </a:t>
            </a:r>
            <a:r>
              <a:rPr lang="el-GR" sz="1800" kern="100" dirty="0" err="1">
                <a:effectLst/>
                <a:latin typeface="Calibri" panose="020F0502020204030204" pitchFamily="34" charset="0"/>
                <a:ea typeface="Calibri" panose="020F0502020204030204" pitchFamily="34" charset="0"/>
                <a:cs typeface="Arial" panose="020B0604020202020204" pitchFamily="34" charset="0"/>
              </a:rPr>
              <a:t>προστατεκτομή</a:t>
            </a:r>
            <a:r>
              <a:rPr lang="el-GR" sz="1800" kern="100" dirty="0">
                <a:effectLst/>
                <a:latin typeface="Calibri" panose="020F0502020204030204" pitchFamily="34" charset="0"/>
                <a:ea typeface="Calibri" panose="020F0502020204030204" pitchFamily="34" charset="0"/>
                <a:cs typeface="Arial" panose="020B0604020202020204" pitchFamily="34" charset="0"/>
              </a:rPr>
              <a:t> και στους ασθενείς που έχουν υποβληθεί σε ακτινοθεραπεία, βλέπουμε την επίδραση του τύπου θεραπείας στο πρόβλημα.</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Arial" panose="020B0604020202020204" pitchFamily="34" charset="0"/>
              </a:rPr>
              <a:t>Εξετάζοντας τους ασθενείς που έχουν υποβληθεί σε </a:t>
            </a:r>
            <a:r>
              <a:rPr lang="el-GR" sz="1800" kern="100" dirty="0" err="1">
                <a:effectLst/>
                <a:latin typeface="Calibri" panose="020F0502020204030204" pitchFamily="34" charset="0"/>
                <a:ea typeface="Calibri" panose="020F0502020204030204" pitchFamily="34" charset="0"/>
                <a:cs typeface="Arial" panose="020B0604020202020204" pitchFamily="34" charset="0"/>
              </a:rPr>
              <a:t>προστατεκτομή</a:t>
            </a:r>
            <a:r>
              <a:rPr lang="el-GR" sz="1800" kern="100" dirty="0">
                <a:effectLst/>
                <a:latin typeface="Calibri" panose="020F0502020204030204" pitchFamily="34" charset="0"/>
                <a:ea typeface="Calibri" panose="020F0502020204030204" pitchFamily="34" charset="0"/>
                <a:cs typeface="Arial" panose="020B0604020202020204" pitchFamily="34" charset="0"/>
              </a:rPr>
              <a:t>, στα άνω όρια των στοιχείων βλέπουμε ότι 68% αναφέρει ότι η απώλεια και διαρροή ούρων αποτελεί πρόβλημα.</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Arial" panose="020B0604020202020204" pitchFamily="34" charset="0"/>
              </a:rPr>
              <a:t>Ας συγκρίνουμε αυτό το ποσοστό με τους ασθενείς που έχουν υποβληθεί σε ακτινοθεραπεία, στη δεύτερη γραμμή, όπου συνολικά 47% των ασθενών αναφέρει ότι η απώλεια και διαρροή ούρων αποτελεί πρόβλημα.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38</a:t>
            </a:fld>
            <a:endParaRPr lang="en-US"/>
          </a:p>
        </p:txBody>
      </p:sp>
    </p:spTree>
    <p:extLst>
      <p:ext uri="{BB962C8B-B14F-4D97-AF65-F5344CB8AC3E}">
        <p14:creationId xmlns:p14="http://schemas.microsoft.com/office/powerpoint/2010/main" val="31705037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Arial" panose="020B0604020202020204" pitchFamily="34" charset="0"/>
              </a:rPr>
              <a:t>Υπάρχουν τρία βασικά συμπερασματικά μηνύματα που μπορούμε να εξάγουμε από τα ευρήματα της μελέτης </a:t>
            </a:r>
            <a:r>
              <a:rPr lang="el-GR" sz="1800" kern="1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EUPROMS</a:t>
            </a:r>
            <a:r>
              <a:rPr lang="el-GR" sz="1800" kern="100" dirty="0">
                <a:effectLst/>
                <a:latin typeface="Calibri" panose="020F0502020204030204" pitchFamily="34" charset="0"/>
                <a:ea typeface="Calibri" panose="020F0502020204030204" pitchFamily="34" charset="0"/>
                <a:cs typeface="Arial" panose="020B0604020202020204" pitchFamily="34" charset="0"/>
              </a:rPr>
              <a:t>.</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Arial" panose="020B0604020202020204" pitchFamily="34" charset="0"/>
              </a:rPr>
              <a:t>Το πρώτο είναι ότι η ενεργή παρακολούθηση θα πρέπει πάντα να λαμβάνεται υπόψη, εάν μπορεί να εφαρμοστεί με ασφάλεια, καθώς συνολικά προστατεύει καλύτερα την ποιότητα ζωής. Σίγουρα, όσον αφορά την ακράτεια και τη σεξουαλική λειτουργία, η αντίθεση μεταξύ αυτής και άλλων προσεγγίσεων είναι σαφής.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40</a:t>
            </a:fld>
            <a:endParaRPr lang="en-US"/>
          </a:p>
        </p:txBody>
      </p:sp>
    </p:spTree>
    <p:extLst>
      <p:ext uri="{BB962C8B-B14F-4D97-AF65-F5344CB8AC3E}">
        <p14:creationId xmlns:p14="http://schemas.microsoft.com/office/powerpoint/2010/main" val="6439024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800" dirty="0">
                <a:effectLst/>
                <a:latin typeface="Calibri" panose="020F0502020204030204" pitchFamily="34" charset="0"/>
                <a:ea typeface="Calibri" panose="020F0502020204030204" pitchFamily="34" charset="0"/>
                <a:cs typeface="Arial" panose="020B0604020202020204" pitchFamily="34" charset="0"/>
              </a:rPr>
              <a:t>Το δεύτερο συμπερασματικό μήνυμα είναι ότι η έγκαιρη διάγνωση του καρκίνου του προστάτη είναι μέγιστης σημασίας. Όσο πιο προχωρημένος είναι ο καρκίνος του προστάτη κατά τη διάγνωση, τόσο χειρότερες είναι οι επιδράσεις της θεραπείας στην ποιότητα ζωής. Το συγκεκριμένο γράφημα δείχνει ότι εξετάζοντας πολλούς παράγοντες συνδυαστικά - ενόχληση, κόπωση, αϋπνία και ψυχική υγεία - όλα αυτά τα θέματα βιώνονται εντονότερα με τις θεραπείες που σχετίζονται με τον περισσότερο προχωρημένο καρκίνο του προστάτη. </a:t>
            </a:r>
            <a:endParaRPr lang="en-US" dirty="0"/>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41</a:t>
            </a:fld>
            <a:endParaRPr lang="en-US"/>
          </a:p>
        </p:txBody>
      </p:sp>
    </p:spTree>
    <p:extLst>
      <p:ext uri="{BB962C8B-B14F-4D97-AF65-F5344CB8AC3E}">
        <p14:creationId xmlns:p14="http://schemas.microsoft.com/office/powerpoint/2010/main" val="14309760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800" dirty="0">
                <a:effectLst/>
                <a:latin typeface="Calibri" panose="020F0502020204030204" pitchFamily="34" charset="0"/>
                <a:ea typeface="Calibri" panose="020F0502020204030204" pitchFamily="34" charset="0"/>
                <a:cs typeface="Arial" panose="020B0604020202020204" pitchFamily="34" charset="0"/>
              </a:rPr>
              <a:t>Και το τρίτο μήνυμα που λαμβάνουμε από όλα τα δεδομένα της μελέτης </a:t>
            </a:r>
            <a:r>
              <a:rPr lang="el-GR" sz="18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EUPROMS</a:t>
            </a:r>
            <a:r>
              <a:rPr lang="el-GR" sz="1800" dirty="0">
                <a:effectLst/>
                <a:latin typeface="Calibri" panose="020F0502020204030204" pitchFamily="34" charset="0"/>
                <a:ea typeface="Calibri" panose="020F0502020204030204" pitchFamily="34" charset="0"/>
                <a:cs typeface="Arial" panose="020B0604020202020204" pitchFamily="34" charset="0"/>
              </a:rPr>
              <a:t> είναι ότι η θεραπεία και η υποστήριξη υψηλής ποιότητας είναι απαραίτητες. Τα αποτελέσματα της μελέτης </a:t>
            </a:r>
            <a:r>
              <a:rPr lang="el-GR" sz="18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EUPROMS</a:t>
            </a:r>
            <a:r>
              <a:rPr lang="el-GR" sz="1800" dirty="0">
                <a:effectLst/>
                <a:latin typeface="Calibri" panose="020F0502020204030204" pitchFamily="34" charset="0"/>
                <a:ea typeface="Calibri" panose="020F0502020204030204" pitchFamily="34" charset="0"/>
                <a:cs typeface="Arial" panose="020B0604020202020204" pitchFamily="34" charset="0"/>
              </a:rPr>
              <a:t> δείχνουν τις σοβαρές επιδράσεις που μπορούν να συνοδεύουν τη θεραπεία για τον καρκίνο του προστάτη. Οι άντρες χρειάζονται όλη την εξειδίκευση και την εμπειρία που μπορούν να έχουν κατά τη διάρκεια της θεραπείας και μετά από αυτήν, με πληροφορίες και υποστήριξη σε κάθε στάδιο της διαδρομής. Κάθε άντρας με καρκίνο του προστάτη θα πρέπει να λαμβάνει θεραπεία σε ένα αντικαρκινικό κέντρο με </a:t>
            </a:r>
            <a:r>
              <a:rPr lang="el-GR" sz="1800" dirty="0" err="1">
                <a:effectLst/>
                <a:latin typeface="Calibri" panose="020F0502020204030204" pitchFamily="34" charset="0"/>
                <a:ea typeface="Calibri" panose="020F0502020204030204" pitchFamily="34" charset="0"/>
                <a:cs typeface="Arial" panose="020B0604020202020204" pitchFamily="34" charset="0"/>
              </a:rPr>
              <a:t>πολυεπιστημονικές</a:t>
            </a:r>
            <a:r>
              <a:rPr lang="el-GR" sz="1800" dirty="0">
                <a:effectLst/>
                <a:latin typeface="Calibri" panose="020F0502020204030204" pitchFamily="34" charset="0"/>
                <a:ea typeface="Calibri" panose="020F0502020204030204" pitchFamily="34" charset="0"/>
                <a:cs typeface="Arial" panose="020B0604020202020204" pitchFamily="34" charset="0"/>
              </a:rPr>
              <a:t> ομάδες.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42</a:t>
            </a:fld>
            <a:endParaRPr lang="en-US"/>
          </a:p>
        </p:txBody>
      </p:sp>
    </p:spTree>
    <p:extLst>
      <p:ext uri="{BB962C8B-B14F-4D97-AF65-F5344CB8AC3E}">
        <p14:creationId xmlns:p14="http://schemas.microsoft.com/office/powerpoint/2010/main" val="1941584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4</a:t>
            </a:fld>
            <a:endParaRPr lang="en-US"/>
          </a:p>
        </p:txBody>
      </p:sp>
    </p:spTree>
    <p:extLst>
      <p:ext uri="{BB962C8B-B14F-4D97-AF65-F5344CB8AC3E}">
        <p14:creationId xmlns:p14="http://schemas.microsoft.com/office/powerpoint/2010/main" val="383350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Arial" panose="020B0604020202020204" pitchFamily="34" charset="0"/>
              </a:rPr>
              <a:t>Σημείωση: Είναι σημαντικό να γίνει κατανοητή η διαφορά αυτής της μελέτης από προηγούμενες και ο λόγος είναι ο εξής. Οι περισσότερες μελέτες σχετικά με την ποιότητα ζωής των αντρών με καρκίνο του προστάτη πραγματοποιούνται σε κλινικό περιβάλλον. Με άλλα λόγια, στους άντρες τίθενται ερωτήματα από ιατρούς και νοσηλευτές ή καλούνται να συμπληρώσουν ερωτηματολόγια κατά τη διάρκεια επισκέψεών τους στο νοσοκομείο για θεραπεία ή εξετάσεις. Αυτό το ηλεκτρονικό ερωτηματολόγιο συμπληρώθηκε από άντρες ασθενείς στον </a:t>
            </a:r>
            <a:r>
              <a:rPr lang="el-GR" sz="1800" kern="100" dirty="0" err="1">
                <a:effectLst/>
                <a:latin typeface="Calibri" panose="020F0502020204030204" pitchFamily="34" charset="0"/>
                <a:ea typeface="Calibri" panose="020F0502020204030204" pitchFamily="34" charset="0"/>
                <a:cs typeface="Arial" panose="020B0604020202020204" pitchFamily="34" charset="0"/>
              </a:rPr>
              <a:t>ελεύθερό</a:t>
            </a:r>
            <a:r>
              <a:rPr lang="el-GR" sz="1800" kern="100" dirty="0">
                <a:effectLst/>
                <a:latin typeface="Calibri" panose="020F0502020204030204" pitchFamily="34" charset="0"/>
                <a:ea typeface="Calibri" panose="020F0502020204030204" pitchFamily="34" charset="0"/>
                <a:cs typeface="Arial" panose="020B0604020202020204" pitchFamily="34" charset="0"/>
              </a:rPr>
              <a:t> τους χρόνο, από την άνεση του σπιτιού τους. Αυτό σημαίνει ότι ενδέχεται να έχουν περισσότερο χρόνο για να σκεφτούν τις απαντήσεις τους και να αισθάνονται περισσότερο άνετα για να εκφράσουν ακριβώς πώς νιώθουν.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5</a:t>
            </a:fld>
            <a:endParaRPr lang="en-US"/>
          </a:p>
        </p:txBody>
      </p:sp>
    </p:spTree>
    <p:extLst>
      <p:ext uri="{BB962C8B-B14F-4D97-AF65-F5344CB8AC3E}">
        <p14:creationId xmlns:p14="http://schemas.microsoft.com/office/powerpoint/2010/main" val="290529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6</a:t>
            </a:fld>
            <a:endParaRPr lang="en-US"/>
          </a:p>
        </p:txBody>
      </p:sp>
    </p:spTree>
    <p:extLst>
      <p:ext uri="{BB962C8B-B14F-4D97-AF65-F5344CB8AC3E}">
        <p14:creationId xmlns:p14="http://schemas.microsoft.com/office/powerpoint/2010/main" val="2118809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Arial" panose="020B0604020202020204" pitchFamily="34" charset="0"/>
              </a:rPr>
              <a:t>Αυτή η έρευνα παρουσιάζει μια πολύπλευρη εικόνα ενός πληθυσμού αντρών, οι οποίοι έχουν υποβληθεί σε θεραπεία για τον καρκίνο του προστάτη σε όλη την Ευρώπη. Στην έρευνα τέθηκε το εξής ερώτημα: «Πώς είναι η ζωή σας το συγκεκριμένο χρονικό διάστημα;»</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Arial" panose="020B0604020202020204" pitchFamily="34" charset="0"/>
              </a:rPr>
              <a:t>Η μελέτη δεν μπορούσε να εξετάσει την ιατρική κατάσταση μεμονωμένων ερωτηθέντων πριν από τη θεραπεία ούτε τον τρόπο με τον οποίο διέφεραν οι ασθενείς με καρκίνο του προστάτη από τον πληθυσμό γενικά. Σε μια τέτοια περίπτωση θα επρόκειτο για έναν διαφορετικό τύπο μελέτης.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7</a:t>
            </a:fld>
            <a:endParaRPr lang="en-US"/>
          </a:p>
        </p:txBody>
      </p:sp>
    </p:spTree>
    <p:extLst>
      <p:ext uri="{BB962C8B-B14F-4D97-AF65-F5344CB8AC3E}">
        <p14:creationId xmlns:p14="http://schemas.microsoft.com/office/powerpoint/2010/main" val="927580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8</a:t>
            </a:fld>
            <a:endParaRPr lang="en-US"/>
          </a:p>
        </p:txBody>
      </p:sp>
    </p:spTree>
    <p:extLst>
      <p:ext uri="{BB962C8B-B14F-4D97-AF65-F5344CB8AC3E}">
        <p14:creationId xmlns:p14="http://schemas.microsoft.com/office/powerpoint/2010/main" val="1129055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9</a:t>
            </a:fld>
            <a:endParaRPr lang="en-US"/>
          </a:p>
        </p:txBody>
      </p:sp>
    </p:spTree>
    <p:extLst>
      <p:ext uri="{BB962C8B-B14F-4D97-AF65-F5344CB8AC3E}">
        <p14:creationId xmlns:p14="http://schemas.microsoft.com/office/powerpoint/2010/main" val="3727862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508168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613236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66056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386326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1FA7AC5-6045-4418-8E60-F48788734473}"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875206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F1FA7AC5-6045-4418-8E60-F48788734473}" type="datetimeFigureOut">
              <a:rPr lang="en-US" smtClean="0"/>
              <a:t>7/11/23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40129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F1FA7AC5-6045-4418-8E60-F48788734473}" type="datetimeFigureOut">
              <a:rPr lang="en-US" smtClean="0"/>
              <a:t>7/11/23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056490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F1FA7AC5-6045-4418-8E60-F48788734473}" type="datetimeFigureOut">
              <a:rPr lang="en-US" smtClean="0"/>
              <a:t>7/11/23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57397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A7AC5-6045-4418-8E60-F48788734473}" type="datetimeFigureOut">
              <a:rPr lang="en-US" smtClean="0"/>
              <a:t>7/11/23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201795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1FA7AC5-6045-4418-8E60-F48788734473}" type="datetimeFigureOut">
              <a:rPr lang="en-US" smtClean="0"/>
              <a:t>7/11/23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526201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1FA7AC5-6045-4418-8E60-F48788734473}" type="datetimeFigureOut">
              <a:rPr lang="en-US" smtClean="0"/>
              <a:t>7/11/23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42868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A7AC5-6045-4418-8E60-F48788734473}" type="datetimeFigureOut">
              <a:rPr lang="en-US" smtClean="0"/>
              <a:t>7/11/23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1CAF9-4461-454A-B702-D536C3775752}" type="slidenum">
              <a:rPr lang="en-US" smtClean="0"/>
              <a:t>‹#›</a:t>
            </a:fld>
            <a:endParaRPr lang="en-US"/>
          </a:p>
        </p:txBody>
      </p:sp>
    </p:spTree>
    <p:extLst>
      <p:ext uri="{BB962C8B-B14F-4D97-AF65-F5344CB8AC3E}">
        <p14:creationId xmlns:p14="http://schemas.microsoft.com/office/powerpoint/2010/main" val="3931132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0A32D3-B5DB-308A-DB65-BF4F341E5A1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40" y="-17195"/>
            <a:ext cx="12177519" cy="6892389"/>
          </a:xfrm>
          <a:prstGeom prst="rect">
            <a:avLst/>
          </a:prstGeom>
        </p:spPr>
      </p:pic>
    </p:spTree>
    <p:extLst>
      <p:ext uri="{BB962C8B-B14F-4D97-AF65-F5344CB8AC3E}">
        <p14:creationId xmlns:p14="http://schemas.microsoft.com/office/powerpoint/2010/main" val="748365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l-GR" sz="4600" dirty="0">
                <a:solidFill>
                  <a:srgbClr val="757070"/>
                </a:solidFill>
                <a:latin typeface="Roboto" panose="02000000000000000000" pitchFamily="2" charset="0"/>
                <a:cs typeface="Apercu Regular"/>
              </a:rPr>
              <a:t>Τα ερωτηματολόγια</a:t>
            </a:r>
            <a:endParaRPr lang="en-US" sz="4600" dirty="0">
              <a:solidFill>
                <a:srgbClr val="757070"/>
              </a:solidFill>
              <a:latin typeface="Roboto" panose="02000000000000000000" pitchFamily="2" charset="0"/>
              <a:cs typeface="Apercu Regular"/>
            </a:endParaRP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4708981"/>
          </a:xfrm>
          <a:prstGeom prst="rect">
            <a:avLst/>
          </a:prstGeom>
          <a:noFill/>
        </p:spPr>
        <p:txBody>
          <a:bodyPr wrap="square" rtlCol="0">
            <a:spAutoFit/>
          </a:bodyPr>
          <a:lstStyle/>
          <a:p>
            <a:pPr marL="342900" indent="-342900">
              <a:buFont typeface="Arial" panose="020B0604020202020204" pitchFamily="34" charset="0"/>
              <a:buChar char="•"/>
            </a:pPr>
            <a:r>
              <a:rPr lang="el-GR" sz="2300" dirty="0">
                <a:solidFill>
                  <a:schemeClr val="tx1">
                    <a:lumMod val="65000"/>
                    <a:lumOff val="35000"/>
                  </a:schemeClr>
                </a:solidFill>
                <a:latin typeface="Roboto" panose="02000000000000000000" pitchFamily="2" charset="0"/>
              </a:rPr>
              <a:t>Πραγματοποιήθηκαν δύο ξεχωριστά ηλεκτρονικά ερωτηματολόγια, το 2019 και το 2022</a:t>
            </a:r>
          </a:p>
          <a:p>
            <a:pPr marL="342900" indent="-342900">
              <a:buFont typeface="Arial" panose="020B0604020202020204" pitchFamily="34" charset="0"/>
              <a:buChar char="•"/>
            </a:pPr>
            <a:endParaRPr lang="el-GR"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l-GR" sz="2300" dirty="0">
                <a:solidFill>
                  <a:schemeClr val="tx1">
                    <a:lumMod val="65000"/>
                    <a:lumOff val="35000"/>
                  </a:schemeClr>
                </a:solidFill>
                <a:latin typeface="Roboto" panose="02000000000000000000" pitchFamily="2" charset="0"/>
              </a:rPr>
              <a:t>Για όλους τους άντρες που έλαβαν θεραπεία για τον καρκίνο του προστάτη</a:t>
            </a:r>
          </a:p>
          <a:p>
            <a:pPr marL="342900" indent="-342900">
              <a:buFont typeface="Arial" panose="020B0604020202020204" pitchFamily="34" charset="0"/>
              <a:buChar char="•"/>
            </a:pPr>
            <a:endParaRPr lang="el-GR"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l-GR" sz="2300" dirty="0">
                <a:solidFill>
                  <a:schemeClr val="tx1">
                    <a:lumMod val="65000"/>
                    <a:lumOff val="35000"/>
                  </a:schemeClr>
                </a:solidFill>
                <a:latin typeface="Roboto" panose="02000000000000000000" pitchFamily="2" charset="0"/>
              </a:rPr>
              <a:t>Και στα δύο χρησιμοποιήθηκαν ερωτήσεις βασισμένες σε επικυρωμένα ερωτηματολόγια για την ποιότητα ζωής: </a:t>
            </a:r>
            <a:r>
              <a:rPr lang="en-GB" sz="2300" dirty="0">
                <a:solidFill>
                  <a:schemeClr val="tx1">
                    <a:lumMod val="65000"/>
                    <a:lumOff val="35000"/>
                  </a:schemeClr>
                </a:solidFill>
                <a:latin typeface="Roboto" panose="02000000000000000000" pitchFamily="2" charset="0"/>
              </a:rPr>
              <a:t>EPIC-26, EORTC-QLQ </a:t>
            </a:r>
            <a:r>
              <a:rPr lang="el-GR" sz="2300" dirty="0">
                <a:solidFill>
                  <a:schemeClr val="tx1">
                    <a:lumMod val="65000"/>
                    <a:lumOff val="35000"/>
                  </a:schemeClr>
                </a:solidFill>
                <a:latin typeface="Roboto" panose="02000000000000000000" pitchFamily="2" charset="0"/>
              </a:rPr>
              <a:t>και </a:t>
            </a:r>
            <a:r>
              <a:rPr lang="en-GB" sz="2300" dirty="0">
                <a:solidFill>
                  <a:schemeClr val="tx1">
                    <a:lumMod val="65000"/>
                    <a:lumOff val="35000"/>
                  </a:schemeClr>
                </a:solidFill>
                <a:latin typeface="Roboto" panose="02000000000000000000" pitchFamily="2" charset="0"/>
              </a:rPr>
              <a:t>EQ-5D-5L </a:t>
            </a: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l-GR" sz="2300" dirty="0">
                <a:solidFill>
                  <a:schemeClr val="tx1">
                    <a:lumMod val="65000"/>
                    <a:lumOff val="35000"/>
                  </a:schemeClr>
                </a:solidFill>
                <a:latin typeface="Roboto" panose="02000000000000000000" pitchFamily="2" charset="0"/>
              </a:rPr>
              <a:t>Διαθέσιμα σε 19 γλώσσες</a:t>
            </a:r>
          </a:p>
          <a:p>
            <a:pPr marL="342900" indent="-342900">
              <a:buFont typeface="Arial" panose="020B0604020202020204" pitchFamily="34" charset="0"/>
              <a:buChar char="•"/>
            </a:pPr>
            <a:endParaRPr lang="el-GR"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l-GR" sz="2300" dirty="0">
                <a:solidFill>
                  <a:schemeClr val="tx1">
                    <a:lumMod val="65000"/>
                    <a:lumOff val="35000"/>
                  </a:schemeClr>
                </a:solidFill>
                <a:latin typeface="Roboto" panose="02000000000000000000" pitchFamily="2" charset="0"/>
              </a:rPr>
              <a:t>Οι απαντήσεις ήταν ανώνυμες</a:t>
            </a:r>
          </a:p>
          <a:p>
            <a:endParaRPr lang="el-GR"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1967036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13" name="Rectangle 12">
            <a:extLst>
              <a:ext uri="{FF2B5EF4-FFF2-40B4-BE49-F238E27FC236}">
                <a16:creationId xmlns:a16="http://schemas.microsoft.com/office/drawing/2014/main" id="{DF6F7E91-674B-DA49-9B3B-623A631D9AE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14" name="Tekstvak 1">
            <a:extLst>
              <a:ext uri="{FF2B5EF4-FFF2-40B4-BE49-F238E27FC236}">
                <a16:creationId xmlns:a16="http://schemas.microsoft.com/office/drawing/2014/main" id="{953DD251-6247-6847-AA17-EA2C28CD6D87}"/>
              </a:ext>
            </a:extLst>
          </p:cNvPr>
          <p:cNvSpPr txBox="1"/>
          <p:nvPr/>
        </p:nvSpPr>
        <p:spPr>
          <a:xfrm>
            <a:off x="892419" y="187036"/>
            <a:ext cx="6539086" cy="830997"/>
          </a:xfrm>
          <a:prstGeom prst="rect">
            <a:avLst/>
          </a:prstGeom>
          <a:noFill/>
        </p:spPr>
        <p:txBody>
          <a:bodyPr wrap="square" rtlCol="0">
            <a:spAutoFit/>
          </a:bodyPr>
          <a:lstStyle/>
          <a:p>
            <a:r>
              <a:rPr lang="el-GR" sz="4600" dirty="0">
                <a:solidFill>
                  <a:srgbClr val="757070"/>
                </a:solidFill>
                <a:latin typeface="Roboto" panose="02000000000000000000" pitchFamily="2" charset="0"/>
                <a:cs typeface="Apercu Regular"/>
              </a:rPr>
              <a:t>Γεωγραφική απόκριση</a:t>
            </a:r>
            <a:endParaRPr lang="en-US" sz="4600" dirty="0">
              <a:solidFill>
                <a:srgbClr val="757070"/>
              </a:solidFill>
              <a:latin typeface="Roboto" panose="02000000000000000000" pitchFamily="2" charset="0"/>
              <a:cs typeface="Apercu Regular"/>
            </a:endParaRPr>
          </a:p>
        </p:txBody>
      </p:sp>
      <p:pic>
        <p:nvPicPr>
          <p:cNvPr id="4" name="Picture 3">
            <a:extLst>
              <a:ext uri="{FF2B5EF4-FFF2-40B4-BE49-F238E27FC236}">
                <a16:creationId xmlns:a16="http://schemas.microsoft.com/office/drawing/2014/main" id="{74D65B65-4282-53F3-125B-FCEA98119C2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96570" y="1302707"/>
            <a:ext cx="5097380" cy="5404981"/>
          </a:xfrm>
          <a:prstGeom prst="rect">
            <a:avLst/>
          </a:prstGeom>
        </p:spPr>
      </p:pic>
      <p:sp>
        <p:nvSpPr>
          <p:cNvPr id="6" name="Tekstvak 10">
            <a:extLst>
              <a:ext uri="{FF2B5EF4-FFF2-40B4-BE49-F238E27FC236}">
                <a16:creationId xmlns:a16="http://schemas.microsoft.com/office/drawing/2014/main" id="{7631D3A3-6FB7-C200-DCE3-52669E85011A}"/>
              </a:ext>
            </a:extLst>
          </p:cNvPr>
          <p:cNvSpPr txBox="1"/>
          <p:nvPr/>
        </p:nvSpPr>
        <p:spPr>
          <a:xfrm>
            <a:off x="7670799" y="1603332"/>
            <a:ext cx="4131734" cy="4355038"/>
          </a:xfrm>
          <a:prstGeom prst="rect">
            <a:avLst/>
          </a:prstGeom>
          <a:noFill/>
        </p:spPr>
        <p:txBody>
          <a:bodyPr wrap="square" rtlCol="0">
            <a:spAutoFit/>
          </a:bodyPr>
          <a:lstStyle/>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EUPROMS 1.0</a:t>
            </a:r>
          </a:p>
          <a:p>
            <a:r>
              <a:rPr lang="el-GR" sz="2300" dirty="0">
                <a:solidFill>
                  <a:schemeClr val="tx1">
                    <a:lumMod val="65000"/>
                    <a:lumOff val="35000"/>
                  </a:schemeClr>
                </a:solidFill>
                <a:latin typeface="Roboto" panose="02000000000000000000" pitchFamily="2" charset="0"/>
                <a:ea typeface="Roboto" panose="02000000000000000000" pitchFamily="2" charset="0"/>
              </a:rPr>
              <a:t>3.000 απαντήσεις</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EUPROMS 2.0</a:t>
            </a:r>
          </a:p>
          <a:p>
            <a:r>
              <a:rPr lang="el-GR" sz="2300" dirty="0">
                <a:solidFill>
                  <a:schemeClr val="tx1">
                    <a:lumMod val="65000"/>
                    <a:lumOff val="35000"/>
                  </a:schemeClr>
                </a:solidFill>
                <a:latin typeface="Roboto" panose="02000000000000000000" pitchFamily="2" charset="0"/>
                <a:ea typeface="Roboto" panose="02000000000000000000" pitchFamily="2" charset="0"/>
              </a:rPr>
              <a:t>3.571 απαντήσεις</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l-GR" sz="2300" dirty="0">
                <a:solidFill>
                  <a:schemeClr val="tx1">
                    <a:lumMod val="65000"/>
                    <a:lumOff val="35000"/>
                  </a:schemeClr>
                </a:solidFill>
                <a:latin typeface="Roboto" panose="02000000000000000000" pitchFamily="2" charset="0"/>
                <a:ea typeface="Roboto" panose="02000000000000000000" pitchFamily="2" charset="0"/>
              </a:rPr>
              <a:t>«Μοναδικές» απαντήσεις συνδυασμένες</a:t>
            </a:r>
          </a:p>
          <a:p>
            <a:r>
              <a:rPr lang="el-GR" sz="2300" dirty="0">
                <a:solidFill>
                  <a:schemeClr val="tx1">
                    <a:lumMod val="65000"/>
                    <a:lumOff val="35000"/>
                  </a:schemeClr>
                </a:solidFill>
                <a:latin typeface="Roboto" panose="02000000000000000000" pitchFamily="2" charset="0"/>
                <a:ea typeface="Roboto" panose="02000000000000000000" pitchFamily="2" charset="0"/>
              </a:rPr>
              <a:t>5.464 απαντήσεις</a:t>
            </a:r>
          </a:p>
          <a:p>
            <a:endParaRPr lang="el-GR"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3843081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23172" y="-545412"/>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15" name="Rectangle 14">
            <a:extLst>
              <a:ext uri="{FF2B5EF4-FFF2-40B4-BE49-F238E27FC236}">
                <a16:creationId xmlns:a16="http://schemas.microsoft.com/office/drawing/2014/main" id="{798549FF-D602-B242-9B0B-6BBDEAB1D18B}"/>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16" name="Tekstvak 1">
            <a:extLst>
              <a:ext uri="{FF2B5EF4-FFF2-40B4-BE49-F238E27FC236}">
                <a16:creationId xmlns:a16="http://schemas.microsoft.com/office/drawing/2014/main" id="{38CFD700-E3F4-9C43-B700-0E3404A3B4F9}"/>
              </a:ext>
            </a:extLst>
          </p:cNvPr>
          <p:cNvSpPr txBox="1"/>
          <p:nvPr/>
        </p:nvSpPr>
        <p:spPr>
          <a:xfrm>
            <a:off x="999067" y="187036"/>
            <a:ext cx="6432438" cy="830997"/>
          </a:xfrm>
          <a:prstGeom prst="rect">
            <a:avLst/>
          </a:prstGeom>
          <a:noFill/>
        </p:spPr>
        <p:txBody>
          <a:bodyPr wrap="square" rtlCol="0">
            <a:spAutoFit/>
          </a:bodyPr>
          <a:lstStyle/>
          <a:p>
            <a:r>
              <a:rPr lang="el-GR" sz="4600" dirty="0">
                <a:solidFill>
                  <a:srgbClr val="757070"/>
                </a:solidFill>
                <a:latin typeface="Roboto" panose="02000000000000000000" pitchFamily="2" charset="0"/>
                <a:cs typeface="Apercu Regular"/>
              </a:rPr>
              <a:t>Προφίλ ερωτηθέντων</a:t>
            </a:r>
            <a:endParaRPr lang="en-US" sz="4600" dirty="0">
              <a:solidFill>
                <a:srgbClr val="757070"/>
              </a:solidFill>
              <a:latin typeface="Roboto" panose="02000000000000000000" pitchFamily="2" charset="0"/>
              <a:cs typeface="Apercu Regular"/>
            </a:endParaRPr>
          </a:p>
        </p:txBody>
      </p:sp>
      <p:pic>
        <p:nvPicPr>
          <p:cNvPr id="5" name="Picture 4">
            <a:extLst>
              <a:ext uri="{FF2B5EF4-FFF2-40B4-BE49-F238E27FC236}">
                <a16:creationId xmlns:a16="http://schemas.microsoft.com/office/drawing/2014/main" id="{24497837-9648-C789-58D3-BF8C65C0D94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9067" y="1497439"/>
            <a:ext cx="8781690" cy="5026761"/>
          </a:xfrm>
          <a:prstGeom prst="rect">
            <a:avLst/>
          </a:prstGeom>
        </p:spPr>
      </p:pic>
      <p:pic>
        <p:nvPicPr>
          <p:cNvPr id="19" name="Picture 18" descr="Blue logo.png">
            <a:extLst>
              <a:ext uri="{FF2B5EF4-FFF2-40B4-BE49-F238E27FC236}">
                <a16:creationId xmlns:a16="http://schemas.microsoft.com/office/drawing/2014/main" id="{E20118D8-EC83-5945-B210-F6234D9D93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Tree>
    <p:extLst>
      <p:ext uri="{BB962C8B-B14F-4D97-AF65-F5344CB8AC3E}">
        <p14:creationId xmlns:p14="http://schemas.microsoft.com/office/powerpoint/2010/main" val="10187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23172" y="-545412"/>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0" name="Rectangle 19">
            <a:extLst>
              <a:ext uri="{FF2B5EF4-FFF2-40B4-BE49-F238E27FC236}">
                <a16:creationId xmlns:a16="http://schemas.microsoft.com/office/drawing/2014/main" id="{3BC76C40-3327-3443-A478-3467DB650E02}"/>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1" name="Tekstvak 1">
            <a:extLst>
              <a:ext uri="{FF2B5EF4-FFF2-40B4-BE49-F238E27FC236}">
                <a16:creationId xmlns:a16="http://schemas.microsoft.com/office/drawing/2014/main" id="{5F7160EC-51F8-9646-9A16-055A71003836}"/>
              </a:ext>
            </a:extLst>
          </p:cNvPr>
          <p:cNvSpPr txBox="1"/>
          <p:nvPr/>
        </p:nvSpPr>
        <p:spPr>
          <a:xfrm>
            <a:off x="892419" y="187036"/>
            <a:ext cx="6539086" cy="830997"/>
          </a:xfrm>
          <a:prstGeom prst="rect">
            <a:avLst/>
          </a:prstGeom>
          <a:noFill/>
        </p:spPr>
        <p:txBody>
          <a:bodyPr wrap="square" rtlCol="0">
            <a:spAutoFit/>
          </a:bodyPr>
          <a:lstStyle/>
          <a:p>
            <a:r>
              <a:rPr lang="el-GR" sz="4600" dirty="0">
                <a:solidFill>
                  <a:srgbClr val="757070"/>
                </a:solidFill>
                <a:latin typeface="Roboto" panose="02000000000000000000" pitchFamily="2" charset="0"/>
                <a:cs typeface="Apercu Regular"/>
              </a:rPr>
              <a:t>Προφίλ ερωτηθέντων</a:t>
            </a:r>
            <a:endParaRPr lang="en-US" sz="4600" dirty="0">
              <a:solidFill>
                <a:srgbClr val="757070"/>
              </a:solidFill>
              <a:latin typeface="Roboto" panose="02000000000000000000" pitchFamily="2" charset="0"/>
              <a:cs typeface="Apercu Regular"/>
            </a:endParaRPr>
          </a:p>
        </p:txBody>
      </p:sp>
      <p:pic>
        <p:nvPicPr>
          <p:cNvPr id="25" name="Picture 24" descr="Blue logo.png">
            <a:extLst>
              <a:ext uri="{FF2B5EF4-FFF2-40B4-BE49-F238E27FC236}">
                <a16:creationId xmlns:a16="http://schemas.microsoft.com/office/drawing/2014/main" id="{8C8F7FF3-1861-1545-AE92-04962B8D9E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BEC66BF6-0689-558B-0791-4C6F66B9008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46395" y="1606549"/>
            <a:ext cx="8855723" cy="4397325"/>
          </a:xfrm>
          <a:prstGeom prst="rect">
            <a:avLst/>
          </a:prstGeom>
        </p:spPr>
      </p:pic>
    </p:spTree>
    <p:extLst>
      <p:ext uri="{BB962C8B-B14F-4D97-AF65-F5344CB8AC3E}">
        <p14:creationId xmlns:p14="http://schemas.microsoft.com/office/powerpoint/2010/main" val="1123287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graphicFrame>
        <p:nvGraphicFramePr>
          <p:cNvPr id="8" name="Grafiek 7">
            <a:extLst>
              <a:ext uri="{FF2B5EF4-FFF2-40B4-BE49-F238E27FC236}">
                <a16:creationId xmlns:a16="http://schemas.microsoft.com/office/drawing/2014/main" id="{46F60063-DFA1-4031-B50D-786756FCF277}"/>
              </a:ext>
            </a:extLst>
          </p:cNvPr>
          <p:cNvGraphicFramePr>
            <a:graphicFrameLocks/>
          </p:cNvGraphicFramePr>
          <p:nvPr/>
        </p:nvGraphicFramePr>
        <p:xfrm>
          <a:off x="-144109" y="124734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a:extLst>
              <a:ext uri="{FF2B5EF4-FFF2-40B4-BE49-F238E27FC236}">
                <a16:creationId xmlns:a16="http://schemas.microsoft.com/office/drawing/2014/main" id="{482CFB0B-AAF3-754E-9D2E-55B2296C71AC}"/>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4" name="Tekstvak 1">
            <a:extLst>
              <a:ext uri="{FF2B5EF4-FFF2-40B4-BE49-F238E27FC236}">
                <a16:creationId xmlns:a16="http://schemas.microsoft.com/office/drawing/2014/main" id="{402CAA52-814F-3F4F-95A1-0DD335F497AB}"/>
              </a:ext>
            </a:extLst>
          </p:cNvPr>
          <p:cNvSpPr txBox="1"/>
          <p:nvPr/>
        </p:nvSpPr>
        <p:spPr>
          <a:xfrm>
            <a:off x="892419" y="187036"/>
            <a:ext cx="6539086" cy="830997"/>
          </a:xfrm>
          <a:prstGeom prst="rect">
            <a:avLst/>
          </a:prstGeom>
          <a:noFill/>
        </p:spPr>
        <p:txBody>
          <a:bodyPr wrap="square" rtlCol="0">
            <a:spAutoFit/>
          </a:bodyPr>
          <a:lstStyle/>
          <a:p>
            <a:r>
              <a:rPr lang="el-GR" sz="4600" dirty="0">
                <a:solidFill>
                  <a:srgbClr val="757070"/>
                </a:solidFill>
                <a:latin typeface="Roboto" panose="02000000000000000000" pitchFamily="2" charset="0"/>
                <a:cs typeface="Apercu Regular"/>
              </a:rPr>
              <a:t>Προφίλ θεραπείας</a:t>
            </a:r>
            <a:endParaRPr lang="en-US" sz="4600" dirty="0">
              <a:solidFill>
                <a:srgbClr val="757070"/>
              </a:solidFill>
              <a:latin typeface="Roboto" panose="02000000000000000000" pitchFamily="2" charset="0"/>
              <a:cs typeface="Apercu Regular"/>
            </a:endParaRPr>
          </a:p>
        </p:txBody>
      </p:sp>
      <p:pic>
        <p:nvPicPr>
          <p:cNvPr id="4" name="Picture 3">
            <a:extLst>
              <a:ext uri="{FF2B5EF4-FFF2-40B4-BE49-F238E27FC236}">
                <a16:creationId xmlns:a16="http://schemas.microsoft.com/office/drawing/2014/main" id="{9EE8FCE9-C14A-1AD4-FC93-10B18F23D15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20665" y="1479550"/>
            <a:ext cx="8641461" cy="4574015"/>
          </a:xfrm>
          <a:prstGeom prst="rect">
            <a:avLst/>
          </a:prstGeom>
        </p:spPr>
      </p:pic>
      <p:pic>
        <p:nvPicPr>
          <p:cNvPr id="9" name="Picture 8" descr="Blue 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Tree>
    <p:extLst>
      <p:ext uri="{BB962C8B-B14F-4D97-AF65-F5344CB8AC3E}">
        <p14:creationId xmlns:p14="http://schemas.microsoft.com/office/powerpoint/2010/main" val="679992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l-GR" sz="4600" dirty="0">
                <a:solidFill>
                  <a:srgbClr val="757070"/>
                </a:solidFill>
                <a:latin typeface="Roboto" panose="02000000000000000000" pitchFamily="2" charset="0"/>
                <a:cs typeface="Apercu Regular"/>
              </a:rPr>
              <a:t>Η ανάλυση</a:t>
            </a:r>
            <a:endParaRPr lang="en-US" sz="4600" dirty="0">
              <a:solidFill>
                <a:srgbClr val="757070"/>
              </a:solidFill>
              <a:latin typeface="Roboto" panose="02000000000000000000" pitchFamily="2" charset="0"/>
              <a:cs typeface="Apercu Regular"/>
            </a:endParaRP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582743"/>
            <a:ext cx="10814672" cy="6494085"/>
          </a:xfrm>
          <a:prstGeom prst="rect">
            <a:avLst/>
          </a:prstGeom>
          <a:noFill/>
        </p:spPr>
        <p:txBody>
          <a:bodyPr wrap="square" rtlCol="0">
            <a:spAutoFit/>
          </a:bodyPr>
          <a:lstStyle/>
          <a:p>
            <a:r>
              <a:rPr lang="el-GR" sz="2300" dirty="0">
                <a:solidFill>
                  <a:schemeClr val="tx1">
                    <a:lumMod val="65000"/>
                    <a:lumOff val="35000"/>
                  </a:schemeClr>
                </a:solidFill>
                <a:latin typeface="Roboto" panose="02000000000000000000" pitchFamily="2" charset="0"/>
              </a:rPr>
              <a:t>Η ανάλυση των δεδομένων πραγματοποιήθηκε από την Καθηγήτρια </a:t>
            </a:r>
            <a:r>
              <a:rPr lang="en-GB" sz="2300" dirty="0">
                <a:solidFill>
                  <a:schemeClr val="tx1">
                    <a:lumMod val="65000"/>
                    <a:lumOff val="35000"/>
                  </a:schemeClr>
                </a:solidFill>
                <a:latin typeface="Roboto" panose="02000000000000000000" pitchFamily="2" charset="0"/>
              </a:rPr>
              <a:t>Monique </a:t>
            </a:r>
            <a:r>
              <a:rPr lang="en-GB" sz="2300" dirty="0" err="1">
                <a:solidFill>
                  <a:schemeClr val="tx1">
                    <a:lumMod val="65000"/>
                    <a:lumOff val="35000"/>
                  </a:schemeClr>
                </a:solidFill>
                <a:latin typeface="Roboto" panose="02000000000000000000" pitchFamily="2" charset="0"/>
              </a:rPr>
              <a:t>Roobol</a:t>
            </a:r>
            <a:r>
              <a:rPr lang="en-GB" sz="2300" dirty="0">
                <a:solidFill>
                  <a:schemeClr val="tx1">
                    <a:lumMod val="65000"/>
                    <a:lumOff val="35000"/>
                  </a:schemeClr>
                </a:solidFill>
                <a:latin typeface="Roboto" panose="02000000000000000000" pitchFamily="2" charset="0"/>
              </a:rPr>
              <a:t> </a:t>
            </a:r>
            <a:r>
              <a:rPr lang="el-GR" sz="2300" dirty="0">
                <a:solidFill>
                  <a:schemeClr val="tx1">
                    <a:lumMod val="65000"/>
                    <a:lumOff val="35000"/>
                  </a:schemeClr>
                </a:solidFill>
                <a:latin typeface="Roboto" panose="02000000000000000000" pitchFamily="2" charset="0"/>
              </a:rPr>
              <a:t>και την ομάδα της, στο Πανεπιστημιακό Ιατρικό Κέντρο </a:t>
            </a:r>
            <a:r>
              <a:rPr lang="en-GB" sz="2300" dirty="0">
                <a:solidFill>
                  <a:schemeClr val="tx1">
                    <a:lumMod val="65000"/>
                    <a:lumOff val="35000"/>
                  </a:schemeClr>
                </a:solidFill>
                <a:latin typeface="Roboto" panose="02000000000000000000" pitchFamily="2" charset="0"/>
              </a:rPr>
              <a:t>Erasmus, </a:t>
            </a:r>
            <a:r>
              <a:rPr lang="el-GR" sz="2300" dirty="0">
                <a:solidFill>
                  <a:schemeClr val="tx1">
                    <a:lumMod val="65000"/>
                    <a:lumOff val="35000"/>
                  </a:schemeClr>
                </a:solidFill>
                <a:latin typeface="Roboto" panose="02000000000000000000" pitchFamily="2" charset="0"/>
              </a:rPr>
              <a:t>Τμήμα Ουρολογίας στο Ρότερνταμ.</a:t>
            </a:r>
          </a:p>
          <a:p>
            <a:endParaRPr lang="el-GR" sz="2300" dirty="0">
              <a:solidFill>
                <a:schemeClr val="tx1">
                  <a:lumMod val="65000"/>
                  <a:lumOff val="35000"/>
                </a:schemeClr>
              </a:solidFill>
              <a:latin typeface="Roboto" panose="02000000000000000000" pitchFamily="2" charset="0"/>
            </a:endParaRPr>
          </a:p>
          <a:p>
            <a:r>
              <a:rPr lang="el-GR" sz="2300" dirty="0">
                <a:solidFill>
                  <a:schemeClr val="tx1">
                    <a:lumMod val="65000"/>
                    <a:lumOff val="35000"/>
                  </a:schemeClr>
                </a:solidFill>
                <a:latin typeface="Roboto" panose="02000000000000000000" pitchFamily="2" charset="0"/>
              </a:rPr>
              <a:t>Η ανάλυση των δεδομένων των μελετών </a:t>
            </a:r>
            <a:r>
              <a:rPr lang="en-GB" sz="2300" dirty="0">
                <a:solidFill>
                  <a:schemeClr val="tx1">
                    <a:lumMod val="65000"/>
                    <a:lumOff val="35000"/>
                  </a:schemeClr>
                </a:solidFill>
                <a:latin typeface="Roboto" panose="02000000000000000000" pitchFamily="2" charset="0"/>
              </a:rPr>
              <a:t>EUPROMS 1.0 </a:t>
            </a:r>
            <a:r>
              <a:rPr lang="el-GR" sz="2300" dirty="0">
                <a:solidFill>
                  <a:schemeClr val="tx1">
                    <a:lumMod val="65000"/>
                    <a:lumOff val="35000"/>
                  </a:schemeClr>
                </a:solidFill>
                <a:latin typeface="Roboto" panose="02000000000000000000" pitchFamily="2" charset="0"/>
              </a:rPr>
              <a:t>και </a:t>
            </a:r>
            <a:r>
              <a:rPr lang="en-GB" sz="2300" dirty="0">
                <a:solidFill>
                  <a:schemeClr val="tx1">
                    <a:lumMod val="65000"/>
                    <a:lumOff val="35000"/>
                  </a:schemeClr>
                </a:solidFill>
                <a:latin typeface="Roboto" panose="02000000000000000000" pitchFamily="2" charset="0"/>
              </a:rPr>
              <a:t>EUPROMS 2.0 </a:t>
            </a:r>
            <a:r>
              <a:rPr lang="el-GR" sz="2300" dirty="0">
                <a:solidFill>
                  <a:schemeClr val="tx1">
                    <a:lumMod val="65000"/>
                    <a:lumOff val="35000"/>
                  </a:schemeClr>
                </a:solidFill>
                <a:latin typeface="Roboto" panose="02000000000000000000" pitchFamily="2" charset="0"/>
              </a:rPr>
              <a:t>παρείχε τα συνδυαστικά ευρήματα που παρουσιάζονται εδώ.</a:t>
            </a:r>
          </a:p>
          <a:p>
            <a:endParaRPr lang="el-GR" sz="2300" dirty="0">
              <a:solidFill>
                <a:schemeClr val="tx1">
                  <a:lumMod val="65000"/>
                  <a:lumOff val="35000"/>
                </a:schemeClr>
              </a:solidFill>
              <a:latin typeface="Roboto" panose="02000000000000000000" pitchFamily="2" charset="0"/>
            </a:endParaRPr>
          </a:p>
          <a:p>
            <a:r>
              <a:rPr lang="el-GR" sz="2300" dirty="0">
                <a:solidFill>
                  <a:schemeClr val="tx1">
                    <a:lumMod val="65000"/>
                    <a:lumOff val="35000"/>
                  </a:schemeClr>
                </a:solidFill>
                <a:latin typeface="Roboto" panose="02000000000000000000" pitchFamily="2" charset="0"/>
              </a:rPr>
              <a:t>Ορισμένα από αυτά τα ευρήματα βασίζονται σε πρωτογενείς απαντήσεις στην έρευνα και δεν έχει υπολογιστεί ούτε εμφανίζεται η στατιστική σημασία.</a:t>
            </a:r>
            <a:endParaRPr lang="en-GB" sz="2300" dirty="0">
              <a:solidFill>
                <a:schemeClr val="tx1">
                  <a:lumMod val="65000"/>
                  <a:lumOff val="35000"/>
                </a:schemeClr>
              </a:solidFill>
              <a:latin typeface="Roboto" panose="02000000000000000000" pitchFamily="2" charset="0"/>
            </a:endParaRPr>
          </a:p>
          <a:p>
            <a:endParaRPr lang="en-GB" sz="2300" dirty="0">
              <a:solidFill>
                <a:schemeClr val="tx1">
                  <a:lumMod val="65000"/>
                  <a:lumOff val="35000"/>
                </a:schemeClr>
              </a:solidFill>
              <a:latin typeface="Roboto" panose="02000000000000000000" pitchFamily="2" charset="0"/>
            </a:endParaRPr>
          </a:p>
          <a:p>
            <a:r>
              <a:rPr lang="el-GR" sz="2300" dirty="0">
                <a:solidFill>
                  <a:schemeClr val="tx1">
                    <a:lumMod val="65000"/>
                    <a:lumOff val="35000"/>
                  </a:schemeClr>
                </a:solidFill>
                <a:latin typeface="Roboto" panose="02000000000000000000" pitchFamily="2" charset="0"/>
              </a:rPr>
              <a:t>Όλα τα ευρήματα βοηθούν στην παροχή σημαντικών πληροφοριών για τη λήψη αποφάσεων στο κλινικό περιβάλλον, γεγονός που τα καθιστά κλινικά σημαντικά</a:t>
            </a:r>
            <a:endParaRPr lang="en-GB" sz="2300" dirty="0">
              <a:solidFill>
                <a:schemeClr val="tx1">
                  <a:lumMod val="65000"/>
                  <a:lumOff val="35000"/>
                </a:schemeClr>
              </a:solidFill>
              <a:latin typeface="Roboto" panose="02000000000000000000" pitchFamily="2" charset="0"/>
            </a:endParaRPr>
          </a:p>
          <a:p>
            <a:endParaRPr lang="en-GB" sz="2300" dirty="0">
              <a:solidFill>
                <a:schemeClr val="tx1">
                  <a:lumMod val="65000"/>
                  <a:lumOff val="35000"/>
                </a:schemeClr>
              </a:solidFill>
              <a:latin typeface="Roboto" panose="02000000000000000000" pitchFamily="2" charset="0"/>
            </a:endParaRPr>
          </a:p>
          <a:p>
            <a:endParaRPr lang="el-GR" sz="2300" dirty="0">
              <a:solidFill>
                <a:schemeClr val="tx1">
                  <a:lumMod val="65000"/>
                  <a:lumOff val="35000"/>
                </a:schemeClr>
              </a:solidFill>
              <a:latin typeface="Roboto" panose="02000000000000000000" pitchFamily="2" charset="0"/>
            </a:endParaRPr>
          </a:p>
          <a:p>
            <a:endParaRPr lang="el-GR" sz="2300" dirty="0">
              <a:solidFill>
                <a:schemeClr val="tx1">
                  <a:lumMod val="65000"/>
                  <a:lumOff val="35000"/>
                </a:schemeClr>
              </a:solidFill>
              <a:latin typeface="Roboto" panose="02000000000000000000" pitchFamily="2" charset="0"/>
            </a:endParaRPr>
          </a:p>
          <a:p>
            <a:endParaRPr lang="en-GB" sz="24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298451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4" name="Rectangle 3">
            <a:extLst>
              <a:ext uri="{FF2B5EF4-FFF2-40B4-BE49-F238E27FC236}">
                <a16:creationId xmlns:a16="http://schemas.microsoft.com/office/drawing/2014/main" id="{31CF265C-5702-9E41-B739-2041CD7F35AF}"/>
              </a:ext>
            </a:extLst>
          </p:cNvPr>
          <p:cNvSpPr/>
          <p:nvPr/>
        </p:nvSpPr>
        <p:spPr>
          <a:xfrm>
            <a:off x="832334" y="857143"/>
            <a:ext cx="8658029" cy="1785104"/>
          </a:xfrm>
          <a:prstGeom prst="rect">
            <a:avLst/>
          </a:prstGeom>
        </p:spPr>
        <p:txBody>
          <a:bodyPr wrap="square">
            <a:spAutoFit/>
          </a:bodyPr>
          <a:lstStyle/>
          <a:p>
            <a:r>
              <a:rPr lang="el-GR" sz="5400" dirty="0">
                <a:solidFill>
                  <a:schemeClr val="accent1">
                    <a:lumMod val="50000"/>
                  </a:schemeClr>
                </a:solidFill>
                <a:latin typeface="Roboto" panose="02000000000000000000" pitchFamily="2" charset="0"/>
              </a:rPr>
              <a:t>Αποτελέσματα </a:t>
            </a:r>
            <a:r>
              <a:rPr lang="en-GB" sz="5400" dirty="0">
                <a:solidFill>
                  <a:schemeClr val="accent1">
                    <a:lumMod val="50000"/>
                  </a:schemeClr>
                </a:solidFill>
                <a:latin typeface="Roboto" panose="02000000000000000000" pitchFamily="2" charset="0"/>
              </a:rPr>
              <a:t>EUPROMS</a:t>
            </a:r>
          </a:p>
          <a:p>
            <a:endParaRPr lang="en-GB" sz="2800" dirty="0">
              <a:latin typeface="Roboto" panose="02000000000000000000" pitchFamily="2" charset="0"/>
            </a:endParaRPr>
          </a:p>
          <a:p>
            <a:r>
              <a:rPr lang="el-GR" sz="2800" dirty="0">
                <a:latin typeface="Roboto" panose="02000000000000000000" pitchFamily="2" charset="0"/>
              </a:rPr>
              <a:t>Γενική ποιότητα ζωής</a:t>
            </a:r>
            <a:endParaRPr lang="en-GB" sz="2800" dirty="0">
              <a:latin typeface="Roboto" panose="02000000000000000000" pitchFamily="2" charset="0"/>
            </a:endParaRPr>
          </a:p>
        </p:txBody>
      </p:sp>
    </p:spTree>
    <p:extLst>
      <p:ext uri="{BB962C8B-B14F-4D97-AF65-F5344CB8AC3E}">
        <p14:creationId xmlns:p14="http://schemas.microsoft.com/office/powerpoint/2010/main" val="2740666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A703E820-AC23-6BD9-5B3B-E63FB5BC488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9660" y="1372557"/>
            <a:ext cx="10346373" cy="3317975"/>
          </a:xfrm>
          <a:prstGeom prst="rect">
            <a:avLst/>
          </a:prstGeom>
        </p:spPr>
      </p:pic>
    </p:spTree>
    <p:extLst>
      <p:ext uri="{BB962C8B-B14F-4D97-AF65-F5344CB8AC3E}">
        <p14:creationId xmlns:p14="http://schemas.microsoft.com/office/powerpoint/2010/main" val="1016995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E6947324-8548-747A-846F-C0B69A5839E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6998" y="758655"/>
            <a:ext cx="9619045" cy="5108045"/>
          </a:xfrm>
          <a:prstGeom prst="rect">
            <a:avLst/>
          </a:prstGeom>
        </p:spPr>
      </p:pic>
    </p:spTree>
    <p:extLst>
      <p:ext uri="{BB962C8B-B14F-4D97-AF65-F5344CB8AC3E}">
        <p14:creationId xmlns:p14="http://schemas.microsoft.com/office/powerpoint/2010/main" val="447783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832341" y="355602"/>
            <a:ext cx="10858152" cy="17245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l-GR" sz="5400" dirty="0">
                <a:solidFill>
                  <a:schemeClr val="accent1">
                    <a:lumMod val="50000"/>
                  </a:schemeClr>
                </a:solidFill>
                <a:latin typeface="Roboto" panose="02000000000000000000" pitchFamily="2" charset="0"/>
              </a:rPr>
              <a:t>Αποτελέσματα </a:t>
            </a:r>
            <a:r>
              <a:rPr lang="en-GB" sz="5400" dirty="0">
                <a:solidFill>
                  <a:schemeClr val="accent1">
                    <a:lumMod val="50000"/>
                  </a:schemeClr>
                </a:solidFill>
                <a:latin typeface="Roboto" panose="02000000000000000000" pitchFamily="2" charset="0"/>
              </a:rPr>
              <a:t>EUPROMS</a:t>
            </a:r>
          </a:p>
          <a:p>
            <a:pPr>
              <a:spcBef>
                <a:spcPts val="1200"/>
              </a:spcBef>
            </a:pPr>
            <a:r>
              <a:rPr lang="el-GR" sz="2800" dirty="0">
                <a:latin typeface="Roboto" panose="02000000000000000000" pitchFamily="2" charset="0"/>
              </a:rPr>
              <a:t>Αποτελέσματα: Ενόχληση, κόπωση, αϋπνία</a:t>
            </a:r>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3664511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546100" y="180753"/>
            <a:ext cx="11296790" cy="27214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latin typeface="Roboto" panose="02000000000000000000" pitchFamily="2" charset="0"/>
                <a:ea typeface="Roboto" panose="02000000000000000000" pitchFamily="2" charset="0"/>
              </a:rPr>
            </a:br>
            <a:r>
              <a:rPr lang="el-GR" sz="5400" dirty="0">
                <a:solidFill>
                  <a:schemeClr val="accent1">
                    <a:lumMod val="50000"/>
                  </a:schemeClr>
                </a:solidFill>
                <a:latin typeface="Roboto" panose="02000000000000000000" pitchFamily="2" charset="0"/>
                <a:ea typeface="Roboto" panose="02000000000000000000" pitchFamily="2" charset="0"/>
              </a:rPr>
              <a:t>Η μελέτη </a:t>
            </a:r>
            <a:r>
              <a:rPr lang="en-GB" sz="5400" dirty="0">
                <a:solidFill>
                  <a:schemeClr val="accent1">
                    <a:lumMod val="50000"/>
                  </a:schemeClr>
                </a:solidFill>
                <a:latin typeface="Roboto" panose="02000000000000000000" pitchFamily="2" charset="0"/>
                <a:ea typeface="Roboto" panose="02000000000000000000" pitchFamily="2" charset="0"/>
              </a:rPr>
              <a:t>EUPROMS</a:t>
            </a:r>
          </a:p>
          <a:p>
            <a:r>
              <a:rPr lang="el-GR" sz="2800" dirty="0">
                <a:latin typeface="Roboto" panose="02000000000000000000" pitchFamily="2" charset="0"/>
                <a:ea typeface="Roboto" panose="02000000000000000000" pitchFamily="2" charset="0"/>
              </a:rPr>
              <a:t>Μελέτη της </a:t>
            </a:r>
            <a:r>
              <a:rPr lang="en-GB" sz="2800" dirty="0">
                <a:latin typeface="Roboto" panose="02000000000000000000" pitchFamily="2" charset="0"/>
                <a:ea typeface="Roboto" panose="02000000000000000000" pitchFamily="2" charset="0"/>
              </a:rPr>
              <a:t>Europa </a:t>
            </a:r>
            <a:r>
              <a:rPr lang="en-GB" sz="2800" dirty="0" err="1">
                <a:latin typeface="Roboto" panose="02000000000000000000" pitchFamily="2" charset="0"/>
                <a:ea typeface="Roboto" panose="02000000000000000000" pitchFamily="2" charset="0"/>
              </a:rPr>
              <a:t>Uomo</a:t>
            </a:r>
            <a:r>
              <a:rPr lang="en-GB" sz="2800" dirty="0">
                <a:latin typeface="Roboto" panose="02000000000000000000" pitchFamily="2" charset="0"/>
                <a:ea typeface="Roboto" panose="02000000000000000000" pitchFamily="2" charset="0"/>
              </a:rPr>
              <a:t> </a:t>
            </a:r>
            <a:r>
              <a:rPr lang="el-GR" sz="2800" dirty="0">
                <a:latin typeface="Roboto" panose="02000000000000000000" pitchFamily="2" charset="0"/>
                <a:ea typeface="Roboto" panose="02000000000000000000" pitchFamily="2" charset="0"/>
              </a:rPr>
              <a:t>για τα αναφερόμενα από τους ασθενείς αποτελέσματα</a:t>
            </a:r>
            <a:endParaRPr lang="en-GB" sz="2800" dirty="0">
              <a:latin typeface="Roboto" panose="02000000000000000000" pitchFamily="2" charset="0"/>
              <a:ea typeface="Roboto" panose="02000000000000000000" pitchFamily="2" charset="0"/>
            </a:endParaRPr>
          </a:p>
          <a:p>
            <a:endParaRPr lang="en-GB" sz="2400" dirty="0">
              <a:latin typeface="Roboto" panose="02000000000000000000" pitchFamily="2" charset="0"/>
              <a:ea typeface="Roboto" panose="02000000000000000000" pitchFamily="2" charset="0"/>
            </a:endParaRPr>
          </a:p>
          <a:p>
            <a:r>
              <a:rPr lang="el-GR" sz="2300" dirty="0">
                <a:latin typeface="Roboto" panose="02000000000000000000" pitchFamily="2" charset="0"/>
                <a:ea typeface="Roboto" panose="02000000000000000000" pitchFamily="2" charset="0"/>
              </a:rPr>
              <a:t>Η πρώτη έρευνα για την ποιότητα ζωής με τον καρκίνο του προστάτη, η οποία πραγματοποιήθηκε από ασθενείς για ασθενείς</a:t>
            </a:r>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019811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04ADEC1F-A86E-9F91-3492-B0E5E091065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01298" y="985029"/>
            <a:ext cx="9506398" cy="4687638"/>
          </a:xfrm>
          <a:prstGeom prst="rect">
            <a:avLst/>
          </a:prstGeom>
        </p:spPr>
      </p:pic>
    </p:spTree>
    <p:extLst>
      <p:ext uri="{BB962C8B-B14F-4D97-AF65-F5344CB8AC3E}">
        <p14:creationId xmlns:p14="http://schemas.microsoft.com/office/powerpoint/2010/main" val="2798432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F4348CFB-606F-01CE-0D00-FF0B965AFA1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05466" y="1030858"/>
            <a:ext cx="9906001" cy="4628493"/>
          </a:xfrm>
          <a:prstGeom prst="rect">
            <a:avLst/>
          </a:prstGeom>
        </p:spPr>
      </p:pic>
    </p:spTree>
    <p:extLst>
      <p:ext uri="{BB962C8B-B14F-4D97-AF65-F5344CB8AC3E}">
        <p14:creationId xmlns:p14="http://schemas.microsoft.com/office/powerpoint/2010/main" val="3468299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A448FC22-71A8-4A0A-CA7F-570E2197FE4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19679" y="831390"/>
            <a:ext cx="9822454" cy="5012838"/>
          </a:xfrm>
          <a:prstGeom prst="rect">
            <a:avLst/>
          </a:prstGeom>
        </p:spPr>
      </p:pic>
    </p:spTree>
    <p:extLst>
      <p:ext uri="{BB962C8B-B14F-4D97-AF65-F5344CB8AC3E}">
        <p14:creationId xmlns:p14="http://schemas.microsoft.com/office/powerpoint/2010/main" val="983718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732363" y="367016"/>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l-GR" sz="5400" dirty="0">
                <a:solidFill>
                  <a:schemeClr val="accent1">
                    <a:lumMod val="50000"/>
                  </a:schemeClr>
                </a:solidFill>
                <a:latin typeface="Roboto" panose="02000000000000000000" pitchFamily="2" charset="0"/>
              </a:rPr>
              <a:t>Αποτελέσματα </a:t>
            </a:r>
            <a:r>
              <a:rPr lang="en-GB" sz="5400" dirty="0">
                <a:solidFill>
                  <a:schemeClr val="accent1">
                    <a:lumMod val="50000"/>
                  </a:schemeClr>
                </a:solidFill>
                <a:latin typeface="Roboto" panose="02000000000000000000" pitchFamily="2" charset="0"/>
              </a:rPr>
              <a:t>EUPROMS</a:t>
            </a:r>
          </a:p>
          <a:p>
            <a:pPr>
              <a:spcBef>
                <a:spcPts val="1200"/>
              </a:spcBef>
            </a:pPr>
            <a:r>
              <a:rPr lang="el-GR" sz="2800" dirty="0">
                <a:latin typeface="Roboto" panose="02000000000000000000" pitchFamily="2" charset="0"/>
              </a:rPr>
              <a:t>Ψυχική υγεία</a:t>
            </a:r>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1461296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5A3E08F9-1B6F-1EAC-0B58-7329F100920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54670" y="820651"/>
            <a:ext cx="8238067" cy="4942840"/>
          </a:xfrm>
          <a:prstGeom prst="rect">
            <a:avLst/>
          </a:prstGeom>
        </p:spPr>
      </p:pic>
    </p:spTree>
    <p:extLst>
      <p:ext uri="{BB962C8B-B14F-4D97-AF65-F5344CB8AC3E}">
        <p14:creationId xmlns:p14="http://schemas.microsoft.com/office/powerpoint/2010/main" val="3548446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7CA789FB-B213-3D53-A9B2-3279129DE1E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72364" y="540436"/>
            <a:ext cx="7598036" cy="5777127"/>
          </a:xfrm>
          <a:prstGeom prst="rect">
            <a:avLst/>
          </a:prstGeom>
        </p:spPr>
      </p:pic>
    </p:spTree>
    <p:extLst>
      <p:ext uri="{BB962C8B-B14F-4D97-AF65-F5344CB8AC3E}">
        <p14:creationId xmlns:p14="http://schemas.microsoft.com/office/powerpoint/2010/main" val="4272266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ECC4F432-6C55-9B88-0BFA-E7A86CEB471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57236" y="845127"/>
            <a:ext cx="8991647" cy="4821382"/>
          </a:xfrm>
          <a:prstGeom prst="rect">
            <a:avLst/>
          </a:prstGeom>
        </p:spPr>
      </p:pic>
    </p:spTree>
    <p:extLst>
      <p:ext uri="{BB962C8B-B14F-4D97-AF65-F5344CB8AC3E}">
        <p14:creationId xmlns:p14="http://schemas.microsoft.com/office/powerpoint/2010/main" val="603993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4" name="Title 22">
            <a:extLst>
              <a:ext uri="{FF2B5EF4-FFF2-40B4-BE49-F238E27FC236}">
                <a16:creationId xmlns:a16="http://schemas.microsoft.com/office/drawing/2014/main" id="{0B9771F2-2202-B7E4-0691-A721F5ED3BAB}"/>
              </a:ext>
            </a:extLst>
          </p:cNvPr>
          <p:cNvSpPr txBox="1">
            <a:spLocks/>
          </p:cNvSpPr>
          <p:nvPr/>
        </p:nvSpPr>
        <p:spPr>
          <a:xfrm>
            <a:off x="793132" y="451684"/>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l-GR" sz="5400" dirty="0">
                <a:solidFill>
                  <a:schemeClr val="accent1">
                    <a:lumMod val="50000"/>
                  </a:schemeClr>
                </a:solidFill>
                <a:latin typeface="Roboto" panose="02000000000000000000" pitchFamily="2" charset="0"/>
              </a:rPr>
              <a:t>Αποτελέσματα </a:t>
            </a:r>
            <a:r>
              <a:rPr lang="en-GB" sz="5400" dirty="0">
                <a:solidFill>
                  <a:schemeClr val="accent1">
                    <a:lumMod val="50000"/>
                  </a:schemeClr>
                </a:solidFill>
                <a:latin typeface="Roboto" panose="02000000000000000000" pitchFamily="2" charset="0"/>
              </a:rPr>
              <a:t>EUPROMS</a:t>
            </a:r>
          </a:p>
          <a:p>
            <a:pPr>
              <a:spcBef>
                <a:spcPts val="1200"/>
              </a:spcBef>
            </a:pPr>
            <a:r>
              <a:rPr lang="el-GR" sz="2800" dirty="0">
                <a:latin typeface="Roboto" panose="02000000000000000000" pitchFamily="2" charset="0"/>
              </a:rPr>
              <a:t>Σεξουαλική λειτουργία</a:t>
            </a:r>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2220405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6D06F59D-70D6-AA80-F967-C896684B6B5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87018" y="415145"/>
            <a:ext cx="7995803" cy="5638420"/>
          </a:xfrm>
          <a:prstGeom prst="rect">
            <a:avLst/>
          </a:prstGeom>
        </p:spPr>
      </p:pic>
    </p:spTree>
    <p:extLst>
      <p:ext uri="{BB962C8B-B14F-4D97-AF65-F5344CB8AC3E}">
        <p14:creationId xmlns:p14="http://schemas.microsoft.com/office/powerpoint/2010/main" val="1419523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5" name="Picture 4">
            <a:extLst>
              <a:ext uri="{FF2B5EF4-FFF2-40B4-BE49-F238E27FC236}">
                <a16:creationId xmlns:a16="http://schemas.microsoft.com/office/drawing/2014/main" id="{C9F2CF6B-2303-B6AC-396B-A5F3EB5080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61130" y="1004910"/>
            <a:ext cx="8001000" cy="4938548"/>
          </a:xfrm>
          <a:prstGeom prst="rect">
            <a:avLst/>
          </a:prstGeom>
        </p:spPr>
      </p:pic>
      <p:pic>
        <p:nvPicPr>
          <p:cNvPr id="9" name="Picture 8" descr="Blue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Tree>
    <p:extLst>
      <p:ext uri="{BB962C8B-B14F-4D97-AF65-F5344CB8AC3E}">
        <p14:creationId xmlns:p14="http://schemas.microsoft.com/office/powerpoint/2010/main" val="1118225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8" y="187036"/>
            <a:ext cx="11038295" cy="800219"/>
          </a:xfrm>
          <a:prstGeom prst="rect">
            <a:avLst/>
          </a:prstGeom>
          <a:noFill/>
        </p:spPr>
        <p:txBody>
          <a:bodyPr wrap="square" rtlCol="0">
            <a:spAutoFit/>
          </a:bodyPr>
          <a:lstStyle/>
          <a:p>
            <a:r>
              <a:rPr lang="el-GR" sz="4600" dirty="0">
                <a:solidFill>
                  <a:srgbClr val="757070"/>
                </a:solidFill>
                <a:latin typeface="Roboto" panose="02000000000000000000" pitchFamily="2" charset="0"/>
                <a:ea typeface="Roboto" panose="02000000000000000000" pitchFamily="2" charset="0"/>
                <a:cs typeface="Apercu Regular"/>
              </a:rPr>
              <a:t>Πληροφορίες για αυτήν την παρουσίαση</a:t>
            </a:r>
            <a:endParaRPr lang="en-US" sz="4600" dirty="0">
              <a:solidFill>
                <a:srgbClr val="757070"/>
              </a:solidFill>
              <a:latin typeface="Roboto" panose="02000000000000000000" pitchFamily="2" charset="0"/>
              <a:ea typeface="Roboto" panose="02000000000000000000" pitchFamily="2" charset="0"/>
              <a:cs typeface="Apercu Regular"/>
            </a:endParaRP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3277820"/>
          </a:xfrm>
          <a:prstGeom prst="rect">
            <a:avLst/>
          </a:prstGeom>
          <a:noFill/>
        </p:spPr>
        <p:txBody>
          <a:bodyPr wrap="square" rtlCol="0">
            <a:spAutoFit/>
          </a:bodyPr>
          <a:lstStyle/>
          <a:p>
            <a:r>
              <a:rPr lang="el-GR" sz="2300" dirty="0">
                <a:solidFill>
                  <a:schemeClr val="tx1">
                    <a:lumMod val="65000"/>
                    <a:lumOff val="35000"/>
                  </a:schemeClr>
                </a:solidFill>
                <a:latin typeface="Roboto" panose="02000000000000000000" pitchFamily="2" charset="0"/>
                <a:ea typeface="Roboto" panose="02000000000000000000" pitchFamily="2" charset="0"/>
              </a:rPr>
              <a:t>Αυτή η παρουσίαση απευθύνεται σε ομάδες ασθενών με καρκίνο του προστάτη και στο ευρύ κοινό.</a:t>
            </a:r>
          </a:p>
          <a:p>
            <a:endParaRPr lang="el-GR" sz="2300" dirty="0">
              <a:solidFill>
                <a:schemeClr val="tx1">
                  <a:lumMod val="65000"/>
                  <a:lumOff val="35000"/>
                </a:schemeClr>
              </a:solidFill>
              <a:latin typeface="Roboto" panose="02000000000000000000" pitchFamily="2" charset="0"/>
              <a:ea typeface="Roboto" panose="02000000000000000000" pitchFamily="2" charset="0"/>
            </a:endParaRPr>
          </a:p>
          <a:p>
            <a:r>
              <a:rPr lang="el-GR" sz="2300" dirty="0">
                <a:solidFill>
                  <a:schemeClr val="tx1">
                    <a:lumMod val="65000"/>
                    <a:lumOff val="35000"/>
                  </a:schemeClr>
                </a:solidFill>
                <a:latin typeface="Roboto" panose="02000000000000000000" pitchFamily="2" charset="0"/>
                <a:ea typeface="Roboto" panose="02000000000000000000" pitchFamily="2" charset="0"/>
              </a:rPr>
              <a:t>Μπορείτε να δημοσιοποιήσετε τα αποτελέσματα χωρίς άδεια, αλλά θα πρέπει πάντα να αναφέρετε την </a:t>
            </a:r>
            <a:r>
              <a:rPr lang="en-GB" sz="2300" dirty="0">
                <a:solidFill>
                  <a:schemeClr val="tx1">
                    <a:lumMod val="65000"/>
                    <a:lumOff val="35000"/>
                  </a:schemeClr>
                </a:solidFill>
                <a:latin typeface="Roboto" panose="02000000000000000000" pitchFamily="2" charset="0"/>
                <a:ea typeface="Roboto" panose="02000000000000000000" pitchFamily="2" charset="0"/>
              </a:rPr>
              <a:t>Europa </a:t>
            </a:r>
            <a:r>
              <a:rPr lang="en-GB" sz="2300" dirty="0" err="1">
                <a:solidFill>
                  <a:schemeClr val="tx1">
                    <a:lumMod val="65000"/>
                    <a:lumOff val="35000"/>
                  </a:schemeClr>
                </a:solidFill>
                <a:latin typeface="Roboto" panose="02000000000000000000" pitchFamily="2" charset="0"/>
                <a:ea typeface="Roboto" panose="02000000000000000000" pitchFamily="2" charset="0"/>
              </a:rPr>
              <a:t>Uomo</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l-GR" sz="2300" dirty="0">
                <a:solidFill>
                  <a:schemeClr val="tx1">
                    <a:lumMod val="65000"/>
                    <a:lumOff val="35000"/>
                  </a:schemeClr>
                </a:solidFill>
                <a:latin typeface="Roboto" panose="02000000000000000000" pitchFamily="2" charset="0"/>
                <a:ea typeface="Roboto" panose="02000000000000000000" pitchFamily="2" charset="0"/>
              </a:rPr>
              <a:t>και τη μελέτη </a:t>
            </a:r>
            <a:r>
              <a:rPr lang="en-GB" sz="2300" dirty="0">
                <a:solidFill>
                  <a:schemeClr val="tx1">
                    <a:lumMod val="65000"/>
                    <a:lumOff val="35000"/>
                  </a:schemeClr>
                </a:solidFill>
                <a:latin typeface="Roboto" panose="02000000000000000000" pitchFamily="2" charset="0"/>
                <a:ea typeface="Roboto" panose="02000000000000000000" pitchFamily="2" charset="0"/>
              </a:rPr>
              <a:t>EUPROMS.</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l-GR" sz="2300" dirty="0">
                <a:solidFill>
                  <a:schemeClr val="tx1">
                    <a:lumMod val="65000"/>
                    <a:lumOff val="35000"/>
                  </a:schemeClr>
                </a:solidFill>
                <a:latin typeface="Roboto" panose="02000000000000000000" pitchFamily="2" charset="0"/>
                <a:ea typeface="Roboto" panose="02000000000000000000" pitchFamily="2" charset="0"/>
              </a:rPr>
              <a:t>Σε περίπτωση αναπαραγωγής οποιουδήποτε διαγράμματος, θα πρέπει να αναφέρεται ότι προέρχονται από τη μελέτη </a:t>
            </a:r>
            <a:r>
              <a:rPr lang="en-GB" sz="2300" dirty="0">
                <a:solidFill>
                  <a:schemeClr val="tx1">
                    <a:lumMod val="65000"/>
                    <a:lumOff val="35000"/>
                  </a:schemeClr>
                </a:solidFill>
                <a:latin typeface="Roboto" panose="02000000000000000000" pitchFamily="2" charset="0"/>
                <a:ea typeface="Roboto" panose="02000000000000000000" pitchFamily="2" charset="0"/>
              </a:rPr>
              <a:t>EUPROMS.</a:t>
            </a: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730171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8DE9ADBA-93F9-C5FD-5821-357A790792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82976" y="880534"/>
            <a:ext cx="8712738" cy="4491567"/>
          </a:xfrm>
          <a:prstGeom prst="rect">
            <a:avLst/>
          </a:prstGeom>
        </p:spPr>
      </p:pic>
    </p:spTree>
    <p:extLst>
      <p:ext uri="{BB962C8B-B14F-4D97-AF65-F5344CB8AC3E}">
        <p14:creationId xmlns:p14="http://schemas.microsoft.com/office/powerpoint/2010/main" val="2468685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7C28EF2B-5E7F-EFBD-6B8C-1567F3AA30F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61374" y="668765"/>
            <a:ext cx="7010433" cy="5366608"/>
          </a:xfrm>
          <a:prstGeom prst="rect">
            <a:avLst/>
          </a:prstGeom>
        </p:spPr>
      </p:pic>
    </p:spTree>
    <p:extLst>
      <p:ext uri="{BB962C8B-B14F-4D97-AF65-F5344CB8AC3E}">
        <p14:creationId xmlns:p14="http://schemas.microsoft.com/office/powerpoint/2010/main" val="2523137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A8BF1B5C-35FA-A602-4A0F-6E5853C328F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67346" y="2059516"/>
            <a:ext cx="8375258" cy="2382617"/>
          </a:xfrm>
          <a:prstGeom prst="rect">
            <a:avLst/>
          </a:prstGeom>
        </p:spPr>
      </p:pic>
    </p:spTree>
    <p:extLst>
      <p:ext uri="{BB962C8B-B14F-4D97-AF65-F5344CB8AC3E}">
        <p14:creationId xmlns:p14="http://schemas.microsoft.com/office/powerpoint/2010/main" val="3680261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766229" y="383951"/>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l-GR" sz="5400" dirty="0">
                <a:solidFill>
                  <a:schemeClr val="accent1">
                    <a:lumMod val="50000"/>
                  </a:schemeClr>
                </a:solidFill>
                <a:latin typeface="Roboto" panose="02000000000000000000" pitchFamily="2" charset="0"/>
              </a:rPr>
              <a:t>Αποτελέσματα </a:t>
            </a:r>
            <a:r>
              <a:rPr lang="en-GB" sz="5400" dirty="0">
                <a:solidFill>
                  <a:schemeClr val="accent1">
                    <a:lumMod val="50000"/>
                  </a:schemeClr>
                </a:solidFill>
                <a:latin typeface="Roboto" panose="02000000000000000000" pitchFamily="2" charset="0"/>
              </a:rPr>
              <a:t>EUPROMS</a:t>
            </a:r>
          </a:p>
          <a:p>
            <a:pPr>
              <a:spcBef>
                <a:spcPts val="1200"/>
              </a:spcBef>
            </a:pPr>
            <a:r>
              <a:rPr lang="el-GR" sz="2800" dirty="0">
                <a:latin typeface="Roboto" panose="02000000000000000000" pitchFamily="2" charset="0"/>
              </a:rPr>
              <a:t>Ακράτεια ούρων</a:t>
            </a:r>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298113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E9EDF3DD-6E05-C496-DCFB-B50FE087A18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54768" y="822697"/>
            <a:ext cx="7355989" cy="5212606"/>
          </a:xfrm>
          <a:prstGeom prst="rect">
            <a:avLst/>
          </a:prstGeom>
        </p:spPr>
      </p:pic>
    </p:spTree>
    <p:extLst>
      <p:ext uri="{BB962C8B-B14F-4D97-AF65-F5344CB8AC3E}">
        <p14:creationId xmlns:p14="http://schemas.microsoft.com/office/powerpoint/2010/main" val="202938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B0856F30-DB4D-B58F-464F-B2FD58C0B12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13927" y="999942"/>
            <a:ext cx="8060478" cy="4461058"/>
          </a:xfrm>
          <a:prstGeom prst="rect">
            <a:avLst/>
          </a:prstGeom>
        </p:spPr>
      </p:pic>
    </p:spTree>
    <p:extLst>
      <p:ext uri="{BB962C8B-B14F-4D97-AF65-F5344CB8AC3E}">
        <p14:creationId xmlns:p14="http://schemas.microsoft.com/office/powerpoint/2010/main" val="492344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A73687BB-B913-5DCF-AD2D-555F8B6280E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664148" y="1062617"/>
            <a:ext cx="7204734" cy="4732765"/>
          </a:xfrm>
          <a:prstGeom prst="rect">
            <a:avLst/>
          </a:prstGeom>
        </p:spPr>
      </p:pic>
    </p:spTree>
    <p:extLst>
      <p:ext uri="{BB962C8B-B14F-4D97-AF65-F5344CB8AC3E}">
        <p14:creationId xmlns:p14="http://schemas.microsoft.com/office/powerpoint/2010/main" val="3450105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026FFFD0-6300-C93D-B91E-E0D39CE954D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71612" y="1246996"/>
            <a:ext cx="7884356" cy="3955772"/>
          </a:xfrm>
          <a:prstGeom prst="rect">
            <a:avLst/>
          </a:prstGeom>
        </p:spPr>
      </p:pic>
    </p:spTree>
    <p:extLst>
      <p:ext uri="{BB962C8B-B14F-4D97-AF65-F5344CB8AC3E}">
        <p14:creationId xmlns:p14="http://schemas.microsoft.com/office/powerpoint/2010/main" val="1026277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883BDA68-E661-FC97-ACF9-C6DF1622AEC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65197" y="734980"/>
            <a:ext cx="6809667" cy="5318585"/>
          </a:xfrm>
          <a:prstGeom prst="rect">
            <a:avLst/>
          </a:prstGeom>
        </p:spPr>
      </p:pic>
    </p:spTree>
    <p:extLst>
      <p:ext uri="{BB962C8B-B14F-4D97-AF65-F5344CB8AC3E}">
        <p14:creationId xmlns:p14="http://schemas.microsoft.com/office/powerpoint/2010/main" val="3660636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546100" y="180753"/>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l-GR" sz="5400" dirty="0">
                <a:solidFill>
                  <a:schemeClr val="accent1">
                    <a:lumMod val="50000"/>
                  </a:schemeClr>
                </a:solidFill>
                <a:latin typeface="Roboto" panose="02000000000000000000" pitchFamily="2" charset="0"/>
              </a:rPr>
              <a:t>Μελέτη </a:t>
            </a:r>
            <a:r>
              <a:rPr lang="en-GB" sz="5400" dirty="0">
                <a:solidFill>
                  <a:schemeClr val="accent1">
                    <a:lumMod val="50000"/>
                  </a:schemeClr>
                </a:solidFill>
                <a:latin typeface="Roboto" panose="02000000000000000000" pitchFamily="2" charset="0"/>
              </a:rPr>
              <a:t>EUPROMS</a:t>
            </a:r>
          </a:p>
          <a:p>
            <a:endParaRPr lang="en-GB" dirty="0">
              <a:latin typeface="Roboto" panose="02000000000000000000" pitchFamily="2" charset="0"/>
            </a:endParaRPr>
          </a:p>
          <a:p>
            <a:r>
              <a:rPr lang="el-GR" sz="2800" dirty="0">
                <a:latin typeface="Roboto" panose="02000000000000000000" pitchFamily="2" charset="0"/>
              </a:rPr>
              <a:t>Συμπερασματικά μηνύματα</a:t>
            </a:r>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3969495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546100" y="180753"/>
            <a:ext cx="11645900" cy="43711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br>
              <a:rPr lang="en-GB" dirty="0">
                <a:latin typeface="Roboto" panose="02000000000000000000" pitchFamily="2" charset="0"/>
                <a:ea typeface="Roboto" panose="02000000000000000000" pitchFamily="2" charset="0"/>
              </a:rPr>
            </a:br>
            <a:r>
              <a:rPr lang="el-GR" sz="5400" dirty="0">
                <a:solidFill>
                  <a:schemeClr val="accent1">
                    <a:lumMod val="50000"/>
                  </a:schemeClr>
                </a:solidFill>
                <a:latin typeface="Roboto" panose="02000000000000000000" pitchFamily="2" charset="0"/>
                <a:ea typeface="Roboto" panose="02000000000000000000" pitchFamily="2" charset="0"/>
              </a:rPr>
              <a:t>Πληροφορίες για τη μελέτη </a:t>
            </a:r>
            <a:r>
              <a:rPr lang="en-GB" sz="5400" dirty="0">
                <a:solidFill>
                  <a:schemeClr val="accent1">
                    <a:lumMod val="50000"/>
                  </a:schemeClr>
                </a:solidFill>
                <a:latin typeface="Roboto" panose="02000000000000000000" pitchFamily="2" charset="0"/>
                <a:ea typeface="Roboto" panose="02000000000000000000" pitchFamily="2" charset="0"/>
              </a:rPr>
              <a:t>EUPROMS</a:t>
            </a:r>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278427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8" y="187036"/>
            <a:ext cx="8154599" cy="800219"/>
          </a:xfrm>
          <a:prstGeom prst="rect">
            <a:avLst/>
          </a:prstGeom>
          <a:noFill/>
        </p:spPr>
        <p:txBody>
          <a:bodyPr wrap="square" rtlCol="0">
            <a:spAutoFit/>
          </a:bodyPr>
          <a:lstStyle/>
          <a:p>
            <a:r>
              <a:rPr lang="el-GR" sz="4600" dirty="0">
                <a:solidFill>
                  <a:srgbClr val="757070"/>
                </a:solidFill>
                <a:latin typeface="Roboto" panose="02000000000000000000" pitchFamily="2" charset="0"/>
                <a:cs typeface="Apercu Regular"/>
              </a:rPr>
              <a:t>Συμπερασματικά μηνύματα</a:t>
            </a:r>
            <a:endParaRPr lang="en-US" sz="4600" dirty="0">
              <a:solidFill>
                <a:srgbClr val="757070"/>
              </a:solidFill>
              <a:latin typeface="Roboto" panose="02000000000000000000" pitchFamily="2" charset="0"/>
              <a:cs typeface="Apercu Regular"/>
            </a:endParaRPr>
          </a:p>
        </p:txBody>
      </p:sp>
      <p:pic>
        <p:nvPicPr>
          <p:cNvPr id="6" name="Picture 5">
            <a:extLst>
              <a:ext uri="{FF2B5EF4-FFF2-40B4-BE49-F238E27FC236}">
                <a16:creationId xmlns:a16="http://schemas.microsoft.com/office/drawing/2014/main" id="{C73A13A0-5E64-3CCA-2B8D-CD7D0D191F6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66464" y="1533460"/>
            <a:ext cx="7643326" cy="4520105"/>
          </a:xfrm>
          <a:prstGeom prst="rect">
            <a:avLst/>
          </a:prstGeom>
        </p:spPr>
      </p:pic>
    </p:spTree>
    <p:extLst>
      <p:ext uri="{BB962C8B-B14F-4D97-AF65-F5344CB8AC3E}">
        <p14:creationId xmlns:p14="http://schemas.microsoft.com/office/powerpoint/2010/main" val="3880926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 name="Tekstvak 1">
            <a:extLst>
              <a:ext uri="{FF2B5EF4-FFF2-40B4-BE49-F238E27FC236}">
                <a16:creationId xmlns:a16="http://schemas.microsoft.com/office/drawing/2014/main" id="{CD9B0EBC-DC6E-4392-94B1-8673FA9F433F}"/>
              </a:ext>
            </a:extLst>
          </p:cNvPr>
          <p:cNvSpPr txBox="1"/>
          <p:nvPr/>
        </p:nvSpPr>
        <p:spPr>
          <a:xfrm>
            <a:off x="892418" y="187036"/>
            <a:ext cx="9597539" cy="800219"/>
          </a:xfrm>
          <a:prstGeom prst="rect">
            <a:avLst/>
          </a:prstGeom>
          <a:noFill/>
        </p:spPr>
        <p:txBody>
          <a:bodyPr wrap="square" rtlCol="0">
            <a:spAutoFit/>
          </a:bodyPr>
          <a:lstStyle/>
          <a:p>
            <a:r>
              <a:rPr lang="el-GR" sz="4600" dirty="0">
                <a:solidFill>
                  <a:srgbClr val="757070"/>
                </a:solidFill>
                <a:latin typeface="Roboto" panose="02000000000000000000" pitchFamily="2" charset="0"/>
                <a:cs typeface="Apercu Regular"/>
              </a:rPr>
              <a:t>Συμπερασματικά μηνύματα</a:t>
            </a:r>
            <a:endParaRPr lang="en-US" sz="4600" dirty="0">
              <a:solidFill>
                <a:srgbClr val="757070"/>
              </a:solidFill>
              <a:latin typeface="Roboto" panose="02000000000000000000" pitchFamily="2" charset="0"/>
              <a:cs typeface="Apercu Regular"/>
            </a:endParaRPr>
          </a:p>
        </p:txBody>
      </p:sp>
      <p:pic>
        <p:nvPicPr>
          <p:cNvPr id="6" name="Picture 5">
            <a:extLst>
              <a:ext uri="{FF2B5EF4-FFF2-40B4-BE49-F238E27FC236}">
                <a16:creationId xmlns:a16="http://schemas.microsoft.com/office/drawing/2014/main" id="{2AEB033C-5793-F25D-1D6E-6795E4FD328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62083" y="1480860"/>
            <a:ext cx="8414726" cy="4657116"/>
          </a:xfrm>
          <a:prstGeom prst="rect">
            <a:avLst/>
          </a:prstGeom>
        </p:spPr>
      </p:pic>
      <p:pic>
        <p:nvPicPr>
          <p:cNvPr id="9" name="Picture 8" descr="Blue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Tree>
    <p:extLst>
      <p:ext uri="{BB962C8B-B14F-4D97-AF65-F5344CB8AC3E}">
        <p14:creationId xmlns:p14="http://schemas.microsoft.com/office/powerpoint/2010/main" val="1765143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8" y="187036"/>
            <a:ext cx="9276817" cy="800219"/>
          </a:xfrm>
          <a:prstGeom prst="rect">
            <a:avLst/>
          </a:prstGeom>
          <a:noFill/>
        </p:spPr>
        <p:txBody>
          <a:bodyPr wrap="square" rtlCol="0">
            <a:spAutoFit/>
          </a:bodyPr>
          <a:lstStyle/>
          <a:p>
            <a:r>
              <a:rPr lang="el-GR" sz="4600" dirty="0">
                <a:solidFill>
                  <a:srgbClr val="757070"/>
                </a:solidFill>
                <a:latin typeface="Roboto" panose="02000000000000000000" pitchFamily="2" charset="0"/>
                <a:cs typeface="Apercu Regular"/>
              </a:rPr>
              <a:t>Συμπερασματικά μηνύματα</a:t>
            </a:r>
            <a:endParaRPr lang="en-US" sz="4600" dirty="0">
              <a:solidFill>
                <a:srgbClr val="757070"/>
              </a:solidFill>
              <a:latin typeface="Roboto" panose="02000000000000000000" pitchFamily="2" charset="0"/>
              <a:cs typeface="Apercu Regular"/>
            </a:endParaRPr>
          </a:p>
        </p:txBody>
      </p:sp>
      <p:sp>
        <p:nvSpPr>
          <p:cNvPr id="13" name="Tekstvak 10">
            <a:extLst>
              <a:ext uri="{FF2B5EF4-FFF2-40B4-BE49-F238E27FC236}">
                <a16:creationId xmlns:a16="http://schemas.microsoft.com/office/drawing/2014/main" id="{80851AD0-239D-2248-81CB-0118317E5A3E}"/>
              </a:ext>
            </a:extLst>
          </p:cNvPr>
          <p:cNvSpPr txBox="1"/>
          <p:nvPr/>
        </p:nvSpPr>
        <p:spPr>
          <a:xfrm>
            <a:off x="892419" y="1512278"/>
            <a:ext cx="11961933" cy="446276"/>
          </a:xfrm>
          <a:prstGeom prst="rect">
            <a:avLst/>
          </a:prstGeom>
          <a:noFill/>
        </p:spPr>
        <p:txBody>
          <a:bodyPr wrap="square" rtlCol="0">
            <a:spAutoFit/>
          </a:bodyPr>
          <a:lstStyle/>
          <a:p>
            <a:r>
              <a:rPr lang="en-GB" sz="2300" b="1" dirty="0">
                <a:solidFill>
                  <a:schemeClr val="accent1">
                    <a:lumMod val="50000"/>
                  </a:schemeClr>
                </a:solidFill>
                <a:latin typeface="Roboto" panose="02000000000000000000" pitchFamily="2" charset="0"/>
                <a:ea typeface="Roboto" panose="02000000000000000000" pitchFamily="2" charset="0"/>
              </a:rPr>
              <a:t>3. </a:t>
            </a:r>
            <a:r>
              <a:rPr lang="el-GR" sz="2300" b="1" dirty="0">
                <a:solidFill>
                  <a:schemeClr val="accent1">
                    <a:lumMod val="50000"/>
                  </a:schemeClr>
                </a:solidFill>
                <a:latin typeface="Roboto" panose="02000000000000000000" pitchFamily="2" charset="0"/>
                <a:ea typeface="Roboto" panose="02000000000000000000" pitchFamily="2" charset="0"/>
              </a:rPr>
              <a:t>Χρειαζόμαστε αντικαρκινικά κέντρα με </a:t>
            </a:r>
            <a:r>
              <a:rPr lang="el-GR" sz="2300" b="1" dirty="0" err="1">
                <a:solidFill>
                  <a:schemeClr val="accent1">
                    <a:lumMod val="50000"/>
                  </a:schemeClr>
                </a:solidFill>
                <a:latin typeface="Roboto" panose="02000000000000000000" pitchFamily="2" charset="0"/>
                <a:ea typeface="Roboto" panose="02000000000000000000" pitchFamily="2" charset="0"/>
              </a:rPr>
              <a:t>πολυεπιστημονικές</a:t>
            </a:r>
            <a:r>
              <a:rPr lang="el-GR" sz="2300" b="1" dirty="0">
                <a:solidFill>
                  <a:schemeClr val="accent1">
                    <a:lumMod val="50000"/>
                  </a:schemeClr>
                </a:solidFill>
                <a:latin typeface="Roboto" panose="02000000000000000000" pitchFamily="2" charset="0"/>
                <a:ea typeface="Roboto" panose="02000000000000000000" pitchFamily="2" charset="0"/>
              </a:rPr>
              <a:t> ομάδες</a:t>
            </a:r>
            <a:endParaRPr lang="en-GB" sz="2400" dirty="0">
              <a:solidFill>
                <a:schemeClr val="tx1">
                  <a:lumMod val="65000"/>
                  <a:lumOff val="35000"/>
                </a:schemeClr>
              </a:solidFill>
              <a:latin typeface="Roboto" panose="02000000000000000000" pitchFamily="2" charset="0"/>
            </a:endParaRPr>
          </a:p>
        </p:txBody>
      </p:sp>
      <p:pic>
        <p:nvPicPr>
          <p:cNvPr id="5" name="Picture 4" descr="A group of people posing for the camera&#10;&#10;Description automatically generated">
            <a:extLst>
              <a:ext uri="{FF2B5EF4-FFF2-40B4-BE49-F238E27FC236}">
                <a16:creationId xmlns:a16="http://schemas.microsoft.com/office/drawing/2014/main" id="{ECBACA75-67DA-7E4E-97AB-BFB777C11B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862" y="2104748"/>
            <a:ext cx="6172200" cy="4114800"/>
          </a:xfrm>
          <a:prstGeom prst="rect">
            <a:avLst/>
          </a:prstGeom>
        </p:spPr>
      </p:pic>
    </p:spTree>
    <p:extLst>
      <p:ext uri="{BB962C8B-B14F-4D97-AF65-F5344CB8AC3E}">
        <p14:creationId xmlns:p14="http://schemas.microsoft.com/office/powerpoint/2010/main" val="3237154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8" y="187036"/>
            <a:ext cx="11405801" cy="800219"/>
          </a:xfrm>
          <a:prstGeom prst="rect">
            <a:avLst/>
          </a:prstGeom>
          <a:noFill/>
        </p:spPr>
        <p:txBody>
          <a:bodyPr wrap="square" rtlCol="0">
            <a:spAutoFit/>
          </a:bodyPr>
          <a:lstStyle/>
          <a:p>
            <a:r>
              <a:rPr lang="el-GR" sz="4600" dirty="0">
                <a:solidFill>
                  <a:srgbClr val="757070"/>
                </a:solidFill>
                <a:latin typeface="Roboto" panose="02000000000000000000" pitchFamily="2" charset="0"/>
                <a:ea typeface="Roboto" panose="02000000000000000000" pitchFamily="2" charset="0"/>
                <a:cs typeface="Apercu Regular"/>
              </a:rPr>
              <a:t>Πληροφορίες για τη μελέτη </a:t>
            </a:r>
            <a:r>
              <a:rPr lang="en-US" sz="4600" dirty="0">
                <a:solidFill>
                  <a:srgbClr val="757070"/>
                </a:solidFill>
                <a:latin typeface="Roboto" panose="02000000000000000000" pitchFamily="2" charset="0"/>
                <a:ea typeface="Roboto" panose="02000000000000000000" pitchFamily="2" charset="0"/>
                <a:cs typeface="Apercu Regular"/>
              </a:rPr>
              <a:t>EUPROMS 1</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5062924"/>
          </a:xfrm>
          <a:prstGeom prst="rect">
            <a:avLst/>
          </a:prstGeom>
          <a:noFill/>
        </p:spPr>
        <p:txBody>
          <a:bodyPr wrap="square" rtlCol="0">
            <a:spAutoFit/>
          </a:bodyPr>
          <a:lstStyle/>
          <a:p>
            <a:r>
              <a:rPr lang="el-GR" sz="2300" dirty="0">
                <a:solidFill>
                  <a:schemeClr val="tx1">
                    <a:lumMod val="65000"/>
                    <a:lumOff val="35000"/>
                  </a:schemeClr>
                </a:solidFill>
                <a:latin typeface="Roboto" panose="02000000000000000000" pitchFamily="2" charset="0"/>
                <a:ea typeface="Roboto" panose="02000000000000000000" pitchFamily="2" charset="0"/>
              </a:rPr>
              <a:t>Η ονομασία </a:t>
            </a:r>
            <a:r>
              <a:rPr lang="en-GB" sz="2300" dirty="0">
                <a:solidFill>
                  <a:schemeClr val="tx1">
                    <a:lumMod val="65000"/>
                    <a:lumOff val="35000"/>
                  </a:schemeClr>
                </a:solidFill>
                <a:latin typeface="Roboto" panose="02000000000000000000" pitchFamily="2" charset="0"/>
                <a:ea typeface="Roboto" panose="02000000000000000000" pitchFamily="2" charset="0"/>
              </a:rPr>
              <a:t>EUPROMS </a:t>
            </a:r>
            <a:r>
              <a:rPr lang="el-GR" sz="2300" dirty="0">
                <a:solidFill>
                  <a:schemeClr val="tx1">
                    <a:lumMod val="65000"/>
                    <a:lumOff val="35000"/>
                  </a:schemeClr>
                </a:solidFill>
                <a:latin typeface="Roboto" panose="02000000000000000000" pitchFamily="2" charset="0"/>
                <a:ea typeface="Roboto" panose="02000000000000000000" pitchFamily="2" charset="0"/>
              </a:rPr>
              <a:t>σημαίνει </a:t>
            </a:r>
            <a:r>
              <a:rPr lang="en-GB" sz="2300" dirty="0">
                <a:solidFill>
                  <a:schemeClr val="tx1">
                    <a:lumMod val="65000"/>
                    <a:lumOff val="35000"/>
                  </a:schemeClr>
                </a:solidFill>
                <a:latin typeface="Roboto" panose="02000000000000000000" pitchFamily="2" charset="0"/>
                <a:ea typeface="Roboto" panose="02000000000000000000" pitchFamily="2" charset="0"/>
              </a:rPr>
              <a:t>Europa </a:t>
            </a:r>
            <a:r>
              <a:rPr lang="en-GB" sz="2300" dirty="0" err="1">
                <a:solidFill>
                  <a:schemeClr val="tx1">
                    <a:lumMod val="65000"/>
                    <a:lumOff val="35000"/>
                  </a:schemeClr>
                </a:solidFill>
                <a:latin typeface="Roboto" panose="02000000000000000000" pitchFamily="2" charset="0"/>
                <a:ea typeface="Roboto" panose="02000000000000000000" pitchFamily="2" charset="0"/>
              </a:rPr>
              <a:t>Uomo</a:t>
            </a:r>
            <a:r>
              <a:rPr lang="en-GB" sz="2300" dirty="0">
                <a:solidFill>
                  <a:schemeClr val="tx1">
                    <a:lumMod val="65000"/>
                    <a:lumOff val="35000"/>
                  </a:schemeClr>
                </a:solidFill>
                <a:latin typeface="Roboto" panose="02000000000000000000" pitchFamily="2" charset="0"/>
                <a:ea typeface="Roboto" panose="02000000000000000000" pitchFamily="2" charset="0"/>
              </a:rPr>
              <a:t> Patient Reported Outcome Study (</a:t>
            </a:r>
            <a:r>
              <a:rPr lang="el-GR" sz="2300" dirty="0">
                <a:solidFill>
                  <a:schemeClr val="tx1">
                    <a:lumMod val="65000"/>
                    <a:lumOff val="35000"/>
                  </a:schemeClr>
                </a:solidFill>
                <a:latin typeface="Roboto" panose="02000000000000000000" pitchFamily="2" charset="0"/>
                <a:ea typeface="Roboto" panose="02000000000000000000" pitchFamily="2" charset="0"/>
              </a:rPr>
              <a:t>Μελέτη της </a:t>
            </a:r>
            <a:r>
              <a:rPr lang="en-GB" sz="2300" dirty="0">
                <a:solidFill>
                  <a:schemeClr val="tx1">
                    <a:lumMod val="65000"/>
                    <a:lumOff val="35000"/>
                  </a:schemeClr>
                </a:solidFill>
                <a:latin typeface="Roboto" panose="02000000000000000000" pitchFamily="2" charset="0"/>
                <a:ea typeface="Roboto" panose="02000000000000000000" pitchFamily="2" charset="0"/>
              </a:rPr>
              <a:t>Europa </a:t>
            </a:r>
            <a:r>
              <a:rPr lang="en-GB" sz="2300" dirty="0" err="1">
                <a:solidFill>
                  <a:schemeClr val="tx1">
                    <a:lumMod val="65000"/>
                    <a:lumOff val="35000"/>
                  </a:schemeClr>
                </a:solidFill>
                <a:latin typeface="Roboto" panose="02000000000000000000" pitchFamily="2" charset="0"/>
                <a:ea typeface="Roboto" panose="02000000000000000000" pitchFamily="2" charset="0"/>
              </a:rPr>
              <a:t>Uomo</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l-GR" sz="2300" dirty="0">
                <a:solidFill>
                  <a:schemeClr val="tx1">
                    <a:lumMod val="65000"/>
                    <a:lumOff val="35000"/>
                  </a:schemeClr>
                </a:solidFill>
                <a:latin typeface="Roboto" panose="02000000000000000000" pitchFamily="2" charset="0"/>
                <a:ea typeface="Roboto" panose="02000000000000000000" pitchFamily="2" charset="0"/>
              </a:rPr>
              <a:t>για τα αναφερόμενα από τους ασθενείς αποτελέσματα) </a:t>
            </a:r>
          </a:p>
          <a:p>
            <a:endParaRPr lang="el-GR" sz="2300" dirty="0">
              <a:solidFill>
                <a:schemeClr val="tx1">
                  <a:lumMod val="65000"/>
                  <a:lumOff val="35000"/>
                </a:schemeClr>
              </a:solidFill>
              <a:latin typeface="Roboto" panose="02000000000000000000" pitchFamily="2" charset="0"/>
              <a:ea typeface="Roboto" panose="02000000000000000000" pitchFamily="2" charset="0"/>
            </a:endParaRPr>
          </a:p>
          <a:p>
            <a:r>
              <a:rPr lang="el-GR" sz="2300" dirty="0">
                <a:solidFill>
                  <a:schemeClr val="tx1">
                    <a:lumMod val="65000"/>
                    <a:lumOff val="35000"/>
                  </a:schemeClr>
                </a:solidFill>
                <a:latin typeface="Roboto" panose="02000000000000000000" pitchFamily="2" charset="0"/>
                <a:ea typeface="Roboto" panose="02000000000000000000" pitchFamily="2" charset="0"/>
              </a:rPr>
              <a:t>Είναι η πρώτη μεγάλη μελέτη για την ποιότητα ζωής μετά τη θεραπεία για καρκίνο του προστάτη, η οποία πραγματοποιείται από τους ίδιους τους ασθενείς</a:t>
            </a:r>
          </a:p>
          <a:p>
            <a:endParaRPr lang="el-GR" sz="2300" dirty="0">
              <a:solidFill>
                <a:schemeClr val="tx1">
                  <a:lumMod val="65000"/>
                  <a:lumOff val="35000"/>
                </a:schemeClr>
              </a:solidFill>
              <a:latin typeface="Roboto" panose="02000000000000000000" pitchFamily="2" charset="0"/>
              <a:ea typeface="Roboto" panose="02000000000000000000" pitchFamily="2" charset="0"/>
            </a:endParaRPr>
          </a:p>
          <a:p>
            <a:r>
              <a:rPr lang="el-GR" sz="2300" dirty="0">
                <a:solidFill>
                  <a:schemeClr val="tx1">
                    <a:lumMod val="65000"/>
                    <a:lumOff val="35000"/>
                  </a:schemeClr>
                </a:solidFill>
                <a:latin typeface="Roboto" panose="02000000000000000000" pitchFamily="2" charset="0"/>
                <a:ea typeface="Roboto" panose="02000000000000000000" pitchFamily="2" charset="0"/>
              </a:rPr>
              <a:t>Παρέχει μια νέα οπτική, καθώς οι περισσότερες άλλες μελέτες ποιότητας ζωής πραγματοποιούνται από και με ιατρούς, σε κλινικό περιβάλλον</a:t>
            </a:r>
          </a:p>
          <a:p>
            <a:endParaRPr lang="el-GR"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450102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8" y="187036"/>
            <a:ext cx="12007655" cy="800219"/>
          </a:xfrm>
          <a:prstGeom prst="rect">
            <a:avLst/>
          </a:prstGeom>
          <a:noFill/>
        </p:spPr>
        <p:txBody>
          <a:bodyPr wrap="square" rtlCol="0">
            <a:spAutoFit/>
          </a:bodyPr>
          <a:lstStyle/>
          <a:p>
            <a:r>
              <a:rPr lang="el-GR" sz="4600" dirty="0">
                <a:solidFill>
                  <a:srgbClr val="757070"/>
                </a:solidFill>
                <a:latin typeface="Roboto" panose="02000000000000000000" pitchFamily="2" charset="0"/>
                <a:ea typeface="Roboto" panose="02000000000000000000" pitchFamily="2" charset="0"/>
                <a:cs typeface="Apercu Regular"/>
              </a:rPr>
              <a:t>Πληροφορίες για τη μελέτη </a:t>
            </a:r>
            <a:r>
              <a:rPr lang="en-US" sz="4600" dirty="0">
                <a:solidFill>
                  <a:srgbClr val="757070"/>
                </a:solidFill>
                <a:latin typeface="Roboto" panose="02000000000000000000" pitchFamily="2" charset="0"/>
                <a:ea typeface="Roboto" panose="02000000000000000000" pitchFamily="2" charset="0"/>
                <a:cs typeface="Apercu Regular"/>
              </a:rPr>
              <a:t>EUPROMS 2</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6124754"/>
          </a:xfrm>
          <a:prstGeom prst="rect">
            <a:avLst/>
          </a:prstGeom>
          <a:noFill/>
        </p:spPr>
        <p:txBody>
          <a:bodyPr wrap="square" rtlCol="0">
            <a:spAutoFit/>
          </a:bodyPr>
          <a:lstStyle/>
          <a:p>
            <a:r>
              <a:rPr lang="el-GR" sz="2300" dirty="0">
                <a:solidFill>
                  <a:schemeClr val="tx1">
                    <a:lumMod val="65000"/>
                    <a:lumOff val="35000"/>
                  </a:schemeClr>
                </a:solidFill>
                <a:latin typeface="Roboto" panose="02000000000000000000" pitchFamily="2" charset="0"/>
                <a:ea typeface="Roboto" panose="02000000000000000000" pitchFamily="2" charset="0"/>
              </a:rPr>
              <a:t>Τα ευρήματα της μελέτης </a:t>
            </a:r>
            <a:r>
              <a:rPr lang="en-GB" sz="2300" dirty="0">
                <a:solidFill>
                  <a:schemeClr val="tx1">
                    <a:lumMod val="65000"/>
                    <a:lumOff val="35000"/>
                  </a:schemeClr>
                </a:solidFill>
                <a:latin typeface="Roboto" panose="02000000000000000000" pitchFamily="2" charset="0"/>
                <a:ea typeface="Roboto" panose="02000000000000000000" pitchFamily="2" charset="0"/>
              </a:rPr>
              <a:t>EUPROMS </a:t>
            </a:r>
            <a:r>
              <a:rPr lang="el-GR" sz="2300" dirty="0">
                <a:solidFill>
                  <a:schemeClr val="tx1">
                    <a:lumMod val="65000"/>
                    <a:lumOff val="35000"/>
                  </a:schemeClr>
                </a:solidFill>
                <a:latin typeface="Roboto" panose="02000000000000000000" pitchFamily="2" charset="0"/>
                <a:ea typeface="Roboto" panose="02000000000000000000" pitchFamily="2" charset="0"/>
              </a:rPr>
              <a:t>βασίζονται σε δύο ηλεκτρονικά ερωτηματολόγια που θέτουν συγκρίσιμα ερωτήματα:</a:t>
            </a:r>
          </a:p>
          <a:p>
            <a:endParaRPr lang="el-GR"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EUPROMS 1.0</a:t>
            </a:r>
          </a:p>
          <a:p>
            <a:r>
              <a:rPr lang="el-GR" sz="2300" dirty="0">
                <a:solidFill>
                  <a:schemeClr val="tx1">
                    <a:lumMod val="65000"/>
                    <a:lumOff val="35000"/>
                  </a:schemeClr>
                </a:solidFill>
                <a:latin typeface="Roboto" panose="02000000000000000000" pitchFamily="2" charset="0"/>
                <a:ea typeface="Roboto" panose="02000000000000000000" pitchFamily="2" charset="0"/>
              </a:rPr>
              <a:t>Ξεκίνησε τον Αύγουστο του 2019, με τα πρώτα αποτελέσματα να αναφέρονται τον Ιανουάριο του 2020</a:t>
            </a:r>
          </a:p>
          <a:p>
            <a:r>
              <a:rPr lang="el-GR" sz="2300" dirty="0">
                <a:solidFill>
                  <a:schemeClr val="tx1">
                    <a:lumMod val="65000"/>
                    <a:lumOff val="35000"/>
                  </a:schemeClr>
                </a:solidFill>
                <a:latin typeface="Roboto" panose="02000000000000000000" pitchFamily="2" charset="0"/>
                <a:ea typeface="Roboto" panose="02000000000000000000" pitchFamily="2" charset="0"/>
              </a:rPr>
              <a:t>3.000 απαντήσεις</a:t>
            </a:r>
          </a:p>
          <a:p>
            <a:endParaRPr lang="el-GR"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EUPROMS 2.0</a:t>
            </a:r>
          </a:p>
          <a:p>
            <a:r>
              <a:rPr lang="el-GR" sz="2300" dirty="0">
                <a:solidFill>
                  <a:schemeClr val="tx1">
                    <a:lumMod val="65000"/>
                    <a:lumOff val="35000"/>
                  </a:schemeClr>
                </a:solidFill>
                <a:latin typeface="Roboto" panose="02000000000000000000" pitchFamily="2" charset="0"/>
                <a:ea typeface="Roboto" panose="02000000000000000000" pitchFamily="2" charset="0"/>
              </a:rPr>
              <a:t>Ξεκίνησε τον Οκτώβριο του 2021, με τα πρώτα αποτελέσματα να αναφέρονται τον Ιούλιο του 2022</a:t>
            </a:r>
          </a:p>
          <a:p>
            <a:r>
              <a:rPr lang="el-GR" sz="2300" dirty="0">
                <a:solidFill>
                  <a:schemeClr val="tx1">
                    <a:lumMod val="65000"/>
                    <a:lumOff val="35000"/>
                  </a:schemeClr>
                </a:solidFill>
                <a:latin typeface="Roboto" panose="02000000000000000000" pitchFamily="2" charset="0"/>
                <a:ea typeface="Roboto" panose="02000000000000000000" pitchFamily="2" charset="0"/>
              </a:rPr>
              <a:t>3.571 απαντήσεις</a:t>
            </a:r>
          </a:p>
          <a:p>
            <a:endParaRPr lang="el-GR"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26877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8" y="187036"/>
            <a:ext cx="11405801" cy="800219"/>
          </a:xfrm>
          <a:prstGeom prst="rect">
            <a:avLst/>
          </a:prstGeom>
          <a:noFill/>
        </p:spPr>
        <p:txBody>
          <a:bodyPr wrap="square" rtlCol="0">
            <a:spAutoFit/>
          </a:bodyPr>
          <a:lstStyle/>
          <a:p>
            <a:r>
              <a:rPr lang="el-GR" sz="4600" dirty="0">
                <a:solidFill>
                  <a:srgbClr val="757070"/>
                </a:solidFill>
                <a:latin typeface="Roboto" panose="02000000000000000000" pitchFamily="2" charset="0"/>
                <a:ea typeface="Roboto" panose="02000000000000000000" pitchFamily="2" charset="0"/>
                <a:cs typeface="Apercu Regular"/>
              </a:rPr>
              <a:t>Πληροφορίες για τη μελέτη </a:t>
            </a:r>
            <a:r>
              <a:rPr lang="en-US" sz="4600" dirty="0">
                <a:solidFill>
                  <a:srgbClr val="757070"/>
                </a:solidFill>
                <a:latin typeface="Roboto" panose="02000000000000000000" pitchFamily="2" charset="0"/>
                <a:ea typeface="Roboto" panose="02000000000000000000" pitchFamily="2" charset="0"/>
                <a:cs typeface="Apercu Regular"/>
              </a:rPr>
              <a:t>EUPROMS 3</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4370427"/>
          </a:xfrm>
          <a:prstGeom prst="rect">
            <a:avLst/>
          </a:prstGeom>
          <a:noFill/>
        </p:spPr>
        <p:txBody>
          <a:bodyPr wrap="square" rtlCol="0">
            <a:spAutoFit/>
          </a:bodyPr>
          <a:lstStyle/>
          <a:p>
            <a:r>
              <a:rPr lang="el-GR" sz="2300" dirty="0">
                <a:solidFill>
                  <a:schemeClr val="tx1">
                    <a:lumMod val="65000"/>
                    <a:lumOff val="35000"/>
                  </a:schemeClr>
                </a:solidFill>
                <a:latin typeface="Roboto" panose="02000000000000000000" pitchFamily="2" charset="0"/>
                <a:ea typeface="Roboto" panose="02000000000000000000" pitchFamily="2" charset="0"/>
              </a:rPr>
              <a:t>Τα ευρήματα της έρευνας παρέχουν ένα «στιγμιότυπο» για τα θέματα ποιότητας ζωής που αντιμετωπίζουν οι άντρες με καρκίνο του προστάτη σε όλη την Ευρώπη, σε ένα συγκεκριμένο χρονικό σημείο</a:t>
            </a:r>
          </a:p>
          <a:p>
            <a:endParaRPr lang="el-GR" sz="2300" dirty="0">
              <a:solidFill>
                <a:schemeClr val="tx1">
                  <a:lumMod val="65000"/>
                  <a:lumOff val="35000"/>
                </a:schemeClr>
              </a:solidFill>
              <a:latin typeface="Roboto" panose="02000000000000000000" pitchFamily="2" charset="0"/>
              <a:ea typeface="Roboto" panose="02000000000000000000" pitchFamily="2" charset="0"/>
            </a:endParaRPr>
          </a:p>
          <a:p>
            <a:r>
              <a:rPr lang="el-GR" sz="2300" dirty="0">
                <a:solidFill>
                  <a:schemeClr val="tx1">
                    <a:lumMod val="65000"/>
                    <a:lumOff val="35000"/>
                  </a:schemeClr>
                </a:solidFill>
                <a:latin typeface="Roboto" panose="02000000000000000000" pitchFamily="2" charset="0"/>
                <a:ea typeface="Roboto" panose="02000000000000000000" pitchFamily="2" charset="0"/>
              </a:rPr>
              <a:t>Παρέχουν πληροφορίες που μπορούν να βοηθήσουν τους ασθενείς και τους ιατρούς τους να λάβουν αποφάσεις σχετικά με τις θεραπείες</a:t>
            </a:r>
          </a:p>
          <a:p>
            <a:endParaRPr lang="el-GR" sz="2300" dirty="0">
              <a:solidFill>
                <a:schemeClr val="tx1">
                  <a:lumMod val="65000"/>
                  <a:lumOff val="35000"/>
                </a:schemeClr>
              </a:solidFill>
              <a:latin typeface="Roboto" panose="02000000000000000000" pitchFamily="2" charset="0"/>
              <a:ea typeface="Roboto" panose="02000000000000000000" pitchFamily="2" charset="0"/>
            </a:endParaRPr>
          </a:p>
          <a:p>
            <a:r>
              <a:rPr lang="el-GR" sz="2300" dirty="0">
                <a:solidFill>
                  <a:schemeClr val="tx1">
                    <a:lumMod val="65000"/>
                    <a:lumOff val="35000"/>
                  </a:schemeClr>
                </a:solidFill>
                <a:latin typeface="Roboto" panose="02000000000000000000" pitchFamily="2" charset="0"/>
                <a:ea typeface="Roboto" panose="02000000000000000000" pitchFamily="2" charset="0"/>
              </a:rPr>
              <a:t>Μπορούν επίσης να βοηθήσουν στις δράσεις για έγκαιρη διάγνωση του καρκίνου του προστάτη και την προώθηση προσεγγίσεων όπως η ενεργή παρακολούθηση</a:t>
            </a:r>
          </a:p>
          <a:p>
            <a:endParaRPr lang="en-GB" sz="24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424503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11161036" cy="800219"/>
          </a:xfrm>
          <a:prstGeom prst="rect">
            <a:avLst/>
          </a:prstGeom>
          <a:noFill/>
        </p:spPr>
        <p:txBody>
          <a:bodyPr wrap="square" rtlCol="0">
            <a:spAutoFit/>
          </a:bodyPr>
          <a:lstStyle/>
          <a:p>
            <a:r>
              <a:rPr lang="el-GR" sz="4600" dirty="0">
                <a:solidFill>
                  <a:srgbClr val="757070"/>
                </a:solidFill>
                <a:latin typeface="Roboto" panose="02000000000000000000" pitchFamily="2" charset="0"/>
                <a:ea typeface="Roboto" panose="02000000000000000000" pitchFamily="2" charset="0"/>
                <a:cs typeface="Apercu Regular"/>
              </a:rPr>
              <a:t>Πληροφορίες για τη μελέτη </a:t>
            </a:r>
            <a:r>
              <a:rPr lang="en-US" sz="4600" dirty="0">
                <a:solidFill>
                  <a:srgbClr val="757070"/>
                </a:solidFill>
                <a:latin typeface="Roboto" panose="02000000000000000000" pitchFamily="2" charset="0"/>
                <a:ea typeface="Roboto" panose="02000000000000000000" pitchFamily="2" charset="0"/>
                <a:cs typeface="Apercu Regular"/>
              </a:rPr>
              <a:t>EUPROMS 4</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5416868"/>
          </a:xfrm>
          <a:prstGeom prst="rect">
            <a:avLst/>
          </a:prstGeom>
          <a:noFill/>
        </p:spPr>
        <p:txBody>
          <a:bodyPr wrap="square" rtlCol="0">
            <a:spAutoFit/>
          </a:bodyPr>
          <a:lstStyle/>
          <a:p>
            <a:r>
              <a:rPr lang="el-GR" sz="2300" dirty="0">
                <a:solidFill>
                  <a:schemeClr val="tx1">
                    <a:lumMod val="65000"/>
                    <a:lumOff val="35000"/>
                  </a:schemeClr>
                </a:solidFill>
                <a:latin typeface="Roboto" panose="02000000000000000000" pitchFamily="2" charset="0"/>
              </a:rPr>
              <a:t>Η </a:t>
            </a:r>
            <a:r>
              <a:rPr lang="en-GB" sz="2300" dirty="0">
                <a:solidFill>
                  <a:schemeClr val="tx1">
                    <a:lumMod val="65000"/>
                    <a:lumOff val="35000"/>
                  </a:schemeClr>
                </a:solidFill>
                <a:latin typeface="Roboto" panose="02000000000000000000" pitchFamily="2" charset="0"/>
              </a:rPr>
              <a:t>Europa </a:t>
            </a:r>
            <a:r>
              <a:rPr lang="en-GB" sz="2300" dirty="0" err="1">
                <a:solidFill>
                  <a:schemeClr val="tx1">
                    <a:lumMod val="65000"/>
                    <a:lumOff val="35000"/>
                  </a:schemeClr>
                </a:solidFill>
                <a:latin typeface="Roboto" panose="02000000000000000000" pitchFamily="2" charset="0"/>
              </a:rPr>
              <a:t>Uomo</a:t>
            </a:r>
            <a:r>
              <a:rPr lang="en-GB" sz="2300" dirty="0">
                <a:solidFill>
                  <a:schemeClr val="tx1">
                    <a:lumMod val="65000"/>
                    <a:lumOff val="35000"/>
                  </a:schemeClr>
                </a:solidFill>
                <a:latin typeface="Roboto" panose="02000000000000000000" pitchFamily="2" charset="0"/>
              </a:rPr>
              <a:t> </a:t>
            </a:r>
            <a:r>
              <a:rPr lang="el-GR" sz="2300" dirty="0">
                <a:solidFill>
                  <a:schemeClr val="tx1">
                    <a:lumMod val="65000"/>
                    <a:lumOff val="35000"/>
                  </a:schemeClr>
                </a:solidFill>
                <a:latin typeface="Roboto" panose="02000000000000000000" pitchFamily="2" charset="0"/>
              </a:rPr>
              <a:t>έχει αναφέρει τα ευρήματα της </a:t>
            </a:r>
            <a:r>
              <a:rPr lang="en-GB" sz="2300" dirty="0">
                <a:solidFill>
                  <a:schemeClr val="tx1">
                    <a:lumMod val="65000"/>
                    <a:lumOff val="35000"/>
                  </a:schemeClr>
                </a:solidFill>
                <a:latin typeface="Roboto" panose="02000000000000000000" pitchFamily="2" charset="0"/>
              </a:rPr>
              <a:t>EUPROMS </a:t>
            </a:r>
            <a:r>
              <a:rPr lang="el-GR" sz="2300" dirty="0">
                <a:solidFill>
                  <a:schemeClr val="tx1">
                    <a:lumMod val="65000"/>
                    <a:lumOff val="35000"/>
                  </a:schemeClr>
                </a:solidFill>
                <a:latin typeface="Roboto" panose="02000000000000000000" pitchFamily="2" charset="0"/>
              </a:rPr>
              <a:t>σε πολλά, σημαντικά ιατρικά συνέδρια, όπως τα παρακάτω:</a:t>
            </a:r>
          </a:p>
          <a:p>
            <a:pPr marL="342900" indent="-342900">
              <a:buFont typeface="Arial" panose="020B0604020202020204" pitchFamily="34" charset="0"/>
              <a:buChar char="•"/>
            </a:pPr>
            <a:r>
              <a:rPr lang="el-GR" sz="2300" dirty="0">
                <a:solidFill>
                  <a:schemeClr val="tx1">
                    <a:lumMod val="65000"/>
                    <a:lumOff val="35000"/>
                  </a:schemeClr>
                </a:solidFill>
                <a:latin typeface="Roboto" panose="02000000000000000000" pitchFamily="2" charset="0"/>
              </a:rPr>
              <a:t>Συνέδριο </a:t>
            </a:r>
            <a:r>
              <a:rPr lang="en-GB" sz="2300" dirty="0">
                <a:solidFill>
                  <a:schemeClr val="tx1">
                    <a:lumMod val="65000"/>
                    <a:lumOff val="35000"/>
                  </a:schemeClr>
                </a:solidFill>
                <a:latin typeface="Roboto" panose="02000000000000000000" pitchFamily="2" charset="0"/>
              </a:rPr>
              <a:t>European Association of Urologists (EAU)</a:t>
            </a:r>
          </a:p>
          <a:p>
            <a:pPr marL="342900" indent="-342900">
              <a:buFont typeface="Arial" panose="020B0604020202020204" pitchFamily="34" charset="0"/>
              <a:buChar char="•"/>
            </a:pPr>
            <a:r>
              <a:rPr lang="el-GR" sz="2300" dirty="0">
                <a:solidFill>
                  <a:schemeClr val="tx1">
                    <a:lumMod val="65000"/>
                    <a:lumOff val="35000"/>
                  </a:schemeClr>
                </a:solidFill>
                <a:latin typeface="Roboto" panose="02000000000000000000" pitchFamily="2" charset="0"/>
              </a:rPr>
              <a:t>Τμήμα </a:t>
            </a:r>
            <a:r>
              <a:rPr lang="en-GB" sz="2300" dirty="0">
                <a:solidFill>
                  <a:schemeClr val="tx1">
                    <a:lumMod val="65000"/>
                    <a:lumOff val="35000"/>
                  </a:schemeClr>
                </a:solidFill>
                <a:latin typeface="Roboto" panose="02000000000000000000" pitchFamily="2" charset="0"/>
              </a:rPr>
              <a:t>EAU </a:t>
            </a:r>
            <a:r>
              <a:rPr lang="el-GR" sz="2300" dirty="0">
                <a:solidFill>
                  <a:schemeClr val="tx1">
                    <a:lumMod val="65000"/>
                    <a:lumOff val="35000"/>
                  </a:schemeClr>
                </a:solidFill>
                <a:latin typeface="Roboto" panose="02000000000000000000" pitchFamily="2" charset="0"/>
              </a:rPr>
              <a:t>της ετήσιας σύσκεψης Ογκολογικής Ουρολογίας</a:t>
            </a:r>
          </a:p>
          <a:p>
            <a:pPr marL="342900" indent="-342900">
              <a:buFont typeface="Arial" panose="020B0604020202020204" pitchFamily="34" charset="0"/>
              <a:buChar char="•"/>
            </a:pPr>
            <a:r>
              <a:rPr lang="el-GR" sz="2300" dirty="0">
                <a:solidFill>
                  <a:schemeClr val="tx1">
                    <a:lumMod val="65000"/>
                    <a:lumOff val="35000"/>
                  </a:schemeClr>
                </a:solidFill>
                <a:latin typeface="Roboto" panose="02000000000000000000" pitchFamily="2" charset="0"/>
              </a:rPr>
              <a:t>Συνέδριο </a:t>
            </a:r>
            <a:r>
              <a:rPr lang="en-GB" sz="2300" dirty="0">
                <a:solidFill>
                  <a:schemeClr val="tx1">
                    <a:lumMod val="65000"/>
                    <a:lumOff val="35000"/>
                  </a:schemeClr>
                </a:solidFill>
                <a:latin typeface="Roboto" panose="02000000000000000000" pitchFamily="2" charset="0"/>
              </a:rPr>
              <a:t>European Society for Medical Oncology (ESMO)</a:t>
            </a:r>
          </a:p>
          <a:p>
            <a:pPr marL="342900" indent="-342900">
              <a:buFont typeface="Arial" panose="020B0604020202020204" pitchFamily="34" charset="0"/>
              <a:buChar char="•"/>
            </a:pPr>
            <a:r>
              <a:rPr lang="el-GR" sz="2300" dirty="0">
                <a:solidFill>
                  <a:schemeClr val="tx1">
                    <a:lumMod val="65000"/>
                    <a:lumOff val="35000"/>
                  </a:schemeClr>
                </a:solidFill>
                <a:latin typeface="Roboto" panose="02000000000000000000" pitchFamily="2" charset="0"/>
              </a:rPr>
              <a:t>Συνέδριο </a:t>
            </a:r>
            <a:r>
              <a:rPr lang="en-GB" sz="2300" dirty="0">
                <a:solidFill>
                  <a:schemeClr val="tx1">
                    <a:lumMod val="65000"/>
                    <a:lumOff val="35000"/>
                  </a:schemeClr>
                </a:solidFill>
                <a:latin typeface="Roboto" panose="02000000000000000000" pitchFamily="2" charset="0"/>
              </a:rPr>
              <a:t>European Multidisciplinary Congress on Urological Cancers (EMUC)</a:t>
            </a:r>
          </a:p>
          <a:p>
            <a:pPr marL="342900" indent="-342900">
              <a:buFont typeface="Arial" panose="020B0604020202020204" pitchFamily="34" charset="0"/>
              <a:buChar char="•"/>
            </a:pPr>
            <a:r>
              <a:rPr lang="el-GR" sz="2300" dirty="0">
                <a:solidFill>
                  <a:schemeClr val="tx1">
                    <a:lumMod val="65000"/>
                    <a:lumOff val="35000"/>
                  </a:schemeClr>
                </a:solidFill>
                <a:latin typeface="Roboto" panose="02000000000000000000" pitchFamily="2" charset="0"/>
              </a:rPr>
              <a:t>Διαδικτυακό σεμινάριο </a:t>
            </a:r>
            <a:r>
              <a:rPr lang="en-GB" sz="2300" dirty="0">
                <a:solidFill>
                  <a:schemeClr val="tx1">
                    <a:lumMod val="65000"/>
                    <a:lumOff val="35000"/>
                  </a:schemeClr>
                </a:solidFill>
                <a:latin typeface="Roboto" panose="02000000000000000000" pitchFamily="2" charset="0"/>
              </a:rPr>
              <a:t>European Organisation for Research and Treatment of Cancer (EORTC) </a:t>
            </a:r>
          </a:p>
          <a:p>
            <a:endParaRPr lang="en-GB" sz="2300" dirty="0">
              <a:solidFill>
                <a:schemeClr val="tx1">
                  <a:lumMod val="65000"/>
                  <a:lumOff val="35000"/>
                </a:schemeClr>
              </a:solidFill>
              <a:latin typeface="Roboto" panose="02000000000000000000" pitchFamily="2" charset="0"/>
            </a:endParaRPr>
          </a:p>
          <a:p>
            <a:r>
              <a:rPr lang="el-GR" sz="2300" dirty="0">
                <a:solidFill>
                  <a:schemeClr val="tx1">
                    <a:lumMod val="65000"/>
                    <a:lumOff val="35000"/>
                  </a:schemeClr>
                </a:solidFill>
                <a:latin typeface="Roboto" panose="02000000000000000000" pitchFamily="2" charset="0"/>
              </a:rPr>
              <a:t>Τα ευρήματα έχουν δημοσιευτεί σε διάφορα περιοδικά, όπως το </a:t>
            </a:r>
            <a:r>
              <a:rPr lang="en-GB" sz="2300" dirty="0">
                <a:solidFill>
                  <a:schemeClr val="tx1">
                    <a:lumMod val="65000"/>
                    <a:lumOff val="35000"/>
                  </a:schemeClr>
                </a:solidFill>
                <a:latin typeface="Roboto" panose="02000000000000000000" pitchFamily="2" charset="0"/>
              </a:rPr>
              <a:t>European Urology Focus</a:t>
            </a:r>
          </a:p>
          <a:p>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4127395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686778" y="215923"/>
            <a:ext cx="11296790" cy="43711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br>
              <a:rPr lang="en-GB" dirty="0"/>
            </a:br>
            <a:br>
              <a:rPr lang="en-GB" sz="2400" dirty="0">
                <a:latin typeface="Roboto" panose="02000000000000000000" pitchFamily="2" charset="0"/>
                <a:ea typeface="Roboto" panose="02000000000000000000" pitchFamily="2" charset="0"/>
              </a:rPr>
            </a:br>
            <a:r>
              <a:rPr lang="el-GR" sz="5400" dirty="0">
                <a:solidFill>
                  <a:schemeClr val="accent1">
                    <a:lumMod val="50000"/>
                  </a:schemeClr>
                </a:solidFill>
                <a:latin typeface="Roboto" panose="02000000000000000000" pitchFamily="2" charset="0"/>
                <a:ea typeface="Roboto" panose="02000000000000000000" pitchFamily="2" charset="0"/>
              </a:rPr>
              <a:t>Τρόπος διεξαγωγής της μελέτης </a:t>
            </a:r>
            <a:r>
              <a:rPr lang="en-GB" sz="5400" dirty="0">
                <a:solidFill>
                  <a:schemeClr val="accent1">
                    <a:lumMod val="50000"/>
                  </a:schemeClr>
                </a:solidFill>
                <a:latin typeface="Roboto" panose="02000000000000000000" pitchFamily="2" charset="0"/>
                <a:ea typeface="Roboto" panose="02000000000000000000" pitchFamily="2" charset="0"/>
              </a:rPr>
              <a:t>EUPROMS</a:t>
            </a:r>
            <a:endParaRPr lang="en-GB" sz="2800" dirty="0">
              <a:latin typeface="Roboto" panose="02000000000000000000" pitchFamily="2" charset="0"/>
              <a:ea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226040455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EAU patient view Barcelona 2019 André Deschamps</Template>
  <TotalTime>5257</TotalTime>
  <Words>2716</Words>
  <Application>Microsoft Macintosh PowerPoint</Application>
  <PresentationFormat>Widescreen</PresentationFormat>
  <Paragraphs>221</Paragraphs>
  <Slides>42</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Roboto</vt: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andre deschamps</dc:creator>
  <cp:lastModifiedBy>Simon Crompton</cp:lastModifiedBy>
  <cp:revision>218</cp:revision>
  <dcterms:created xsi:type="dcterms:W3CDTF">2019-05-14T09:26:05Z</dcterms:created>
  <dcterms:modified xsi:type="dcterms:W3CDTF">2023-07-11T14:27:57Z</dcterms:modified>
</cp:coreProperties>
</file>