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7" r:id="rId3"/>
    <p:sldId id="312" r:id="rId4"/>
    <p:sldId id="314" r:id="rId5"/>
    <p:sldId id="328" r:id="rId6"/>
    <p:sldId id="316" r:id="rId7"/>
    <p:sldId id="318" r:id="rId8"/>
    <p:sldId id="317" r:id="rId9"/>
    <p:sldId id="299" r:id="rId10"/>
    <p:sldId id="319" r:id="rId11"/>
    <p:sldId id="300" r:id="rId12"/>
    <p:sldId id="323" r:id="rId13"/>
    <p:sldId id="260" r:id="rId14"/>
    <p:sldId id="302" r:id="rId15"/>
    <p:sldId id="321" r:id="rId16"/>
    <p:sldId id="309" r:id="rId17"/>
    <p:sldId id="320" r:id="rId18"/>
    <p:sldId id="262" r:id="rId19"/>
    <p:sldId id="322" r:id="rId20"/>
    <p:sldId id="272" r:id="rId21"/>
    <p:sldId id="273" r:id="rId22"/>
    <p:sldId id="274" r:id="rId23"/>
    <p:sldId id="303" r:id="rId24"/>
    <p:sldId id="277" r:id="rId25"/>
    <p:sldId id="276" r:id="rId26"/>
    <p:sldId id="278" r:id="rId27"/>
    <p:sldId id="304" r:id="rId28"/>
    <p:sldId id="279" r:id="rId29"/>
    <p:sldId id="280" r:id="rId30"/>
    <p:sldId id="281" r:id="rId31"/>
    <p:sldId id="282" r:id="rId32"/>
    <p:sldId id="284" r:id="rId33"/>
    <p:sldId id="305" r:id="rId34"/>
    <p:sldId id="285" r:id="rId35"/>
    <p:sldId id="286" r:id="rId36"/>
    <p:sldId id="287" r:id="rId37"/>
    <p:sldId id="288" r:id="rId38"/>
    <p:sldId id="289" r:id="rId39"/>
    <p:sldId id="310" r:id="rId40"/>
    <p:sldId id="324" r:id="rId41"/>
    <p:sldId id="325"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deschamps" initials="ad" lastIdx="8" clrIdx="0">
    <p:extLst>
      <p:ext uri="{19B8F6BF-5375-455C-9EA6-DF929625EA0E}">
        <p15:presenceInfo xmlns:p15="http://schemas.microsoft.com/office/powerpoint/2012/main" userId="29108d73b4981f04" providerId="Windows Live"/>
      </p:ext>
    </p:extLst>
  </p:cmAuthor>
  <p:cmAuthor id="2" name="Simon Crompton" initials="SC" lastIdx="1" clrIdx="1">
    <p:extLst>
      <p:ext uri="{19B8F6BF-5375-455C-9EA6-DF929625EA0E}">
        <p15:presenceInfo xmlns:p15="http://schemas.microsoft.com/office/powerpoint/2012/main" userId="bc91a5c6fdef56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AA4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81" autoAdjust="0"/>
    <p:restoredTop sz="75782" autoAdjust="0"/>
  </p:normalViewPr>
  <p:slideViewPr>
    <p:cSldViewPr snapToGrid="0">
      <p:cViewPr varScale="1">
        <p:scale>
          <a:sx n="91" d="100"/>
          <a:sy n="91" d="100"/>
        </p:scale>
        <p:origin x="920"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r>
              <a:rPr lang="nl-BE"/>
              <a:t>Number of treatments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solidFill>
            <a:schemeClr val="bg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1BCC5-DA61-B64A-A85F-3C250C3717DA}" type="datetimeFigureOut">
              <a:rPr lang="en-US" smtClean="0"/>
              <a:t>7/13/23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C2793-E073-7A4C-BFE8-8257B50E4418}" type="slidenum">
              <a:rPr lang="en-US" smtClean="0"/>
              <a:t>‹#›</a:t>
            </a:fld>
            <a:endParaRPr lang="en-US"/>
          </a:p>
        </p:txBody>
      </p:sp>
    </p:spTree>
    <p:extLst>
      <p:ext uri="{BB962C8B-B14F-4D97-AF65-F5344CB8AC3E}">
        <p14:creationId xmlns:p14="http://schemas.microsoft.com/office/powerpoint/2010/main" val="58985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a:t>
            </a:fld>
            <a:endParaRPr lang="en-US"/>
          </a:p>
        </p:txBody>
      </p:sp>
    </p:spTree>
    <p:extLst>
      <p:ext uri="{BB962C8B-B14F-4D97-AF65-F5344CB8AC3E}">
        <p14:creationId xmlns:p14="http://schemas.microsoft.com/office/powerpoint/2010/main" val="143651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Die Umfrage umfasste zur Ermittlung der demografischen Daten und eine Reihe von Fragen zur Ermittlung der Gesundheit, der alltäglichen Aktivitäten und der Lebensqualität mithilfe von drei validierten Fragebögen, die in der Gesundheitsforschung häufig verwendet werden: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EQ-5D-5L</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EORTC-QLQ-C30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EPIC-26.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10</a:t>
            </a:fld>
            <a:endParaRPr lang="en-US"/>
          </a:p>
        </p:txBody>
      </p:sp>
    </p:spTree>
    <p:extLst>
      <p:ext uri="{BB962C8B-B14F-4D97-AF65-F5344CB8AC3E}">
        <p14:creationId xmlns:p14="http://schemas.microsoft.com/office/powerpoint/2010/main" val="398524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Hinweis: Die Stichprobengröße war sehr groß, was zu aussagekräftigen Ergebnissen führte.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Es gab eine breite Resonanz in 32 Ländern, hauptsächlich aus Europa, aber auch aus Nordamerika und Australien.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11</a:t>
            </a:fld>
            <a:endParaRPr lang="en-US"/>
          </a:p>
        </p:txBody>
      </p:sp>
    </p:spTree>
    <p:extLst>
      <p:ext uri="{BB962C8B-B14F-4D97-AF65-F5344CB8AC3E}">
        <p14:creationId xmlns:p14="http://schemas.microsoft.com/office/powerpoint/2010/main" val="350098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e-DE" sz="18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Das Durchschnittsalter bei der Diagnose lag bei 64 Jahren, und die Männer berichteten im Durchschnitt fünf Jahre nach der Behandlung. Bei einigen Männern war die Behandlung 10 Jahre zurück, bei anderen wurde sie soeben abgeschlossen.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Wie Sie anhand des Verteilungsdiagramms des Alters bei der Erstdiagnose erkennen können, wurde bei mehr als 50 % der Befragten die Diagnose gestellt, bevor sie 65 Jahre alt waren. Dies widerspricht der Vorstellung, dass hauptsächlich alte Männer an Prostatakrebs erkranken.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12</a:t>
            </a:fld>
            <a:endParaRPr lang="en-US"/>
          </a:p>
        </p:txBody>
      </p:sp>
    </p:spTree>
    <p:extLst>
      <p:ext uri="{BB962C8B-B14F-4D97-AF65-F5344CB8AC3E}">
        <p14:creationId xmlns:p14="http://schemas.microsoft.com/office/powerpoint/2010/main" val="112484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Hinweis: Die meisten Befragten lebten mit einem Partner zusammen, was angesichts der möglichen Auswirkungen der Behandlung auf die Sexualfunktion eine wichtige Rolle spielte.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Das Profil der Befragten zeigt eine leichte Tendenz zu einem höheren Bildungsniveau.</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13</a:t>
            </a:fld>
            <a:endParaRPr lang="en-US"/>
          </a:p>
        </p:txBody>
      </p:sp>
    </p:spTree>
    <p:extLst>
      <p:ext uri="{BB962C8B-B14F-4D97-AF65-F5344CB8AC3E}">
        <p14:creationId xmlns:p14="http://schemas.microsoft.com/office/powerpoint/2010/main" val="157319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Die </a:t>
            </a:r>
            <a:r>
              <a:rPr lang="en-GB" sz="1200" kern="1200" dirty="0" err="1">
                <a:solidFill>
                  <a:schemeClr val="tx1"/>
                </a:solidFill>
                <a:effectLst/>
                <a:latin typeface="+mn-lt"/>
                <a:ea typeface="+mn-ea"/>
                <a:cs typeface="+mn-cs"/>
              </a:rPr>
              <a:t>meisten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Patienten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hatten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sich</a:t>
            </a:r>
            <a:r>
              <a:rPr lang="en-GB" sz="1200" kern="1200" dirty="0">
                <a:solidFill>
                  <a:schemeClr val="tx1"/>
                </a:solidFill>
                <a:effectLst/>
                <a:latin typeface="+mn-lt"/>
                <a:ea typeface="+mn-ea"/>
                <a:cs typeface="+mn-cs"/>
              </a:rPr>
              <a:t> bis </a:t>
            </a:r>
            <a:r>
              <a:rPr lang="en-GB" sz="1200" kern="1200" dirty="0" err="1">
                <a:solidFill>
                  <a:schemeClr val="tx1"/>
                </a:solidFill>
                <a:effectLst/>
                <a:latin typeface="+mn-lt"/>
                <a:ea typeface="+mn-ea"/>
                <a:cs typeface="+mn-cs"/>
              </a:rPr>
              <a:t>zum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Beginn</a:t>
            </a:r>
            <a:r>
              <a:rPr lang="en-GB" sz="1200" kern="1200" dirty="0">
                <a:solidFill>
                  <a:schemeClr val="tx1"/>
                </a:solidFill>
                <a:effectLst/>
                <a:latin typeface="+mn-lt"/>
                <a:ea typeface="+mn-ea"/>
                <a:cs typeface="+mn-cs"/>
              </a:rPr>
              <a:t> der </a:t>
            </a:r>
            <a:r>
              <a:rPr lang="en-GB" sz="1200" kern="1200" dirty="0" err="1">
                <a:solidFill>
                  <a:schemeClr val="tx1"/>
                </a:solidFill>
                <a:effectLst/>
                <a:latin typeface="+mn-lt"/>
                <a:ea typeface="+mn-ea"/>
                <a:cs typeface="+mn-cs"/>
              </a:rPr>
              <a:t>Befragung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nur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einer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Behandlung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unterzogen</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57 % der </a:t>
            </a:r>
            <a:r>
              <a:rPr lang="en-GB" sz="1200" kern="1200" dirty="0" err="1">
                <a:solidFill>
                  <a:schemeClr val="tx1"/>
                </a:solidFill>
                <a:effectLst/>
                <a:latin typeface="+mn-lt"/>
                <a:ea typeface="+mn-ea"/>
                <a:cs typeface="+mn-cs"/>
              </a:rPr>
              <a:t>Befragten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hatten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einer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radikalen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Prostatektomie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unterzogen</a:t>
            </a:r>
            <a:r>
              <a:rPr lang="en-GB" sz="1200" kern="1200" dirty="0">
                <a:solidFill>
                  <a:schemeClr val="tx1"/>
                </a:solidFill>
                <a:effectLst/>
                <a:latin typeface="+mn-lt"/>
                <a:ea typeface="+mn-ea"/>
                <a:cs typeface="+mn-cs"/>
              </a:rPr>
              <a:t>, so </a:t>
            </a:r>
            <a:r>
              <a:rPr lang="en-GB" sz="1200" kern="1200" dirty="0" err="1">
                <a:solidFill>
                  <a:schemeClr val="tx1"/>
                </a:solidFill>
                <a:effectLst/>
                <a:latin typeface="+mn-lt"/>
                <a:ea typeface="+mn-ea"/>
                <a:cs typeface="+mn-cs"/>
              </a:rPr>
              <a:t>dass</a:t>
            </a:r>
            <a:r>
              <a:rPr lang="en-GB" sz="1200" kern="1200" dirty="0">
                <a:solidFill>
                  <a:schemeClr val="tx1"/>
                </a:solidFill>
                <a:effectLst/>
                <a:latin typeface="+mn-lt"/>
                <a:ea typeface="+mn-ea"/>
                <a:cs typeface="+mn-cs"/>
              </a:rPr>
              <a:t> die </a:t>
            </a:r>
            <a:r>
              <a:rPr lang="en-GB" sz="1200" kern="1200" dirty="0" err="1">
                <a:solidFill>
                  <a:schemeClr val="tx1"/>
                </a:solidFill>
                <a:effectLst/>
                <a:latin typeface="+mn-lt"/>
                <a:ea typeface="+mn-ea"/>
                <a:cs typeface="+mn-cs"/>
              </a:rPr>
              <a:t>Gesamtergebnisse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durch</a:t>
            </a:r>
            <a:r>
              <a:rPr lang="en-GB" sz="1200" kern="1200" dirty="0">
                <a:solidFill>
                  <a:schemeClr val="tx1"/>
                </a:solidFill>
                <a:effectLst/>
                <a:latin typeface="+mn-lt"/>
                <a:ea typeface="+mn-ea"/>
                <a:cs typeface="+mn-cs"/>
              </a:rPr>
              <a:t> die </a:t>
            </a:r>
            <a:r>
              <a:rPr lang="en-GB" sz="1200" kern="1200" dirty="0" err="1">
                <a:solidFill>
                  <a:schemeClr val="tx1"/>
                </a:solidFill>
                <a:effectLst/>
                <a:latin typeface="+mn-lt"/>
                <a:ea typeface="+mn-ea"/>
                <a:cs typeface="+mn-cs"/>
              </a:rPr>
              <a:t>Auswirkungen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dieser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speziellen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Behandlung</a:t>
            </a:r>
            <a:r>
              <a:rPr lang="en-GB" sz="1200" kern="1200" dirty="0">
                <a:solidFill>
                  <a:schemeClr val="tx1"/>
                </a:solidFill>
                <a:effectLst/>
                <a:latin typeface="+mn-lt"/>
                <a:ea typeface="+mn-ea"/>
                <a:cs typeface="+mn-cs"/>
              </a:rPr>
              <a:t> auf die </a:t>
            </a:r>
            <a:r>
              <a:rPr lang="en-GB" sz="1200" kern="1200" dirty="0" err="1">
                <a:solidFill>
                  <a:schemeClr val="tx1"/>
                </a:solidFill>
                <a:effectLst/>
                <a:latin typeface="+mn-lt"/>
                <a:ea typeface="+mn-ea"/>
                <a:cs typeface="+mn-cs"/>
              </a:rPr>
              <a:t>Lebensqualität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beeinflusst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werden</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14</a:t>
            </a:fld>
            <a:endParaRPr lang="en-US"/>
          </a:p>
        </p:txBody>
      </p:sp>
    </p:spTree>
    <p:extLst>
      <p:ext uri="{BB962C8B-B14F-4D97-AF65-F5344CB8AC3E}">
        <p14:creationId xmlns:p14="http://schemas.microsoft.com/office/powerpoint/2010/main" val="154755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15</a:t>
            </a:fld>
            <a:endParaRPr lang="en-US"/>
          </a:p>
        </p:txBody>
      </p:sp>
    </p:spTree>
    <p:extLst>
      <p:ext uri="{BB962C8B-B14F-4D97-AF65-F5344CB8AC3E}">
        <p14:creationId xmlns:p14="http://schemas.microsoft.com/office/powerpoint/2010/main" val="2031286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800" dirty="0">
                <a:effectLst/>
                <a:latin typeface="Calibri" panose="020F0502020204030204" pitchFamily="34" charset="0"/>
                <a:ea typeface="Calibri" panose="020F0502020204030204" pitchFamily="34" charset="0"/>
                <a:cs typeface="Arial" panose="020B0604020202020204" pitchFamily="34" charset="0"/>
              </a:rPr>
              <a:t>Diese Grafik zeigt alle Befragten, die ihre Lebensqualität auf einer Skala von eins bis sieben bewerten, sowie den Prozentsatz in jeder Kategorie. Wie Sie sehen können, ist die Lebensqualität der Befragten im Allgemeinen gut. Anhand der nächsten Folie ist ersichtlich, dass einige Aspekte des Lebens besser sind als andere.</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17</a:t>
            </a:fld>
            <a:endParaRPr lang="en-US"/>
          </a:p>
        </p:txBody>
      </p:sp>
    </p:spTree>
    <p:extLst>
      <p:ext uri="{BB962C8B-B14F-4D97-AF65-F5344CB8AC3E}">
        <p14:creationId xmlns:p14="http://schemas.microsoft.com/office/powerpoint/2010/main" val="303485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Hinweis: Auf dieser Folie sind die Bewertungen der Lebensqualität ersichtlich. Je niedriger der Wert, desto schlechter ist die Lebensqualität.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Zudem ist ersichtlich, dass eine mangelnde Sexualfunktion und in geringerem Maße auch Inkontinenz die Lebensqualität von Männern viel stärker beeinträchtigen als andere Nachwirkungen der Behandlung.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18</a:t>
            </a:fld>
            <a:endParaRPr lang="en-US"/>
          </a:p>
        </p:txBody>
      </p:sp>
    </p:spTree>
    <p:extLst>
      <p:ext uri="{BB962C8B-B14F-4D97-AF65-F5344CB8AC3E}">
        <p14:creationId xmlns:p14="http://schemas.microsoft.com/office/powerpoint/2010/main" val="85290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Lassen Sie uns nach diesen allgemeinen Erkenntnissen nun einige spezifische Aspekte der Lebensqualität nach einer Prostatakrebsbehandlung betrachten.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Zuallererst das Unbehagen, die Müdigkeit und die Schlaflosigkeit, die Männer nach der Behandlung erfahren.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19</a:t>
            </a:fld>
            <a:endParaRPr lang="en-US"/>
          </a:p>
        </p:txBody>
      </p:sp>
    </p:spTree>
    <p:extLst>
      <p:ext uri="{BB962C8B-B14F-4D97-AF65-F5344CB8AC3E}">
        <p14:creationId xmlns:p14="http://schemas.microsoft.com/office/powerpoint/2010/main" val="259728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Wie auf dieser Folie ersichtlich, nehmen die Beschwerden im Laufe der Behandlungsphasen zu. Bei der Chemotherapie im fortgeschrittenen Stadium wird von mehr als dreimal so vielen Schmerzen und Beschwerden als bei Behandlungen im Frühstadium berichtet.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20</a:t>
            </a:fld>
            <a:endParaRPr lang="en-US"/>
          </a:p>
        </p:txBody>
      </p:sp>
    </p:spTree>
    <p:extLst>
      <p:ext uri="{BB962C8B-B14F-4D97-AF65-F5344CB8AC3E}">
        <p14:creationId xmlns:p14="http://schemas.microsoft.com/office/powerpoint/2010/main" val="18654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a:t>
            </a:fld>
            <a:endParaRPr lang="en-US"/>
          </a:p>
        </p:txBody>
      </p:sp>
    </p:spTree>
    <p:extLst>
      <p:ext uri="{BB962C8B-B14F-4D97-AF65-F5344CB8AC3E}">
        <p14:creationId xmlns:p14="http://schemas.microsoft.com/office/powerpoint/2010/main" val="226629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Arial" panose="020B0604020202020204" pitchFamily="34" charset="0"/>
              </a:rPr>
              <a:t>Mehr als ein Drittel der Männer, die sich einer Chemotherapie unterzogen haben, berichten, dass sie sich in der letzten Woche müde gefühlt haben. Die Müdigkeit ist bei den anderen Behandlungsmethoden vergleichsweise gering, aber die Strahlentherapie scheint mit mehr Müdigkeit verbunden zu sein als die Operation.</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21</a:t>
            </a:fld>
            <a:endParaRPr lang="en-US"/>
          </a:p>
        </p:txBody>
      </p:sp>
    </p:spTree>
    <p:extLst>
      <p:ext uri="{BB962C8B-B14F-4D97-AF65-F5344CB8AC3E}">
        <p14:creationId xmlns:p14="http://schemas.microsoft.com/office/powerpoint/2010/main" val="112920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Arial" panose="020B0604020202020204" pitchFamily="34" charset="0"/>
              </a:rPr>
              <a:t>Laut Studie kämpfen Männer, die sich einer Strahlentherapie zusammen mit einer ADT und einer Chemotherapie unterzogen haben, sehr mit Schlaflosigkeit. Die Auswirkungen der Schlaflosigkeit verdoppeln sich fast bei fortschreitender Behandlung mit Chemotherapie.</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22</a:t>
            </a:fld>
            <a:endParaRPr lang="en-US"/>
          </a:p>
        </p:txBody>
      </p:sp>
    </p:spTree>
    <p:extLst>
      <p:ext uri="{BB962C8B-B14F-4D97-AF65-F5344CB8AC3E}">
        <p14:creationId xmlns:p14="http://schemas.microsoft.com/office/powerpoint/2010/main" val="45369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23</a:t>
            </a:fld>
            <a:endParaRPr lang="en-US"/>
          </a:p>
        </p:txBody>
      </p:sp>
    </p:spTree>
    <p:extLst>
      <p:ext uri="{BB962C8B-B14F-4D97-AF65-F5344CB8AC3E}">
        <p14:creationId xmlns:p14="http://schemas.microsoft.com/office/powerpoint/2010/main" val="3187382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Arial" panose="020B0604020202020204" pitchFamily="34" charset="0"/>
              </a:rPr>
              <a:t>Laut Studie sind 42 % der Männer, die wegen Prostatakrebs behandelt wurden, in gewissem Maße ängstlich oder depressiv.</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24</a:t>
            </a:fld>
            <a:endParaRPr lang="en-US"/>
          </a:p>
        </p:txBody>
      </p:sp>
    </p:spTree>
    <p:extLst>
      <p:ext uri="{BB962C8B-B14F-4D97-AF65-F5344CB8AC3E}">
        <p14:creationId xmlns:p14="http://schemas.microsoft.com/office/powerpoint/2010/main" val="293852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Arial" panose="020B0604020202020204" pitchFamily="34" charset="0"/>
              </a:rPr>
              <a:t>Ein Rezidiv des Prostatakarzinoms scheint ihre psychische Gesundheit stark zu beeinträchtigen. Wie hier ersichtlich ist, bewertet mehr als die Hälfte der Befragten, die ein Rezidiv hatten, die Auswirkung auf ihre psychische Gesundheit mit sechs oder mehr – mit anderen Worten hatte dies erhebliche Auswirkungen.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25</a:t>
            </a:fld>
            <a:endParaRPr lang="en-US"/>
          </a:p>
        </p:txBody>
      </p:sp>
    </p:spTree>
    <p:extLst>
      <p:ext uri="{BB962C8B-B14F-4D97-AF65-F5344CB8AC3E}">
        <p14:creationId xmlns:p14="http://schemas.microsoft.com/office/powerpoint/2010/main" val="159784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Wie Sie sehen können, scheinen die psychischen Probleme schlimmer zu werden, je weiter der Krebs fortgeschritten ist.</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Interessant ist, dass die aktive Überwachung mit einem höheren Maß an Depressionen oder Angstzuständen verbunden ist als einige andere Behandlungen wie beispielsweise die radikale Prostatektomie und Strahlentherapie. Dies kann mit den ständigen Sorgen aufgrund der regelmäßigen Tests zu tun haben, und mit der Tatsache, dass möglicherweise noch eine Entscheidung bezüglich der Behandlung getroffen werden muss. Eine Umfrage eines Mitglieds von Europa </a:t>
            </a:r>
            <a:r>
              <a:rPr lang="de-DE" sz="1800" kern="100" dirty="0" err="1">
                <a:effectLst/>
                <a:latin typeface="Calibri" panose="020F0502020204030204" pitchFamily="34" charset="0"/>
                <a:ea typeface="Calibri" panose="020F0502020204030204" pitchFamily="34" charset="0"/>
                <a:cs typeface="Arial" panose="020B0604020202020204" pitchFamily="34" charset="0"/>
              </a:rPr>
              <a:t>Uomo</a:t>
            </a:r>
            <a:r>
              <a:rPr lang="de-DE" sz="1800" kern="100" dirty="0">
                <a:effectLst/>
                <a:latin typeface="Calibri" panose="020F0502020204030204" pitchFamily="34" charset="0"/>
                <a:ea typeface="Calibri" panose="020F0502020204030204" pitchFamily="34" charset="0"/>
                <a:cs typeface="Arial" panose="020B0604020202020204" pitchFamily="34" charset="0"/>
              </a:rPr>
              <a:t>, der dänischen Prostatakrebs-Patientenorganisation PROPA, unter Männern, die unter aktiver Überwachung stehen, ergab, dass 37 % ernsthaft oder mäßig besorgt waren.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26</a:t>
            </a:fld>
            <a:endParaRPr lang="en-US"/>
          </a:p>
        </p:txBody>
      </p:sp>
    </p:spTree>
    <p:extLst>
      <p:ext uri="{BB962C8B-B14F-4D97-AF65-F5344CB8AC3E}">
        <p14:creationId xmlns:p14="http://schemas.microsoft.com/office/powerpoint/2010/main" val="1254166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Auf </a:t>
            </a:r>
            <a:r>
              <a:rPr lang="en-US" dirty="0" err="1"/>
              <a:t>dieser</a:t>
            </a:r>
            <a:r>
              <a:rPr lang="en-US" dirty="0"/>
              <a:t> Folie </a:t>
            </a:r>
            <a:r>
              <a:rPr lang="en-US" dirty="0" err="1"/>
              <a:t>ist</a:t>
            </a:r>
            <a:r>
              <a:rPr lang="en-US" dirty="0"/>
              <a:t> </a:t>
            </a:r>
            <a:r>
              <a:rPr lang="en-US" dirty="0" err="1"/>
              <a:t>erneut</a:t>
            </a:r>
            <a:r>
              <a:rPr lang="en-US" dirty="0"/>
              <a:t> die </a:t>
            </a:r>
            <a:r>
              <a:rPr lang="en-US" dirty="0" err="1"/>
              <a:t>Bewertung</a:t>
            </a:r>
            <a:r>
              <a:rPr lang="en-US" dirty="0"/>
              <a:t> der </a:t>
            </a:r>
            <a:r>
              <a:rPr lang="en-US" dirty="0" err="1"/>
              <a:t>Lebensqualität</a:t>
            </a:r>
            <a:r>
              <a:rPr lang="en-US" dirty="0"/>
              <a:t> </a:t>
            </a:r>
            <a:r>
              <a:rPr lang="en-US" dirty="0" err="1"/>
              <a:t>ersichtlich</a:t>
            </a:r>
            <a:r>
              <a:rPr lang="en-US" dirty="0"/>
              <a:t>: je </a:t>
            </a:r>
            <a:r>
              <a:rPr lang="en-US" dirty="0" err="1"/>
              <a:t>höher</a:t>
            </a:r>
            <a:r>
              <a:rPr lang="en-US" dirty="0"/>
              <a:t> der Wert, </a:t>
            </a:r>
            <a:r>
              <a:rPr lang="en-US" dirty="0" err="1"/>
              <a:t>desto</a:t>
            </a:r>
            <a:r>
              <a:rPr lang="en-US" dirty="0"/>
              <a:t> </a:t>
            </a:r>
            <a:r>
              <a:rPr lang="en-US" dirty="0" err="1"/>
              <a:t>besser</a:t>
            </a:r>
            <a:r>
              <a:rPr lang="en-US" dirty="0"/>
              <a:t> die </a:t>
            </a:r>
            <a:r>
              <a:rPr lang="en-US" dirty="0" err="1"/>
              <a:t>Lebensqualität</a:t>
            </a:r>
            <a:r>
              <a:rPr lang="en-US" dirty="0"/>
              <a:t>. Sie </a:t>
            </a:r>
            <a:r>
              <a:rPr lang="en-US" dirty="0" err="1"/>
              <a:t>zeigt</a:t>
            </a:r>
            <a:r>
              <a:rPr lang="en-US" dirty="0"/>
              <a:t> die </a:t>
            </a:r>
            <a:r>
              <a:rPr lang="en-US" dirty="0" err="1"/>
              <a:t>Lebensqualität</a:t>
            </a:r>
            <a:r>
              <a:rPr lang="en-US" dirty="0"/>
              <a:t> in </a:t>
            </a:r>
            <a:r>
              <a:rPr lang="en-US" dirty="0" err="1"/>
              <a:t>Bezug</a:t>
            </a:r>
            <a:r>
              <a:rPr lang="en-US" dirty="0"/>
              <a:t> auf die </a:t>
            </a:r>
            <a:r>
              <a:rPr lang="en-US" dirty="0" err="1"/>
              <a:t>Sexualfunktion</a:t>
            </a:r>
            <a:r>
              <a:rPr lang="en-US" dirty="0"/>
              <a:t> </a:t>
            </a:r>
            <a:r>
              <a:rPr lang="en-US" dirty="0" err="1"/>
              <a:t>nach</a:t>
            </a:r>
            <a:r>
              <a:rPr lang="en-US" dirty="0"/>
              <a:t> </a:t>
            </a:r>
            <a:r>
              <a:rPr lang="en-US" dirty="0" err="1"/>
              <a:t>verschiedenen</a:t>
            </a:r>
            <a:r>
              <a:rPr lang="en-US" dirty="0"/>
              <a:t> </a:t>
            </a:r>
            <a:r>
              <a:rPr lang="en-US" dirty="0" err="1"/>
              <a:t>Behandlungen</a:t>
            </a:r>
            <a:r>
              <a:rPr lang="en-US" dirty="0"/>
              <a:t> 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Die </a:t>
            </a:r>
            <a:r>
              <a:rPr lang="en-US" dirty="0" err="1"/>
              <a:t>Lebensqualität</a:t>
            </a:r>
            <a:r>
              <a:rPr lang="en-US" dirty="0"/>
              <a:t> </a:t>
            </a:r>
            <a:r>
              <a:rPr lang="en-US" dirty="0" err="1"/>
              <a:t>fällt</a:t>
            </a:r>
            <a:r>
              <a:rPr lang="en-US" dirty="0"/>
              <a:t> </a:t>
            </a:r>
            <a:r>
              <a:rPr lang="en-US" dirty="0" err="1"/>
              <a:t>bei</a:t>
            </a:r>
            <a:r>
              <a:rPr lang="en-US" dirty="0"/>
              <a:t> </a:t>
            </a:r>
            <a:r>
              <a:rPr lang="en-US" dirty="0" err="1"/>
              <a:t>allen</a:t>
            </a:r>
            <a:r>
              <a:rPr lang="en-US" dirty="0"/>
              <a:t> </a:t>
            </a:r>
            <a:r>
              <a:rPr lang="en-US" dirty="0" err="1"/>
              <a:t>Behandlungen</a:t>
            </a:r>
            <a:r>
              <a:rPr lang="en-US" dirty="0"/>
              <a:t> </a:t>
            </a:r>
            <a:r>
              <a:rPr lang="en-US" dirty="0" err="1"/>
              <a:t>im</a:t>
            </a:r>
            <a:r>
              <a:rPr lang="en-US" dirty="0"/>
              <a:t> </a:t>
            </a:r>
            <a:r>
              <a:rPr lang="en-US" dirty="0" err="1"/>
              <a:t>Vergleich</a:t>
            </a:r>
            <a:r>
              <a:rPr lang="en-US" dirty="0"/>
              <a:t> </a:t>
            </a:r>
            <a:r>
              <a:rPr lang="en-US" dirty="0" err="1"/>
              <a:t>zur</a:t>
            </a:r>
            <a:r>
              <a:rPr lang="en-US" dirty="0"/>
              <a:t> </a:t>
            </a:r>
            <a:r>
              <a:rPr lang="en-US" dirty="0" err="1"/>
              <a:t>aktiven</a:t>
            </a:r>
            <a:r>
              <a:rPr lang="en-US" dirty="0"/>
              <a:t> </a:t>
            </a:r>
            <a:r>
              <a:rPr lang="en-US" dirty="0" err="1"/>
              <a:t>Überwachung</a:t>
            </a:r>
            <a:r>
              <a:rPr lang="en-US" dirty="0"/>
              <a:t> </a:t>
            </a:r>
            <a:r>
              <a:rPr lang="en-US" dirty="0" err="1"/>
              <a:t>offensichtlich</a:t>
            </a:r>
            <a:r>
              <a:rPr lang="en-US" dirty="0"/>
              <a:t> </a:t>
            </a:r>
            <a:r>
              <a:rPr lang="en-US" dirty="0" err="1"/>
              <a:t>niedrig</a:t>
            </a:r>
            <a:r>
              <a:rPr lang="en-US" dirty="0"/>
              <a:t> </a:t>
            </a:r>
            <a:r>
              <a:rPr lang="en-US" dirty="0" err="1"/>
              <a:t>aus.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Warum</a:t>
            </a:r>
            <a:r>
              <a:rPr lang="en-US" dirty="0"/>
              <a:t> </a:t>
            </a:r>
            <a:r>
              <a:rPr lang="en-US" dirty="0" err="1"/>
              <a:t>beträgt</a:t>
            </a:r>
            <a:r>
              <a:rPr lang="en-US" dirty="0"/>
              <a:t> die </a:t>
            </a:r>
            <a:r>
              <a:rPr lang="en-US" dirty="0" err="1"/>
              <a:t>Bewertung</a:t>
            </a:r>
            <a:r>
              <a:rPr lang="en-US" dirty="0"/>
              <a:t> für die </a:t>
            </a:r>
            <a:r>
              <a:rPr lang="en-US" dirty="0" err="1"/>
              <a:t>aktive</a:t>
            </a:r>
            <a:r>
              <a:rPr lang="en-US" dirty="0"/>
              <a:t> </a:t>
            </a:r>
            <a:r>
              <a:rPr lang="en-US" dirty="0" err="1"/>
              <a:t>Überwachung</a:t>
            </a:r>
            <a:r>
              <a:rPr lang="en-US" dirty="0"/>
              <a:t> </a:t>
            </a:r>
            <a:r>
              <a:rPr lang="en-US" dirty="0" err="1"/>
              <a:t>nicht</a:t>
            </a:r>
            <a:r>
              <a:rPr lang="en-US" dirty="0"/>
              <a:t> 100, was der </a:t>
            </a:r>
            <a:r>
              <a:rPr lang="en-US" dirty="0" err="1"/>
              <a:t>höchsten</a:t>
            </a:r>
            <a:r>
              <a:rPr lang="en-US" dirty="0"/>
              <a:t> EPIC-</a:t>
            </a:r>
            <a:r>
              <a:rPr lang="en-US" dirty="0" err="1"/>
              <a:t>Bewertung</a:t>
            </a:r>
            <a:r>
              <a:rPr lang="en-US" dirty="0"/>
              <a:t> </a:t>
            </a:r>
            <a:r>
              <a:rPr lang="en-US" dirty="0" err="1"/>
              <a:t>entsprechen</a:t>
            </a:r>
            <a:r>
              <a:rPr lang="en-US" dirty="0"/>
              <a:t> </a:t>
            </a:r>
            <a:r>
              <a:rPr lang="en-US" dirty="0" err="1"/>
              <a:t>würde</a:t>
            </a:r>
            <a:r>
              <a:rPr lang="en-US" dirty="0"/>
              <a:t>? Das </a:t>
            </a:r>
            <a:r>
              <a:rPr lang="en-US" dirty="0" err="1"/>
              <a:t>liegt</a:t>
            </a:r>
            <a:r>
              <a:rPr lang="en-US" dirty="0"/>
              <a:t> </a:t>
            </a:r>
            <a:r>
              <a:rPr lang="en-US" dirty="0" err="1"/>
              <a:t>daran</a:t>
            </a:r>
            <a:r>
              <a:rPr lang="en-US" dirty="0"/>
              <a:t>, </a:t>
            </a:r>
            <a:r>
              <a:rPr lang="en-US" dirty="0" err="1"/>
              <a:t>dass</a:t>
            </a:r>
            <a:r>
              <a:rPr lang="en-US" dirty="0"/>
              <a:t> in </a:t>
            </a:r>
            <a:r>
              <a:rPr lang="en-US" dirty="0" err="1"/>
              <a:t>diesem</a:t>
            </a:r>
            <a:r>
              <a:rPr lang="en-US" dirty="0"/>
              <a:t> Alter (das </a:t>
            </a:r>
            <a:r>
              <a:rPr lang="en-US" dirty="0" err="1"/>
              <a:t>Durchschnittsalter</a:t>
            </a:r>
            <a:r>
              <a:rPr lang="en-US" dirty="0"/>
              <a:t> der </a:t>
            </a:r>
            <a:r>
              <a:rPr lang="en-US" dirty="0" err="1"/>
              <a:t>Studie</a:t>
            </a:r>
            <a:r>
              <a:rPr lang="en-US" dirty="0"/>
              <a:t> </a:t>
            </a:r>
            <a:r>
              <a:rPr lang="en-US" dirty="0" err="1"/>
              <a:t>liegt</a:t>
            </a:r>
            <a:r>
              <a:rPr lang="en-US" dirty="0"/>
              <a:t> </a:t>
            </a:r>
            <a:r>
              <a:rPr lang="en-US" dirty="0" err="1"/>
              <a:t>bei</a:t>
            </a:r>
            <a:r>
              <a:rPr lang="en-US" dirty="0"/>
              <a:t> 70 Jahren) die </a:t>
            </a:r>
            <a:r>
              <a:rPr lang="en-US" dirty="0" err="1"/>
              <a:t>Sexualfunktion</a:t>
            </a:r>
            <a:r>
              <a:rPr lang="en-US" dirty="0"/>
              <a:t> </a:t>
            </a:r>
            <a:r>
              <a:rPr lang="en-US" dirty="0" err="1"/>
              <a:t>normalerweise</a:t>
            </a:r>
            <a:r>
              <a:rPr lang="en-US" dirty="0"/>
              <a:t> </a:t>
            </a:r>
            <a:r>
              <a:rPr lang="en-US" dirty="0" err="1"/>
              <a:t>nicht</a:t>
            </a:r>
            <a:r>
              <a:rPr lang="en-US" dirty="0"/>
              <a:t> </a:t>
            </a:r>
            <a:r>
              <a:rPr lang="en-US" dirty="0" err="1"/>
              <a:t>zu</a:t>
            </a:r>
            <a:r>
              <a:rPr lang="en-US" dirty="0"/>
              <a:t> 100 % </a:t>
            </a:r>
            <a:r>
              <a:rPr lang="en-US" dirty="0" err="1"/>
              <a:t>gegeben</a:t>
            </a:r>
            <a:r>
              <a:rPr lang="en-US" dirty="0"/>
              <a:t> </a:t>
            </a:r>
            <a:r>
              <a:rPr lang="en-US" dirty="0" err="1"/>
              <a:t>ist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Vergleicht</a:t>
            </a:r>
            <a:r>
              <a:rPr lang="en-US" dirty="0"/>
              <a:t> man </a:t>
            </a:r>
            <a:r>
              <a:rPr lang="en-US" dirty="0" err="1"/>
              <a:t>diese</a:t>
            </a:r>
            <a:r>
              <a:rPr lang="en-US" dirty="0"/>
              <a:t> </a:t>
            </a:r>
            <a:r>
              <a:rPr lang="en-US" dirty="0" err="1"/>
              <a:t>Zahlen</a:t>
            </a:r>
            <a:r>
              <a:rPr lang="en-US" dirty="0"/>
              <a:t> </a:t>
            </a:r>
            <a:r>
              <a:rPr lang="en-US" dirty="0" err="1"/>
              <a:t>mit</a:t>
            </a:r>
            <a:r>
              <a:rPr lang="en-US" dirty="0"/>
              <a:t> der </a:t>
            </a:r>
            <a:r>
              <a:rPr lang="en-US" dirty="0" err="1"/>
              <a:t>Allgemeinbevölkerung</a:t>
            </a:r>
            <a:r>
              <a:rPr lang="en-US" dirty="0"/>
              <a:t>, so </a:t>
            </a:r>
            <a:r>
              <a:rPr lang="en-US" dirty="0" err="1"/>
              <a:t>liegt</a:t>
            </a:r>
            <a:r>
              <a:rPr lang="en-US" dirty="0"/>
              <a:t> die </a:t>
            </a:r>
            <a:r>
              <a:rPr lang="en-US" dirty="0" err="1"/>
              <a:t>durchschnittliche</a:t>
            </a:r>
            <a:r>
              <a:rPr lang="en-US" dirty="0"/>
              <a:t> EPIC-</a:t>
            </a:r>
            <a:r>
              <a:rPr lang="en-US" dirty="0" err="1"/>
              <a:t>Bewertung</a:t>
            </a:r>
            <a:r>
              <a:rPr lang="en-US" dirty="0"/>
              <a:t> der </a:t>
            </a:r>
            <a:r>
              <a:rPr lang="en-US" dirty="0" err="1"/>
              <a:t>Sexualfunktion</a:t>
            </a:r>
            <a:r>
              <a:rPr lang="en-US" dirty="0"/>
              <a:t> von </a:t>
            </a:r>
            <a:r>
              <a:rPr lang="en-US" dirty="0" err="1"/>
              <a:t>Männern</a:t>
            </a:r>
            <a:r>
              <a:rPr lang="en-US" dirty="0"/>
              <a:t> </a:t>
            </a:r>
            <a:r>
              <a:rPr lang="en-US" dirty="0" err="1"/>
              <a:t>ohne</a:t>
            </a:r>
            <a:r>
              <a:rPr lang="en-US" dirty="0"/>
              <a:t> </a:t>
            </a:r>
            <a:r>
              <a:rPr lang="en-US" dirty="0" err="1"/>
              <a:t>Prostatakrebs</a:t>
            </a:r>
            <a:r>
              <a:rPr lang="en-US" dirty="0"/>
              <a:t> </a:t>
            </a:r>
            <a:r>
              <a:rPr lang="en-US" dirty="0" err="1"/>
              <a:t>bei</a:t>
            </a:r>
            <a:r>
              <a:rPr lang="en-US" dirty="0"/>
              <a:t> 61, was der </a:t>
            </a:r>
            <a:r>
              <a:rPr lang="en-US" dirty="0" err="1"/>
              <a:t>Bewertung</a:t>
            </a:r>
            <a:r>
              <a:rPr lang="en-US" dirty="0"/>
              <a:t> der </a:t>
            </a:r>
            <a:r>
              <a:rPr lang="en-US" dirty="0" err="1"/>
              <a:t>aktiven</a:t>
            </a:r>
            <a:r>
              <a:rPr lang="en-US" dirty="0"/>
              <a:t> </a:t>
            </a:r>
            <a:r>
              <a:rPr lang="en-US" dirty="0" err="1"/>
              <a:t>Überwachung</a:t>
            </a:r>
            <a:r>
              <a:rPr lang="en-US" dirty="0"/>
              <a:t> </a:t>
            </a:r>
            <a:r>
              <a:rPr lang="en-US" dirty="0" err="1"/>
              <a:t>hier</a:t>
            </a:r>
            <a:r>
              <a:rPr lang="en-US" dirty="0"/>
              <a:t> </a:t>
            </a:r>
            <a:r>
              <a:rPr lang="en-US" dirty="0" err="1"/>
              <a:t>eindeutig</a:t>
            </a:r>
            <a:r>
              <a:rPr lang="en-US" dirty="0"/>
              <a:t> </a:t>
            </a:r>
            <a:r>
              <a:rPr lang="en-US" dirty="0" err="1"/>
              <a:t>sehr</a:t>
            </a:r>
            <a:r>
              <a:rPr lang="en-US" dirty="0"/>
              <a:t> </a:t>
            </a:r>
            <a:r>
              <a:rPr lang="en-US" dirty="0" err="1"/>
              <a:t>nahe</a:t>
            </a:r>
            <a:r>
              <a:rPr lang="en-US" dirty="0"/>
              <a:t> </a:t>
            </a:r>
            <a:r>
              <a:rPr lang="en-US" dirty="0" err="1"/>
              <a:t>kommt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28</a:t>
            </a:fld>
            <a:endParaRPr lang="en-US"/>
          </a:p>
        </p:txBody>
      </p:sp>
    </p:spTree>
    <p:extLst>
      <p:ext uri="{BB962C8B-B14F-4D97-AF65-F5344CB8AC3E}">
        <p14:creationId xmlns:p14="http://schemas.microsoft.com/office/powerpoint/2010/main" val="392118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Arial" panose="020B0604020202020204" pitchFamily="34" charset="0"/>
              </a:rPr>
              <a:t>Wie groß ist das Problem der Sexualfunktion? Bei etwa der Hälfte der Männer stellt sie ein großes oder moderates Problem dar. Es wäre interessant, die Perspektive der Partner auf dieselbe Frage zu bekommen.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29</a:t>
            </a:fld>
            <a:endParaRPr lang="en-US"/>
          </a:p>
        </p:txBody>
      </p:sp>
    </p:spTree>
    <p:extLst>
      <p:ext uri="{BB962C8B-B14F-4D97-AF65-F5344CB8AC3E}">
        <p14:creationId xmlns:p14="http://schemas.microsoft.com/office/powerpoint/2010/main" val="139125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Etwa drei Viertel der Männer, die an der Umfrage teilnahmen, bewerteten ihre derzeitige Sexualfunktion als schlecht oder sehr schlecht. Dies ist eindeutig zum Teil auf das Alter der Befragten sowie auf die Auswirkungen der Behandlung zurückzuführen.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Lassen Sie uns zum Vergleich eine Studie aus dem Jahr 2017 mit etwas älteren Männern (Durchschnittsalter 74,5 Jahre), die kein Prostatakrebs hatten, unter Verwendung der gleichen EPIC-26-EPIC-26-Fragebögen betrachten (</a:t>
            </a:r>
            <a:r>
              <a:rPr lang="de-DE" sz="1800" kern="100" dirty="0" err="1">
                <a:effectLst/>
                <a:latin typeface="Calibri" panose="020F0502020204030204" pitchFamily="34" charset="0"/>
                <a:ea typeface="Calibri" panose="020F0502020204030204" pitchFamily="34" charset="0"/>
                <a:cs typeface="Arial" panose="020B0604020202020204" pitchFamily="34" charset="0"/>
              </a:rPr>
              <a:t>Venderbos</a:t>
            </a:r>
            <a:r>
              <a:rPr lang="de-DE" sz="1800" kern="100" dirty="0">
                <a:effectLst/>
                <a:latin typeface="Calibri" panose="020F0502020204030204" pitchFamily="34" charset="0"/>
                <a:ea typeface="Calibri" panose="020F0502020204030204" pitchFamily="34" charset="0"/>
                <a:cs typeface="Arial" panose="020B0604020202020204" pitchFamily="34" charset="0"/>
              </a:rPr>
              <a:t> et al, PMID: 28168601). Sie ergab, dass 50 % dieser Männer ihre Sexualfunktion als schlecht oder sehr schlecht bewerteten. Dies ist natürlich ein deutlich geringerer Prozentsatz im Vergleich zu den 76 % der Männer mit Prostatakrebs in unserer Studie.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30</a:t>
            </a:fld>
            <a:endParaRPr lang="en-US"/>
          </a:p>
        </p:txBody>
      </p:sp>
    </p:spTree>
    <p:extLst>
      <p:ext uri="{BB962C8B-B14F-4D97-AF65-F5344CB8AC3E}">
        <p14:creationId xmlns:p14="http://schemas.microsoft.com/office/powerpoint/2010/main" val="1136052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Wenn</a:t>
            </a:r>
            <a:r>
              <a:rPr lang="en-US" dirty="0"/>
              <a:t> man </a:t>
            </a:r>
            <a:r>
              <a:rPr lang="en-US" dirty="0" err="1"/>
              <a:t>betrachtet</a:t>
            </a:r>
            <a:r>
              <a:rPr lang="en-US" dirty="0"/>
              <a:t>, </a:t>
            </a:r>
            <a:r>
              <a:rPr lang="en-US" dirty="0" err="1"/>
              <a:t>wie</a:t>
            </a:r>
            <a:r>
              <a:rPr lang="en-US" dirty="0"/>
              <a:t> </a:t>
            </a:r>
            <a:r>
              <a:rPr lang="en-US" dirty="0" err="1"/>
              <a:t>sich</a:t>
            </a:r>
            <a:r>
              <a:rPr lang="en-US" dirty="0"/>
              <a:t> </a:t>
            </a:r>
            <a:r>
              <a:rPr lang="en-US" dirty="0" err="1"/>
              <a:t>verschiedene</a:t>
            </a:r>
            <a:r>
              <a:rPr lang="en-US" dirty="0"/>
              <a:t> </a:t>
            </a:r>
            <a:r>
              <a:rPr lang="en-US" dirty="0" err="1"/>
              <a:t>Behandlungen</a:t>
            </a:r>
            <a:r>
              <a:rPr lang="en-US" dirty="0"/>
              <a:t> auf die </a:t>
            </a:r>
            <a:r>
              <a:rPr lang="en-US" dirty="0" err="1"/>
              <a:t>sexuelle</a:t>
            </a:r>
            <a:r>
              <a:rPr lang="en-US" dirty="0"/>
              <a:t> </a:t>
            </a:r>
            <a:r>
              <a:rPr lang="en-US" dirty="0" err="1"/>
              <a:t>Funktionsfähigkeit</a:t>
            </a:r>
            <a:r>
              <a:rPr lang="en-US" dirty="0"/>
              <a:t> </a:t>
            </a:r>
            <a:r>
              <a:rPr lang="en-US" dirty="0" err="1"/>
              <a:t>auswirken</a:t>
            </a:r>
            <a:r>
              <a:rPr lang="en-US" dirty="0"/>
              <a:t>, </a:t>
            </a:r>
            <a:r>
              <a:rPr lang="en-US" dirty="0" err="1"/>
              <a:t>kann</a:t>
            </a:r>
            <a:r>
              <a:rPr lang="en-US" dirty="0"/>
              <a:t> man </a:t>
            </a:r>
            <a:r>
              <a:rPr lang="en-US" dirty="0" err="1"/>
              <a:t>anhand</a:t>
            </a:r>
            <a:r>
              <a:rPr lang="en-US" dirty="0"/>
              <a:t> der </a:t>
            </a:r>
            <a:r>
              <a:rPr lang="en-US" dirty="0" err="1"/>
              <a:t>oberen</a:t>
            </a:r>
            <a:r>
              <a:rPr lang="en-US" dirty="0"/>
              <a:t> </a:t>
            </a:r>
            <a:r>
              <a:rPr lang="en-US" dirty="0" err="1"/>
              <a:t>Zahlenreihe</a:t>
            </a:r>
            <a:r>
              <a:rPr lang="en-US" dirty="0"/>
              <a:t> </a:t>
            </a:r>
            <a:r>
              <a:rPr lang="en-US" dirty="0" err="1"/>
              <a:t>erkennen</a:t>
            </a:r>
            <a:r>
              <a:rPr lang="en-US" dirty="0"/>
              <a:t>, </a:t>
            </a:r>
            <a:r>
              <a:rPr lang="en-US" dirty="0" err="1"/>
              <a:t>dass</a:t>
            </a:r>
            <a:r>
              <a:rPr lang="en-US" dirty="0"/>
              <a:t> </a:t>
            </a:r>
            <a:r>
              <a:rPr lang="en-US" dirty="0" err="1"/>
              <a:t>mehr</a:t>
            </a:r>
            <a:r>
              <a:rPr lang="en-US" dirty="0"/>
              <a:t> </a:t>
            </a:r>
            <a:r>
              <a:rPr lang="en-US" dirty="0" err="1"/>
              <a:t>als</a:t>
            </a:r>
            <a:r>
              <a:rPr lang="en-US" dirty="0"/>
              <a:t> die </a:t>
            </a:r>
            <a:r>
              <a:rPr lang="en-US" dirty="0" err="1"/>
              <a:t>Hälfte</a:t>
            </a:r>
            <a:r>
              <a:rPr lang="en-US" dirty="0"/>
              <a:t> der </a:t>
            </a:r>
            <a:r>
              <a:rPr lang="en-US" dirty="0" err="1"/>
              <a:t>Männer</a:t>
            </a:r>
            <a:r>
              <a:rPr lang="en-US" dirty="0"/>
              <a:t> </a:t>
            </a:r>
            <a:r>
              <a:rPr lang="en-US" dirty="0" err="1"/>
              <a:t>mit</a:t>
            </a:r>
            <a:r>
              <a:rPr lang="en-US" dirty="0"/>
              <a:t> </a:t>
            </a:r>
            <a:r>
              <a:rPr lang="en-US" dirty="0" err="1"/>
              <a:t>Prostatakrebs</a:t>
            </a:r>
            <a:r>
              <a:rPr lang="en-US" dirty="0"/>
              <a:t> die </a:t>
            </a:r>
            <a:r>
              <a:rPr lang="en-US" dirty="0" err="1"/>
              <a:t>sexuelle</a:t>
            </a:r>
            <a:r>
              <a:rPr lang="en-US" dirty="0"/>
              <a:t> </a:t>
            </a:r>
            <a:r>
              <a:rPr lang="en-US" dirty="0" err="1"/>
              <a:t>Funktionsfähigkeit</a:t>
            </a:r>
            <a:r>
              <a:rPr lang="en-US" dirty="0"/>
              <a:t> </a:t>
            </a:r>
            <a:r>
              <a:rPr lang="en-US" dirty="0" err="1"/>
              <a:t>als</a:t>
            </a:r>
            <a:r>
              <a:rPr lang="en-US" dirty="0"/>
              <a:t> </a:t>
            </a:r>
            <a:r>
              <a:rPr lang="en-US" dirty="0" err="1"/>
              <a:t>ein</a:t>
            </a:r>
            <a:r>
              <a:rPr lang="en-US" dirty="0"/>
              <a:t> </a:t>
            </a:r>
            <a:r>
              <a:rPr lang="en-US" dirty="0" err="1"/>
              <a:t>großes</a:t>
            </a:r>
            <a:r>
              <a:rPr lang="en-US" dirty="0"/>
              <a:t> </a:t>
            </a:r>
            <a:r>
              <a:rPr lang="en-US" dirty="0" err="1"/>
              <a:t>oder</a:t>
            </a:r>
            <a:r>
              <a:rPr lang="en-US" dirty="0"/>
              <a:t> moderates Problem </a:t>
            </a:r>
            <a:r>
              <a:rPr lang="en-US" dirty="0" err="1"/>
              <a:t>bewertet</a:t>
            </a:r>
            <a:r>
              <a:rPr lang="en-US" dirty="0"/>
              <a:t>. Das </a:t>
            </a:r>
            <a:r>
              <a:rPr lang="en-US" dirty="0" err="1"/>
              <a:t>ist</a:t>
            </a:r>
            <a:r>
              <a:rPr lang="en-US" dirty="0"/>
              <a:t> </a:t>
            </a:r>
            <a:r>
              <a:rPr lang="en-US" dirty="0" err="1"/>
              <a:t>ein</a:t>
            </a:r>
            <a:r>
              <a:rPr lang="en-US" dirty="0"/>
              <a:t> </a:t>
            </a:r>
            <a:r>
              <a:rPr lang="en-US" dirty="0" err="1"/>
              <a:t>erheblicher</a:t>
            </a:r>
            <a:r>
              <a:rPr lang="en-US" dirty="0"/>
              <a:t> </a:t>
            </a:r>
            <a:r>
              <a:rPr lang="en-US" dirty="0" err="1"/>
              <a:t>Anteil</a:t>
            </a:r>
            <a:r>
              <a:rPr lang="en-US" dirty="0"/>
              <a:t>.</a:t>
            </a:r>
          </a:p>
          <a:p>
            <a:endParaRPr lang="en-US" dirty="0"/>
          </a:p>
          <a:p>
            <a:r>
              <a:rPr lang="en-US" dirty="0"/>
              <a:t>Die </a:t>
            </a:r>
            <a:r>
              <a:rPr lang="en-US" dirty="0" err="1"/>
              <a:t>Abbildungen</a:t>
            </a:r>
            <a:r>
              <a:rPr lang="en-US" dirty="0"/>
              <a:t> </a:t>
            </a:r>
            <a:r>
              <a:rPr lang="en-US" dirty="0" err="1"/>
              <a:t>unten</a:t>
            </a:r>
            <a:r>
              <a:rPr lang="en-US" dirty="0"/>
              <a:t> </a:t>
            </a:r>
            <a:r>
              <a:rPr lang="en-US" dirty="0" err="1"/>
              <a:t>zeigen</a:t>
            </a:r>
            <a:r>
              <a:rPr lang="en-US" dirty="0"/>
              <a:t>, </a:t>
            </a:r>
            <a:r>
              <a:rPr lang="en-US" dirty="0" err="1"/>
              <a:t>dass</a:t>
            </a:r>
            <a:r>
              <a:rPr lang="en-US" dirty="0"/>
              <a:t> die </a:t>
            </a:r>
            <a:r>
              <a:rPr lang="en-US" dirty="0" err="1"/>
              <a:t>sexuelle</a:t>
            </a:r>
            <a:r>
              <a:rPr lang="en-US" dirty="0"/>
              <a:t> </a:t>
            </a:r>
            <a:r>
              <a:rPr lang="en-US" dirty="0" err="1"/>
              <a:t>Funktionsfähigkeit</a:t>
            </a:r>
            <a:r>
              <a:rPr lang="en-US" dirty="0"/>
              <a:t> </a:t>
            </a:r>
            <a:r>
              <a:rPr lang="en-US" dirty="0" err="1"/>
              <a:t>nach</a:t>
            </a:r>
            <a:r>
              <a:rPr lang="en-US" dirty="0"/>
              <a:t> </a:t>
            </a:r>
            <a:r>
              <a:rPr lang="en-US" dirty="0" err="1"/>
              <a:t>einer</a:t>
            </a:r>
            <a:r>
              <a:rPr lang="en-US" dirty="0"/>
              <a:t> </a:t>
            </a:r>
            <a:r>
              <a:rPr lang="en-US" dirty="0" err="1"/>
              <a:t>Strahlentherapie</a:t>
            </a:r>
            <a:r>
              <a:rPr lang="en-US" dirty="0"/>
              <a:t> </a:t>
            </a:r>
            <a:r>
              <a:rPr lang="en-US" dirty="0" err="1"/>
              <a:t>ein</a:t>
            </a:r>
            <a:r>
              <a:rPr lang="en-US" dirty="0"/>
              <a:t> </a:t>
            </a:r>
            <a:r>
              <a:rPr lang="en-US" dirty="0" err="1"/>
              <a:t>weniger</a:t>
            </a:r>
            <a:r>
              <a:rPr lang="en-US" dirty="0"/>
              <a:t> </a:t>
            </a:r>
            <a:r>
              <a:rPr lang="en-US" dirty="0" err="1"/>
              <a:t>bedeutendes</a:t>
            </a:r>
            <a:r>
              <a:rPr lang="en-US" dirty="0"/>
              <a:t> Problem </a:t>
            </a:r>
            <a:r>
              <a:rPr lang="en-US" dirty="0" err="1"/>
              <a:t>zu</a:t>
            </a:r>
            <a:r>
              <a:rPr lang="en-US" dirty="0"/>
              <a:t> sein </a:t>
            </a:r>
            <a:r>
              <a:rPr lang="en-US" dirty="0" err="1"/>
              <a:t>scheint</a:t>
            </a:r>
            <a:r>
              <a:rPr lang="en-US" dirty="0"/>
              <a:t>: 47,3 % der </a:t>
            </a:r>
            <a:r>
              <a:rPr lang="en-US" dirty="0" err="1"/>
              <a:t>Strahlentherapie-Patienten</a:t>
            </a:r>
            <a:r>
              <a:rPr lang="en-US" dirty="0"/>
              <a:t> </a:t>
            </a:r>
            <a:r>
              <a:rPr lang="en-US" dirty="0" err="1"/>
              <a:t>hatten</a:t>
            </a:r>
            <a:r>
              <a:rPr lang="en-US" dirty="0"/>
              <a:t> </a:t>
            </a:r>
            <a:r>
              <a:rPr lang="en-US" dirty="0" err="1"/>
              <a:t>signifikante</a:t>
            </a:r>
            <a:r>
              <a:rPr lang="en-US" dirty="0"/>
              <a:t> </a:t>
            </a:r>
            <a:r>
              <a:rPr lang="en-US" dirty="0" err="1"/>
              <a:t>Probleme</a:t>
            </a:r>
            <a:r>
              <a:rPr lang="en-US" dirty="0"/>
              <a:t> </a:t>
            </a:r>
            <a:r>
              <a:rPr lang="en-US" dirty="0" err="1"/>
              <a:t>im</a:t>
            </a:r>
            <a:r>
              <a:rPr lang="en-US" dirty="0"/>
              <a:t> </a:t>
            </a:r>
            <a:r>
              <a:rPr lang="en-US" dirty="0" err="1"/>
              <a:t>Vergleich</a:t>
            </a:r>
            <a:r>
              <a:rPr lang="en-US" dirty="0"/>
              <a:t> </a:t>
            </a:r>
            <a:r>
              <a:rPr lang="en-US" dirty="0" err="1"/>
              <a:t>zu</a:t>
            </a:r>
            <a:r>
              <a:rPr lang="en-US" dirty="0"/>
              <a:t> 54,8 % der </a:t>
            </a:r>
            <a:r>
              <a:rPr lang="en-US" dirty="0" err="1"/>
              <a:t>Prostatektomie-Patienten</a:t>
            </a:r>
            <a:r>
              <a:rPr lang="en-US" dirty="0"/>
              <a:t>. </a:t>
            </a:r>
          </a:p>
          <a:p>
            <a:endParaRPr lang="en-US" dirty="0"/>
          </a:p>
          <a:p>
            <a:r>
              <a:rPr lang="en-US" dirty="0"/>
              <a:t>Aber </a:t>
            </a:r>
            <a:r>
              <a:rPr lang="en-US" dirty="0" err="1"/>
              <a:t>beide</a:t>
            </a:r>
            <a:r>
              <a:rPr lang="en-US" dirty="0"/>
              <a:t> </a:t>
            </a:r>
            <a:r>
              <a:rPr lang="en-US" dirty="0" err="1"/>
              <a:t>Ergebnisse</a:t>
            </a:r>
            <a:r>
              <a:rPr lang="en-US" dirty="0"/>
              <a:t> </a:t>
            </a:r>
            <a:r>
              <a:rPr lang="en-US" dirty="0" err="1"/>
              <a:t>deuten</a:t>
            </a:r>
            <a:r>
              <a:rPr lang="en-US" dirty="0"/>
              <a:t> </a:t>
            </a:r>
            <a:r>
              <a:rPr lang="en-US" dirty="0" err="1"/>
              <a:t>darauf</a:t>
            </a:r>
            <a:r>
              <a:rPr lang="en-US" dirty="0"/>
              <a:t> </a:t>
            </a:r>
            <a:r>
              <a:rPr lang="en-US" dirty="0" err="1"/>
              <a:t>hin</a:t>
            </a:r>
            <a:r>
              <a:rPr lang="en-US" dirty="0"/>
              <a:t>, </a:t>
            </a:r>
            <a:r>
              <a:rPr lang="en-US" dirty="0" err="1"/>
              <a:t>dass</a:t>
            </a:r>
            <a:r>
              <a:rPr lang="en-US" dirty="0"/>
              <a:t> die </a:t>
            </a:r>
            <a:r>
              <a:rPr lang="en-US" dirty="0" err="1"/>
              <a:t>beiden</a:t>
            </a:r>
            <a:r>
              <a:rPr lang="en-US" dirty="0"/>
              <a:t> </a:t>
            </a:r>
            <a:r>
              <a:rPr lang="en-US" dirty="0" err="1"/>
              <a:t>wichtigsten</a:t>
            </a:r>
            <a:r>
              <a:rPr lang="en-US" dirty="0"/>
              <a:t> </a:t>
            </a:r>
            <a:r>
              <a:rPr lang="en-US" dirty="0" err="1"/>
              <a:t>Erstbehandlungen</a:t>
            </a:r>
            <a:r>
              <a:rPr lang="en-US" dirty="0"/>
              <a:t> </a:t>
            </a:r>
            <a:r>
              <a:rPr lang="en-US" dirty="0" err="1"/>
              <a:t>bei</a:t>
            </a:r>
            <a:r>
              <a:rPr lang="en-US" dirty="0"/>
              <a:t> </a:t>
            </a:r>
            <a:r>
              <a:rPr lang="en-US" dirty="0" err="1"/>
              <a:t>Prostatakrebs</a:t>
            </a:r>
            <a:r>
              <a:rPr lang="en-US" dirty="0"/>
              <a:t> </a:t>
            </a:r>
            <a:r>
              <a:rPr lang="en-US" dirty="0" err="1"/>
              <a:t>einen</a:t>
            </a:r>
            <a:r>
              <a:rPr lang="en-US" dirty="0"/>
              <a:t> </a:t>
            </a:r>
            <a:r>
              <a:rPr lang="en-US" dirty="0" err="1"/>
              <a:t>wichtigen</a:t>
            </a:r>
            <a:r>
              <a:rPr lang="en-US" dirty="0"/>
              <a:t> </a:t>
            </a:r>
            <a:r>
              <a:rPr lang="en-US" dirty="0" err="1"/>
              <a:t>Einfluss</a:t>
            </a:r>
            <a:r>
              <a:rPr lang="en-US" dirty="0"/>
              <a:t> auf die </a:t>
            </a:r>
            <a:r>
              <a:rPr lang="en-US" dirty="0" err="1"/>
              <a:t>Lebensqualität</a:t>
            </a:r>
            <a:r>
              <a:rPr lang="en-US" dirty="0"/>
              <a:t> in </a:t>
            </a:r>
            <a:r>
              <a:rPr lang="en-US" dirty="0" err="1"/>
              <a:t>Bezug</a:t>
            </a:r>
            <a:r>
              <a:rPr lang="en-US" dirty="0"/>
              <a:t> auf die </a:t>
            </a:r>
            <a:r>
              <a:rPr lang="en-US" dirty="0" err="1"/>
              <a:t>Sexualfunktion</a:t>
            </a:r>
            <a:r>
              <a:rPr lang="en-US" dirty="0"/>
              <a:t> </a:t>
            </a:r>
            <a:r>
              <a:rPr lang="en-US" dirty="0" err="1"/>
              <a:t>haben</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31</a:t>
            </a:fld>
            <a:endParaRPr lang="en-US"/>
          </a:p>
        </p:txBody>
      </p:sp>
    </p:spTree>
    <p:extLst>
      <p:ext uri="{BB962C8B-B14F-4D97-AF65-F5344CB8AC3E}">
        <p14:creationId xmlns:p14="http://schemas.microsoft.com/office/powerpoint/2010/main" val="12077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a:t>
            </a:fld>
            <a:endParaRPr lang="en-US"/>
          </a:p>
        </p:txBody>
      </p:sp>
    </p:spTree>
    <p:extLst>
      <p:ext uri="{BB962C8B-B14F-4D97-AF65-F5344CB8AC3E}">
        <p14:creationId xmlns:p14="http://schemas.microsoft.com/office/powerpoint/2010/main" val="256805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Arial" panose="020B0604020202020204" pitchFamily="34" charset="0"/>
              </a:rPr>
              <a:t>Nur ein Drittel der befragten Männer haben Medikamente und Geräte zur Verbesserung der Erektion ausprobiert. In Anbetracht der Häufigkeit von Problemen mit der Sexualfunktion bei der Behandlung besteht hier eindeutig eine Lücke und die Notwendigkeit, Männern mehr Ratschläge zu diesen Ansätzen zu geben.</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32</a:t>
            </a:fld>
            <a:endParaRPr lang="en-US"/>
          </a:p>
        </p:txBody>
      </p:sp>
    </p:spTree>
    <p:extLst>
      <p:ext uri="{BB962C8B-B14F-4D97-AF65-F5344CB8AC3E}">
        <p14:creationId xmlns:p14="http://schemas.microsoft.com/office/powerpoint/2010/main" val="778852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Bei der Harninkontinenz haben wir genau die gleiche Analyse durchgeführt wie bei der Sexualfunktion. Zunächst haben wir die verschiedenen Behandlungen verglichen. Wie ersichtlich ist, ist die Prostatektomie mit einer geringeren Lebensqualität verbunden als die Strahlentherapie. Die anderen Behandlungen haben weniger Auswirkungen.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Vergleicht man diese Zahlen mit der Allgemeinbevölkerung, liegt der durchschnittliche EPIC-Harnfunktionswert bei Männern ohne Prostatakrebs bei 89,5.</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34</a:t>
            </a:fld>
            <a:endParaRPr lang="en-US"/>
          </a:p>
        </p:txBody>
      </p:sp>
    </p:spTree>
    <p:extLst>
      <p:ext uri="{BB962C8B-B14F-4D97-AF65-F5344CB8AC3E}">
        <p14:creationId xmlns:p14="http://schemas.microsoft.com/office/powerpoint/2010/main" val="3405894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800" dirty="0">
                <a:effectLst/>
                <a:latin typeface="Calibri" panose="020F0502020204030204" pitchFamily="34" charset="0"/>
                <a:ea typeface="Calibri" panose="020F0502020204030204" pitchFamily="34" charset="0"/>
                <a:cs typeface="Arial" panose="020B0604020202020204" pitchFamily="34" charset="0"/>
              </a:rPr>
              <a:t>Betrachtet man speziell die Harninkontinenz, so haben insgesamt 60 % der befragten Männer Probleme. Eine Operation scheint mit den größten Problemen verbunden zu sein. Vergleicht man die Zahl der Operation mit der aktiven Überwachung, so zeigt sich, dass eine Operation die Rate der Inkontinenz verdoppelt. Es ist jedoch zu beachten, dass es auch bei aktiver Überwachung Probleme mit Nachtröpfeln geben kann. Dies spiegelt das Durchschnittsalter der Befragten wider.</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35</a:t>
            </a:fld>
            <a:endParaRPr lang="en-US"/>
          </a:p>
        </p:txBody>
      </p:sp>
    </p:spTree>
    <p:extLst>
      <p:ext uri="{BB962C8B-B14F-4D97-AF65-F5344CB8AC3E}">
        <p14:creationId xmlns:p14="http://schemas.microsoft.com/office/powerpoint/2010/main" val="3934538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Was bedeutet das konkret für die Patienten? Im Rahmen der Umfrage wurden Männer gefragt, wie viele Inkontinenzeinlagen sie täglich verwenden. Mehr als ein Drittel der Befragten verwendet eine oder mehrere Einlagen pro Tag. Dies könnte darauf zurückzuführen sein, dass die Mehrheit der Befragten angaben, eine radikale Prostatektomie gehabt zu haben. die sich einer Prostatektomie unterzogen, benutzte die Hälfte Einlagen.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Zum Vergleich: Laut einer Studie aus dem Jahr 2017 mit Männern mit ungefähr demselben Altersprofil, die NICHT wegen Prostatakrebs behandelt wurden, benutzten etwa 5 % Einlagen (PMID: 28168601). Hier sieht man also eindeutig erhebliche Auswirkungen.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36</a:t>
            </a:fld>
            <a:endParaRPr lang="en-US"/>
          </a:p>
        </p:txBody>
      </p:sp>
    </p:spTree>
    <p:extLst>
      <p:ext uri="{BB962C8B-B14F-4D97-AF65-F5344CB8AC3E}">
        <p14:creationId xmlns:p14="http://schemas.microsoft.com/office/powerpoint/2010/main" val="351383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800" dirty="0">
                <a:effectLst/>
                <a:latin typeface="Calibri" panose="020F0502020204030204" pitchFamily="34" charset="0"/>
                <a:ea typeface="Calibri" panose="020F0502020204030204" pitchFamily="34" charset="0"/>
                <a:cs typeface="Arial" panose="020B0604020202020204" pitchFamily="34" charset="0"/>
              </a:rPr>
              <a:t>Bei der Frage, wie groß die Auswirkungen des Nachtröpfelns und Auslaufens auf das Leben der Männer sind, schätzen 16 % aller Befragten dies als großes oder mittleres Problem ein.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37</a:t>
            </a:fld>
            <a:endParaRPr lang="en-US"/>
          </a:p>
        </p:txBody>
      </p:sp>
    </p:spTree>
    <p:extLst>
      <p:ext uri="{BB962C8B-B14F-4D97-AF65-F5344CB8AC3E}">
        <p14:creationId xmlns:p14="http://schemas.microsoft.com/office/powerpoint/2010/main" val="2633178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Wenn Sie diese Zahl nach Patienten aufschlüsseln, die eine Prostatektomie und eine Strahlentherapie erhalten haben, sehen Sie den Einfluss der Behandlungsart auf das Problem.</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Sieht man sich die Prostatektomie-Patienten an, so zeigt die oberste Zeile der Zahlen, dass für 68 % das Nachtröpfeln und Auslaufen ein Problem ist.</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Im Vergleich dazu geben 47 % der Strahlentherapie-Patienten, in der zweiten Zeile ersichtlich, an, dass Nachtröpfeln und Auslaufen ein Problem sind.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38</a:t>
            </a:fld>
            <a:endParaRPr lang="en-US"/>
          </a:p>
        </p:txBody>
      </p:sp>
    </p:spTree>
    <p:extLst>
      <p:ext uri="{BB962C8B-B14F-4D97-AF65-F5344CB8AC3E}">
        <p14:creationId xmlns:p14="http://schemas.microsoft.com/office/powerpoint/2010/main" val="3170503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Wir können aus diesen EUPROMS-Erkenntnissen drei Schlussfolgerungen ableiten.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Arial" panose="020B0604020202020204" pitchFamily="34" charset="0"/>
              </a:rPr>
              <a:t>Erstens, dass eine aktive Überwachung immer in Betracht gezogen werden sollte, wenn sie sicher angewendet werden kann, weil sie im Allgemeinen die beste Lebensqualität gewährleistet. In Bezug auf Inkontinenz und Sexualfunktion ist der Unterschied zu anderen Ansätzen eindeutig.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40</a:t>
            </a:fld>
            <a:endParaRPr lang="en-US"/>
          </a:p>
        </p:txBody>
      </p:sp>
    </p:spTree>
    <p:extLst>
      <p:ext uri="{BB962C8B-B14F-4D97-AF65-F5344CB8AC3E}">
        <p14:creationId xmlns:p14="http://schemas.microsoft.com/office/powerpoint/2010/main" val="643902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Zweitens</a:t>
            </a:r>
            <a:r>
              <a:rPr lang="en-US" dirty="0"/>
              <a:t>, </a:t>
            </a:r>
            <a:r>
              <a:rPr lang="en-US" dirty="0" err="1"/>
              <a:t>dass</a:t>
            </a:r>
            <a:r>
              <a:rPr lang="en-US" dirty="0"/>
              <a:t> die </a:t>
            </a:r>
            <a:r>
              <a:rPr lang="en-US" dirty="0" err="1"/>
              <a:t>Früherkennung</a:t>
            </a:r>
            <a:r>
              <a:rPr lang="en-US" dirty="0"/>
              <a:t> von </a:t>
            </a:r>
            <a:r>
              <a:rPr lang="en-US" dirty="0" err="1"/>
              <a:t>Prostatakrebs</a:t>
            </a:r>
            <a:r>
              <a:rPr lang="en-US" dirty="0"/>
              <a:t> von </a:t>
            </a:r>
            <a:r>
              <a:rPr lang="en-US" dirty="0" err="1"/>
              <a:t>größter</a:t>
            </a:r>
            <a:r>
              <a:rPr lang="en-US" dirty="0"/>
              <a:t> </a:t>
            </a:r>
            <a:r>
              <a:rPr lang="en-US" dirty="0" err="1"/>
              <a:t>Bedeutung</a:t>
            </a:r>
            <a:r>
              <a:rPr lang="en-US" dirty="0"/>
              <a:t> </a:t>
            </a:r>
            <a:r>
              <a:rPr lang="en-US" dirty="0" err="1"/>
              <a:t>ist</a:t>
            </a:r>
            <a:r>
              <a:rPr lang="en-US" dirty="0"/>
              <a:t>. Je </a:t>
            </a:r>
            <a:r>
              <a:rPr lang="en-US" dirty="0" err="1"/>
              <a:t>weiter</a:t>
            </a:r>
            <a:r>
              <a:rPr lang="en-US" dirty="0"/>
              <a:t> der </a:t>
            </a:r>
            <a:r>
              <a:rPr lang="en-US" dirty="0" err="1"/>
              <a:t>Prostatakrebs</a:t>
            </a:r>
            <a:r>
              <a:rPr lang="en-US" dirty="0"/>
              <a:t> </a:t>
            </a:r>
            <a:r>
              <a:rPr lang="en-US" dirty="0" err="1"/>
              <a:t>bei</a:t>
            </a:r>
            <a:r>
              <a:rPr lang="en-US" dirty="0"/>
              <a:t> der Diagnose </a:t>
            </a:r>
            <a:r>
              <a:rPr lang="en-US" dirty="0" err="1"/>
              <a:t>fortgeschritten</a:t>
            </a:r>
            <a:r>
              <a:rPr lang="en-US" dirty="0"/>
              <a:t> </a:t>
            </a:r>
            <a:r>
              <a:rPr lang="en-US" dirty="0" err="1"/>
              <a:t>ist</a:t>
            </a:r>
            <a:r>
              <a:rPr lang="en-US" dirty="0"/>
              <a:t>, </a:t>
            </a:r>
            <a:r>
              <a:rPr lang="en-US" dirty="0" err="1"/>
              <a:t>desto</a:t>
            </a:r>
            <a:r>
              <a:rPr lang="en-US" dirty="0"/>
              <a:t> </a:t>
            </a:r>
            <a:r>
              <a:rPr lang="en-US" dirty="0" err="1"/>
              <a:t>größer</a:t>
            </a:r>
            <a:r>
              <a:rPr lang="en-US" dirty="0"/>
              <a:t> </a:t>
            </a:r>
            <a:r>
              <a:rPr lang="en-US" dirty="0" err="1"/>
              <a:t>sind</a:t>
            </a:r>
            <a:r>
              <a:rPr lang="en-US" dirty="0"/>
              <a:t> die </a:t>
            </a:r>
            <a:r>
              <a:rPr lang="en-US" dirty="0" err="1"/>
              <a:t>negativen</a:t>
            </a:r>
            <a:r>
              <a:rPr lang="en-US" dirty="0"/>
              <a:t> </a:t>
            </a:r>
            <a:r>
              <a:rPr lang="en-US" dirty="0" err="1"/>
              <a:t>Auswirkungen</a:t>
            </a:r>
            <a:r>
              <a:rPr lang="en-US" dirty="0"/>
              <a:t> der </a:t>
            </a:r>
            <a:r>
              <a:rPr lang="en-US" dirty="0" err="1"/>
              <a:t>Behandlung</a:t>
            </a:r>
            <a:r>
              <a:rPr lang="en-US" dirty="0"/>
              <a:t> auf die </a:t>
            </a:r>
            <a:r>
              <a:rPr lang="en-US" dirty="0" err="1"/>
              <a:t>Lebensqualität</a:t>
            </a:r>
            <a:r>
              <a:rPr lang="en-US" dirty="0"/>
              <a:t>. Die </a:t>
            </a:r>
            <a:r>
              <a:rPr lang="en-US" dirty="0" err="1"/>
              <a:t>Grafik</a:t>
            </a:r>
            <a:r>
              <a:rPr lang="en-US" dirty="0"/>
              <a:t> </a:t>
            </a:r>
            <a:r>
              <a:rPr lang="en-US" dirty="0" err="1"/>
              <a:t>hier</a:t>
            </a:r>
            <a:r>
              <a:rPr lang="en-US" dirty="0"/>
              <a:t> </a:t>
            </a:r>
            <a:r>
              <a:rPr lang="en-US" dirty="0" err="1"/>
              <a:t>zeigt</a:t>
            </a:r>
            <a:r>
              <a:rPr lang="en-US" dirty="0"/>
              <a:t>, </a:t>
            </a:r>
            <a:r>
              <a:rPr lang="en-US" dirty="0" err="1"/>
              <a:t>dass</a:t>
            </a:r>
            <a:r>
              <a:rPr lang="en-US" dirty="0"/>
              <a:t>, </a:t>
            </a:r>
            <a:r>
              <a:rPr lang="en-US" dirty="0" err="1"/>
              <a:t>wenn</a:t>
            </a:r>
            <a:r>
              <a:rPr lang="en-US" dirty="0"/>
              <a:t> man </a:t>
            </a:r>
            <a:r>
              <a:rPr lang="en-US" dirty="0" err="1"/>
              <a:t>viele</a:t>
            </a:r>
            <a:r>
              <a:rPr lang="en-US" dirty="0"/>
              <a:t> </a:t>
            </a:r>
            <a:r>
              <a:rPr lang="en-US" dirty="0" err="1"/>
              <a:t>Faktoren</a:t>
            </a:r>
            <a:r>
              <a:rPr lang="en-US" dirty="0"/>
              <a:t> </a:t>
            </a:r>
            <a:r>
              <a:rPr lang="en-US" dirty="0" err="1"/>
              <a:t>zusammen</a:t>
            </a:r>
            <a:r>
              <a:rPr lang="en-US" dirty="0"/>
              <a:t> </a:t>
            </a:r>
            <a:r>
              <a:rPr lang="en-US" dirty="0" err="1"/>
              <a:t>betrachtet</a:t>
            </a:r>
            <a:r>
              <a:rPr lang="en-US" dirty="0"/>
              <a:t> – </a:t>
            </a:r>
            <a:r>
              <a:rPr lang="en-US" dirty="0" err="1"/>
              <a:t>Unbehagen</a:t>
            </a:r>
            <a:r>
              <a:rPr lang="en-US" dirty="0"/>
              <a:t>, </a:t>
            </a:r>
            <a:r>
              <a:rPr lang="en-US" dirty="0" err="1"/>
              <a:t>Müdigkeit</a:t>
            </a:r>
            <a:r>
              <a:rPr lang="en-US" dirty="0"/>
              <a:t>, </a:t>
            </a:r>
            <a:r>
              <a:rPr lang="en-US" dirty="0" err="1"/>
              <a:t>Schlaflosigkeit</a:t>
            </a:r>
            <a:r>
              <a:rPr lang="en-US" dirty="0"/>
              <a:t> und </a:t>
            </a:r>
            <a:r>
              <a:rPr lang="en-US" dirty="0" err="1"/>
              <a:t>psychische</a:t>
            </a:r>
            <a:r>
              <a:rPr lang="en-US" dirty="0"/>
              <a:t> Gesundheit – alle </a:t>
            </a:r>
            <a:r>
              <a:rPr lang="en-US" dirty="0" err="1"/>
              <a:t>diese</a:t>
            </a:r>
            <a:r>
              <a:rPr lang="en-US" dirty="0"/>
              <a:t> </a:t>
            </a:r>
            <a:r>
              <a:rPr lang="en-US" dirty="0" err="1"/>
              <a:t>Faktoren</a:t>
            </a:r>
            <a:r>
              <a:rPr lang="en-US" dirty="0"/>
              <a:t> </a:t>
            </a:r>
            <a:r>
              <a:rPr lang="en-US" dirty="0" err="1"/>
              <a:t>bei</a:t>
            </a:r>
            <a:r>
              <a:rPr lang="en-US" dirty="0"/>
              <a:t> </a:t>
            </a:r>
            <a:r>
              <a:rPr lang="en-US" dirty="0" err="1"/>
              <a:t>Behandlungen</a:t>
            </a:r>
            <a:r>
              <a:rPr lang="en-US" dirty="0"/>
              <a:t>, die </a:t>
            </a:r>
            <a:r>
              <a:rPr lang="en-US" dirty="0" err="1"/>
              <a:t>mit</a:t>
            </a:r>
            <a:r>
              <a:rPr lang="en-US" dirty="0"/>
              <a:t> </a:t>
            </a:r>
            <a:r>
              <a:rPr lang="en-US" dirty="0" err="1"/>
              <a:t>fortgeschrittenem</a:t>
            </a:r>
            <a:r>
              <a:rPr lang="en-US" dirty="0"/>
              <a:t> </a:t>
            </a:r>
            <a:r>
              <a:rPr lang="en-US" dirty="0" err="1"/>
              <a:t>Prostatakrebs</a:t>
            </a:r>
            <a:r>
              <a:rPr lang="en-US" dirty="0"/>
              <a:t> </a:t>
            </a:r>
            <a:r>
              <a:rPr lang="en-US" dirty="0" err="1"/>
              <a:t>verbunden</a:t>
            </a:r>
            <a:r>
              <a:rPr lang="en-US" dirty="0"/>
              <a:t> </a:t>
            </a:r>
            <a:r>
              <a:rPr lang="en-US" dirty="0" err="1"/>
              <a:t>sind</a:t>
            </a:r>
            <a:r>
              <a:rPr lang="en-US" dirty="0"/>
              <a:t>, </a:t>
            </a:r>
            <a:r>
              <a:rPr lang="en-US" dirty="0" err="1"/>
              <a:t>stärker</a:t>
            </a:r>
            <a:r>
              <a:rPr lang="en-US" dirty="0"/>
              <a:t> </a:t>
            </a:r>
            <a:r>
              <a:rPr lang="en-US" dirty="0" err="1"/>
              <a:t>ausgeprägt</a:t>
            </a:r>
            <a:r>
              <a:rPr lang="en-US" dirty="0"/>
              <a:t> </a:t>
            </a:r>
            <a:r>
              <a:rPr lang="en-US" dirty="0" err="1"/>
              <a:t>sind</a:t>
            </a:r>
            <a:r>
              <a:rPr lang="en-US" dirty="0"/>
              <a:t>. </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41</a:t>
            </a:fld>
            <a:endParaRPr lang="en-US"/>
          </a:p>
        </p:txBody>
      </p:sp>
    </p:spTree>
    <p:extLst>
      <p:ext uri="{BB962C8B-B14F-4D97-AF65-F5344CB8AC3E}">
        <p14:creationId xmlns:p14="http://schemas.microsoft.com/office/powerpoint/2010/main" val="1430976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800" dirty="0">
                <a:effectLst/>
                <a:latin typeface="Calibri" panose="020F0502020204030204" pitchFamily="34" charset="0"/>
                <a:ea typeface="Calibri" panose="020F0502020204030204" pitchFamily="34" charset="0"/>
                <a:cs typeface="Arial" panose="020B0604020202020204" pitchFamily="34" charset="0"/>
              </a:rPr>
              <a:t>Hinweis: Und drittens, auf der Grundlage aller Daten der EUPROMS-Studie, dass eine hochwertige Behandlung und Unterstützung absolut wichtig sind. Die EUPROMS-Ergebnisse zeigen die schweren Auswirkungen, die mit der Behandlung von Prostatakrebs einhergehen können. Männer sollten mit all den Fachkenntnissen und all der Erfahrung während und nach der Behandlung betreut werden. Zudem sollten sie in jeder Behandlungsphase jegliche Informationen und Unterstützung erhalten. Jeder Mann mit Prostatakrebs sollte in einem Krebszentrum mit fachübergreifenden Teams behandelt werden.</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42</a:t>
            </a:fld>
            <a:endParaRPr lang="en-US"/>
          </a:p>
        </p:txBody>
      </p:sp>
    </p:spTree>
    <p:extLst>
      <p:ext uri="{BB962C8B-B14F-4D97-AF65-F5344CB8AC3E}">
        <p14:creationId xmlns:p14="http://schemas.microsoft.com/office/powerpoint/2010/main" val="194158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a:t>
            </a:fld>
            <a:endParaRPr lang="en-US"/>
          </a:p>
        </p:txBody>
      </p:sp>
    </p:spTree>
    <p:extLst>
      <p:ext uri="{BB962C8B-B14F-4D97-AF65-F5344CB8AC3E}">
        <p14:creationId xmlns:p14="http://schemas.microsoft.com/office/powerpoint/2010/main" val="383350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 </a:t>
            </a:r>
            <a:r>
              <a:rPr lang="en-US" dirty="0" err="1"/>
              <a:t>ist</a:t>
            </a:r>
            <a:r>
              <a:rPr lang="en-US" dirty="0"/>
              <a:t> </a:t>
            </a:r>
            <a:r>
              <a:rPr lang="en-US" dirty="0" err="1"/>
              <a:t>wichtig</a:t>
            </a:r>
            <a:r>
              <a:rPr lang="en-US" dirty="0"/>
              <a:t> </a:t>
            </a:r>
            <a:r>
              <a:rPr lang="en-US" dirty="0" err="1"/>
              <a:t>zu</a:t>
            </a:r>
            <a:r>
              <a:rPr lang="en-US" dirty="0"/>
              <a:t> verstehen, </a:t>
            </a:r>
            <a:r>
              <a:rPr lang="en-US" dirty="0" err="1"/>
              <a:t>wie</a:t>
            </a:r>
            <a:r>
              <a:rPr lang="en-US" dirty="0"/>
              <a:t> </a:t>
            </a:r>
            <a:r>
              <a:rPr lang="en-US" dirty="0" err="1"/>
              <a:t>sich</a:t>
            </a:r>
            <a:r>
              <a:rPr lang="en-US" dirty="0"/>
              <a:t> </a:t>
            </a:r>
            <a:r>
              <a:rPr lang="en-US" dirty="0" err="1"/>
              <a:t>diese</a:t>
            </a:r>
            <a:r>
              <a:rPr lang="en-US" dirty="0"/>
              <a:t> </a:t>
            </a:r>
            <a:r>
              <a:rPr lang="en-US" dirty="0" err="1"/>
              <a:t>Studie</a:t>
            </a:r>
            <a:r>
              <a:rPr lang="en-US" dirty="0"/>
              <a:t> von </a:t>
            </a:r>
            <a:r>
              <a:rPr lang="en-US" dirty="0" err="1"/>
              <a:t>früheren</a:t>
            </a:r>
            <a:r>
              <a:rPr lang="en-US" dirty="0"/>
              <a:t> </a:t>
            </a:r>
            <a:r>
              <a:rPr lang="en-US" dirty="0" err="1"/>
              <a:t>Studien</a:t>
            </a:r>
            <a:r>
              <a:rPr lang="en-US" dirty="0"/>
              <a:t> </a:t>
            </a:r>
            <a:r>
              <a:rPr lang="en-US" dirty="0" err="1"/>
              <a:t>unterscheidet</a:t>
            </a:r>
            <a:r>
              <a:rPr lang="en-US" dirty="0"/>
              <a:t> und </a:t>
            </a:r>
            <a:r>
              <a:rPr lang="en-US" dirty="0" err="1"/>
              <a:t>warum</a:t>
            </a:r>
            <a:r>
              <a:rPr lang="en-US" dirty="0"/>
              <a:t> dies von </a:t>
            </a:r>
            <a:r>
              <a:rPr lang="en-US" dirty="0" err="1"/>
              <a:t>Bedeutung</a:t>
            </a:r>
            <a:r>
              <a:rPr lang="en-US" dirty="0"/>
              <a:t> </a:t>
            </a:r>
            <a:r>
              <a:rPr lang="en-US" dirty="0" err="1"/>
              <a:t>ist</a:t>
            </a:r>
            <a:r>
              <a:rPr lang="en-US" dirty="0"/>
              <a:t>. Die </a:t>
            </a:r>
            <a:r>
              <a:rPr lang="en-US" dirty="0" err="1"/>
              <a:t>meisten</a:t>
            </a:r>
            <a:r>
              <a:rPr lang="en-US" dirty="0"/>
              <a:t> </a:t>
            </a:r>
            <a:r>
              <a:rPr lang="en-US" dirty="0" err="1"/>
              <a:t>Studien</a:t>
            </a:r>
            <a:r>
              <a:rPr lang="en-US" dirty="0"/>
              <a:t> </a:t>
            </a:r>
            <a:r>
              <a:rPr lang="en-US" dirty="0" err="1"/>
              <a:t>zur</a:t>
            </a:r>
            <a:r>
              <a:rPr lang="en-US" dirty="0"/>
              <a:t> </a:t>
            </a:r>
            <a:r>
              <a:rPr lang="en-US" dirty="0" err="1"/>
              <a:t>Lebensqualität</a:t>
            </a:r>
            <a:r>
              <a:rPr lang="en-US" dirty="0"/>
              <a:t> von </a:t>
            </a:r>
            <a:r>
              <a:rPr lang="en-US" dirty="0" err="1"/>
              <a:t>Männern</a:t>
            </a:r>
            <a:r>
              <a:rPr lang="en-US" dirty="0"/>
              <a:t> </a:t>
            </a:r>
            <a:r>
              <a:rPr lang="en-US" dirty="0" err="1"/>
              <a:t>mit</a:t>
            </a:r>
            <a:r>
              <a:rPr lang="en-US" dirty="0"/>
              <a:t> </a:t>
            </a:r>
            <a:r>
              <a:rPr lang="en-US" dirty="0" err="1"/>
              <a:t>Prostatakrebs</a:t>
            </a:r>
            <a:r>
              <a:rPr lang="en-US" dirty="0"/>
              <a:t> </a:t>
            </a:r>
            <a:r>
              <a:rPr lang="en-US" dirty="0" err="1"/>
              <a:t>werden</a:t>
            </a:r>
            <a:r>
              <a:rPr lang="en-US" dirty="0"/>
              <a:t> in </a:t>
            </a:r>
            <a:r>
              <a:rPr lang="en-US" dirty="0" err="1"/>
              <a:t>einer</a:t>
            </a:r>
            <a:r>
              <a:rPr lang="en-US" dirty="0"/>
              <a:t> </a:t>
            </a:r>
            <a:r>
              <a:rPr lang="en-US" dirty="0" err="1"/>
              <a:t>klinischen</a:t>
            </a:r>
            <a:r>
              <a:rPr lang="en-US" dirty="0"/>
              <a:t> </a:t>
            </a:r>
            <a:r>
              <a:rPr lang="en-US" dirty="0" err="1"/>
              <a:t>Umgebung</a:t>
            </a:r>
            <a:r>
              <a:rPr lang="en-US" dirty="0"/>
              <a:t> </a:t>
            </a:r>
            <a:r>
              <a:rPr lang="en-US" dirty="0" err="1"/>
              <a:t>durchgeführt</a:t>
            </a:r>
            <a:r>
              <a:rPr lang="en-US" dirty="0"/>
              <a:t>. Das </a:t>
            </a:r>
            <a:r>
              <a:rPr lang="en-US" dirty="0" err="1"/>
              <a:t>heißt</a:t>
            </a:r>
            <a:r>
              <a:rPr lang="en-US" dirty="0"/>
              <a:t>, </a:t>
            </a:r>
            <a:r>
              <a:rPr lang="en-US" dirty="0" err="1"/>
              <a:t>Männer</a:t>
            </a:r>
            <a:r>
              <a:rPr lang="en-US" dirty="0"/>
              <a:t> </a:t>
            </a:r>
            <a:r>
              <a:rPr lang="en-US" dirty="0" err="1"/>
              <a:t>werden</a:t>
            </a:r>
            <a:r>
              <a:rPr lang="en-US" dirty="0"/>
              <a:t> von </a:t>
            </a:r>
            <a:r>
              <a:rPr lang="en-US" dirty="0" err="1"/>
              <a:t>Ärzten</a:t>
            </a:r>
            <a:r>
              <a:rPr lang="en-US" dirty="0"/>
              <a:t> und </a:t>
            </a:r>
            <a:r>
              <a:rPr lang="en-US" dirty="0" err="1"/>
              <a:t>Pflegekräften</a:t>
            </a:r>
            <a:r>
              <a:rPr lang="en-US" dirty="0"/>
              <a:t> </a:t>
            </a:r>
            <a:r>
              <a:rPr lang="en-US" dirty="0" err="1"/>
              <a:t>befragt</a:t>
            </a:r>
            <a:r>
              <a:rPr lang="en-US" dirty="0"/>
              <a:t>, </a:t>
            </a:r>
            <a:r>
              <a:rPr lang="en-US" dirty="0" err="1"/>
              <a:t>oder</a:t>
            </a:r>
            <a:r>
              <a:rPr lang="en-US" dirty="0"/>
              <a:t> </a:t>
            </a:r>
            <a:r>
              <a:rPr lang="en-US" dirty="0" err="1"/>
              <a:t>sie</a:t>
            </a:r>
            <a:r>
              <a:rPr lang="en-US" dirty="0"/>
              <a:t> </a:t>
            </a:r>
            <a:r>
              <a:rPr lang="en-US" dirty="0" err="1"/>
              <a:t>füllen</a:t>
            </a:r>
            <a:r>
              <a:rPr lang="en-US" dirty="0"/>
              <a:t> </a:t>
            </a:r>
            <a:r>
              <a:rPr lang="en-US" dirty="0" err="1"/>
              <a:t>Fragebögen</a:t>
            </a:r>
            <a:r>
              <a:rPr lang="en-US" dirty="0"/>
              <a:t> </a:t>
            </a:r>
            <a:r>
              <a:rPr lang="en-US" dirty="0" err="1"/>
              <a:t>aus</a:t>
            </a:r>
            <a:r>
              <a:rPr lang="en-US" dirty="0"/>
              <a:t>, </a:t>
            </a:r>
            <a:r>
              <a:rPr lang="en-US" dirty="0" err="1"/>
              <a:t>wenn</a:t>
            </a:r>
            <a:r>
              <a:rPr lang="en-US" dirty="0"/>
              <a:t> </a:t>
            </a:r>
            <a:r>
              <a:rPr lang="en-US" dirty="0" err="1"/>
              <a:t>sie</a:t>
            </a:r>
            <a:r>
              <a:rPr lang="en-US" dirty="0"/>
              <a:t> </a:t>
            </a:r>
            <a:r>
              <a:rPr lang="en-US" dirty="0" err="1"/>
              <a:t>zur</a:t>
            </a:r>
            <a:r>
              <a:rPr lang="en-US" dirty="0"/>
              <a:t> </a:t>
            </a:r>
            <a:r>
              <a:rPr lang="en-US" dirty="0" err="1"/>
              <a:t>Behandlung</a:t>
            </a:r>
            <a:r>
              <a:rPr lang="en-US" dirty="0"/>
              <a:t> </a:t>
            </a:r>
            <a:r>
              <a:rPr lang="en-US" dirty="0" err="1"/>
              <a:t>oder</a:t>
            </a:r>
            <a:r>
              <a:rPr lang="en-US" dirty="0"/>
              <a:t> </a:t>
            </a:r>
            <a:r>
              <a:rPr lang="en-US" dirty="0" err="1"/>
              <a:t>zu</a:t>
            </a:r>
            <a:r>
              <a:rPr lang="en-US" dirty="0"/>
              <a:t> </a:t>
            </a:r>
            <a:r>
              <a:rPr lang="en-US" dirty="0" err="1"/>
              <a:t>Kontrolluntersuchungen</a:t>
            </a:r>
            <a:r>
              <a:rPr lang="en-US" dirty="0"/>
              <a:t> ins </a:t>
            </a:r>
            <a:r>
              <a:rPr lang="en-US" dirty="0" err="1"/>
              <a:t>Krankenhaus</a:t>
            </a:r>
            <a:r>
              <a:rPr lang="en-US" dirty="0"/>
              <a:t> </a:t>
            </a:r>
            <a:r>
              <a:rPr lang="en-US" dirty="0" err="1"/>
              <a:t>kommen</a:t>
            </a:r>
            <a:r>
              <a:rPr lang="en-US" dirty="0"/>
              <a:t>. </a:t>
            </a:r>
            <a:r>
              <a:rPr lang="en-US" dirty="0" err="1"/>
              <a:t>Diese</a:t>
            </a:r>
            <a:r>
              <a:rPr lang="en-US" dirty="0"/>
              <a:t> Online-</a:t>
            </a:r>
            <a:r>
              <a:rPr lang="en-US" dirty="0" err="1"/>
              <a:t>Umfrage</a:t>
            </a:r>
            <a:r>
              <a:rPr lang="en-US" dirty="0"/>
              <a:t> </a:t>
            </a:r>
            <a:r>
              <a:rPr lang="en-US" dirty="0" err="1"/>
              <a:t>wurde</a:t>
            </a:r>
            <a:r>
              <a:rPr lang="en-US" dirty="0"/>
              <a:t> von </a:t>
            </a:r>
            <a:r>
              <a:rPr lang="en-US" dirty="0" err="1"/>
              <a:t>Männern</a:t>
            </a:r>
            <a:r>
              <a:rPr lang="en-US" dirty="0"/>
              <a:t> </a:t>
            </a:r>
            <a:r>
              <a:rPr lang="en-US" dirty="0" err="1"/>
              <a:t>ohne</a:t>
            </a:r>
            <a:r>
              <a:rPr lang="en-US" dirty="0"/>
              <a:t> </a:t>
            </a:r>
            <a:r>
              <a:rPr lang="en-US" dirty="0" err="1"/>
              <a:t>Zeitdruck</a:t>
            </a:r>
            <a:r>
              <a:rPr lang="en-US" dirty="0"/>
              <a:t> und </a:t>
            </a:r>
            <a:r>
              <a:rPr lang="en-US" dirty="0" err="1"/>
              <a:t>bequem</a:t>
            </a:r>
            <a:r>
              <a:rPr lang="en-US" dirty="0"/>
              <a:t> von </a:t>
            </a:r>
            <a:r>
              <a:rPr lang="en-US" dirty="0" err="1"/>
              <a:t>zu</a:t>
            </a:r>
            <a:r>
              <a:rPr lang="en-US" dirty="0"/>
              <a:t> </a:t>
            </a:r>
            <a:r>
              <a:rPr lang="en-US" dirty="0" err="1"/>
              <a:t>Hause</a:t>
            </a:r>
            <a:r>
              <a:rPr lang="en-US" dirty="0"/>
              <a:t> </a:t>
            </a:r>
            <a:r>
              <a:rPr lang="en-US" dirty="0" err="1"/>
              <a:t>aus</a:t>
            </a:r>
            <a:r>
              <a:rPr lang="en-US" dirty="0"/>
              <a:t> </a:t>
            </a:r>
            <a:r>
              <a:rPr lang="en-US" dirty="0" err="1"/>
              <a:t>beantwortet</a:t>
            </a:r>
            <a:r>
              <a:rPr lang="en-US" dirty="0"/>
              <a:t>. Sie </a:t>
            </a:r>
            <a:r>
              <a:rPr lang="en-US" dirty="0" err="1"/>
              <a:t>hatten</a:t>
            </a:r>
            <a:r>
              <a:rPr lang="en-US" dirty="0"/>
              <a:t> also </a:t>
            </a:r>
            <a:r>
              <a:rPr lang="en-US" dirty="0" err="1"/>
              <a:t>mehr</a:t>
            </a:r>
            <a:r>
              <a:rPr lang="en-US" dirty="0"/>
              <a:t> Zeit, </a:t>
            </a:r>
            <a:r>
              <a:rPr lang="en-US" dirty="0" err="1"/>
              <a:t>über</a:t>
            </a:r>
            <a:r>
              <a:rPr lang="en-US" dirty="0"/>
              <a:t> </a:t>
            </a:r>
            <a:r>
              <a:rPr lang="en-US" dirty="0" err="1"/>
              <a:t>ihre</a:t>
            </a:r>
            <a:r>
              <a:rPr lang="en-US" dirty="0"/>
              <a:t> </a:t>
            </a:r>
            <a:r>
              <a:rPr lang="en-US" dirty="0" err="1"/>
              <a:t>Antworten</a:t>
            </a:r>
            <a:r>
              <a:rPr lang="en-US" dirty="0"/>
              <a:t> </a:t>
            </a:r>
            <a:r>
              <a:rPr lang="en-US" dirty="0" err="1"/>
              <a:t>nachzudenken</a:t>
            </a:r>
            <a:r>
              <a:rPr lang="en-US" dirty="0"/>
              <a:t>, und </a:t>
            </a:r>
            <a:r>
              <a:rPr lang="en-US" dirty="0" err="1"/>
              <a:t>beantworteten</a:t>
            </a:r>
            <a:r>
              <a:rPr lang="en-US" dirty="0"/>
              <a:t> </a:t>
            </a:r>
            <a:r>
              <a:rPr lang="en-US" dirty="0" err="1"/>
              <a:t>ehrlicher</a:t>
            </a:r>
            <a:r>
              <a:rPr lang="en-US" dirty="0"/>
              <a:t> </a:t>
            </a:r>
            <a:r>
              <a:rPr lang="en-US" dirty="0" err="1"/>
              <a:t>Fragen</a:t>
            </a:r>
            <a:r>
              <a:rPr lang="en-US" dirty="0"/>
              <a:t> </a:t>
            </a:r>
            <a:r>
              <a:rPr lang="en-US" dirty="0" err="1"/>
              <a:t>zu</a:t>
            </a:r>
            <a:r>
              <a:rPr lang="en-US" dirty="0"/>
              <a:t> </a:t>
            </a:r>
            <a:r>
              <a:rPr lang="en-US" dirty="0" err="1"/>
              <a:t>ihrem</a:t>
            </a:r>
            <a:r>
              <a:rPr lang="en-US" dirty="0"/>
              <a:t> </a:t>
            </a:r>
            <a:r>
              <a:rPr lang="en-US" dirty="0" err="1"/>
              <a:t>Gefühlszustand</a:t>
            </a:r>
            <a:r>
              <a:rPr lang="en-US" dirty="0"/>
              <a:t>. </a:t>
            </a:r>
          </a:p>
        </p:txBody>
      </p:sp>
      <p:sp>
        <p:nvSpPr>
          <p:cNvPr id="4" name="Slide Number Placeholder 3"/>
          <p:cNvSpPr>
            <a:spLocks noGrp="1"/>
          </p:cNvSpPr>
          <p:nvPr>
            <p:ph type="sldNum" sz="quarter" idx="5"/>
          </p:nvPr>
        </p:nvSpPr>
        <p:spPr/>
        <p:txBody>
          <a:bodyPr/>
          <a:lstStyle/>
          <a:p>
            <a:fld id="{EE2C2793-E073-7A4C-BFE8-8257B50E4418}" type="slidenum">
              <a:rPr lang="en-US" smtClean="0"/>
              <a:t>5</a:t>
            </a:fld>
            <a:endParaRPr lang="en-US"/>
          </a:p>
        </p:txBody>
      </p:sp>
    </p:spTree>
    <p:extLst>
      <p:ext uri="{BB962C8B-B14F-4D97-AF65-F5344CB8AC3E}">
        <p14:creationId xmlns:p14="http://schemas.microsoft.com/office/powerpoint/2010/main" val="29052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6</a:t>
            </a:fld>
            <a:endParaRPr lang="en-US"/>
          </a:p>
        </p:txBody>
      </p:sp>
    </p:spTree>
    <p:extLst>
      <p:ext uri="{BB962C8B-B14F-4D97-AF65-F5344CB8AC3E}">
        <p14:creationId xmlns:p14="http://schemas.microsoft.com/office/powerpoint/2010/main" val="211880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Diese</a:t>
            </a:r>
            <a:r>
              <a:rPr lang="en-US" dirty="0"/>
              <a:t> </a:t>
            </a:r>
            <a:r>
              <a:rPr lang="en-US" dirty="0" err="1"/>
              <a:t>Umfrage</a:t>
            </a:r>
            <a:r>
              <a:rPr lang="en-US" dirty="0"/>
              <a:t> </a:t>
            </a:r>
            <a:r>
              <a:rPr lang="en-US" dirty="0" err="1"/>
              <a:t>stellt</a:t>
            </a:r>
            <a:r>
              <a:rPr lang="en-US" dirty="0"/>
              <a:t> </a:t>
            </a:r>
            <a:r>
              <a:rPr lang="en-US" dirty="0" err="1"/>
              <a:t>ein</a:t>
            </a:r>
            <a:r>
              <a:rPr lang="en-US" dirty="0"/>
              <a:t> </a:t>
            </a:r>
            <a:r>
              <a:rPr lang="en-US" dirty="0" err="1"/>
              <a:t>Querschnittsbild</a:t>
            </a:r>
            <a:r>
              <a:rPr lang="en-US" dirty="0"/>
              <a:t> </a:t>
            </a:r>
            <a:r>
              <a:rPr lang="en-US" dirty="0" err="1"/>
              <a:t>einer</a:t>
            </a:r>
            <a:r>
              <a:rPr lang="en-US" dirty="0"/>
              <a:t> </a:t>
            </a:r>
            <a:r>
              <a:rPr lang="en-US" dirty="0" err="1"/>
              <a:t>männlichen</a:t>
            </a:r>
            <a:r>
              <a:rPr lang="en-US" dirty="0"/>
              <a:t> </a:t>
            </a:r>
            <a:r>
              <a:rPr lang="en-US" dirty="0" err="1"/>
              <a:t>Bevölkerung</a:t>
            </a:r>
            <a:r>
              <a:rPr lang="en-US" dirty="0"/>
              <a:t> </a:t>
            </a:r>
            <a:r>
              <a:rPr lang="en-US" dirty="0" err="1"/>
              <a:t>dar</a:t>
            </a:r>
            <a:r>
              <a:rPr lang="en-US" dirty="0"/>
              <a:t>, die in </a:t>
            </a:r>
            <a:r>
              <a:rPr lang="en-US" dirty="0" err="1"/>
              <a:t>ganz</a:t>
            </a:r>
            <a:r>
              <a:rPr lang="en-US" dirty="0"/>
              <a:t> Europa </a:t>
            </a:r>
            <a:r>
              <a:rPr lang="en-US" dirty="0" err="1"/>
              <a:t>wegen</a:t>
            </a:r>
            <a:r>
              <a:rPr lang="en-US" dirty="0"/>
              <a:t> </a:t>
            </a:r>
            <a:r>
              <a:rPr lang="en-US" dirty="0" err="1"/>
              <a:t>Prostatakrebs</a:t>
            </a:r>
            <a:r>
              <a:rPr lang="en-US" dirty="0"/>
              <a:t> </a:t>
            </a:r>
            <a:r>
              <a:rPr lang="en-US" dirty="0" err="1"/>
              <a:t>behandelt</a:t>
            </a:r>
            <a:r>
              <a:rPr lang="en-US" dirty="0"/>
              <a:t> </a:t>
            </a:r>
            <a:r>
              <a:rPr lang="en-US" dirty="0" err="1"/>
              <a:t>wurde</a:t>
            </a:r>
            <a:r>
              <a:rPr lang="en-US" dirty="0"/>
              <a:t>. Das </a:t>
            </a:r>
            <a:r>
              <a:rPr lang="en-US" dirty="0" err="1"/>
              <a:t>Umfrage</a:t>
            </a:r>
            <a:r>
              <a:rPr lang="en-US" dirty="0"/>
              <a:t>-Thema </a:t>
            </a:r>
            <a:r>
              <a:rPr lang="en-US" dirty="0" err="1"/>
              <a:t>lautete</a:t>
            </a:r>
            <a:r>
              <a:rPr lang="en-US" dirty="0"/>
              <a:t>: „Wie </a:t>
            </a:r>
            <a:r>
              <a:rPr lang="en-US" dirty="0" err="1"/>
              <a:t>bewerten</a:t>
            </a:r>
            <a:r>
              <a:rPr lang="en-US" dirty="0"/>
              <a:t> Sie </a:t>
            </a:r>
            <a:r>
              <a:rPr lang="en-US" dirty="0" err="1"/>
              <a:t>Ihre</a:t>
            </a:r>
            <a:r>
              <a:rPr lang="en-US" dirty="0"/>
              <a:t> </a:t>
            </a:r>
            <a:r>
              <a:rPr lang="en-US" dirty="0" err="1"/>
              <a:t>Lebensqualität</a:t>
            </a:r>
            <a:r>
              <a:rPr lang="en-US" dirty="0"/>
              <a:t> </a:t>
            </a:r>
            <a:r>
              <a:rPr lang="en-US" dirty="0" err="1"/>
              <a:t>zum</a:t>
            </a:r>
            <a:r>
              <a:rPr lang="en-US" dirty="0"/>
              <a:t> </a:t>
            </a:r>
            <a:r>
              <a:rPr lang="en-US" dirty="0" err="1"/>
              <a:t>jetzigen</a:t>
            </a:r>
            <a:r>
              <a:rPr lang="en-US" dirty="0"/>
              <a:t> </a:t>
            </a:r>
            <a:r>
              <a:rPr lang="en-US" dirty="0" err="1"/>
              <a:t>Zeitpunkt</a:t>
            </a:r>
            <a:r>
              <a:rPr lang="en-US" dirty="0"/>
              <a:t>?“</a:t>
            </a:r>
          </a:p>
          <a:p>
            <a:endParaRPr lang="en-US" dirty="0"/>
          </a:p>
          <a:p>
            <a:r>
              <a:rPr lang="en-US" dirty="0"/>
              <a:t>Die </a:t>
            </a:r>
            <a:r>
              <a:rPr lang="en-US" dirty="0" err="1"/>
              <a:t>Studie</a:t>
            </a:r>
            <a:r>
              <a:rPr lang="en-US" dirty="0"/>
              <a:t> </a:t>
            </a:r>
            <a:r>
              <a:rPr lang="en-US" dirty="0" err="1"/>
              <a:t>konnte</a:t>
            </a:r>
            <a:r>
              <a:rPr lang="en-US" dirty="0"/>
              <a:t> </a:t>
            </a:r>
            <a:r>
              <a:rPr lang="en-US" dirty="0" err="1"/>
              <a:t>sich</a:t>
            </a:r>
            <a:r>
              <a:rPr lang="en-US" dirty="0"/>
              <a:t> </a:t>
            </a:r>
            <a:r>
              <a:rPr lang="en-US" dirty="0" err="1"/>
              <a:t>nicht</a:t>
            </a:r>
            <a:r>
              <a:rPr lang="en-US" dirty="0"/>
              <a:t> </a:t>
            </a:r>
            <a:r>
              <a:rPr lang="en-US" dirty="0" err="1"/>
              <a:t>mit</a:t>
            </a:r>
            <a:r>
              <a:rPr lang="en-US" dirty="0"/>
              <a:t> dem </a:t>
            </a:r>
            <a:r>
              <a:rPr lang="en-US" dirty="0" err="1"/>
              <a:t>Gesundheitszustand</a:t>
            </a:r>
            <a:r>
              <a:rPr lang="en-US" dirty="0"/>
              <a:t> der </a:t>
            </a:r>
            <a:r>
              <a:rPr lang="en-US" dirty="0" err="1"/>
              <a:t>einzelnen</a:t>
            </a:r>
            <a:r>
              <a:rPr lang="en-US" dirty="0"/>
              <a:t> </a:t>
            </a:r>
            <a:r>
              <a:rPr lang="en-US" dirty="0" err="1"/>
              <a:t>Teilnehmer</a:t>
            </a:r>
            <a:r>
              <a:rPr lang="en-US" dirty="0"/>
              <a:t> </a:t>
            </a:r>
            <a:r>
              <a:rPr lang="en-US" dirty="0" err="1"/>
              <a:t>vor</a:t>
            </a:r>
            <a:r>
              <a:rPr lang="en-US" dirty="0"/>
              <a:t> der </a:t>
            </a:r>
            <a:r>
              <a:rPr lang="en-US" dirty="0" err="1"/>
              <a:t>Behandlung</a:t>
            </a:r>
            <a:r>
              <a:rPr lang="en-US" dirty="0"/>
              <a:t> </a:t>
            </a:r>
            <a:r>
              <a:rPr lang="en-US" dirty="0" err="1"/>
              <a:t>befassen</a:t>
            </a:r>
            <a:r>
              <a:rPr lang="en-US" dirty="0"/>
              <a:t> </a:t>
            </a:r>
            <a:r>
              <a:rPr lang="en-US" dirty="0" err="1"/>
              <a:t>oder</a:t>
            </a:r>
            <a:r>
              <a:rPr lang="en-US" dirty="0"/>
              <a:t> </a:t>
            </a:r>
            <a:r>
              <a:rPr lang="en-US" dirty="0" err="1"/>
              <a:t>damit</a:t>
            </a:r>
            <a:r>
              <a:rPr lang="en-US" dirty="0"/>
              <a:t>, </a:t>
            </a:r>
            <a:r>
              <a:rPr lang="en-US" dirty="0" err="1"/>
              <a:t>wie</a:t>
            </a:r>
            <a:r>
              <a:rPr lang="en-US" dirty="0"/>
              <a:t> </a:t>
            </a:r>
            <a:r>
              <a:rPr lang="en-US" dirty="0" err="1"/>
              <a:t>sich</a:t>
            </a:r>
            <a:r>
              <a:rPr lang="en-US" dirty="0"/>
              <a:t> </a:t>
            </a:r>
            <a:r>
              <a:rPr lang="en-US" dirty="0" err="1"/>
              <a:t>Prostatakrebspatienten</a:t>
            </a:r>
            <a:r>
              <a:rPr lang="en-US" dirty="0"/>
              <a:t> von der </a:t>
            </a:r>
            <a:r>
              <a:rPr lang="en-US" dirty="0" err="1"/>
              <a:t>Bevölkerung</a:t>
            </a:r>
            <a:r>
              <a:rPr lang="en-US" dirty="0"/>
              <a:t> </a:t>
            </a:r>
            <a:r>
              <a:rPr lang="en-US" dirty="0" err="1"/>
              <a:t>im</a:t>
            </a:r>
            <a:r>
              <a:rPr lang="en-US" dirty="0"/>
              <a:t> </a:t>
            </a:r>
            <a:r>
              <a:rPr lang="en-US" dirty="0" err="1"/>
              <a:t>Allgemeinen</a:t>
            </a:r>
            <a:r>
              <a:rPr lang="en-US" dirty="0"/>
              <a:t> </a:t>
            </a:r>
            <a:r>
              <a:rPr lang="en-US" dirty="0" err="1"/>
              <a:t>unterscheiden</a:t>
            </a:r>
            <a:r>
              <a:rPr lang="en-US" dirty="0"/>
              <a:t>. Das </a:t>
            </a:r>
            <a:r>
              <a:rPr lang="en-US" dirty="0" err="1"/>
              <a:t>wäre</a:t>
            </a:r>
            <a:r>
              <a:rPr lang="en-US" dirty="0"/>
              <a:t> </a:t>
            </a:r>
            <a:r>
              <a:rPr lang="en-US" dirty="0" err="1"/>
              <a:t>eine</a:t>
            </a:r>
            <a:r>
              <a:rPr lang="en-US" dirty="0"/>
              <a:t> </a:t>
            </a:r>
            <a:r>
              <a:rPr lang="en-US" dirty="0" err="1"/>
              <a:t>andere</a:t>
            </a:r>
            <a:r>
              <a:rPr lang="en-US" dirty="0"/>
              <a:t> Art von </a:t>
            </a:r>
            <a:r>
              <a:rPr lang="en-US" dirty="0" err="1"/>
              <a:t>Studie</a:t>
            </a:r>
            <a:r>
              <a:rPr lang="en-US" dirty="0"/>
              <a:t> </a:t>
            </a:r>
            <a:r>
              <a:rPr lang="en-US" dirty="0" err="1"/>
              <a:t>gewesen</a:t>
            </a:r>
            <a:r>
              <a:rPr lang="en-US" dirty="0"/>
              <a:t>. </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7</a:t>
            </a:fld>
            <a:endParaRPr lang="en-US"/>
          </a:p>
        </p:txBody>
      </p:sp>
    </p:spTree>
    <p:extLst>
      <p:ext uri="{BB962C8B-B14F-4D97-AF65-F5344CB8AC3E}">
        <p14:creationId xmlns:p14="http://schemas.microsoft.com/office/powerpoint/2010/main" val="92758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8</a:t>
            </a:fld>
            <a:endParaRPr lang="en-US"/>
          </a:p>
        </p:txBody>
      </p:sp>
    </p:spTree>
    <p:extLst>
      <p:ext uri="{BB962C8B-B14F-4D97-AF65-F5344CB8AC3E}">
        <p14:creationId xmlns:p14="http://schemas.microsoft.com/office/powerpoint/2010/main" val="11290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9</a:t>
            </a:fld>
            <a:endParaRPr lang="en-US"/>
          </a:p>
        </p:txBody>
      </p:sp>
    </p:spTree>
    <p:extLst>
      <p:ext uri="{BB962C8B-B14F-4D97-AF65-F5344CB8AC3E}">
        <p14:creationId xmlns:p14="http://schemas.microsoft.com/office/powerpoint/2010/main" val="372786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1FA7AC5-6045-4418-8E60-F48788734473}" type="datetimeFigureOut">
              <a:rPr lang="en-US" smtClean="0"/>
              <a:t>7/13/23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t>7/13/23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t>7/13/23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t>7/13/23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7/13/23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7/13/23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942ECE-ABE9-21B8-E09C-27CCEC3FE8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0" y="-17195"/>
            <a:ext cx="12177519" cy="6892389"/>
          </a:xfrm>
          <a:prstGeom prst="rect">
            <a:avLst/>
          </a:prstGeom>
        </p:spPr>
      </p:pic>
    </p:spTree>
    <p:extLst>
      <p:ext uri="{BB962C8B-B14F-4D97-AF65-F5344CB8AC3E}">
        <p14:creationId xmlns:p14="http://schemas.microsoft.com/office/powerpoint/2010/main" val="74836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Die </a:t>
            </a:r>
            <a:r>
              <a:rPr lang="en-US" sz="4600" dirty="0" err="1">
                <a:solidFill>
                  <a:srgbClr val="757070"/>
                </a:solidFill>
                <a:latin typeface="Roboto" panose="02000000000000000000" pitchFamily="2" charset="0"/>
                <a:cs typeface="Apercu Regular"/>
              </a:rPr>
              <a:t>Fragebögen</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062924"/>
          </a:xfrm>
          <a:prstGeom prst="rect">
            <a:avLst/>
          </a:prstGeom>
          <a:noFill/>
        </p:spPr>
        <p:txBody>
          <a:bodyPr wrap="square" rtlCol="0">
            <a:spAutoFit/>
          </a:bodyPr>
          <a:lstStyle/>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Zwei </a:t>
            </a:r>
            <a:r>
              <a:rPr lang="en-GB" sz="2300" dirty="0" err="1">
                <a:solidFill>
                  <a:schemeClr val="tx1">
                    <a:lumMod val="65000"/>
                    <a:lumOff val="35000"/>
                  </a:schemeClr>
                </a:solidFill>
                <a:latin typeface="Roboto" panose="02000000000000000000" pitchFamily="2" charset="0"/>
              </a:rPr>
              <a:t>getrennte</a:t>
            </a:r>
            <a:r>
              <a:rPr lang="en-GB" sz="2300" dirty="0">
                <a:solidFill>
                  <a:schemeClr val="tx1">
                    <a:lumMod val="65000"/>
                    <a:lumOff val="35000"/>
                  </a:schemeClr>
                </a:solidFill>
                <a:latin typeface="Roboto" panose="02000000000000000000" pitchFamily="2" charset="0"/>
              </a:rPr>
              <a:t> Online-</a:t>
            </a:r>
            <a:r>
              <a:rPr lang="en-GB" sz="2300" dirty="0" err="1">
                <a:solidFill>
                  <a:schemeClr val="tx1">
                    <a:lumMod val="65000"/>
                    <a:lumOff val="35000"/>
                  </a:schemeClr>
                </a:solidFill>
                <a:latin typeface="Roboto" panose="02000000000000000000" pitchFamily="2" charset="0"/>
              </a:rPr>
              <a:t>Umfragen</a:t>
            </a:r>
            <a:r>
              <a:rPr lang="en-GB" sz="2300" dirty="0">
                <a:solidFill>
                  <a:schemeClr val="tx1">
                    <a:lumMod val="65000"/>
                    <a:lumOff val="35000"/>
                  </a:schemeClr>
                </a:solidFill>
                <a:latin typeface="Roboto" panose="02000000000000000000" pitchFamily="2" charset="0"/>
              </a:rPr>
              <a:t> 2019 und 2022</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Für alle </a:t>
            </a:r>
            <a:r>
              <a:rPr lang="en-GB" sz="2300" dirty="0" err="1">
                <a:solidFill>
                  <a:schemeClr val="tx1">
                    <a:lumMod val="65000"/>
                    <a:lumOff val="35000"/>
                  </a:schemeClr>
                </a:solidFill>
                <a:latin typeface="Roboto" panose="02000000000000000000" pitchFamily="2" charset="0"/>
              </a:rPr>
              <a:t>Männer</a:t>
            </a:r>
            <a:r>
              <a:rPr lang="en-GB" sz="2300">
                <a:solidFill>
                  <a:schemeClr val="tx1">
                    <a:lumMod val="65000"/>
                    <a:lumOff val="35000"/>
                  </a:schemeClr>
                </a:solidFill>
                <a:latin typeface="Roboto" panose="02000000000000000000" pitchFamily="2" charset="0"/>
              </a:rPr>
              <a:t>, die sich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einer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Prostatakrebsbehandlung</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unterzogen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haben</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Beide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haben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Fragen</a:t>
            </a:r>
            <a:r>
              <a:rPr lang="en-GB" sz="2300" dirty="0">
                <a:solidFill>
                  <a:schemeClr val="tx1">
                    <a:lumMod val="65000"/>
                    <a:lumOff val="35000"/>
                  </a:schemeClr>
                </a:solidFill>
                <a:latin typeface="Roboto" panose="02000000000000000000" pitchFamily="2" charset="0"/>
              </a:rPr>
              <a:t> auf der </a:t>
            </a:r>
            <a:r>
              <a:rPr lang="en-GB" sz="2300" dirty="0" err="1">
                <a:solidFill>
                  <a:schemeClr val="tx1">
                    <a:lumMod val="65000"/>
                    <a:lumOff val="35000"/>
                  </a:schemeClr>
                </a:solidFill>
                <a:latin typeface="Roboto" panose="02000000000000000000" pitchFamily="2" charset="0"/>
              </a:rPr>
              <a:t>Grundlage</a:t>
            </a:r>
            <a:r>
              <a:rPr lang="en-GB" sz="2300" dirty="0">
                <a:solidFill>
                  <a:schemeClr val="tx1">
                    <a:lumMod val="65000"/>
                    <a:lumOff val="35000"/>
                  </a:schemeClr>
                </a:solidFill>
                <a:latin typeface="Roboto" panose="02000000000000000000" pitchFamily="2" charset="0"/>
              </a:rPr>
              <a:t> von </a:t>
            </a:r>
            <a:r>
              <a:rPr lang="en-GB" sz="2300" dirty="0" err="1">
                <a:solidFill>
                  <a:schemeClr val="tx1">
                    <a:lumMod val="65000"/>
                    <a:lumOff val="35000"/>
                  </a:schemeClr>
                </a:solidFill>
                <a:latin typeface="Roboto" panose="02000000000000000000" pitchFamily="2" charset="0"/>
              </a:rPr>
              <a:t>validierten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Fragebögen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zur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Lebensqualität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verwendet</a:t>
            </a:r>
            <a:r>
              <a:rPr lang="en-GB" sz="2300" dirty="0">
                <a:solidFill>
                  <a:schemeClr val="tx1">
                    <a:lumMod val="65000"/>
                    <a:lumOff val="35000"/>
                  </a:schemeClr>
                </a:solidFill>
                <a:latin typeface="Roboto" panose="02000000000000000000" pitchFamily="2" charset="0"/>
              </a:rPr>
              <a:t>: </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EPIC-26 und EORTC-QLQ und EQ-5D-5L </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Verfügbar</a:t>
            </a:r>
            <a:r>
              <a:rPr lang="en-GB" sz="2300" dirty="0">
                <a:solidFill>
                  <a:schemeClr val="tx1">
                    <a:lumMod val="65000"/>
                    <a:lumOff val="35000"/>
                  </a:schemeClr>
                </a:solidFill>
                <a:latin typeface="Roboto" panose="02000000000000000000" pitchFamily="2" charset="0"/>
              </a:rPr>
              <a:t> in 19 </a:t>
            </a:r>
            <a:r>
              <a:rPr lang="en-GB" sz="2300" dirty="0" err="1">
                <a:solidFill>
                  <a:schemeClr val="tx1">
                    <a:lumMod val="65000"/>
                    <a:lumOff val="35000"/>
                  </a:schemeClr>
                </a:solidFill>
                <a:latin typeface="Roboto" panose="02000000000000000000" pitchFamily="2" charset="0"/>
              </a:rPr>
              <a:t>Sprachen</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Die </a:t>
            </a:r>
            <a:r>
              <a:rPr lang="en-GB" sz="2300" dirty="0" err="1">
                <a:solidFill>
                  <a:schemeClr val="tx1">
                    <a:lumMod val="65000"/>
                    <a:lumOff val="35000"/>
                  </a:schemeClr>
                </a:solidFill>
                <a:latin typeface="Roboto" panose="02000000000000000000" pitchFamily="2" charset="0"/>
              </a:rPr>
              <a:t>Antworten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waren</a:t>
            </a:r>
            <a:r>
              <a:rPr lang="en-GB" sz="2300" dirty="0">
                <a:solidFill>
                  <a:schemeClr val="tx1">
                    <a:lumMod val="65000"/>
                    <a:lumOff val="35000"/>
                  </a:schemeClr>
                </a:solidFill>
                <a:latin typeface="Roboto" panose="02000000000000000000" pitchFamily="2" charset="0"/>
              </a:rPr>
              <a:t> anonym</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196703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13" name="Rectangle 12">
            <a:extLst>
              <a:ext uri="{FF2B5EF4-FFF2-40B4-BE49-F238E27FC236}">
                <a16:creationId xmlns:a16="http://schemas.microsoft.com/office/drawing/2014/main" id="{DF6F7E91-674B-DA49-9B3B-623A631D9AE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4" name="Tekstvak 1">
            <a:extLst>
              <a:ext uri="{FF2B5EF4-FFF2-40B4-BE49-F238E27FC236}">
                <a16:creationId xmlns:a16="http://schemas.microsoft.com/office/drawing/2014/main" id="{953DD251-6247-6847-AA17-EA2C28CD6D87}"/>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Geografische</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Antworten</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74D65B65-4282-53F3-125B-FCEA98119C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6570" y="1302707"/>
            <a:ext cx="5097380" cy="5404981"/>
          </a:xfrm>
          <a:prstGeom prst="rect">
            <a:avLst/>
          </a:prstGeom>
        </p:spPr>
      </p:pic>
      <p:sp>
        <p:nvSpPr>
          <p:cNvPr id="6" name="Tekstvak 10">
            <a:extLst>
              <a:ext uri="{FF2B5EF4-FFF2-40B4-BE49-F238E27FC236}">
                <a16:creationId xmlns:a16="http://schemas.microsoft.com/office/drawing/2014/main" id="{7631D3A3-6FB7-C200-DCE3-52669E85011A}"/>
              </a:ext>
            </a:extLst>
          </p:cNvPr>
          <p:cNvSpPr txBox="1"/>
          <p:nvPr/>
        </p:nvSpPr>
        <p:spPr>
          <a:xfrm>
            <a:off x="7670799" y="1603332"/>
            <a:ext cx="4131734" cy="4001095"/>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Antworten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Antworten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Einzigartige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Antworten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kombiniert</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384308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5" name="Rectangle 14">
            <a:extLst>
              <a:ext uri="{FF2B5EF4-FFF2-40B4-BE49-F238E27FC236}">
                <a16:creationId xmlns:a16="http://schemas.microsoft.com/office/drawing/2014/main" id="{798549FF-D602-B242-9B0B-6BBDEAB1D18B}"/>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6" name="Tekstvak 1">
            <a:extLst>
              <a:ext uri="{FF2B5EF4-FFF2-40B4-BE49-F238E27FC236}">
                <a16:creationId xmlns:a16="http://schemas.microsoft.com/office/drawing/2014/main" id="{38CFD700-E3F4-9C43-B700-0E3404A3B4F9}"/>
              </a:ext>
            </a:extLst>
          </p:cNvPr>
          <p:cNvSpPr txBox="1"/>
          <p:nvPr/>
        </p:nvSpPr>
        <p:spPr>
          <a:xfrm>
            <a:off x="999067" y="187036"/>
            <a:ext cx="6432438"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Profil</a:t>
            </a:r>
            <a:r>
              <a:rPr lang="en-US" sz="4600" dirty="0">
                <a:solidFill>
                  <a:srgbClr val="757070"/>
                </a:solidFill>
                <a:latin typeface="Roboto" panose="02000000000000000000" pitchFamily="2" charset="0"/>
                <a:cs typeface="Apercu Regular"/>
              </a:rPr>
              <a:t> des </a:t>
            </a:r>
            <a:r>
              <a:rPr lang="en-US" sz="4600" dirty="0" err="1">
                <a:solidFill>
                  <a:srgbClr val="757070"/>
                </a:solidFill>
                <a:latin typeface="Roboto" panose="02000000000000000000" pitchFamily="2" charset="0"/>
                <a:cs typeface="Apercu Regular"/>
              </a:rPr>
              <a:t>Befragten</a:t>
            </a:r>
            <a:endParaRPr lang="en-US" sz="4600" dirty="0">
              <a:solidFill>
                <a:srgbClr val="757070"/>
              </a:solidFill>
              <a:latin typeface="Roboto" panose="02000000000000000000" pitchFamily="2" charset="0"/>
              <a:cs typeface="Apercu Regular"/>
            </a:endParaRPr>
          </a:p>
        </p:txBody>
      </p:sp>
      <p:pic>
        <p:nvPicPr>
          <p:cNvPr id="5" name="Picture 4">
            <a:extLst>
              <a:ext uri="{FF2B5EF4-FFF2-40B4-BE49-F238E27FC236}">
                <a16:creationId xmlns:a16="http://schemas.microsoft.com/office/drawing/2014/main" id="{24497837-9648-C789-58D3-BF8C65C0D9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67" y="1497439"/>
            <a:ext cx="8781690" cy="5026761"/>
          </a:xfrm>
          <a:prstGeom prst="rect">
            <a:avLst/>
          </a:prstGeom>
        </p:spPr>
      </p:pic>
      <p:pic>
        <p:nvPicPr>
          <p:cNvPr id="19" name="Picture 18" descr="Blue logo.png">
            <a:extLst>
              <a:ext uri="{FF2B5EF4-FFF2-40B4-BE49-F238E27FC236}">
                <a16:creationId xmlns:a16="http://schemas.microsoft.com/office/drawing/2014/main" id="{E20118D8-EC83-5945-B210-F6234D9D9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018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0" name="Rectangle 19">
            <a:extLst>
              <a:ext uri="{FF2B5EF4-FFF2-40B4-BE49-F238E27FC236}">
                <a16:creationId xmlns:a16="http://schemas.microsoft.com/office/drawing/2014/main" id="{3BC76C40-3327-3443-A478-3467DB650E02}"/>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1" name="Tekstvak 1">
            <a:extLst>
              <a:ext uri="{FF2B5EF4-FFF2-40B4-BE49-F238E27FC236}">
                <a16:creationId xmlns:a16="http://schemas.microsoft.com/office/drawing/2014/main" id="{5F7160EC-51F8-9646-9A16-055A71003836}"/>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Profil</a:t>
            </a:r>
            <a:r>
              <a:rPr lang="en-US" sz="4600" dirty="0">
                <a:solidFill>
                  <a:srgbClr val="757070"/>
                </a:solidFill>
                <a:latin typeface="Roboto" panose="02000000000000000000" pitchFamily="2" charset="0"/>
                <a:cs typeface="Apercu Regular"/>
              </a:rPr>
              <a:t> des </a:t>
            </a:r>
            <a:r>
              <a:rPr lang="en-US" sz="4600" dirty="0" err="1">
                <a:solidFill>
                  <a:srgbClr val="757070"/>
                </a:solidFill>
                <a:latin typeface="Roboto" panose="02000000000000000000" pitchFamily="2" charset="0"/>
                <a:cs typeface="Apercu Regular"/>
              </a:rPr>
              <a:t>Befragten</a:t>
            </a:r>
            <a:endParaRPr lang="en-US" sz="4600" dirty="0">
              <a:solidFill>
                <a:srgbClr val="757070"/>
              </a:solidFill>
              <a:latin typeface="Roboto" panose="02000000000000000000" pitchFamily="2" charset="0"/>
              <a:cs typeface="Apercu Regular"/>
            </a:endParaRPr>
          </a:p>
        </p:txBody>
      </p:sp>
      <p:pic>
        <p:nvPicPr>
          <p:cNvPr id="25" name="Picture 24" descr="Blue logo.png">
            <a:extLst>
              <a:ext uri="{FF2B5EF4-FFF2-40B4-BE49-F238E27FC236}">
                <a16:creationId xmlns:a16="http://schemas.microsoft.com/office/drawing/2014/main" id="{8C8F7FF3-1861-1545-AE92-04962B8D9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EC66BF6-0689-558B-0791-4C6F66B900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1548" y="1640818"/>
            <a:ext cx="8855723" cy="4328787"/>
          </a:xfrm>
          <a:prstGeom prst="rect">
            <a:avLst/>
          </a:prstGeom>
        </p:spPr>
      </p:pic>
    </p:spTree>
    <p:extLst>
      <p:ext uri="{BB962C8B-B14F-4D97-AF65-F5344CB8AC3E}">
        <p14:creationId xmlns:p14="http://schemas.microsoft.com/office/powerpoint/2010/main" val="112328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graphicFrame>
        <p:nvGraphicFramePr>
          <p:cNvPr id="8" name="Grafiek 7">
            <a:extLst>
              <a:ext uri="{FF2B5EF4-FFF2-40B4-BE49-F238E27FC236}">
                <a16:creationId xmlns:a16="http://schemas.microsoft.com/office/drawing/2014/main" id="{46F60063-DFA1-4031-B50D-786756FCF277}"/>
              </a:ext>
            </a:extLst>
          </p:cNvPr>
          <p:cNvGraphicFramePr>
            <a:graphicFrameLocks/>
          </p:cNvGraphicFramePr>
          <p:nvPr/>
        </p:nvGraphicFramePr>
        <p:xfrm>
          <a:off x="-144109" y="124734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482CFB0B-AAF3-754E-9D2E-55B2296C71AC}"/>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4" name="Tekstvak 1">
            <a:extLst>
              <a:ext uri="{FF2B5EF4-FFF2-40B4-BE49-F238E27FC236}">
                <a16:creationId xmlns:a16="http://schemas.microsoft.com/office/drawing/2014/main" id="{402CAA52-814F-3F4F-95A1-0DD335F497AB}"/>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Behandlungsprofil</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9EE8FCE9-C14A-1AD4-FC93-10B18F23D1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7538" y="1530348"/>
            <a:ext cx="8641461" cy="4574015"/>
          </a:xfrm>
          <a:prstGeom prst="rect">
            <a:avLst/>
          </a:prstGeom>
        </p:spPr>
      </p:pic>
      <p:pic>
        <p:nvPicPr>
          <p:cNvPr id="9" name="Picture 8" descr="Blue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67999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Die </a:t>
            </a:r>
            <a:r>
              <a:rPr lang="en-US" sz="4600" dirty="0" err="1">
                <a:solidFill>
                  <a:srgbClr val="757070"/>
                </a:solidFill>
                <a:latin typeface="Roboto" panose="02000000000000000000" pitchFamily="2" charset="0"/>
                <a:cs typeface="Apercu Regular"/>
              </a:rPr>
              <a:t>Analyse</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432256"/>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rPr>
              <a:t>Die Analyse der </a:t>
            </a:r>
            <a:r>
              <a:rPr lang="en-GB" sz="2300" dirty="0" err="1">
                <a:solidFill>
                  <a:schemeClr val="tx1">
                    <a:lumMod val="65000"/>
                    <a:lumOff val="35000"/>
                  </a:schemeClr>
                </a:solidFill>
                <a:latin typeface="Roboto" panose="02000000000000000000" pitchFamily="2" charset="0"/>
              </a:rPr>
              <a:t>Daten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wurde</a:t>
            </a:r>
            <a:r>
              <a:rPr lang="en-GB" sz="2300" dirty="0">
                <a:solidFill>
                  <a:schemeClr val="tx1">
                    <a:lumMod val="65000"/>
                    <a:lumOff val="35000"/>
                  </a:schemeClr>
                </a:solidFill>
                <a:latin typeface="Roboto" panose="02000000000000000000" pitchFamily="2" charset="0"/>
              </a:rPr>
              <a:t> von </a:t>
            </a:r>
            <a:r>
              <a:rPr lang="en-GB" sz="2300" dirty="0" err="1">
                <a:solidFill>
                  <a:schemeClr val="tx1">
                    <a:lumMod val="65000"/>
                    <a:lumOff val="35000"/>
                  </a:schemeClr>
                </a:solidFill>
                <a:latin typeface="Roboto" panose="02000000000000000000" pitchFamily="2" charset="0"/>
              </a:rPr>
              <a:t>Professorin</a:t>
            </a:r>
            <a:r>
              <a:rPr lang="en-GB" sz="2300" dirty="0">
                <a:solidFill>
                  <a:schemeClr val="tx1">
                    <a:lumMod val="65000"/>
                    <a:lumOff val="35000"/>
                  </a:schemeClr>
                </a:solidFill>
                <a:latin typeface="Roboto" panose="02000000000000000000" pitchFamily="2" charset="0"/>
              </a:rPr>
              <a:t> Monique </a:t>
            </a:r>
            <a:r>
              <a:rPr lang="en-GB" sz="2300" dirty="0" err="1">
                <a:solidFill>
                  <a:schemeClr val="tx1">
                    <a:lumMod val="65000"/>
                    <a:lumOff val="35000"/>
                  </a:schemeClr>
                </a:solidFill>
                <a:latin typeface="Roboto" panose="02000000000000000000" pitchFamily="2" charset="0"/>
              </a:rPr>
              <a:t>Roobol</a:t>
            </a:r>
            <a:r>
              <a:rPr lang="en-GB" sz="2300" dirty="0">
                <a:solidFill>
                  <a:schemeClr val="tx1">
                    <a:lumMod val="65000"/>
                    <a:lumOff val="35000"/>
                  </a:schemeClr>
                </a:solidFill>
                <a:latin typeface="Roboto" panose="02000000000000000000" pitchFamily="2" charset="0"/>
              </a:rPr>
              <a:t> und </a:t>
            </a:r>
            <a:r>
              <a:rPr lang="en-GB" sz="2300" dirty="0" err="1">
                <a:solidFill>
                  <a:schemeClr val="tx1">
                    <a:lumMod val="65000"/>
                    <a:lumOff val="35000"/>
                  </a:schemeClr>
                </a:solidFill>
                <a:latin typeface="Roboto" panose="02000000000000000000" pitchFamily="2" charset="0"/>
              </a:rPr>
              <a:t>ihrem</a:t>
            </a:r>
            <a:r>
              <a:rPr lang="en-GB" sz="2300" dirty="0">
                <a:solidFill>
                  <a:schemeClr val="tx1">
                    <a:lumMod val="65000"/>
                    <a:lumOff val="35000"/>
                  </a:schemeClr>
                </a:solidFill>
                <a:latin typeface="Roboto" panose="02000000000000000000" pitchFamily="2" charset="0"/>
              </a:rPr>
              <a:t> Team am Erasmus University Medical Centre, </a:t>
            </a:r>
            <a:r>
              <a:rPr lang="en-GB" sz="2300" dirty="0" err="1">
                <a:solidFill>
                  <a:schemeClr val="tx1">
                    <a:lumMod val="65000"/>
                    <a:lumOff val="35000"/>
                  </a:schemeClr>
                </a:solidFill>
                <a:latin typeface="Roboto" panose="02000000000000000000" pitchFamily="2" charset="0"/>
              </a:rPr>
              <a:t>Abteilung</a:t>
            </a:r>
            <a:r>
              <a:rPr lang="en-GB" sz="2300" dirty="0">
                <a:solidFill>
                  <a:schemeClr val="tx1">
                    <a:lumMod val="65000"/>
                    <a:lumOff val="35000"/>
                  </a:schemeClr>
                </a:solidFill>
                <a:latin typeface="Roboto" panose="02000000000000000000" pitchFamily="2" charset="0"/>
              </a:rPr>
              <a:t> für </a:t>
            </a:r>
            <a:r>
              <a:rPr lang="en-GB" sz="2300" dirty="0" err="1">
                <a:solidFill>
                  <a:schemeClr val="tx1">
                    <a:lumMod val="65000"/>
                    <a:lumOff val="35000"/>
                  </a:schemeClr>
                </a:solidFill>
                <a:latin typeface="Roboto" panose="02000000000000000000" pitchFamily="2" charset="0"/>
              </a:rPr>
              <a:t>Urologie</a:t>
            </a:r>
            <a:r>
              <a:rPr lang="en-GB" sz="2300" dirty="0">
                <a:solidFill>
                  <a:schemeClr val="tx1">
                    <a:lumMod val="65000"/>
                    <a:lumOff val="35000"/>
                  </a:schemeClr>
                </a:solidFill>
                <a:latin typeface="Roboto" panose="02000000000000000000" pitchFamily="2" charset="0"/>
              </a:rPr>
              <a:t>, Rotterdam, </a:t>
            </a:r>
            <a:r>
              <a:rPr lang="en-GB" sz="2300" dirty="0" err="1">
                <a:solidFill>
                  <a:schemeClr val="tx1">
                    <a:lumMod val="65000"/>
                    <a:lumOff val="35000"/>
                  </a:schemeClr>
                </a:solidFill>
                <a:latin typeface="Roboto" panose="02000000000000000000" pitchFamily="2" charset="0"/>
              </a:rPr>
              <a:t>durchgeführt</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Ihre</a:t>
            </a:r>
            <a:r>
              <a:rPr lang="en-GB" sz="2300" dirty="0">
                <a:solidFill>
                  <a:schemeClr val="tx1">
                    <a:lumMod val="65000"/>
                    <a:lumOff val="35000"/>
                  </a:schemeClr>
                </a:solidFill>
                <a:latin typeface="Roboto" panose="02000000000000000000" pitchFamily="2" charset="0"/>
              </a:rPr>
              <a:t> Analyse der EUPROMS 1.0 und EUPROMS 2.0 </a:t>
            </a:r>
            <a:r>
              <a:rPr lang="en-GB" sz="2300" dirty="0" err="1">
                <a:solidFill>
                  <a:schemeClr val="tx1">
                    <a:lumMod val="65000"/>
                    <a:lumOff val="35000"/>
                  </a:schemeClr>
                </a:solidFill>
                <a:latin typeface="Roboto" panose="02000000000000000000" pitchFamily="2" charset="0"/>
              </a:rPr>
              <a:t>Daten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lieferte</a:t>
            </a:r>
            <a:r>
              <a:rPr lang="en-GB" sz="2300" dirty="0">
                <a:solidFill>
                  <a:schemeClr val="tx1">
                    <a:lumMod val="65000"/>
                    <a:lumOff val="35000"/>
                  </a:schemeClr>
                </a:solidFill>
                <a:latin typeface="Roboto" panose="02000000000000000000" pitchFamily="2" charset="0"/>
              </a:rPr>
              <a:t> die </a:t>
            </a:r>
            <a:r>
              <a:rPr lang="en-GB" sz="2300" dirty="0" err="1">
                <a:solidFill>
                  <a:schemeClr val="tx1">
                    <a:lumMod val="65000"/>
                    <a:lumOff val="35000"/>
                  </a:schemeClr>
                </a:solidFill>
                <a:latin typeface="Roboto" panose="02000000000000000000" pitchFamily="2" charset="0"/>
              </a:rPr>
              <a:t>Ergebnisse</a:t>
            </a:r>
            <a:r>
              <a:rPr lang="en-GB" sz="2300" dirty="0">
                <a:solidFill>
                  <a:schemeClr val="tx1">
                    <a:lumMod val="65000"/>
                    <a:lumOff val="35000"/>
                  </a:schemeClr>
                </a:solidFill>
                <a:latin typeface="Roboto" panose="02000000000000000000" pitchFamily="2" charset="0"/>
              </a:rPr>
              <a:t> in </a:t>
            </a:r>
            <a:r>
              <a:rPr lang="en-GB" sz="2300" dirty="0" err="1">
                <a:solidFill>
                  <a:schemeClr val="tx1">
                    <a:lumMod val="65000"/>
                    <a:lumOff val="35000"/>
                  </a:schemeClr>
                </a:solidFill>
                <a:latin typeface="Roboto" panose="02000000000000000000" pitchFamily="2" charset="0"/>
              </a:rPr>
              <a:t>dieser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Präsentation</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Einige</a:t>
            </a:r>
            <a:r>
              <a:rPr lang="en-GB" sz="2300" dirty="0">
                <a:solidFill>
                  <a:schemeClr val="tx1">
                    <a:lumMod val="65000"/>
                    <a:lumOff val="35000"/>
                  </a:schemeClr>
                </a:solidFill>
                <a:latin typeface="Roboto" panose="02000000000000000000" pitchFamily="2" charset="0"/>
              </a:rPr>
              <a:t> der </a:t>
            </a:r>
            <a:r>
              <a:rPr lang="en-GB" sz="2300" dirty="0" err="1">
                <a:solidFill>
                  <a:schemeClr val="tx1">
                    <a:lumMod val="65000"/>
                    <a:lumOff val="35000"/>
                  </a:schemeClr>
                </a:solidFill>
                <a:latin typeface="Roboto" panose="02000000000000000000" pitchFamily="2" charset="0"/>
              </a:rPr>
              <a:t>hier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dargestellten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Ergebnisse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basieren</a:t>
            </a:r>
            <a:r>
              <a:rPr lang="en-GB" sz="2300" dirty="0">
                <a:solidFill>
                  <a:schemeClr val="tx1">
                    <a:lumMod val="65000"/>
                    <a:lumOff val="35000"/>
                  </a:schemeClr>
                </a:solidFill>
                <a:latin typeface="Roboto" panose="02000000000000000000" pitchFamily="2" charset="0"/>
              </a:rPr>
              <a:t> auf </a:t>
            </a:r>
            <a:r>
              <a:rPr lang="en-GB" sz="2300" dirty="0" err="1">
                <a:solidFill>
                  <a:schemeClr val="tx1">
                    <a:lumMod val="65000"/>
                    <a:lumOff val="35000"/>
                  </a:schemeClr>
                </a:solidFill>
                <a:latin typeface="Roboto" panose="02000000000000000000" pitchFamily="2" charset="0"/>
              </a:rPr>
              <a:t>rohen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Umfrageantworten</a:t>
            </a:r>
            <a:r>
              <a:rPr lang="en-GB" sz="2300" dirty="0">
                <a:solidFill>
                  <a:schemeClr val="tx1">
                    <a:lumMod val="65000"/>
                    <a:lumOff val="35000"/>
                  </a:schemeClr>
                </a:solidFill>
                <a:latin typeface="Roboto" panose="02000000000000000000" pitchFamily="2" charset="0"/>
              </a:rPr>
              <a:t>; die </a:t>
            </a:r>
            <a:r>
              <a:rPr lang="en-GB" sz="2300" dirty="0" err="1">
                <a:solidFill>
                  <a:schemeClr val="tx1">
                    <a:lumMod val="65000"/>
                    <a:lumOff val="35000"/>
                  </a:schemeClr>
                </a:solidFill>
                <a:latin typeface="Roboto" panose="02000000000000000000" pitchFamily="2" charset="0"/>
              </a:rPr>
              <a:t>statistische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Signifikanz</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wurde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weder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berechnet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noch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angezeigt</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a:solidFill>
                  <a:schemeClr val="tx1">
                    <a:lumMod val="65000"/>
                    <a:lumOff val="35000"/>
                  </a:schemeClr>
                </a:solidFill>
                <a:latin typeface="Roboto" panose="02000000000000000000" pitchFamily="2" charset="0"/>
              </a:rPr>
              <a:t>Alle </a:t>
            </a:r>
            <a:r>
              <a:rPr lang="en-GB" sz="2300" dirty="0" err="1">
                <a:solidFill>
                  <a:schemeClr val="tx1">
                    <a:lumMod val="65000"/>
                    <a:lumOff val="35000"/>
                  </a:schemeClr>
                </a:solidFill>
                <a:latin typeface="Roboto" panose="02000000000000000000" pitchFamily="2" charset="0"/>
              </a:rPr>
              <a:t>Ergebnisse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tragen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dazu</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bei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wichtige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Informationen</a:t>
            </a:r>
            <a:r>
              <a:rPr lang="en-GB" sz="2300" dirty="0">
                <a:solidFill>
                  <a:schemeClr val="tx1">
                    <a:lumMod val="65000"/>
                    <a:lumOff val="35000"/>
                  </a:schemeClr>
                </a:solidFill>
                <a:latin typeface="Roboto" panose="02000000000000000000" pitchFamily="2" charset="0"/>
              </a:rPr>
              <a:t> für die </a:t>
            </a:r>
            <a:r>
              <a:rPr lang="en-GB" sz="2300" dirty="0" err="1">
                <a:solidFill>
                  <a:schemeClr val="tx1">
                    <a:lumMod val="65000"/>
                    <a:lumOff val="35000"/>
                  </a:schemeClr>
                </a:solidFill>
                <a:latin typeface="Roboto" panose="02000000000000000000" pitchFamily="2" charset="0"/>
              </a:rPr>
              <a:t>klinische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Entscheidungsfindung</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bereitzustellen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sodass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sie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klinisch</a:t>
            </a:r>
            <a:r>
              <a:rPr lang="en-GB" sz="2300" dirty="0">
                <a:solidFill>
                  <a:schemeClr val="tx1">
                    <a:lumMod val="65000"/>
                    <a:lumOff val="35000"/>
                  </a:schemeClr>
                </a:solidFill>
                <a:latin typeface="Roboto" panose="02000000000000000000" pitchFamily="2" charset="0"/>
              </a:rPr>
              <a:t> relevant </a:t>
            </a:r>
            <a:r>
              <a:rPr lang="en-GB" sz="2300" dirty="0" err="1">
                <a:solidFill>
                  <a:schemeClr val="tx1">
                    <a:lumMod val="65000"/>
                    <a:lumOff val="35000"/>
                  </a:schemeClr>
                </a:solidFill>
                <a:latin typeface="Roboto" panose="02000000000000000000" pitchFamily="2" charset="0"/>
              </a:rPr>
              <a:t>sind</a:t>
            </a:r>
            <a:endParaRPr lang="en-GB" sz="2300" dirty="0">
              <a:solidFill>
                <a:schemeClr val="tx1">
                  <a:lumMod val="65000"/>
                  <a:lumOff val="35000"/>
                </a:schemeClr>
              </a:solidFill>
              <a:latin typeface="Roboto" panose="02000000000000000000" pitchFamily="2" charset="0"/>
            </a:endParaRPr>
          </a:p>
          <a:p>
            <a:endParaRPr lang="en-GB" sz="2300" dirty="0">
              <a:solidFill>
                <a:schemeClr val="tx1">
                  <a:lumMod val="65000"/>
                  <a:lumOff val="35000"/>
                </a:schemeClr>
              </a:solidFill>
              <a:latin typeface="Roboto" panose="02000000000000000000" pitchFamily="2" charset="0"/>
            </a:endParaRPr>
          </a:p>
          <a:p>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2984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Rectangle 3">
            <a:extLst>
              <a:ext uri="{FF2B5EF4-FFF2-40B4-BE49-F238E27FC236}">
                <a16:creationId xmlns:a16="http://schemas.microsoft.com/office/drawing/2014/main" id="{31CF265C-5702-9E41-B739-2041CD7F35AF}"/>
              </a:ext>
            </a:extLst>
          </p:cNvPr>
          <p:cNvSpPr/>
          <p:nvPr/>
        </p:nvSpPr>
        <p:spPr>
          <a:xfrm>
            <a:off x="832335" y="857143"/>
            <a:ext cx="6956998" cy="1354217"/>
          </a:xfrm>
          <a:prstGeom prst="rect">
            <a:avLst/>
          </a:prstGeom>
        </p:spPr>
        <p:txBody>
          <a:bodyPr wrap="square">
            <a:spAutoFit/>
          </a:bodyPr>
          <a:lstStyle/>
          <a:p>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Ergebnisse</a:t>
            </a:r>
            <a:endParaRPr lang="en-GB" sz="5400" dirty="0">
              <a:solidFill>
                <a:schemeClr val="accent1">
                  <a:lumMod val="50000"/>
                </a:schemeClr>
              </a:solidFill>
              <a:latin typeface="Roboto" panose="02000000000000000000" pitchFamily="2" charset="0"/>
            </a:endParaRPr>
          </a:p>
          <a:p>
            <a:r>
              <a:rPr lang="en-GB" sz="2800" dirty="0">
                <a:latin typeface="Roboto" panose="02000000000000000000" pitchFamily="2" charset="0"/>
              </a:rPr>
              <a:t>General quality of life</a:t>
            </a:r>
          </a:p>
        </p:txBody>
      </p:sp>
    </p:spTree>
    <p:extLst>
      <p:ext uri="{BB962C8B-B14F-4D97-AF65-F5344CB8AC3E}">
        <p14:creationId xmlns:p14="http://schemas.microsoft.com/office/powerpoint/2010/main" val="274066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703E820-AC23-6BD9-5B3B-E63FB5BC48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9660" y="1372557"/>
            <a:ext cx="10346373" cy="3317975"/>
          </a:xfrm>
          <a:prstGeom prst="rect">
            <a:avLst/>
          </a:prstGeom>
        </p:spPr>
      </p:pic>
    </p:spTree>
    <p:extLst>
      <p:ext uri="{BB962C8B-B14F-4D97-AF65-F5344CB8AC3E}">
        <p14:creationId xmlns:p14="http://schemas.microsoft.com/office/powerpoint/2010/main" val="10169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6947324-8548-747A-846F-C0B69A5839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7974" y="802091"/>
            <a:ext cx="10077093" cy="5021172"/>
          </a:xfrm>
          <a:prstGeom prst="rect">
            <a:avLst/>
          </a:prstGeom>
        </p:spPr>
      </p:pic>
    </p:spTree>
    <p:extLst>
      <p:ext uri="{BB962C8B-B14F-4D97-AF65-F5344CB8AC3E}">
        <p14:creationId xmlns:p14="http://schemas.microsoft.com/office/powerpoint/2010/main" val="44778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832341" y="355602"/>
            <a:ext cx="10858152" cy="1724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Ergebnisse</a:t>
            </a:r>
            <a:endParaRPr lang="en-GB" sz="5400" dirty="0">
              <a:solidFill>
                <a:schemeClr val="accent1">
                  <a:lumMod val="50000"/>
                </a:schemeClr>
              </a:solidFill>
              <a:latin typeface="Roboto" panose="02000000000000000000" pitchFamily="2" charset="0"/>
            </a:endParaRPr>
          </a:p>
          <a:p>
            <a:r>
              <a:rPr lang="en-GB" sz="2800" dirty="0" err="1">
                <a:latin typeface="Roboto" panose="02000000000000000000" pitchFamily="2" charset="0"/>
              </a:rPr>
              <a:t>Ergebnisse</a:t>
            </a:r>
            <a:r>
              <a:rPr lang="en-GB" sz="2800" dirty="0">
                <a:latin typeface="Roboto" panose="02000000000000000000" pitchFamily="2" charset="0"/>
              </a:rPr>
              <a:t>: </a:t>
            </a:r>
            <a:r>
              <a:rPr lang="en-GB" sz="2800" dirty="0" err="1">
                <a:latin typeface="Roboto" panose="02000000000000000000" pitchFamily="2" charset="0"/>
              </a:rPr>
              <a:t>Unbehagen</a:t>
            </a:r>
            <a:r>
              <a:rPr lang="en-GB" sz="2800" dirty="0">
                <a:latin typeface="Roboto" panose="02000000000000000000" pitchFamily="2" charset="0"/>
              </a:rPr>
              <a:t>, </a:t>
            </a:r>
            <a:r>
              <a:rPr lang="en-GB" sz="2800" dirty="0" err="1">
                <a:latin typeface="Roboto" panose="02000000000000000000" pitchFamily="2" charset="0"/>
              </a:rPr>
              <a:t>Müdigkeit</a:t>
            </a:r>
            <a:r>
              <a:rPr lang="en-GB" sz="2800" dirty="0">
                <a:latin typeface="Roboto" panose="02000000000000000000" pitchFamily="2" charset="0"/>
              </a:rPr>
              <a:t>, </a:t>
            </a:r>
            <a:r>
              <a:rPr lang="en-GB" sz="2800" dirty="0" err="1">
                <a:latin typeface="Roboto" panose="02000000000000000000" pitchFamily="2" charset="0"/>
              </a:rPr>
              <a:t>Schlaflosigkeit</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66451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721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Die EUPROMS-</a:t>
            </a:r>
            <a:r>
              <a:rPr lang="en-GB" sz="5400" dirty="0" err="1">
                <a:solidFill>
                  <a:schemeClr val="accent1">
                    <a:lumMod val="50000"/>
                  </a:schemeClr>
                </a:solidFill>
                <a:latin typeface="Roboto" panose="02000000000000000000" pitchFamily="2" charset="0"/>
                <a:ea typeface="Roboto" panose="02000000000000000000" pitchFamily="2" charset="0"/>
              </a:rPr>
              <a:t>Studie</a:t>
            </a:r>
            <a:r>
              <a:rPr lang="en-GB" sz="5400" dirty="0">
                <a:solidFill>
                  <a:schemeClr val="accent1">
                    <a:lumMod val="50000"/>
                  </a:schemeClr>
                </a:solidFill>
                <a:latin typeface="Roboto" panose="02000000000000000000" pitchFamily="2" charset="0"/>
                <a:ea typeface="Roboto" panose="02000000000000000000" pitchFamily="2" charset="0"/>
              </a:rPr>
              <a:t> </a:t>
            </a:r>
          </a:p>
          <a:p>
            <a:r>
              <a:rPr lang="en-GB" sz="2800" dirty="0">
                <a:latin typeface="Roboto" panose="02000000000000000000" pitchFamily="2" charset="0"/>
                <a:ea typeface="Roboto" panose="02000000000000000000" pitchFamily="2" charset="0"/>
              </a:rPr>
              <a:t>Europa </a:t>
            </a:r>
            <a:r>
              <a:rPr lang="en-GB" sz="2800" dirty="0" err="1">
                <a:latin typeface="Roboto" panose="02000000000000000000" pitchFamily="2" charset="0"/>
                <a:ea typeface="Roboto" panose="02000000000000000000" pitchFamily="2" charset="0"/>
              </a:rPr>
              <a:t>Uomo-Studie</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zu</a:t>
            </a:r>
            <a:r>
              <a:rPr lang="en-GB" sz="2800" dirty="0">
                <a:latin typeface="Roboto" panose="02000000000000000000" pitchFamily="2" charset="0"/>
                <a:ea typeface="Roboto" panose="02000000000000000000" pitchFamily="2" charset="0"/>
              </a:rPr>
              <a:t> den von </a:t>
            </a:r>
            <a:r>
              <a:rPr lang="en-GB" sz="2800" dirty="0" err="1">
                <a:latin typeface="Roboto" panose="02000000000000000000" pitchFamily="2" charset="0"/>
                <a:ea typeface="Roboto" panose="02000000000000000000" pitchFamily="2" charset="0"/>
              </a:rPr>
              <a:t>Patienten</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berichteten</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Ergebnissen</a:t>
            </a:r>
            <a:endParaRPr lang="en-GB" sz="2800" dirty="0">
              <a:latin typeface="Roboto" panose="02000000000000000000" pitchFamily="2" charset="0"/>
              <a:ea typeface="Roboto" panose="02000000000000000000" pitchFamily="2" charset="0"/>
            </a:endParaRPr>
          </a:p>
          <a:p>
            <a:endParaRPr lang="en-GB" sz="2400" dirty="0">
              <a:latin typeface="Roboto" panose="02000000000000000000" pitchFamily="2" charset="0"/>
              <a:ea typeface="Roboto" panose="02000000000000000000" pitchFamily="2" charset="0"/>
            </a:endParaRPr>
          </a:p>
          <a:p>
            <a:r>
              <a:rPr lang="en-GB" sz="2300" dirty="0">
                <a:latin typeface="Roboto" panose="02000000000000000000" pitchFamily="2" charset="0"/>
                <a:ea typeface="Roboto" panose="02000000000000000000" pitchFamily="2" charset="0"/>
              </a:rPr>
              <a:t>Die </a:t>
            </a:r>
            <a:r>
              <a:rPr lang="en-GB" sz="2300" dirty="0" err="1">
                <a:latin typeface="Roboto" panose="02000000000000000000" pitchFamily="2" charset="0"/>
                <a:ea typeface="Roboto" panose="02000000000000000000" pitchFamily="2" charset="0"/>
              </a:rPr>
              <a:t>erste</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Umfrage</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zur</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Lebensqualität</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bei</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Prostatakrebs</a:t>
            </a:r>
            <a:r>
              <a:rPr lang="en-GB" sz="2300" dirty="0">
                <a:latin typeface="Roboto" panose="02000000000000000000" pitchFamily="2" charset="0"/>
                <a:ea typeface="Roboto" panose="02000000000000000000" pitchFamily="2" charset="0"/>
              </a:rPr>
              <a:t>, die von </a:t>
            </a:r>
            <a:r>
              <a:rPr lang="en-GB" sz="2300" dirty="0" err="1">
                <a:latin typeface="Roboto" panose="02000000000000000000" pitchFamily="2" charset="0"/>
                <a:ea typeface="Roboto" panose="02000000000000000000" pitchFamily="2" charset="0"/>
              </a:rPr>
              <a:t>Patienten</a:t>
            </a:r>
            <a:r>
              <a:rPr lang="en-GB" sz="2300" dirty="0">
                <a:latin typeface="Roboto" panose="02000000000000000000" pitchFamily="2" charset="0"/>
                <a:ea typeface="Roboto" panose="02000000000000000000" pitchFamily="2" charset="0"/>
              </a:rPr>
              <a:t> für </a:t>
            </a:r>
            <a:r>
              <a:rPr lang="en-GB" sz="2300" dirty="0" err="1">
                <a:latin typeface="Roboto" panose="02000000000000000000" pitchFamily="2" charset="0"/>
                <a:ea typeface="Roboto" panose="02000000000000000000" pitchFamily="2" charset="0"/>
              </a:rPr>
              <a:t>Patienten</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durchgeführt</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wurde</a:t>
            </a:r>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98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4ADEC1F-A86E-9F91-3492-B0E5E09106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1000" y="792477"/>
            <a:ext cx="9121569" cy="5032590"/>
          </a:xfrm>
          <a:prstGeom prst="rect">
            <a:avLst/>
          </a:prstGeom>
        </p:spPr>
      </p:pic>
    </p:spTree>
    <p:extLst>
      <p:ext uri="{BB962C8B-B14F-4D97-AF65-F5344CB8AC3E}">
        <p14:creationId xmlns:p14="http://schemas.microsoft.com/office/powerpoint/2010/main" val="279843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F4348CFB-606F-01CE-0D00-FF0B965AFA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05466" y="1030858"/>
            <a:ext cx="9906001" cy="4628493"/>
          </a:xfrm>
          <a:prstGeom prst="rect">
            <a:avLst/>
          </a:prstGeom>
        </p:spPr>
      </p:pic>
    </p:spTree>
    <p:extLst>
      <p:ext uri="{BB962C8B-B14F-4D97-AF65-F5344CB8AC3E}">
        <p14:creationId xmlns:p14="http://schemas.microsoft.com/office/powerpoint/2010/main" val="346829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448FC22-71A8-4A0A-CA7F-570E2197FE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49401" y="828241"/>
            <a:ext cx="9412074" cy="5225324"/>
          </a:xfrm>
          <a:prstGeom prst="rect">
            <a:avLst/>
          </a:prstGeom>
        </p:spPr>
      </p:pic>
    </p:spTree>
    <p:extLst>
      <p:ext uri="{BB962C8B-B14F-4D97-AF65-F5344CB8AC3E}">
        <p14:creationId xmlns:p14="http://schemas.microsoft.com/office/powerpoint/2010/main" val="98371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32363" y="367016"/>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Ergebnisse</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Psychische</a:t>
            </a:r>
            <a:r>
              <a:rPr lang="en-GB" sz="2800" dirty="0">
                <a:latin typeface="Roboto" panose="02000000000000000000" pitchFamily="2" charset="0"/>
              </a:rPr>
              <a:t> Gesundheit</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146129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5A3E08F9-1B6F-1EAC-0B58-7329F10092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54670" y="695960"/>
            <a:ext cx="8890000" cy="5334000"/>
          </a:xfrm>
          <a:prstGeom prst="rect">
            <a:avLst/>
          </a:prstGeom>
        </p:spPr>
      </p:pic>
    </p:spTree>
    <p:extLst>
      <p:ext uri="{BB962C8B-B14F-4D97-AF65-F5344CB8AC3E}">
        <p14:creationId xmlns:p14="http://schemas.microsoft.com/office/powerpoint/2010/main" val="354844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A789FB-B213-3D53-A9B2-3279129DE1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04400" y="452865"/>
            <a:ext cx="7366000" cy="5600700"/>
          </a:xfrm>
          <a:prstGeom prst="rect">
            <a:avLst/>
          </a:prstGeom>
        </p:spPr>
      </p:pic>
    </p:spTree>
    <p:extLst>
      <p:ext uri="{BB962C8B-B14F-4D97-AF65-F5344CB8AC3E}">
        <p14:creationId xmlns:p14="http://schemas.microsoft.com/office/powerpoint/2010/main" val="427226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ECC4F432-6C55-9B88-0BFA-E7A86CEB47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88532" y="724950"/>
            <a:ext cx="9550399" cy="5120989"/>
          </a:xfrm>
          <a:prstGeom prst="rect">
            <a:avLst/>
          </a:prstGeom>
        </p:spPr>
      </p:pic>
    </p:spTree>
    <p:extLst>
      <p:ext uri="{BB962C8B-B14F-4D97-AF65-F5344CB8AC3E}">
        <p14:creationId xmlns:p14="http://schemas.microsoft.com/office/powerpoint/2010/main" val="60399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Title 22">
            <a:extLst>
              <a:ext uri="{FF2B5EF4-FFF2-40B4-BE49-F238E27FC236}">
                <a16:creationId xmlns:a16="http://schemas.microsoft.com/office/drawing/2014/main" id="{0B9771F2-2202-B7E4-0691-A721F5ED3BAB}"/>
              </a:ext>
            </a:extLst>
          </p:cNvPr>
          <p:cNvSpPr txBox="1">
            <a:spLocks/>
          </p:cNvSpPr>
          <p:nvPr/>
        </p:nvSpPr>
        <p:spPr>
          <a:xfrm>
            <a:off x="793132" y="451684"/>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Ergebnisse</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Sexualfunktion</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2040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6D06F59D-70D6-AA80-F967-C896684B6B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33584" y="422487"/>
            <a:ext cx="8516363" cy="5623736"/>
          </a:xfrm>
          <a:prstGeom prst="rect">
            <a:avLst/>
          </a:prstGeom>
        </p:spPr>
      </p:pic>
    </p:spTree>
    <p:extLst>
      <p:ext uri="{BB962C8B-B14F-4D97-AF65-F5344CB8AC3E}">
        <p14:creationId xmlns:p14="http://schemas.microsoft.com/office/powerpoint/2010/main" val="1419523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5" name="Picture 4">
            <a:extLst>
              <a:ext uri="{FF2B5EF4-FFF2-40B4-BE49-F238E27FC236}">
                <a16:creationId xmlns:a16="http://schemas.microsoft.com/office/drawing/2014/main" id="{C9F2CF6B-2303-B6AC-396B-A5F3EB508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78000" y="1122346"/>
            <a:ext cx="8001000" cy="4786805"/>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11822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pPr algn="ctr"/>
            <a:r>
              <a:rPr lang="en-US" sz="4600" dirty="0" err="1">
                <a:solidFill>
                  <a:srgbClr val="757070"/>
                </a:solidFill>
                <a:latin typeface="Roboto" panose="02000000000000000000" pitchFamily="2" charset="0"/>
                <a:ea typeface="Roboto" panose="02000000000000000000" pitchFamily="2" charset="0"/>
                <a:cs typeface="Apercu Regular"/>
              </a:rPr>
              <a:t>Über</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diese</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Präsentation</a:t>
            </a:r>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985706"/>
          </a:xfrm>
          <a:prstGeom prst="rect">
            <a:avLst/>
          </a:prstGeom>
          <a:noFill/>
        </p:spPr>
        <p:txBody>
          <a:bodyPr wrap="square" rtlCol="0">
            <a:spAutoFit/>
          </a:bodyPr>
          <a:lstStyle/>
          <a:p>
            <a:r>
              <a:rPr lang="en-GB" sz="2300" dirty="0" err="1">
                <a:solidFill>
                  <a:schemeClr val="tx1">
                    <a:lumMod val="65000"/>
                    <a:lumOff val="35000"/>
                  </a:schemeClr>
                </a:solidFill>
                <a:latin typeface="Roboto" panose="02000000000000000000" pitchFamily="2" charset="0"/>
                <a:ea typeface="Roboto" panose="02000000000000000000" pitchFamily="2" charset="0"/>
              </a:rPr>
              <a:t>Diese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Präsentation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richtet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sich</a:t>
            </a:r>
            <a:r>
              <a:rPr lang="en-GB" sz="2300" dirty="0">
                <a:solidFill>
                  <a:schemeClr val="tx1">
                    <a:lumMod val="65000"/>
                    <a:lumOff val="35000"/>
                  </a:schemeClr>
                </a:solidFill>
                <a:latin typeface="Roboto" panose="02000000000000000000" pitchFamily="2" charset="0"/>
                <a:ea typeface="Roboto" panose="02000000000000000000" pitchFamily="2" charset="0"/>
              </a:rPr>
              <a:t> an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Prostatakrebs-Patientengruppen</a:t>
            </a:r>
            <a:r>
              <a:rPr lang="en-GB" sz="2300" dirty="0">
                <a:solidFill>
                  <a:schemeClr val="tx1">
                    <a:lumMod val="65000"/>
                    <a:lumOff val="35000"/>
                  </a:schemeClr>
                </a:solidFill>
                <a:latin typeface="Roboto" panose="02000000000000000000" pitchFamily="2" charset="0"/>
                <a:ea typeface="Roboto" panose="02000000000000000000" pitchFamily="2" charset="0"/>
              </a:rPr>
              <a:t> und an die </a:t>
            </a:r>
            <a:r>
              <a:rPr lang="en-GB" sz="2300" dirty="0" err="1">
                <a:solidFill>
                  <a:schemeClr val="tx1">
                    <a:lumMod val="65000"/>
                    <a:lumOff val="35000"/>
                  </a:schemeClr>
                </a:solidFill>
                <a:latin typeface="Roboto" panose="02000000000000000000" pitchFamily="2" charset="0"/>
                <a:ea typeface="Roboto" panose="02000000000000000000" pitchFamily="2" charset="0"/>
              </a:rPr>
              <a:t>Öffentlichkeit</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Sie </a:t>
            </a:r>
            <a:r>
              <a:rPr lang="en-GB" sz="2300" dirty="0" err="1">
                <a:solidFill>
                  <a:schemeClr val="tx1">
                    <a:lumMod val="65000"/>
                    <a:lumOff val="35000"/>
                  </a:schemeClr>
                </a:solidFill>
                <a:latin typeface="Roboto" panose="02000000000000000000" pitchFamily="2" charset="0"/>
                <a:ea typeface="Roboto" panose="02000000000000000000" pitchFamily="2" charset="0"/>
              </a:rPr>
              <a:t>können</a:t>
            </a:r>
            <a:r>
              <a:rPr lang="en-GB" sz="2300" dirty="0">
                <a:solidFill>
                  <a:schemeClr val="tx1">
                    <a:lumMod val="65000"/>
                    <a:lumOff val="35000"/>
                  </a:schemeClr>
                </a:solidFill>
                <a:latin typeface="Roboto" panose="02000000000000000000" pitchFamily="2" charset="0"/>
                <a:ea typeface="Roboto" panose="02000000000000000000" pitchFamily="2" charset="0"/>
              </a:rPr>
              <a:t> die </a:t>
            </a:r>
            <a:r>
              <a:rPr lang="en-GB" sz="2300" dirty="0" err="1">
                <a:solidFill>
                  <a:schemeClr val="tx1">
                    <a:lumMod val="65000"/>
                    <a:lumOff val="35000"/>
                  </a:schemeClr>
                </a:solidFill>
                <a:latin typeface="Roboto" panose="02000000000000000000" pitchFamily="2" charset="0"/>
                <a:ea typeface="Roboto" panose="02000000000000000000" pitchFamily="2" charset="0"/>
              </a:rPr>
              <a:t>Ergebnisse</a:t>
            </a:r>
            <a:r>
              <a:rPr lang="en-GB" sz="2300" dirty="0">
                <a:solidFill>
                  <a:schemeClr val="tx1">
                    <a:lumMod val="65000"/>
                    <a:lumOff val="35000"/>
                  </a:schemeClr>
                </a:solidFill>
                <a:latin typeface="Roboto" panose="02000000000000000000" pitchFamily="2" charset="0"/>
                <a:ea typeface="Roboto" panose="02000000000000000000" pitchFamily="2" charset="0"/>
              </a:rPr>
              <a:t> gerne </a:t>
            </a:r>
            <a:r>
              <a:rPr lang="en-GB" sz="2300" dirty="0" err="1">
                <a:solidFill>
                  <a:schemeClr val="tx1">
                    <a:lumMod val="65000"/>
                    <a:lumOff val="35000"/>
                  </a:schemeClr>
                </a:solidFill>
                <a:latin typeface="Roboto" panose="02000000000000000000" pitchFamily="2" charset="0"/>
                <a:ea typeface="Roboto" panose="02000000000000000000" pitchFamily="2" charset="0"/>
              </a:rPr>
              <a:t>ohne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Genehmigung</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veröffentlichen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unter</a:t>
            </a:r>
            <a:r>
              <a:rPr lang="en-GB" sz="2300" dirty="0">
                <a:solidFill>
                  <a:schemeClr val="tx1">
                    <a:lumMod val="65000"/>
                    <a:lumOff val="35000"/>
                  </a:schemeClr>
                </a:solidFill>
                <a:latin typeface="Roboto" panose="02000000000000000000" pitchFamily="2" charset="0"/>
                <a:ea typeface="Roboto" panose="02000000000000000000" pitchFamily="2" charset="0"/>
              </a:rPr>
              <a:t> der </a:t>
            </a:r>
            <a:r>
              <a:rPr lang="en-GB" sz="2300" dirty="0" err="1">
                <a:solidFill>
                  <a:schemeClr val="tx1">
                    <a:lumMod val="65000"/>
                    <a:lumOff val="35000"/>
                  </a:schemeClr>
                </a:solidFill>
                <a:latin typeface="Roboto" panose="02000000000000000000" pitchFamily="2" charset="0"/>
                <a:ea typeface="Roboto" panose="02000000000000000000" pitchFamily="2" charset="0"/>
              </a:rPr>
              <a:t>Voraussetzung</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dass</a:t>
            </a:r>
            <a:r>
              <a:rPr lang="en-GB" sz="2300" dirty="0">
                <a:solidFill>
                  <a:schemeClr val="tx1">
                    <a:lumMod val="65000"/>
                    <a:lumOff val="35000"/>
                  </a:schemeClr>
                </a:solidFill>
                <a:latin typeface="Roboto" panose="02000000000000000000" pitchFamily="2" charset="0"/>
                <a:ea typeface="Roboto" panose="02000000000000000000" pitchFamily="2" charset="0"/>
              </a:rPr>
              <a:t> Sie </a:t>
            </a:r>
            <a:r>
              <a:rPr lang="en-GB" sz="2300" dirty="0" err="1">
                <a:solidFill>
                  <a:schemeClr val="tx1">
                    <a:lumMod val="65000"/>
                    <a:lumOff val="35000"/>
                  </a:schemeClr>
                </a:solidFill>
                <a:latin typeface="Roboto" panose="02000000000000000000" pitchFamily="2" charset="0"/>
                <a:ea typeface="Roboto" panose="02000000000000000000" pitchFamily="2" charset="0"/>
              </a:rPr>
              <a:t>dabei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immer</a:t>
            </a:r>
            <a:r>
              <a:rPr lang="en-GB" sz="2300" dirty="0">
                <a:solidFill>
                  <a:schemeClr val="tx1">
                    <a:lumMod val="65000"/>
                    <a:lumOff val="35000"/>
                  </a:schemeClr>
                </a:solidFill>
                <a:latin typeface="Roboto" panose="02000000000000000000" pitchFamily="2" charset="0"/>
                <a:ea typeface="Roboto" panose="02000000000000000000" pitchFamily="2" charset="0"/>
              </a:rPr>
              <a:t> die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EUPROMS-</a:t>
            </a:r>
            <a:r>
              <a:rPr lang="en-GB" sz="2300" dirty="0" err="1">
                <a:solidFill>
                  <a:schemeClr val="tx1">
                    <a:lumMod val="65000"/>
                    <a:lumOff val="35000"/>
                  </a:schemeClr>
                </a:solidFill>
                <a:latin typeface="Roboto" panose="02000000000000000000" pitchFamily="2" charset="0"/>
                <a:ea typeface="Roboto" panose="02000000000000000000" pitchFamily="2" charset="0"/>
              </a:rPr>
              <a:t>Studie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erwähnen</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Wenn</a:t>
            </a:r>
            <a:r>
              <a:rPr lang="en-GB" sz="2300" dirty="0">
                <a:solidFill>
                  <a:schemeClr val="tx1">
                    <a:lumMod val="65000"/>
                    <a:lumOff val="35000"/>
                  </a:schemeClr>
                </a:solidFill>
                <a:latin typeface="Roboto" panose="02000000000000000000" pitchFamily="2" charset="0"/>
                <a:ea typeface="Roboto" panose="02000000000000000000" pitchFamily="2" charset="0"/>
              </a:rPr>
              <a:t> Sie </a:t>
            </a:r>
            <a:r>
              <a:rPr lang="en-GB" sz="2300" dirty="0" err="1">
                <a:solidFill>
                  <a:schemeClr val="tx1">
                    <a:lumMod val="65000"/>
                    <a:lumOff val="35000"/>
                  </a:schemeClr>
                </a:solidFill>
                <a:latin typeface="Roboto" panose="02000000000000000000" pitchFamily="2" charset="0"/>
                <a:ea typeface="Roboto" panose="02000000000000000000" pitchFamily="2" charset="0"/>
              </a:rPr>
              <a:t>eines</a:t>
            </a:r>
            <a:r>
              <a:rPr lang="en-GB" sz="2300" dirty="0">
                <a:solidFill>
                  <a:schemeClr val="tx1">
                    <a:lumMod val="65000"/>
                    <a:lumOff val="35000"/>
                  </a:schemeClr>
                </a:solidFill>
                <a:latin typeface="Roboto" panose="02000000000000000000" pitchFamily="2" charset="0"/>
                <a:ea typeface="Roboto" panose="02000000000000000000" pitchFamily="2" charset="0"/>
              </a:rPr>
              <a:t> der </a:t>
            </a:r>
            <a:r>
              <a:rPr lang="en-GB" sz="2300" dirty="0" err="1">
                <a:solidFill>
                  <a:schemeClr val="tx1">
                    <a:lumMod val="65000"/>
                    <a:lumOff val="35000"/>
                  </a:schemeClr>
                </a:solidFill>
                <a:latin typeface="Roboto" panose="02000000000000000000" pitchFamily="2" charset="0"/>
                <a:ea typeface="Roboto" panose="02000000000000000000" pitchFamily="2" charset="0"/>
              </a:rPr>
              <a:t>Diagramme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kopieren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müssen</a:t>
            </a:r>
            <a:r>
              <a:rPr lang="en-GB" sz="2300" dirty="0">
                <a:solidFill>
                  <a:schemeClr val="tx1">
                    <a:lumMod val="65000"/>
                    <a:lumOff val="35000"/>
                  </a:schemeClr>
                </a:solidFill>
                <a:latin typeface="Roboto" panose="02000000000000000000" pitchFamily="2" charset="0"/>
                <a:ea typeface="Roboto" panose="02000000000000000000" pitchFamily="2" charset="0"/>
              </a:rPr>
              <a:t> Sie die EUPROMS-</a:t>
            </a:r>
            <a:r>
              <a:rPr lang="en-GB" sz="2300" dirty="0" err="1">
                <a:solidFill>
                  <a:schemeClr val="tx1">
                    <a:lumMod val="65000"/>
                    <a:lumOff val="35000"/>
                  </a:schemeClr>
                </a:solidFill>
                <a:latin typeface="Roboto" panose="02000000000000000000" pitchFamily="2" charset="0"/>
                <a:ea typeface="Roboto" panose="02000000000000000000" pitchFamily="2" charset="0"/>
              </a:rPr>
              <a:t>Studie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als</a:t>
            </a:r>
            <a:r>
              <a:rPr lang="en-GB" sz="2300" dirty="0">
                <a:solidFill>
                  <a:schemeClr val="tx1">
                    <a:lumMod val="65000"/>
                    <a:lumOff val="35000"/>
                  </a:schemeClr>
                </a:solidFill>
                <a:latin typeface="Roboto" panose="02000000000000000000" pitchFamily="2" charset="0"/>
                <a:ea typeface="Roboto" panose="02000000000000000000" pitchFamily="2" charset="0"/>
              </a:rPr>
              <a:t> Quelle </a:t>
            </a:r>
            <a:r>
              <a:rPr lang="en-GB" sz="2300" dirty="0" err="1">
                <a:solidFill>
                  <a:schemeClr val="tx1">
                    <a:lumMod val="65000"/>
                    <a:lumOff val="35000"/>
                  </a:schemeClr>
                </a:solidFill>
                <a:latin typeface="Roboto" panose="02000000000000000000" pitchFamily="2" charset="0"/>
                <a:ea typeface="Roboto" panose="02000000000000000000" pitchFamily="2" charset="0"/>
              </a:rPr>
              <a:t>angeben</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017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DE9ADBA-93F9-C5FD-5821-357A790792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82976" y="880534"/>
            <a:ext cx="8712738" cy="4491567"/>
          </a:xfrm>
          <a:prstGeom prst="rect">
            <a:avLst/>
          </a:prstGeom>
        </p:spPr>
      </p:pic>
    </p:spTree>
    <p:extLst>
      <p:ext uri="{BB962C8B-B14F-4D97-AF65-F5344CB8AC3E}">
        <p14:creationId xmlns:p14="http://schemas.microsoft.com/office/powerpoint/2010/main" val="246868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28EF2B-5E7F-EFBD-6B8C-1567F3AA30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35032" y="668765"/>
            <a:ext cx="7106467" cy="5366608"/>
          </a:xfrm>
          <a:prstGeom prst="rect">
            <a:avLst/>
          </a:prstGeom>
        </p:spPr>
      </p:pic>
    </p:spTree>
    <p:extLst>
      <p:ext uri="{BB962C8B-B14F-4D97-AF65-F5344CB8AC3E}">
        <p14:creationId xmlns:p14="http://schemas.microsoft.com/office/powerpoint/2010/main" val="252313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8BF1B5C-35FA-A602-4A0F-6E5853C32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18124" y="2059516"/>
            <a:ext cx="8948137" cy="2190751"/>
          </a:xfrm>
          <a:prstGeom prst="rect">
            <a:avLst/>
          </a:prstGeom>
        </p:spPr>
      </p:pic>
    </p:spTree>
    <p:extLst>
      <p:ext uri="{BB962C8B-B14F-4D97-AF65-F5344CB8AC3E}">
        <p14:creationId xmlns:p14="http://schemas.microsoft.com/office/powerpoint/2010/main" val="368026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66229" y="383951"/>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Ergebnisse</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Harninkontinenz</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9811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9EDF3DD-6E05-C496-DCFB-B50FE087A1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16861" y="822697"/>
            <a:ext cx="7558278" cy="5212606"/>
          </a:xfrm>
          <a:prstGeom prst="rect">
            <a:avLst/>
          </a:prstGeom>
        </p:spPr>
      </p:pic>
    </p:spTree>
    <p:extLst>
      <p:ext uri="{BB962C8B-B14F-4D97-AF65-F5344CB8AC3E}">
        <p14:creationId xmlns:p14="http://schemas.microsoft.com/office/powerpoint/2010/main" val="20293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0856F30-DB4D-B58F-464F-B2FD58C0B1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13927" y="999942"/>
            <a:ext cx="8060478" cy="4461058"/>
          </a:xfrm>
          <a:prstGeom prst="rect">
            <a:avLst/>
          </a:prstGeom>
        </p:spPr>
      </p:pic>
    </p:spTree>
    <p:extLst>
      <p:ext uri="{BB962C8B-B14F-4D97-AF65-F5344CB8AC3E}">
        <p14:creationId xmlns:p14="http://schemas.microsoft.com/office/powerpoint/2010/main" val="492344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73687BB-B913-5DCF-AD2D-555F8B6280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08674" y="1062617"/>
            <a:ext cx="8268083" cy="4732764"/>
          </a:xfrm>
          <a:prstGeom prst="rect">
            <a:avLst/>
          </a:prstGeom>
        </p:spPr>
      </p:pic>
    </p:spTree>
    <p:extLst>
      <p:ext uri="{BB962C8B-B14F-4D97-AF65-F5344CB8AC3E}">
        <p14:creationId xmlns:p14="http://schemas.microsoft.com/office/powerpoint/2010/main" val="3450105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26FFFD0-6300-C93D-B91E-E0D39CE954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38203" y="1246996"/>
            <a:ext cx="7751174" cy="3955772"/>
          </a:xfrm>
          <a:prstGeom prst="rect">
            <a:avLst/>
          </a:prstGeom>
        </p:spPr>
      </p:pic>
    </p:spTree>
    <p:extLst>
      <p:ext uri="{BB962C8B-B14F-4D97-AF65-F5344CB8AC3E}">
        <p14:creationId xmlns:p14="http://schemas.microsoft.com/office/powerpoint/2010/main" val="102627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83BDA68-E661-FC97-ACF9-C6DF1622AE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53598" y="734980"/>
            <a:ext cx="6855065" cy="5318585"/>
          </a:xfrm>
          <a:prstGeom prst="rect">
            <a:avLst/>
          </a:prstGeom>
        </p:spPr>
      </p:pic>
    </p:spTree>
    <p:extLst>
      <p:ext uri="{BB962C8B-B14F-4D97-AF65-F5344CB8AC3E}">
        <p14:creationId xmlns:p14="http://schemas.microsoft.com/office/powerpoint/2010/main" val="366063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a:t>
            </a:r>
            <a:r>
              <a:rPr lang="en-GB" sz="5400" dirty="0" err="1">
                <a:solidFill>
                  <a:schemeClr val="accent1">
                    <a:lumMod val="50000"/>
                  </a:schemeClr>
                </a:solidFill>
                <a:latin typeface="Roboto" panose="02000000000000000000" pitchFamily="2" charset="0"/>
              </a:rPr>
              <a:t>Studie</a:t>
            </a:r>
            <a:endParaRPr lang="en-GB" sz="5400" dirty="0">
              <a:solidFill>
                <a:schemeClr val="accent1">
                  <a:lumMod val="50000"/>
                </a:schemeClr>
              </a:solidFill>
              <a:latin typeface="Roboto" panose="02000000000000000000" pitchFamily="2" charset="0"/>
            </a:endParaRPr>
          </a:p>
          <a:p>
            <a:endParaRPr lang="en-GB" dirty="0">
              <a:latin typeface="Roboto" panose="02000000000000000000" pitchFamily="2" charset="0"/>
            </a:endParaRPr>
          </a:p>
          <a:p>
            <a:r>
              <a:rPr lang="en-GB" sz="2800" dirty="0" err="1">
                <a:latin typeface="Roboto" panose="02000000000000000000" pitchFamily="2" charset="0"/>
              </a:rPr>
              <a:t>Schlussfolgerungen</a:t>
            </a:r>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96949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latin typeface="Roboto" panose="02000000000000000000" pitchFamily="2" charset="0"/>
                <a:ea typeface="Roboto" panose="02000000000000000000" pitchFamily="2" charset="0"/>
              </a:rPr>
            </a:br>
            <a:r>
              <a:rPr lang="en-GB" sz="5400" dirty="0" err="1">
                <a:solidFill>
                  <a:schemeClr val="accent1">
                    <a:lumMod val="50000"/>
                  </a:schemeClr>
                </a:solidFill>
                <a:latin typeface="Roboto" panose="02000000000000000000" pitchFamily="2" charset="0"/>
                <a:ea typeface="Roboto" panose="02000000000000000000" pitchFamily="2" charset="0"/>
              </a:rPr>
              <a:t>Über</a:t>
            </a:r>
            <a:r>
              <a:rPr lang="en-GB" sz="5400" dirty="0">
                <a:solidFill>
                  <a:schemeClr val="accent1">
                    <a:lumMod val="50000"/>
                  </a:schemeClr>
                </a:solidFill>
                <a:latin typeface="Roboto" panose="02000000000000000000" pitchFamily="2" charset="0"/>
                <a:ea typeface="Roboto" panose="02000000000000000000" pitchFamily="2" charset="0"/>
              </a:rPr>
              <a:t> EUPROMS</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7842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1508105"/>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Schlussfolgerungen</a:t>
            </a:r>
            <a:endParaRPr lang="en-US" sz="4600" dirty="0">
              <a:solidFill>
                <a:srgbClr val="757070"/>
              </a:solidFill>
              <a:latin typeface="Roboto" panose="02000000000000000000" pitchFamily="2" charset="0"/>
              <a:cs typeface="Apercu Regular"/>
            </a:endParaRPr>
          </a:p>
          <a:p>
            <a:endParaRPr lang="en-US" sz="4600" dirty="0">
              <a:solidFill>
                <a:srgbClr val="757070"/>
              </a:solidFill>
              <a:latin typeface="Roboto" panose="02000000000000000000" pitchFamily="2" charset="0"/>
              <a:cs typeface="Apercu Regular"/>
            </a:endParaRPr>
          </a:p>
        </p:txBody>
      </p:sp>
      <p:pic>
        <p:nvPicPr>
          <p:cNvPr id="6" name="Picture 5">
            <a:extLst>
              <a:ext uri="{FF2B5EF4-FFF2-40B4-BE49-F238E27FC236}">
                <a16:creationId xmlns:a16="http://schemas.microsoft.com/office/drawing/2014/main" id="{C73A13A0-5E64-3CCA-2B8D-CD7D0D191F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01218" y="1533460"/>
            <a:ext cx="6917311" cy="4520105"/>
          </a:xfrm>
          <a:prstGeom prst="rect">
            <a:avLst/>
          </a:prstGeom>
        </p:spPr>
      </p:pic>
    </p:spTree>
    <p:extLst>
      <p:ext uri="{BB962C8B-B14F-4D97-AF65-F5344CB8AC3E}">
        <p14:creationId xmlns:p14="http://schemas.microsoft.com/office/powerpoint/2010/main" val="3880926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1508105"/>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Schlussfolgerungen</a:t>
            </a:r>
            <a:endParaRPr lang="en-US" sz="4600" dirty="0">
              <a:solidFill>
                <a:srgbClr val="757070"/>
              </a:solidFill>
              <a:latin typeface="Roboto" panose="02000000000000000000" pitchFamily="2" charset="0"/>
              <a:cs typeface="Apercu Regular"/>
            </a:endParaRPr>
          </a:p>
          <a:p>
            <a:endParaRPr lang="en-US" sz="4600" dirty="0">
              <a:solidFill>
                <a:srgbClr val="757070"/>
              </a:solidFill>
              <a:latin typeface="Roboto" panose="02000000000000000000" pitchFamily="2" charset="0"/>
              <a:cs typeface="Apercu Regular"/>
            </a:endParaRPr>
          </a:p>
        </p:txBody>
      </p:sp>
      <p:pic>
        <p:nvPicPr>
          <p:cNvPr id="6" name="Picture 5">
            <a:extLst>
              <a:ext uri="{FF2B5EF4-FFF2-40B4-BE49-F238E27FC236}">
                <a16:creationId xmlns:a16="http://schemas.microsoft.com/office/drawing/2014/main" id="{2AEB033C-5793-F25D-1D6E-6795E4FD32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1483" y="1480860"/>
            <a:ext cx="8414726" cy="4657116"/>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765143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1508105"/>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Schlussfolgerungen</a:t>
            </a:r>
            <a:endParaRPr lang="en-US" sz="4600" dirty="0">
              <a:solidFill>
                <a:srgbClr val="757070"/>
              </a:solidFill>
              <a:latin typeface="Roboto" panose="02000000000000000000" pitchFamily="2" charset="0"/>
              <a:cs typeface="Apercu Regular"/>
            </a:endParaRPr>
          </a:p>
          <a:p>
            <a:endParaRPr lang="en-US" sz="4600" dirty="0">
              <a:solidFill>
                <a:srgbClr val="757070"/>
              </a:solidFill>
              <a:latin typeface="Roboto" panose="02000000000000000000" pitchFamily="2" charset="0"/>
              <a:cs typeface="Apercu Regular"/>
            </a:endParaRPr>
          </a:p>
        </p:txBody>
      </p:sp>
      <p:sp>
        <p:nvSpPr>
          <p:cNvPr id="13" name="Tekstvak 10">
            <a:extLst>
              <a:ext uri="{FF2B5EF4-FFF2-40B4-BE49-F238E27FC236}">
                <a16:creationId xmlns:a16="http://schemas.microsoft.com/office/drawing/2014/main" id="{80851AD0-239D-2248-81CB-0118317E5A3E}"/>
              </a:ext>
            </a:extLst>
          </p:cNvPr>
          <p:cNvSpPr txBox="1"/>
          <p:nvPr/>
        </p:nvSpPr>
        <p:spPr>
          <a:xfrm>
            <a:off x="892419" y="1512278"/>
            <a:ext cx="11961933" cy="446276"/>
          </a:xfrm>
          <a:prstGeom prst="rect">
            <a:avLst/>
          </a:prstGeom>
          <a:noFill/>
        </p:spPr>
        <p:txBody>
          <a:bodyPr wrap="square" rtlCol="0">
            <a:spAutoFit/>
          </a:bodyPr>
          <a:lstStyle/>
          <a:p>
            <a:r>
              <a:rPr lang="en-GB" sz="2300" b="1" dirty="0">
                <a:solidFill>
                  <a:schemeClr val="accent1">
                    <a:lumMod val="50000"/>
                  </a:schemeClr>
                </a:solidFill>
                <a:latin typeface="Roboto" panose="02000000000000000000" pitchFamily="2" charset="0"/>
                <a:ea typeface="Roboto" panose="02000000000000000000" pitchFamily="2" charset="0"/>
              </a:rPr>
              <a:t>3. </a:t>
            </a:r>
            <a:r>
              <a:rPr lang="en-GB" sz="2300" b="1" dirty="0" err="1">
                <a:solidFill>
                  <a:schemeClr val="accent1">
                    <a:lumMod val="50000"/>
                  </a:schemeClr>
                </a:solidFill>
                <a:latin typeface="Roboto" panose="02000000000000000000" pitchFamily="2" charset="0"/>
                <a:ea typeface="Roboto" panose="02000000000000000000" pitchFamily="2" charset="0"/>
              </a:rPr>
              <a:t>Wir</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brauchen</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Krebszentren</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mit</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fachübergreifenden</a:t>
            </a:r>
            <a:r>
              <a:rPr lang="en-GB" sz="2300" b="1" dirty="0">
                <a:solidFill>
                  <a:schemeClr val="accent1">
                    <a:lumMod val="50000"/>
                  </a:schemeClr>
                </a:solidFill>
                <a:latin typeface="Roboto" panose="02000000000000000000" pitchFamily="2" charset="0"/>
                <a:ea typeface="Roboto" panose="02000000000000000000" pitchFamily="2" charset="0"/>
              </a:rPr>
              <a:t> Teams</a:t>
            </a:r>
            <a:endParaRPr lang="en-GB" sz="2400" dirty="0">
              <a:solidFill>
                <a:schemeClr val="tx1">
                  <a:lumMod val="65000"/>
                  <a:lumOff val="35000"/>
                </a:schemeClr>
              </a:solidFill>
              <a:latin typeface="Roboto" panose="02000000000000000000" pitchFamily="2" charset="0"/>
            </a:endParaRPr>
          </a:p>
        </p:txBody>
      </p:sp>
      <p:pic>
        <p:nvPicPr>
          <p:cNvPr id="5" name="Picture 4" descr="A group of people posing for the camera&#10;&#10;Description automatically generated">
            <a:extLst>
              <a:ext uri="{FF2B5EF4-FFF2-40B4-BE49-F238E27FC236}">
                <a16:creationId xmlns:a16="http://schemas.microsoft.com/office/drawing/2014/main" id="{ECBACA75-67DA-7E4E-97AB-BFB777C11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862" y="2104748"/>
            <a:ext cx="6172200" cy="4114800"/>
          </a:xfrm>
          <a:prstGeom prst="rect">
            <a:avLst/>
          </a:prstGeom>
        </p:spPr>
      </p:pic>
    </p:spTree>
    <p:extLst>
      <p:ext uri="{BB962C8B-B14F-4D97-AF65-F5344CB8AC3E}">
        <p14:creationId xmlns:p14="http://schemas.microsoft.com/office/powerpoint/2010/main" val="323715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Über</a:t>
            </a:r>
            <a:r>
              <a:rPr lang="en-US" sz="4600" dirty="0">
                <a:solidFill>
                  <a:srgbClr val="757070"/>
                </a:solidFill>
                <a:latin typeface="Roboto" panose="02000000000000000000" pitchFamily="2" charset="0"/>
                <a:ea typeface="Roboto" panose="02000000000000000000" pitchFamily="2" charset="0"/>
                <a:cs typeface="Apercu Regular"/>
              </a:rPr>
              <a:t> EUPROMS 1</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355038"/>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EUPROMS </a:t>
            </a:r>
            <a:r>
              <a:rPr lang="en-GB" sz="2300" dirty="0" err="1">
                <a:solidFill>
                  <a:schemeClr val="tx1">
                    <a:lumMod val="65000"/>
                    <a:lumOff val="35000"/>
                  </a:schemeClr>
                </a:solidFill>
                <a:latin typeface="Roboto" panose="02000000000000000000" pitchFamily="2" charset="0"/>
                <a:ea typeface="Roboto" panose="02000000000000000000" pitchFamily="2" charset="0"/>
              </a:rPr>
              <a:t>steht</a:t>
            </a:r>
            <a:r>
              <a:rPr lang="en-GB" sz="2300" dirty="0">
                <a:solidFill>
                  <a:schemeClr val="tx1">
                    <a:lumMod val="65000"/>
                    <a:lumOff val="35000"/>
                  </a:schemeClr>
                </a:solidFill>
                <a:latin typeface="Roboto" panose="02000000000000000000" pitchFamily="2" charset="0"/>
                <a:ea typeface="Roboto" panose="02000000000000000000" pitchFamily="2" charset="0"/>
              </a:rPr>
              <a:t> für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Patient Reported Outcome Study </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Es </a:t>
            </a:r>
            <a:r>
              <a:rPr lang="en-GB" sz="2300" dirty="0" err="1">
                <a:solidFill>
                  <a:schemeClr val="tx1">
                    <a:lumMod val="65000"/>
                    <a:lumOff val="35000"/>
                  </a:schemeClr>
                </a:solidFill>
                <a:latin typeface="Roboto" panose="02000000000000000000" pitchFamily="2" charset="0"/>
                <a:ea typeface="Roboto" panose="02000000000000000000" pitchFamily="2" charset="0"/>
              </a:rPr>
              <a:t>ist</a:t>
            </a:r>
            <a:r>
              <a:rPr lang="en-GB" sz="2300" dirty="0">
                <a:solidFill>
                  <a:schemeClr val="tx1">
                    <a:lumMod val="65000"/>
                    <a:lumOff val="35000"/>
                  </a:schemeClr>
                </a:solidFill>
                <a:latin typeface="Roboto" panose="02000000000000000000" pitchFamily="2" charset="0"/>
                <a:ea typeface="Roboto" panose="02000000000000000000" pitchFamily="2" charset="0"/>
              </a:rPr>
              <a:t> die </a:t>
            </a:r>
            <a:r>
              <a:rPr lang="en-GB" sz="2300" dirty="0" err="1">
                <a:solidFill>
                  <a:schemeClr val="tx1">
                    <a:lumMod val="65000"/>
                    <a:lumOff val="35000"/>
                  </a:schemeClr>
                </a:solidFill>
                <a:latin typeface="Roboto" panose="02000000000000000000" pitchFamily="2" charset="0"/>
                <a:ea typeface="Roboto" panose="02000000000000000000" pitchFamily="2" charset="0"/>
              </a:rPr>
              <a:t>erste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großangelegte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Studie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zur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Lebensqualität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nach</a:t>
            </a:r>
            <a:r>
              <a:rPr lang="en-GB" sz="2300" dirty="0">
                <a:solidFill>
                  <a:schemeClr val="tx1">
                    <a:lumMod val="65000"/>
                    <a:lumOff val="35000"/>
                  </a:schemeClr>
                </a:solidFill>
                <a:latin typeface="Roboto" panose="02000000000000000000" pitchFamily="2" charset="0"/>
                <a:ea typeface="Roboto" panose="02000000000000000000" pitchFamily="2" charset="0"/>
              </a:rPr>
              <a:t> der </a:t>
            </a:r>
            <a:r>
              <a:rPr lang="en-GB" sz="2300" dirty="0" err="1">
                <a:solidFill>
                  <a:schemeClr val="tx1">
                    <a:lumMod val="65000"/>
                    <a:lumOff val="35000"/>
                  </a:schemeClr>
                </a:solidFill>
                <a:latin typeface="Roboto" panose="02000000000000000000" pitchFamily="2" charset="0"/>
                <a:ea typeface="Roboto" panose="02000000000000000000" pitchFamily="2" charset="0"/>
              </a:rPr>
              <a:t>Behandlung</a:t>
            </a:r>
            <a:r>
              <a:rPr lang="en-GB" sz="2300" dirty="0">
                <a:solidFill>
                  <a:schemeClr val="tx1">
                    <a:lumMod val="65000"/>
                    <a:lumOff val="35000"/>
                  </a:schemeClr>
                </a:solidFill>
                <a:latin typeface="Roboto" panose="02000000000000000000" pitchFamily="2" charset="0"/>
                <a:ea typeface="Roboto" panose="02000000000000000000" pitchFamily="2" charset="0"/>
              </a:rPr>
              <a:t> von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Prostatakrebs</a:t>
            </a:r>
            <a:r>
              <a:rPr lang="en-GB" sz="2300" dirty="0">
                <a:solidFill>
                  <a:schemeClr val="tx1">
                    <a:lumMod val="65000"/>
                    <a:lumOff val="35000"/>
                  </a:schemeClr>
                </a:solidFill>
                <a:latin typeface="Roboto" panose="02000000000000000000" pitchFamily="2" charset="0"/>
                <a:ea typeface="Roboto" panose="02000000000000000000" pitchFamily="2" charset="0"/>
              </a:rPr>
              <a:t>, die von den </a:t>
            </a:r>
            <a:r>
              <a:rPr lang="en-GB" sz="2300" dirty="0" err="1">
                <a:solidFill>
                  <a:schemeClr val="tx1">
                    <a:lumMod val="65000"/>
                    <a:lumOff val="35000"/>
                  </a:schemeClr>
                </a:solidFill>
                <a:latin typeface="Roboto" panose="02000000000000000000" pitchFamily="2" charset="0"/>
                <a:ea typeface="Roboto" panose="02000000000000000000" pitchFamily="2" charset="0"/>
              </a:rPr>
              <a:t>Patienten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selbst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durchgeführt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wurde</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Sie </a:t>
            </a:r>
            <a:r>
              <a:rPr lang="en-GB" sz="2300" dirty="0" err="1">
                <a:solidFill>
                  <a:schemeClr val="tx1">
                    <a:lumMod val="65000"/>
                    <a:lumOff val="35000"/>
                  </a:schemeClr>
                </a:solidFill>
                <a:latin typeface="Roboto" panose="02000000000000000000" pitchFamily="2" charset="0"/>
                <a:ea typeface="Roboto" panose="02000000000000000000" pitchFamily="2" charset="0"/>
              </a:rPr>
              <a:t>bietet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eine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neue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Perspektive</a:t>
            </a:r>
            <a:r>
              <a:rPr lang="en-GB" sz="2300" dirty="0">
                <a:solidFill>
                  <a:schemeClr val="tx1">
                    <a:lumMod val="65000"/>
                    <a:lumOff val="35000"/>
                  </a:schemeClr>
                </a:solidFill>
                <a:latin typeface="Roboto" panose="02000000000000000000" pitchFamily="2" charset="0"/>
                <a:ea typeface="Roboto" panose="02000000000000000000" pitchFamily="2" charset="0"/>
              </a:rPr>
              <a:t>, da die </a:t>
            </a:r>
            <a:r>
              <a:rPr lang="en-GB" sz="2300" dirty="0" err="1">
                <a:solidFill>
                  <a:schemeClr val="tx1">
                    <a:lumMod val="65000"/>
                    <a:lumOff val="35000"/>
                  </a:schemeClr>
                </a:solidFill>
                <a:latin typeface="Roboto" panose="02000000000000000000" pitchFamily="2" charset="0"/>
                <a:ea typeface="Roboto" panose="02000000000000000000" pitchFamily="2" charset="0"/>
              </a:rPr>
              <a:t>meisten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anderen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Studien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zur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Lebensqualität</a:t>
            </a:r>
            <a:r>
              <a:rPr lang="en-GB" sz="2300" dirty="0">
                <a:solidFill>
                  <a:schemeClr val="tx1">
                    <a:lumMod val="65000"/>
                    <a:lumOff val="35000"/>
                  </a:schemeClr>
                </a:solidFill>
                <a:latin typeface="Roboto" panose="02000000000000000000" pitchFamily="2" charset="0"/>
                <a:ea typeface="Roboto" panose="02000000000000000000" pitchFamily="2" charset="0"/>
              </a:rPr>
              <a:t> von und </a:t>
            </a:r>
            <a:r>
              <a:rPr lang="en-GB" sz="2300" dirty="0" err="1">
                <a:solidFill>
                  <a:schemeClr val="tx1">
                    <a:lumMod val="65000"/>
                    <a:lumOff val="35000"/>
                  </a:schemeClr>
                </a:solidFill>
                <a:latin typeface="Roboto" panose="02000000000000000000" pitchFamily="2" charset="0"/>
                <a:ea typeface="Roboto" panose="02000000000000000000" pitchFamily="2" charset="0"/>
              </a:rPr>
              <a:t>mit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Ärzten</a:t>
            </a:r>
            <a:r>
              <a:rPr lang="en-GB" sz="2300" dirty="0">
                <a:solidFill>
                  <a:schemeClr val="tx1">
                    <a:lumMod val="65000"/>
                    <a:lumOff val="35000"/>
                  </a:schemeClr>
                </a:solidFill>
                <a:latin typeface="Roboto" panose="02000000000000000000" pitchFamily="2" charset="0"/>
                <a:ea typeface="Roboto" panose="02000000000000000000" pitchFamily="2" charset="0"/>
              </a:rPr>
              <a:t> in </a:t>
            </a:r>
            <a:r>
              <a:rPr lang="en-GB" sz="2300" dirty="0" err="1">
                <a:solidFill>
                  <a:schemeClr val="tx1">
                    <a:lumMod val="65000"/>
                    <a:lumOff val="35000"/>
                  </a:schemeClr>
                </a:solidFill>
                <a:latin typeface="Roboto" panose="02000000000000000000" pitchFamily="2" charset="0"/>
                <a:ea typeface="Roboto" panose="02000000000000000000" pitchFamily="2" charset="0"/>
              </a:rPr>
              <a:t>einem</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klinischen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Umfeld</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durchgeführt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werden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501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Über</a:t>
            </a:r>
            <a:r>
              <a:rPr lang="en-US" sz="4600" dirty="0">
                <a:solidFill>
                  <a:srgbClr val="757070"/>
                </a:solidFill>
                <a:latin typeface="Roboto" panose="02000000000000000000" pitchFamily="2" charset="0"/>
                <a:ea typeface="Roboto" panose="02000000000000000000" pitchFamily="2" charset="0"/>
                <a:cs typeface="Apercu Regular"/>
              </a:rPr>
              <a:t> EUPROMS 2</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770811"/>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Die EUPROMS-</a:t>
            </a:r>
            <a:r>
              <a:rPr lang="en-GB" sz="2300" dirty="0" err="1">
                <a:solidFill>
                  <a:schemeClr val="tx1">
                    <a:lumMod val="65000"/>
                    <a:lumOff val="35000"/>
                  </a:schemeClr>
                </a:solidFill>
                <a:latin typeface="Roboto" panose="02000000000000000000" pitchFamily="2" charset="0"/>
                <a:ea typeface="Roboto" panose="02000000000000000000" pitchFamily="2" charset="0"/>
              </a:rPr>
              <a:t>Ergebnisse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beruhen</a:t>
            </a:r>
            <a:r>
              <a:rPr lang="en-GB" sz="2300" dirty="0">
                <a:solidFill>
                  <a:schemeClr val="tx1">
                    <a:lumMod val="65000"/>
                    <a:lumOff val="35000"/>
                  </a:schemeClr>
                </a:solidFill>
                <a:latin typeface="Roboto" panose="02000000000000000000" pitchFamily="2" charset="0"/>
                <a:ea typeface="Roboto" panose="02000000000000000000" pitchFamily="2" charset="0"/>
              </a:rPr>
              <a:t> auf </a:t>
            </a:r>
            <a:r>
              <a:rPr lang="en-GB" sz="2300" dirty="0" err="1">
                <a:solidFill>
                  <a:schemeClr val="tx1">
                    <a:lumMod val="65000"/>
                    <a:lumOff val="35000"/>
                  </a:schemeClr>
                </a:solidFill>
                <a:latin typeface="Roboto" panose="02000000000000000000" pitchFamily="2" charset="0"/>
                <a:ea typeface="Roboto" panose="02000000000000000000" pitchFamily="2" charset="0"/>
              </a:rPr>
              <a:t>Antworten</a:t>
            </a:r>
            <a:r>
              <a:rPr lang="en-GB" sz="2300" dirty="0">
                <a:solidFill>
                  <a:schemeClr val="tx1">
                    <a:lumMod val="65000"/>
                    <a:lumOff val="35000"/>
                  </a:schemeClr>
                </a:solidFill>
                <a:latin typeface="Roboto" panose="02000000000000000000" pitchFamily="2" charset="0"/>
                <a:ea typeface="Roboto" panose="02000000000000000000" pitchFamily="2" charset="0"/>
              </a:rPr>
              <a:t> auf </a:t>
            </a:r>
            <a:r>
              <a:rPr lang="en-GB" sz="2300" dirty="0" err="1">
                <a:solidFill>
                  <a:schemeClr val="tx1">
                    <a:lumMod val="65000"/>
                    <a:lumOff val="35000"/>
                  </a:schemeClr>
                </a:solidFill>
                <a:latin typeface="Roboto" panose="02000000000000000000" pitchFamily="2" charset="0"/>
                <a:ea typeface="Roboto" panose="02000000000000000000" pitchFamily="2" charset="0"/>
              </a:rPr>
              <a:t>zwei</a:t>
            </a:r>
            <a:r>
              <a:rPr lang="en-GB" sz="2300" dirty="0">
                <a:solidFill>
                  <a:schemeClr val="tx1">
                    <a:lumMod val="65000"/>
                    <a:lumOff val="35000"/>
                  </a:schemeClr>
                </a:solidFill>
                <a:latin typeface="Roboto" panose="02000000000000000000" pitchFamily="2" charset="0"/>
                <a:ea typeface="Roboto" panose="02000000000000000000" pitchFamily="2" charset="0"/>
              </a:rPr>
              <a:t> Online-</a:t>
            </a:r>
            <a:r>
              <a:rPr lang="en-GB" sz="2300" dirty="0" err="1">
                <a:solidFill>
                  <a:schemeClr val="tx1">
                    <a:lumMod val="65000"/>
                    <a:lumOff val="35000"/>
                  </a:schemeClr>
                </a:solidFill>
                <a:latin typeface="Roboto" panose="02000000000000000000" pitchFamily="2" charset="0"/>
                <a:ea typeface="Roboto" panose="02000000000000000000" pitchFamily="2" charset="0"/>
              </a:rPr>
              <a:t>Fragebögen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mit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vergleichbaren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Fragen</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 1.0</a:t>
            </a:r>
          </a:p>
          <a:p>
            <a:r>
              <a:rPr lang="en-GB" sz="2300" dirty="0">
                <a:solidFill>
                  <a:schemeClr val="tx1">
                    <a:lumMod val="65000"/>
                    <a:lumOff val="35000"/>
                  </a:schemeClr>
                </a:solidFill>
                <a:latin typeface="Roboto" panose="02000000000000000000" pitchFamily="2" charset="0"/>
                <a:ea typeface="Roboto" panose="02000000000000000000" pitchFamily="2" charset="0"/>
              </a:rPr>
              <a:t>Start August 2019, </a:t>
            </a:r>
            <a:r>
              <a:rPr lang="en-GB" sz="2300" dirty="0" err="1">
                <a:solidFill>
                  <a:schemeClr val="tx1">
                    <a:lumMod val="65000"/>
                    <a:lumOff val="35000"/>
                  </a:schemeClr>
                </a:solidFill>
                <a:latin typeface="Roboto" panose="02000000000000000000" pitchFamily="2" charset="0"/>
                <a:ea typeface="Roboto" panose="02000000000000000000" pitchFamily="2" charset="0"/>
              </a:rPr>
              <a:t>erste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Berichte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Januar</a:t>
            </a:r>
            <a:r>
              <a:rPr lang="en-GB" sz="2300" dirty="0">
                <a:solidFill>
                  <a:schemeClr val="tx1">
                    <a:lumMod val="65000"/>
                    <a:lumOff val="35000"/>
                  </a:schemeClr>
                </a:solidFill>
                <a:latin typeface="Roboto" panose="02000000000000000000" pitchFamily="2" charset="0"/>
                <a:ea typeface="Roboto" panose="02000000000000000000" pitchFamily="2" charset="0"/>
              </a:rPr>
              <a:t> 2020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Antworten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 2.0</a:t>
            </a:r>
          </a:p>
          <a:p>
            <a:r>
              <a:rPr lang="en-GB" sz="2300" dirty="0">
                <a:solidFill>
                  <a:schemeClr val="tx1">
                    <a:lumMod val="65000"/>
                    <a:lumOff val="35000"/>
                  </a:schemeClr>
                </a:solidFill>
                <a:latin typeface="Roboto" panose="02000000000000000000" pitchFamily="2" charset="0"/>
                <a:ea typeface="Roboto" panose="02000000000000000000" pitchFamily="2" charset="0"/>
              </a:rPr>
              <a:t>Start </a:t>
            </a:r>
            <a:r>
              <a:rPr lang="en-GB" sz="2300" dirty="0" err="1">
                <a:solidFill>
                  <a:schemeClr val="tx1">
                    <a:lumMod val="65000"/>
                    <a:lumOff val="35000"/>
                  </a:schemeClr>
                </a:solidFill>
                <a:latin typeface="Roboto" panose="02000000000000000000" pitchFamily="2" charset="0"/>
                <a:ea typeface="Roboto" panose="02000000000000000000" pitchFamily="2" charset="0"/>
              </a:rPr>
              <a:t>Oktober</a:t>
            </a:r>
            <a:r>
              <a:rPr lang="en-GB" sz="2300" dirty="0">
                <a:solidFill>
                  <a:schemeClr val="tx1">
                    <a:lumMod val="65000"/>
                    <a:lumOff val="35000"/>
                  </a:schemeClr>
                </a:solidFill>
                <a:latin typeface="Roboto" panose="02000000000000000000" pitchFamily="2" charset="0"/>
                <a:ea typeface="Roboto" panose="02000000000000000000" pitchFamily="2" charset="0"/>
              </a:rPr>
              <a:t> 2021, </a:t>
            </a:r>
            <a:r>
              <a:rPr lang="en-GB" sz="2300" dirty="0" err="1">
                <a:solidFill>
                  <a:schemeClr val="tx1">
                    <a:lumMod val="65000"/>
                    <a:lumOff val="35000"/>
                  </a:schemeClr>
                </a:solidFill>
                <a:latin typeface="Roboto" panose="02000000000000000000" pitchFamily="2" charset="0"/>
                <a:ea typeface="Roboto" panose="02000000000000000000" pitchFamily="2" charset="0"/>
              </a:rPr>
              <a:t>erste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Berichte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Juli</a:t>
            </a:r>
            <a:r>
              <a:rPr lang="en-GB" sz="2300" dirty="0">
                <a:solidFill>
                  <a:schemeClr val="tx1">
                    <a:lumMod val="65000"/>
                    <a:lumOff val="35000"/>
                  </a:schemeClr>
                </a:solidFill>
                <a:latin typeface="Roboto" panose="02000000000000000000" pitchFamily="2" charset="0"/>
                <a:ea typeface="Roboto" panose="02000000000000000000" pitchFamily="2" charset="0"/>
              </a:rPr>
              <a:t> 2022</a:t>
            </a: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Antworten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8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Über</a:t>
            </a:r>
            <a:r>
              <a:rPr lang="en-US" sz="4600" dirty="0">
                <a:solidFill>
                  <a:srgbClr val="757070"/>
                </a:solidFill>
                <a:latin typeface="Roboto" panose="02000000000000000000" pitchFamily="2" charset="0"/>
                <a:ea typeface="Roboto" panose="02000000000000000000" pitchFamily="2" charset="0"/>
                <a:cs typeface="Apercu Regular"/>
              </a:rPr>
              <a:t> EUPROMS 3</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154984"/>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Die </a:t>
            </a:r>
            <a:r>
              <a:rPr lang="en-GB" sz="2300" dirty="0" err="1">
                <a:solidFill>
                  <a:schemeClr val="tx1">
                    <a:lumMod val="65000"/>
                    <a:lumOff val="35000"/>
                  </a:schemeClr>
                </a:solidFill>
                <a:latin typeface="Roboto" panose="02000000000000000000" pitchFamily="2" charset="0"/>
                <a:ea typeface="Roboto" panose="02000000000000000000" pitchFamily="2" charset="0"/>
              </a:rPr>
              <a:t>Umfrageergebnisse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liefern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eine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Momentaufnahme</a:t>
            </a:r>
            <a:r>
              <a:rPr lang="en-GB" sz="2300" dirty="0">
                <a:solidFill>
                  <a:schemeClr val="tx1">
                    <a:lumMod val="65000"/>
                    <a:lumOff val="35000"/>
                  </a:schemeClr>
                </a:solidFill>
                <a:latin typeface="Roboto" panose="02000000000000000000" pitchFamily="2" charset="0"/>
                <a:ea typeface="Roboto" panose="02000000000000000000" pitchFamily="2" charset="0"/>
              </a:rPr>
              <a:t>“ der </a:t>
            </a:r>
            <a:r>
              <a:rPr lang="en-GB" sz="2300" dirty="0" err="1">
                <a:solidFill>
                  <a:schemeClr val="tx1">
                    <a:lumMod val="65000"/>
                    <a:lumOff val="35000"/>
                  </a:schemeClr>
                </a:solidFill>
                <a:latin typeface="Roboto" panose="02000000000000000000" pitchFamily="2" charset="0"/>
                <a:ea typeface="Roboto" panose="02000000000000000000" pitchFamily="2" charset="0"/>
              </a:rPr>
              <a:t>Lebensqualität</a:t>
            </a:r>
            <a:r>
              <a:rPr lang="en-GB" sz="2300" dirty="0">
                <a:solidFill>
                  <a:schemeClr val="tx1">
                    <a:lumMod val="65000"/>
                    <a:lumOff val="35000"/>
                  </a:schemeClr>
                </a:solidFill>
                <a:latin typeface="Roboto" panose="02000000000000000000" pitchFamily="2" charset="0"/>
                <a:ea typeface="Roboto" panose="02000000000000000000" pitchFamily="2" charset="0"/>
              </a:rPr>
              <a:t> von </a:t>
            </a:r>
            <a:r>
              <a:rPr lang="en-GB" sz="2300" dirty="0" err="1">
                <a:solidFill>
                  <a:schemeClr val="tx1">
                    <a:lumMod val="65000"/>
                    <a:lumOff val="35000"/>
                  </a:schemeClr>
                </a:solidFill>
                <a:latin typeface="Roboto" panose="02000000000000000000" pitchFamily="2" charset="0"/>
                <a:ea typeface="Roboto" panose="02000000000000000000" pitchFamily="2" charset="0"/>
              </a:rPr>
              <a:t>Männern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mit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Prostatakrebs</a:t>
            </a:r>
            <a:r>
              <a:rPr lang="en-GB" sz="2300" dirty="0">
                <a:solidFill>
                  <a:schemeClr val="tx1">
                    <a:lumMod val="65000"/>
                    <a:lumOff val="35000"/>
                  </a:schemeClr>
                </a:solidFill>
                <a:latin typeface="Roboto" panose="02000000000000000000" pitchFamily="2" charset="0"/>
                <a:ea typeface="Roboto" panose="02000000000000000000" pitchFamily="2" charset="0"/>
              </a:rPr>
              <a:t> in </a:t>
            </a:r>
            <a:r>
              <a:rPr lang="en-GB" sz="2300" dirty="0" err="1">
                <a:solidFill>
                  <a:schemeClr val="tx1">
                    <a:lumMod val="65000"/>
                    <a:lumOff val="35000"/>
                  </a:schemeClr>
                </a:solidFill>
                <a:latin typeface="Roboto" panose="02000000000000000000" pitchFamily="2" charset="0"/>
                <a:ea typeface="Roboto" panose="02000000000000000000" pitchFamily="2" charset="0"/>
              </a:rPr>
              <a:t>ganz</a:t>
            </a:r>
            <a:r>
              <a:rPr lang="en-GB" sz="2300" dirty="0">
                <a:solidFill>
                  <a:schemeClr val="tx1">
                    <a:lumMod val="65000"/>
                    <a:lumOff val="35000"/>
                  </a:schemeClr>
                </a:solidFill>
                <a:latin typeface="Roboto" panose="02000000000000000000" pitchFamily="2" charset="0"/>
                <a:ea typeface="Roboto" panose="02000000000000000000" pitchFamily="2" charset="0"/>
              </a:rPr>
              <a:t>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zu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einem</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bestimmten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Zeitpunkt</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Sie </a:t>
            </a:r>
            <a:r>
              <a:rPr lang="en-GB" sz="2300" dirty="0" err="1">
                <a:solidFill>
                  <a:schemeClr val="tx1">
                    <a:lumMod val="65000"/>
                    <a:lumOff val="35000"/>
                  </a:schemeClr>
                </a:solidFill>
                <a:latin typeface="Roboto" panose="02000000000000000000" pitchFamily="2" charset="0"/>
                <a:ea typeface="Roboto" panose="02000000000000000000" pitchFamily="2" charset="0"/>
              </a:rPr>
              <a:t>liefern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Informationen</a:t>
            </a:r>
            <a:r>
              <a:rPr lang="en-GB" sz="2300" dirty="0">
                <a:solidFill>
                  <a:schemeClr val="tx1">
                    <a:lumMod val="65000"/>
                    <a:lumOff val="35000"/>
                  </a:schemeClr>
                </a:solidFill>
                <a:latin typeface="Roboto" panose="02000000000000000000" pitchFamily="2" charset="0"/>
                <a:ea typeface="Roboto" panose="02000000000000000000" pitchFamily="2" charset="0"/>
              </a:rPr>
              <a:t>, die </a:t>
            </a:r>
            <a:r>
              <a:rPr lang="en-GB" sz="2300" dirty="0" err="1">
                <a:solidFill>
                  <a:schemeClr val="tx1">
                    <a:lumMod val="65000"/>
                    <a:lumOff val="35000"/>
                  </a:schemeClr>
                </a:solidFill>
                <a:latin typeface="Roboto" panose="02000000000000000000" pitchFamily="2" charset="0"/>
                <a:ea typeface="Roboto" panose="02000000000000000000" pitchFamily="2" charset="0"/>
              </a:rPr>
              <a:t>Patienten</a:t>
            </a:r>
            <a:r>
              <a:rPr lang="en-GB" sz="2300" dirty="0">
                <a:solidFill>
                  <a:schemeClr val="tx1">
                    <a:lumMod val="65000"/>
                    <a:lumOff val="35000"/>
                  </a:schemeClr>
                </a:solidFill>
                <a:latin typeface="Roboto" panose="02000000000000000000" pitchFamily="2" charset="0"/>
                <a:ea typeface="Roboto" panose="02000000000000000000" pitchFamily="2" charset="0"/>
              </a:rPr>
              <a:t> und </a:t>
            </a:r>
            <a:r>
              <a:rPr lang="en-GB" sz="2300" dirty="0" err="1">
                <a:solidFill>
                  <a:schemeClr val="tx1">
                    <a:lumMod val="65000"/>
                    <a:lumOff val="35000"/>
                  </a:schemeClr>
                </a:solidFill>
                <a:latin typeface="Roboto" panose="02000000000000000000" pitchFamily="2" charset="0"/>
                <a:ea typeface="Roboto" panose="02000000000000000000" pitchFamily="2" charset="0"/>
              </a:rPr>
              <a:t>ihren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Ärzten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helfen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können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Entscheidungen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bezüglich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Behandlungen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zu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treffen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Sie </a:t>
            </a:r>
            <a:r>
              <a:rPr lang="en-GB" sz="2300" dirty="0" err="1">
                <a:solidFill>
                  <a:schemeClr val="tx1">
                    <a:lumMod val="65000"/>
                    <a:lumOff val="35000"/>
                  </a:schemeClr>
                </a:solidFill>
                <a:latin typeface="Roboto" panose="02000000000000000000" pitchFamily="2" charset="0"/>
                <a:ea typeface="Roboto" panose="02000000000000000000" pitchFamily="2" charset="0"/>
              </a:rPr>
              <a:t>können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dabei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helfen</a:t>
            </a:r>
            <a:r>
              <a:rPr lang="en-GB" sz="2300" dirty="0">
                <a:solidFill>
                  <a:schemeClr val="tx1">
                    <a:lumMod val="65000"/>
                    <a:lumOff val="35000"/>
                  </a:schemeClr>
                </a:solidFill>
                <a:latin typeface="Roboto" panose="02000000000000000000" pitchFamily="2" charset="0"/>
                <a:ea typeface="Roboto" panose="02000000000000000000" pitchFamily="2" charset="0"/>
              </a:rPr>
              <a:t>, die </a:t>
            </a:r>
            <a:r>
              <a:rPr lang="en-GB" sz="2300" dirty="0" err="1">
                <a:solidFill>
                  <a:schemeClr val="tx1">
                    <a:lumMod val="65000"/>
                    <a:lumOff val="35000"/>
                  </a:schemeClr>
                </a:solidFill>
                <a:latin typeface="Roboto" panose="02000000000000000000" pitchFamily="2" charset="0"/>
                <a:ea typeface="Roboto" panose="02000000000000000000" pitchFamily="2" charset="0"/>
              </a:rPr>
              <a:t>Früherkennung</a:t>
            </a:r>
            <a:r>
              <a:rPr lang="en-GB" sz="2300" dirty="0">
                <a:solidFill>
                  <a:schemeClr val="tx1">
                    <a:lumMod val="65000"/>
                    <a:lumOff val="35000"/>
                  </a:schemeClr>
                </a:solidFill>
                <a:latin typeface="Roboto" panose="02000000000000000000" pitchFamily="2" charset="0"/>
                <a:ea typeface="Roboto" panose="02000000000000000000" pitchFamily="2" charset="0"/>
              </a:rPr>
              <a:t> von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Prostatakrebs</a:t>
            </a:r>
            <a:r>
              <a:rPr lang="en-GB" sz="2300" dirty="0">
                <a:solidFill>
                  <a:schemeClr val="tx1">
                    <a:lumMod val="65000"/>
                    <a:lumOff val="35000"/>
                  </a:schemeClr>
                </a:solidFill>
                <a:latin typeface="Roboto" panose="02000000000000000000" pitchFamily="2" charset="0"/>
                <a:ea typeface="Roboto" panose="02000000000000000000" pitchFamily="2" charset="0"/>
              </a:rPr>
              <a:t> und </a:t>
            </a:r>
            <a:r>
              <a:rPr lang="en-GB" sz="2300" dirty="0" err="1">
                <a:solidFill>
                  <a:schemeClr val="tx1">
                    <a:lumMod val="65000"/>
                    <a:lumOff val="35000"/>
                  </a:schemeClr>
                </a:solidFill>
                <a:latin typeface="Roboto" panose="02000000000000000000" pitchFamily="2" charset="0"/>
                <a:ea typeface="Roboto" panose="02000000000000000000" pitchFamily="2" charset="0"/>
              </a:rPr>
              <a:t>Behandlungsansätze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wie</a:t>
            </a:r>
            <a:r>
              <a:rPr lang="en-GB" sz="2300" dirty="0">
                <a:solidFill>
                  <a:schemeClr val="tx1">
                    <a:lumMod val="65000"/>
                    <a:lumOff val="35000"/>
                  </a:schemeClr>
                </a:solidFill>
                <a:latin typeface="Roboto" panose="02000000000000000000" pitchFamily="2" charset="0"/>
                <a:ea typeface="Roboto" panose="02000000000000000000" pitchFamily="2" charset="0"/>
              </a:rPr>
              <a:t> die </a:t>
            </a:r>
            <a:r>
              <a:rPr lang="en-GB" sz="2300" dirty="0" err="1">
                <a:solidFill>
                  <a:schemeClr val="tx1">
                    <a:lumMod val="65000"/>
                    <a:lumOff val="35000"/>
                  </a:schemeClr>
                </a:solidFill>
                <a:latin typeface="Roboto" panose="02000000000000000000" pitchFamily="2" charset="0"/>
                <a:ea typeface="Roboto" panose="02000000000000000000" pitchFamily="2" charset="0"/>
              </a:rPr>
              <a:t>aktive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Überwachung</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zu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fördern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24503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Über</a:t>
            </a:r>
            <a:r>
              <a:rPr lang="en-US" sz="4600" dirty="0">
                <a:solidFill>
                  <a:srgbClr val="757070"/>
                </a:solidFill>
                <a:latin typeface="Roboto" panose="02000000000000000000" pitchFamily="2" charset="0"/>
                <a:ea typeface="Roboto" panose="02000000000000000000" pitchFamily="2" charset="0"/>
                <a:cs typeface="Apercu Regular"/>
              </a:rPr>
              <a:t> EUPROMS 4</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708981"/>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rPr>
              <a:t>Europa </a:t>
            </a:r>
            <a:r>
              <a:rPr lang="en-GB" sz="2300" dirty="0" err="1">
                <a:solidFill>
                  <a:schemeClr val="tx1">
                    <a:lumMod val="65000"/>
                    <a:lumOff val="35000"/>
                  </a:schemeClr>
                </a:solidFill>
                <a:latin typeface="Roboto" panose="02000000000000000000" pitchFamily="2" charset="0"/>
              </a:rPr>
              <a:t>Uomo</a:t>
            </a:r>
            <a:r>
              <a:rPr lang="en-GB" sz="2300" dirty="0">
                <a:solidFill>
                  <a:schemeClr val="tx1">
                    <a:lumMod val="65000"/>
                    <a:lumOff val="35000"/>
                  </a:schemeClr>
                </a:solidFill>
                <a:latin typeface="Roboto" panose="02000000000000000000" pitchFamily="2" charset="0"/>
              </a:rPr>
              <a:t> hat die EUPROMS-</a:t>
            </a:r>
            <a:r>
              <a:rPr lang="en-GB" sz="2300" dirty="0" err="1">
                <a:solidFill>
                  <a:schemeClr val="tx1">
                    <a:lumMod val="65000"/>
                    <a:lumOff val="35000"/>
                  </a:schemeClr>
                </a:solidFill>
                <a:latin typeface="Roboto" panose="02000000000000000000" pitchFamily="2" charset="0"/>
              </a:rPr>
              <a:t>Ergebnisse</a:t>
            </a:r>
            <a:r>
              <a:rPr lang="en-GB" sz="2300" dirty="0">
                <a:solidFill>
                  <a:schemeClr val="tx1">
                    <a:lumMod val="65000"/>
                    <a:lumOff val="35000"/>
                  </a:schemeClr>
                </a:solidFill>
                <a:latin typeface="Roboto" panose="02000000000000000000" pitchFamily="2" charset="0"/>
              </a:rPr>
              <a:t> auf </a:t>
            </a:r>
            <a:r>
              <a:rPr lang="en-GB" sz="2300" dirty="0" err="1">
                <a:solidFill>
                  <a:schemeClr val="tx1">
                    <a:lumMod val="65000"/>
                    <a:lumOff val="35000"/>
                  </a:schemeClr>
                </a:solidFill>
                <a:latin typeface="Roboto" panose="02000000000000000000" pitchFamily="2" charset="0"/>
              </a:rPr>
              <a:t>vielen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wichtigen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medizinischen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Konferenzen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bekanntgegeben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darunter</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European Association of Urologists (EAU) </a:t>
            </a:r>
            <a:r>
              <a:rPr lang="en-GB" sz="2300" dirty="0" err="1">
                <a:solidFill>
                  <a:schemeClr val="tx1">
                    <a:lumMod val="65000"/>
                    <a:lumOff val="35000"/>
                  </a:schemeClr>
                </a:solidFill>
                <a:latin typeface="Roboto" panose="02000000000000000000" pitchFamily="2" charset="0"/>
              </a:rPr>
              <a:t>Kongress</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Die EAU Section of Oncological Urology </a:t>
            </a:r>
            <a:r>
              <a:rPr lang="en-GB" sz="2300" dirty="0" err="1">
                <a:solidFill>
                  <a:schemeClr val="tx1">
                    <a:lumMod val="65000"/>
                    <a:lumOff val="35000"/>
                  </a:schemeClr>
                </a:solidFill>
                <a:latin typeface="Roboto" panose="02000000000000000000" pitchFamily="2" charset="0"/>
              </a:rPr>
              <a:t>Jahrestagung</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Der European Society for Medical Oncology (ESMO) </a:t>
            </a:r>
            <a:r>
              <a:rPr lang="en-GB" sz="2300" dirty="0" err="1">
                <a:solidFill>
                  <a:schemeClr val="tx1">
                    <a:lumMod val="65000"/>
                    <a:lumOff val="35000"/>
                  </a:schemeClr>
                </a:solidFill>
                <a:latin typeface="Roboto" panose="02000000000000000000" pitchFamily="2" charset="0"/>
              </a:rPr>
              <a:t>Kongress</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Der European Multidisciplinary Congress on Urological Cancers (EMUC)</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European Organisation for Research and Treatment of Cancer (EORTC) Webinar </a:t>
            </a:r>
          </a:p>
          <a:p>
            <a:endParaRPr lang="en-GB" sz="2300" dirty="0">
              <a:solidFill>
                <a:schemeClr val="tx1">
                  <a:lumMod val="65000"/>
                  <a:lumOff val="35000"/>
                </a:schemeClr>
              </a:solidFill>
              <a:latin typeface="Roboto" panose="02000000000000000000" pitchFamily="2" charset="0"/>
            </a:endParaRPr>
          </a:p>
          <a:p>
            <a:r>
              <a:rPr lang="en-GB" sz="2300" dirty="0">
                <a:solidFill>
                  <a:schemeClr val="tx1">
                    <a:lumMod val="65000"/>
                    <a:lumOff val="35000"/>
                  </a:schemeClr>
                </a:solidFill>
                <a:latin typeface="Roboto" panose="02000000000000000000" pitchFamily="2" charset="0"/>
              </a:rPr>
              <a:t>Die </a:t>
            </a:r>
            <a:r>
              <a:rPr lang="en-GB" sz="2300" dirty="0" err="1">
                <a:solidFill>
                  <a:schemeClr val="tx1">
                    <a:lumMod val="65000"/>
                    <a:lumOff val="35000"/>
                  </a:schemeClr>
                </a:solidFill>
                <a:latin typeface="Roboto" panose="02000000000000000000" pitchFamily="2" charset="0"/>
              </a:rPr>
              <a:t>Ergebnisse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wurden</a:t>
            </a:r>
            <a:r>
              <a:rPr lang="en-GB" sz="2300" dirty="0">
                <a:solidFill>
                  <a:schemeClr val="tx1">
                    <a:lumMod val="65000"/>
                    <a:lumOff val="35000"/>
                  </a:schemeClr>
                </a:solidFill>
                <a:latin typeface="Roboto" panose="02000000000000000000" pitchFamily="2" charset="0"/>
              </a:rPr>
              <a:t> in </a:t>
            </a:r>
            <a:r>
              <a:rPr lang="en-GB" sz="2300" dirty="0" err="1">
                <a:solidFill>
                  <a:schemeClr val="tx1">
                    <a:lumMod val="65000"/>
                    <a:lumOff val="35000"/>
                  </a:schemeClr>
                </a:solidFill>
                <a:latin typeface="Roboto" panose="02000000000000000000" pitchFamily="2" charset="0"/>
              </a:rPr>
              <a:t>verschiedenen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Publikationen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veröffentlicht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darunter</a:t>
            </a:r>
            <a:r>
              <a:rPr lang="en-GB" sz="2300" dirty="0">
                <a:solidFill>
                  <a:schemeClr val="tx1">
                    <a:lumMod val="65000"/>
                    <a:lumOff val="35000"/>
                  </a:schemeClr>
                </a:solidFill>
                <a:latin typeface="Roboto" panose="02000000000000000000" pitchFamily="2" charset="0"/>
              </a:rPr>
              <a:t> das </a:t>
            </a:r>
            <a:r>
              <a:rPr lang="en-GB" sz="2300" dirty="0" err="1">
                <a:solidFill>
                  <a:schemeClr val="tx1">
                    <a:lumMod val="65000"/>
                    <a:lumOff val="35000"/>
                  </a:schemeClr>
                </a:solidFill>
                <a:latin typeface="Roboto" panose="02000000000000000000" pitchFamily="2" charset="0"/>
              </a:rPr>
              <a:t>Magazin</a:t>
            </a:r>
            <a:r>
              <a:rPr lang="en-GB" sz="2300" dirty="0">
                <a:solidFill>
                  <a:schemeClr val="tx1">
                    <a:lumMod val="65000"/>
                    <a:lumOff val="35000"/>
                  </a:schemeClr>
                </a:solidFill>
                <a:latin typeface="Roboto" panose="02000000000000000000" pitchFamily="2" charset="0"/>
              </a:rPr>
              <a:t> European Urology Focus</a:t>
            </a: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12739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686778" y="21592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br>
            <a:br>
              <a:rPr lang="en-GB" sz="2400"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Wie EUPROMS </a:t>
            </a:r>
            <a:r>
              <a:rPr lang="en-GB" sz="5400" dirty="0" err="1">
                <a:solidFill>
                  <a:schemeClr val="accent1">
                    <a:lumMod val="50000"/>
                  </a:schemeClr>
                </a:solidFill>
                <a:latin typeface="Roboto" panose="02000000000000000000" pitchFamily="2" charset="0"/>
                <a:ea typeface="Roboto" panose="02000000000000000000" pitchFamily="2" charset="0"/>
              </a:rPr>
              <a:t>durchgeführt</a:t>
            </a:r>
            <a:r>
              <a:rPr lang="en-GB" sz="5400" dirty="0">
                <a:solidFill>
                  <a:schemeClr val="accent1">
                    <a:lumMod val="50000"/>
                  </a:schemeClr>
                </a:solidFill>
                <a:latin typeface="Roboto" panose="02000000000000000000" pitchFamily="2" charset="0"/>
                <a:ea typeface="Roboto" panose="02000000000000000000" pitchFamily="2" charset="0"/>
              </a:rPr>
              <a:t> </a:t>
            </a:r>
            <a:r>
              <a:rPr lang="en-GB" sz="5400" dirty="0" err="1">
                <a:solidFill>
                  <a:schemeClr val="accent1">
                    <a:lumMod val="50000"/>
                  </a:schemeClr>
                </a:solidFill>
                <a:latin typeface="Roboto" panose="02000000000000000000" pitchFamily="2" charset="0"/>
                <a:ea typeface="Roboto" panose="02000000000000000000" pitchFamily="2" charset="0"/>
              </a:rPr>
              <a:t>wurde</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604045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EAU patient view Barcelona 2019 André Deschamps</Template>
  <TotalTime>6696</TotalTime>
  <Words>2418</Words>
  <Application>Microsoft Macintosh PowerPoint</Application>
  <PresentationFormat>Widescreen</PresentationFormat>
  <Paragraphs>217</Paragraphs>
  <Slides>42</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Roboto</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deschamps</dc:creator>
  <cp:lastModifiedBy>Simon Crompton</cp:lastModifiedBy>
  <cp:revision>218</cp:revision>
  <dcterms:created xsi:type="dcterms:W3CDTF">2019-05-14T09:26:05Z</dcterms:created>
  <dcterms:modified xsi:type="dcterms:W3CDTF">2023-07-13T09:34:51Z</dcterms:modified>
</cp:coreProperties>
</file>