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6" autoAdjust="0"/>
    <p:restoredTop sz="75907" autoAdjust="0"/>
  </p:normalViewPr>
  <p:slideViewPr>
    <p:cSldViewPr snapToGrid="0">
      <p:cViewPr varScale="1">
        <p:scale>
          <a:sx n="96" d="100"/>
          <a:sy n="96" d="100"/>
        </p:scale>
        <p:origin x="12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comportait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questions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d’ordre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démographique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un tout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éventail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questions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destinées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établir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vie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quotidienne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vie, grâce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couramment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EQ-5D-5L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EORTC-QLQ-C30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 taille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l’échantillon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était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très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grande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qui rend les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dignes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Il y 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réponse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massive dans 32 pays,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principalement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mais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aussi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Amérique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du Nord et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Australie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L’âge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moyen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au moment du diagnostic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était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64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et le temps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écoulé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depuis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traitement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chez les hommes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répondants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était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cinq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moyenne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Pour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certains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hommes,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traitement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datait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10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et pour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d’autres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il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venait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tout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juste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se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terminer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Comme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vous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verrez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sur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graphique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répartition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l’âge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au premier diagnostic, plus de 50 % des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répondants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été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diagnostiqués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avant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leurs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65 ans.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à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l’encontre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l’idée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selon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laquelle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 cancer de la prostate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maladie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«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vieux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plupart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répondants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vivaient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avec un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ou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partenaire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qui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important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compte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tenu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effets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que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traitement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peut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avoir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sur la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fonction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sexuelle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Il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existe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un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léger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biais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dans le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profil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répondants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tendant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vers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un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niveau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formation plus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élevé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patients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n’avaient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reçu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moment du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démarrage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57 %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prostatectomie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vie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particulier.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graphique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 </a:t>
            </a:r>
            <a:r>
              <a:rPr lang="en-US" dirty="0" err="1"/>
              <a:t>évaluée</a:t>
            </a:r>
            <a:r>
              <a:rPr lang="en-US" dirty="0"/>
              <a:t> par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répondants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échelle</a:t>
            </a:r>
            <a:r>
              <a:rPr lang="en-US" dirty="0"/>
              <a:t> de un </a:t>
            </a:r>
            <a:r>
              <a:rPr lang="en-US" dirty="0" err="1"/>
              <a:t>à</a:t>
            </a:r>
            <a:r>
              <a:rPr lang="en-US" dirty="0"/>
              <a:t> sept, </a:t>
            </a:r>
            <a:r>
              <a:rPr lang="en-US" dirty="0" err="1"/>
              <a:t>ainsi</a:t>
            </a:r>
            <a:r>
              <a:rPr lang="en-US" dirty="0"/>
              <a:t> que le </a:t>
            </a:r>
            <a:r>
              <a:rPr lang="en-US" dirty="0" err="1"/>
              <a:t>pourcentage</a:t>
            </a:r>
            <a:r>
              <a:rPr lang="en-US" dirty="0"/>
              <a:t> dans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catégorie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constaterez</a:t>
            </a:r>
            <a:r>
              <a:rPr lang="en-US" dirty="0"/>
              <a:t> que la </a:t>
            </a:r>
            <a:r>
              <a:rPr lang="en-US" dirty="0" err="1"/>
              <a:t>qualité</a:t>
            </a:r>
            <a:r>
              <a:rPr lang="en-US" dirty="0"/>
              <a:t> de vie des </a:t>
            </a:r>
            <a:r>
              <a:rPr lang="en-US" dirty="0" err="1"/>
              <a:t>répondants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généralement</a:t>
            </a:r>
            <a:r>
              <a:rPr lang="en-US" dirty="0"/>
              <a:t> bonne. </a:t>
            </a:r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nous le </a:t>
            </a:r>
            <a:r>
              <a:rPr lang="en-US" dirty="0" err="1"/>
              <a:t>verrons</a:t>
            </a:r>
            <a:r>
              <a:rPr lang="en-US" dirty="0"/>
              <a:t> dans la diapositive </a:t>
            </a:r>
            <a:r>
              <a:rPr lang="en-US" dirty="0" err="1"/>
              <a:t>suivante</a:t>
            </a:r>
            <a:r>
              <a:rPr lang="en-US" dirty="0"/>
              <a:t>, </a:t>
            </a:r>
            <a:r>
              <a:rPr lang="en-US" dirty="0" err="1"/>
              <a:t>certains</a:t>
            </a:r>
            <a:r>
              <a:rPr lang="en-US" dirty="0"/>
              <a:t> aspects de la vie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meilleurs</a:t>
            </a:r>
            <a:r>
              <a:rPr lang="en-US" dirty="0"/>
              <a:t> que </a:t>
            </a:r>
            <a:r>
              <a:rPr lang="en-US" dirty="0" err="1"/>
              <a:t>d’autres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Cette</a:t>
            </a:r>
            <a:r>
              <a:rPr lang="en-US" dirty="0"/>
              <a:t> diapositive </a:t>
            </a:r>
            <a:r>
              <a:rPr lang="en-US" dirty="0" err="1"/>
              <a:t>montre</a:t>
            </a:r>
            <a:r>
              <a:rPr lang="en-US" dirty="0"/>
              <a:t> les scores de </a:t>
            </a:r>
            <a:r>
              <a:rPr lang="en-US" dirty="0" err="1"/>
              <a:t>qualité</a:t>
            </a:r>
            <a:r>
              <a:rPr lang="en-US" dirty="0"/>
              <a:t> de vie, avec le score le plus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désignant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 la plus </a:t>
            </a:r>
            <a:r>
              <a:rPr lang="en-US" dirty="0" err="1"/>
              <a:t>mauvaise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Ces</a:t>
            </a:r>
            <a:r>
              <a:rPr lang="en-US" dirty="0"/>
              <a:t> scores </a:t>
            </a:r>
            <a:r>
              <a:rPr lang="en-US" dirty="0" err="1"/>
              <a:t>indiquent</a:t>
            </a:r>
            <a:r>
              <a:rPr lang="en-US" dirty="0"/>
              <a:t> que le manque de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, et dans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moindre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l’incontinence</a:t>
            </a:r>
            <a:r>
              <a:rPr lang="en-US" dirty="0"/>
              <a:t>, </a:t>
            </a:r>
            <a:r>
              <a:rPr lang="en-US" dirty="0" err="1"/>
              <a:t>affectent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 des hommes beaucoup plus que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effets</a:t>
            </a:r>
            <a:r>
              <a:rPr lang="en-US" dirty="0"/>
              <a:t> post-</a:t>
            </a:r>
            <a:r>
              <a:rPr lang="en-US" dirty="0" err="1"/>
              <a:t>traitement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Après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généraux</a:t>
            </a:r>
            <a:r>
              <a:rPr lang="en-US" dirty="0"/>
              <a:t>, </a:t>
            </a:r>
            <a:r>
              <a:rPr lang="en-US" dirty="0" err="1"/>
              <a:t>examinons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certains</a:t>
            </a:r>
            <a:r>
              <a:rPr lang="en-US" dirty="0"/>
              <a:t> aspects </a:t>
            </a:r>
            <a:r>
              <a:rPr lang="en-US" dirty="0" err="1"/>
              <a:t>spécifiques</a:t>
            </a:r>
            <a:r>
              <a:rPr lang="en-US" dirty="0"/>
              <a:t> de la </a:t>
            </a:r>
            <a:r>
              <a:rPr lang="en-US" dirty="0" err="1"/>
              <a:t>qualité</a:t>
            </a:r>
            <a:r>
              <a:rPr lang="en-US" dirty="0"/>
              <a:t> de vie après un </a:t>
            </a:r>
            <a:r>
              <a:rPr lang="en-US" dirty="0" err="1"/>
              <a:t>traitement</a:t>
            </a:r>
            <a:r>
              <a:rPr lang="en-US" dirty="0"/>
              <a:t> du cancer de la prostate.</a:t>
            </a:r>
          </a:p>
          <a:p>
            <a:endParaRPr lang="en-US" dirty="0"/>
          </a:p>
          <a:p>
            <a:r>
              <a:rPr lang="en-US" dirty="0"/>
              <a:t>Tout </a:t>
            </a:r>
            <a:r>
              <a:rPr lang="en-US" dirty="0" err="1"/>
              <a:t>d’abord</a:t>
            </a:r>
            <a:r>
              <a:rPr lang="en-US" dirty="0"/>
              <a:t>, </a:t>
            </a:r>
            <a:r>
              <a:rPr lang="en-US" dirty="0" err="1"/>
              <a:t>l’inconfort</a:t>
            </a:r>
            <a:r>
              <a:rPr lang="en-US" dirty="0"/>
              <a:t>, la fatigue et </a:t>
            </a:r>
            <a:r>
              <a:rPr lang="en-US" dirty="0" err="1"/>
              <a:t>l’insomnie</a:t>
            </a:r>
            <a:r>
              <a:rPr lang="en-US" dirty="0"/>
              <a:t> que </a:t>
            </a:r>
            <a:r>
              <a:rPr lang="en-US" dirty="0" err="1"/>
              <a:t>subissent</a:t>
            </a:r>
            <a:r>
              <a:rPr lang="en-US" dirty="0"/>
              <a:t> les hommes après le </a:t>
            </a:r>
            <a:r>
              <a:rPr lang="en-US" dirty="0" err="1"/>
              <a:t>traitement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sur </a:t>
            </a:r>
            <a:r>
              <a:rPr lang="en-US" dirty="0" err="1"/>
              <a:t>cette</a:t>
            </a:r>
            <a:r>
              <a:rPr lang="en-US" dirty="0"/>
              <a:t> diapositive que </a:t>
            </a:r>
            <a:r>
              <a:rPr lang="en-US" dirty="0" err="1"/>
              <a:t>l’inconfort</a:t>
            </a:r>
            <a:r>
              <a:rPr lang="en-US" dirty="0"/>
              <a:t> </a:t>
            </a:r>
            <a:r>
              <a:rPr lang="en-US" dirty="0" err="1"/>
              <a:t>augmente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que les hommes </a:t>
            </a:r>
            <a:r>
              <a:rPr lang="en-US" dirty="0" err="1"/>
              <a:t>avancent</a:t>
            </a:r>
            <a:r>
              <a:rPr lang="en-US" dirty="0"/>
              <a:t> dans les </a:t>
            </a:r>
            <a:r>
              <a:rPr lang="en-US" dirty="0" err="1"/>
              <a:t>stades</a:t>
            </a:r>
            <a:r>
              <a:rPr lang="en-US" dirty="0"/>
              <a:t> de </a:t>
            </a:r>
            <a:r>
              <a:rPr lang="en-US" dirty="0" err="1"/>
              <a:t>traitement</a:t>
            </a:r>
            <a:r>
              <a:rPr lang="en-US" dirty="0"/>
              <a:t>.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arrivez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chimiothérapie</a:t>
            </a:r>
            <a:r>
              <a:rPr lang="en-US" dirty="0"/>
              <a:t> aux </a:t>
            </a:r>
            <a:r>
              <a:rPr lang="en-US" dirty="0" err="1"/>
              <a:t>stades</a:t>
            </a:r>
            <a:r>
              <a:rPr lang="en-US" dirty="0"/>
              <a:t> </a:t>
            </a:r>
            <a:r>
              <a:rPr lang="en-US" dirty="0" err="1"/>
              <a:t>avancés</a:t>
            </a:r>
            <a:r>
              <a:rPr lang="en-US" dirty="0"/>
              <a:t>, la </a:t>
            </a:r>
            <a:r>
              <a:rPr lang="en-US" dirty="0" err="1"/>
              <a:t>douleur</a:t>
            </a:r>
            <a:r>
              <a:rPr lang="en-US" dirty="0"/>
              <a:t> et </a:t>
            </a:r>
            <a:r>
              <a:rPr lang="en-US" dirty="0" err="1"/>
              <a:t>l'inconfort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plus de trois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supérieurs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observé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des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initiaux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d’un tiers des hommes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chimiothérapie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s’être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écoulée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fatigue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comparativement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radiothérapie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de fatigue que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l’insomnie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semblait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beaucoup toucher les hommes après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radiothérapie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TPA,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qu’après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chimiothérapie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fatigue double avec la progression du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prostatectomie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chimiothérapie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révélé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42 % des hommes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un cancer de la prostate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déprimés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récidive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cancer de la prostate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impact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plus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moitié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récidive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évaluent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l’effet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plus le cancer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avancé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plus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s’aggraver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intéressant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noter que la surveillance active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élevés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dépression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d’anxiété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prostatectomie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radiothérapie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l’inquiétude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le long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des examens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réguliers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par le fait que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décisions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encore devoir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prises. Une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auprès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d’hommes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sous surveillance active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d’Europa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l’organisation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danoise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patients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 cancer de la prostate PROPA,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révélé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37 %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sérieusement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modérément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inquiets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Cette</a:t>
            </a:r>
            <a:r>
              <a:rPr lang="en-US" dirty="0"/>
              <a:t> diapositive </a:t>
            </a:r>
            <a:r>
              <a:rPr lang="en-US" dirty="0" err="1"/>
              <a:t>montre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nouveau un score de </a:t>
            </a:r>
            <a:r>
              <a:rPr lang="en-US" dirty="0" err="1"/>
              <a:t>qualité</a:t>
            </a:r>
            <a:r>
              <a:rPr lang="en-US" dirty="0"/>
              <a:t> de vie : plus le score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élevée</a:t>
            </a:r>
            <a:r>
              <a:rPr lang="en-US" dirty="0"/>
              <a:t>,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vie. Elle </a:t>
            </a:r>
            <a:r>
              <a:rPr lang="en-US" dirty="0" err="1"/>
              <a:t>montre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 </a:t>
            </a:r>
            <a:r>
              <a:rPr lang="en-US" dirty="0" err="1"/>
              <a:t>liée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, après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traitements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Les scores de </a:t>
            </a:r>
            <a:r>
              <a:rPr lang="en-US" dirty="0" err="1"/>
              <a:t>qualité</a:t>
            </a:r>
            <a:r>
              <a:rPr lang="en-US" dirty="0"/>
              <a:t> de vie pour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manifestement</a:t>
            </a:r>
            <a:r>
              <a:rPr lang="en-US" dirty="0"/>
              <a:t> </a:t>
            </a:r>
            <a:r>
              <a:rPr lang="en-US" dirty="0" err="1"/>
              <a:t>faibles</a:t>
            </a:r>
            <a:r>
              <a:rPr lang="en-US" dirty="0"/>
              <a:t> par rapport </a:t>
            </a:r>
            <a:r>
              <a:rPr lang="en-US" dirty="0" err="1"/>
              <a:t>à</a:t>
            </a:r>
            <a:r>
              <a:rPr lang="en-US" dirty="0"/>
              <a:t> la surveillance active.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Pourquoi</a:t>
            </a:r>
            <a:r>
              <a:rPr lang="en-US" dirty="0"/>
              <a:t> le score de la surveillance active </a:t>
            </a:r>
            <a:r>
              <a:rPr lang="en-US" dirty="0" err="1"/>
              <a:t>n’est</a:t>
            </a:r>
            <a:r>
              <a:rPr lang="en-US" dirty="0"/>
              <a:t>-il pas de 100,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meilleur</a:t>
            </a:r>
            <a:r>
              <a:rPr lang="en-US" dirty="0"/>
              <a:t> score de </a:t>
            </a:r>
            <a:r>
              <a:rPr lang="en-US" dirty="0" err="1"/>
              <a:t>l’échelle</a:t>
            </a:r>
            <a:r>
              <a:rPr lang="en-US" dirty="0"/>
              <a:t> EPIC ?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</a:t>
            </a:r>
            <a:r>
              <a:rPr lang="en-US" dirty="0" err="1"/>
              <a:t>qu’à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âges</a:t>
            </a:r>
            <a:r>
              <a:rPr lang="en-US" dirty="0"/>
              <a:t> (</a:t>
            </a:r>
            <a:r>
              <a:rPr lang="en-US" dirty="0" err="1"/>
              <a:t>l’âge</a:t>
            </a:r>
            <a:r>
              <a:rPr lang="en-US" dirty="0"/>
              <a:t> </a:t>
            </a:r>
            <a:r>
              <a:rPr lang="en-US" dirty="0" err="1"/>
              <a:t>moyen</a:t>
            </a:r>
            <a:r>
              <a:rPr lang="en-US" dirty="0"/>
              <a:t> dans </a:t>
            </a:r>
            <a:r>
              <a:rPr lang="en-US" dirty="0" err="1"/>
              <a:t>l’étude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de 70 </a:t>
            </a:r>
            <a:r>
              <a:rPr lang="en-US" dirty="0" err="1"/>
              <a:t>ans</a:t>
            </a:r>
            <a:r>
              <a:rPr lang="en-US" dirty="0"/>
              <a:t>),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</a:t>
            </a:r>
            <a:r>
              <a:rPr lang="en-US" dirty="0" err="1"/>
              <a:t>normalement</a:t>
            </a:r>
            <a:r>
              <a:rPr lang="en-US" dirty="0"/>
              <a:t> pas de 100 %.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comparant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chiffres </a:t>
            </a:r>
            <a:r>
              <a:rPr lang="en-US" dirty="0" err="1"/>
              <a:t>à</a:t>
            </a:r>
            <a:r>
              <a:rPr lang="en-US" dirty="0"/>
              <a:t> la population </a:t>
            </a:r>
            <a:r>
              <a:rPr lang="en-US" dirty="0" err="1"/>
              <a:t>générale</a:t>
            </a:r>
            <a:r>
              <a:rPr lang="en-US" dirty="0"/>
              <a:t>, on constate que le score EPIC </a:t>
            </a:r>
            <a:r>
              <a:rPr lang="en-US" dirty="0" err="1"/>
              <a:t>moyen</a:t>
            </a:r>
            <a:r>
              <a:rPr lang="en-US" dirty="0"/>
              <a:t> de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 chez les hommes sans cancer de la prostate </a:t>
            </a:r>
            <a:r>
              <a:rPr lang="en-US" dirty="0" err="1"/>
              <a:t>est</a:t>
            </a:r>
            <a:r>
              <a:rPr lang="en-US" dirty="0"/>
              <a:t> de 61,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très </a:t>
            </a:r>
            <a:r>
              <a:rPr lang="en-US" dirty="0" err="1"/>
              <a:t>similaire</a:t>
            </a:r>
            <a:r>
              <a:rPr lang="en-US" dirty="0"/>
              <a:t> au score de la surveillance active </a:t>
            </a:r>
            <a:r>
              <a:rPr lang="en-US" dirty="0" err="1"/>
              <a:t>ici</a:t>
            </a:r>
            <a:r>
              <a:rPr lang="en-US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fonctionnement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-il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s’agit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modéré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environ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moitié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hommes. 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intéressant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d’obtenir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point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Environ trois quarts des hommes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répondu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l’enquête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évalué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actuelle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fonctionner</a:t>
            </a:r>
            <a:r>
              <a:rPr lang="en-US" dirty="0"/>
              <a:t> </a:t>
            </a:r>
            <a:r>
              <a:rPr lang="en-US" dirty="0" err="1"/>
              <a:t>sexuellement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</a:t>
            </a:r>
            <a:r>
              <a:rPr lang="en-US" dirty="0" err="1"/>
              <a:t>médiocre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très </a:t>
            </a:r>
            <a:r>
              <a:rPr lang="en-US" dirty="0" err="1"/>
              <a:t>médiocre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, le reflet de </a:t>
            </a:r>
            <a:r>
              <a:rPr lang="en-US" dirty="0" err="1"/>
              <a:t>l’âge</a:t>
            </a:r>
            <a:r>
              <a:rPr lang="en-US" dirty="0"/>
              <a:t> du </a:t>
            </a:r>
            <a:r>
              <a:rPr lang="en-US" dirty="0" err="1"/>
              <a:t>répondant</a:t>
            </a:r>
            <a:r>
              <a:rPr lang="en-US" dirty="0"/>
              <a:t>, </a:t>
            </a:r>
            <a:r>
              <a:rPr lang="en-US" dirty="0" err="1"/>
              <a:t>parallèlement</a:t>
            </a:r>
            <a:r>
              <a:rPr lang="en-US" dirty="0"/>
              <a:t> aux </a:t>
            </a:r>
            <a:r>
              <a:rPr lang="en-US" dirty="0" err="1"/>
              <a:t>effets</a:t>
            </a:r>
            <a:r>
              <a:rPr lang="en-US" dirty="0"/>
              <a:t> du </a:t>
            </a:r>
            <a:r>
              <a:rPr lang="en-US" dirty="0" err="1"/>
              <a:t>traitement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intéressant</a:t>
            </a:r>
            <a:r>
              <a:rPr lang="en-US" dirty="0"/>
              <a:t> de </a:t>
            </a:r>
            <a:r>
              <a:rPr lang="en-US" dirty="0" err="1"/>
              <a:t>s’intéresser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</a:t>
            </a:r>
            <a:r>
              <a:rPr lang="en-US" dirty="0" err="1"/>
              <a:t>réalisée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2017 </a:t>
            </a:r>
            <a:r>
              <a:rPr lang="en-US" dirty="0" err="1"/>
              <a:t>auprès</a:t>
            </a:r>
            <a:r>
              <a:rPr lang="en-US" dirty="0"/>
              <a:t> </a:t>
            </a:r>
            <a:r>
              <a:rPr lang="en-US" dirty="0" err="1"/>
              <a:t>d’hommes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plus </a:t>
            </a:r>
            <a:r>
              <a:rPr lang="en-US" dirty="0" err="1"/>
              <a:t>âgés</a:t>
            </a:r>
            <a:r>
              <a:rPr lang="en-US" dirty="0"/>
              <a:t> (</a:t>
            </a:r>
            <a:r>
              <a:rPr lang="en-US" dirty="0" err="1"/>
              <a:t>âge</a:t>
            </a:r>
            <a:r>
              <a:rPr lang="en-US" dirty="0"/>
              <a:t> </a:t>
            </a:r>
            <a:r>
              <a:rPr lang="en-US" dirty="0" err="1"/>
              <a:t>moyen</a:t>
            </a:r>
            <a:r>
              <a:rPr lang="en-US" dirty="0"/>
              <a:t> de 74,5 </a:t>
            </a:r>
            <a:r>
              <a:rPr lang="en-US" dirty="0" err="1"/>
              <a:t>ans</a:t>
            </a:r>
            <a:r>
              <a:rPr lang="en-US" dirty="0"/>
              <a:t>) </a:t>
            </a:r>
            <a:r>
              <a:rPr lang="en-US" dirty="0" err="1"/>
              <a:t>n’ayant</a:t>
            </a:r>
            <a:r>
              <a:rPr lang="en-US" dirty="0"/>
              <a:t> pas </a:t>
            </a:r>
            <a:r>
              <a:rPr lang="en-US" dirty="0" err="1"/>
              <a:t>eu</a:t>
            </a:r>
            <a:r>
              <a:rPr lang="en-US" dirty="0"/>
              <a:t> de cancer de la prostate, qui </a:t>
            </a:r>
            <a:r>
              <a:rPr lang="en-US" dirty="0" err="1"/>
              <a:t>utilisait</a:t>
            </a:r>
            <a:r>
              <a:rPr lang="en-US" dirty="0"/>
              <a:t> les </a:t>
            </a:r>
            <a:r>
              <a:rPr lang="en-US" dirty="0" err="1"/>
              <a:t>mêmes</a:t>
            </a:r>
            <a:r>
              <a:rPr lang="en-US" dirty="0"/>
              <a:t> </a:t>
            </a:r>
            <a:r>
              <a:rPr lang="en-US" dirty="0" err="1"/>
              <a:t>mesures</a:t>
            </a:r>
            <a:r>
              <a:rPr lang="en-US" dirty="0"/>
              <a:t> EPIC-26 (</a:t>
            </a:r>
            <a:r>
              <a:rPr lang="en-US" dirty="0" err="1"/>
              <a:t>Venderbos</a:t>
            </a:r>
            <a:r>
              <a:rPr lang="en-US" dirty="0"/>
              <a:t> et al, PMID : 28168601). Il a </a:t>
            </a:r>
            <a:r>
              <a:rPr lang="en-US" dirty="0" err="1"/>
              <a:t>constaté</a:t>
            </a:r>
            <a:r>
              <a:rPr lang="en-US" dirty="0"/>
              <a:t> que 50 % de </a:t>
            </a:r>
            <a:r>
              <a:rPr lang="en-US" dirty="0" err="1"/>
              <a:t>ces</a:t>
            </a:r>
            <a:r>
              <a:rPr lang="en-US" dirty="0"/>
              <a:t> hommes </a:t>
            </a:r>
            <a:r>
              <a:rPr lang="en-US" dirty="0" err="1"/>
              <a:t>jugeaient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fonctionner</a:t>
            </a:r>
            <a:r>
              <a:rPr lang="en-US" dirty="0"/>
              <a:t> </a:t>
            </a:r>
            <a:r>
              <a:rPr lang="en-US" dirty="0" err="1"/>
              <a:t>sexuellement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</a:t>
            </a:r>
            <a:r>
              <a:rPr lang="en-US" dirty="0" err="1"/>
              <a:t>médiocre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très </a:t>
            </a:r>
            <a:r>
              <a:rPr lang="en-US" dirty="0" err="1"/>
              <a:t>médiocre</a:t>
            </a:r>
            <a:r>
              <a:rPr lang="en-US" dirty="0"/>
              <a:t>. Il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d’un </a:t>
            </a:r>
            <a:r>
              <a:rPr lang="en-US" dirty="0" err="1"/>
              <a:t>pourcentage</a:t>
            </a:r>
            <a:r>
              <a:rPr lang="en-US" dirty="0"/>
              <a:t> </a:t>
            </a:r>
            <a:r>
              <a:rPr lang="en-US" dirty="0" err="1"/>
              <a:t>significativement</a:t>
            </a:r>
            <a:r>
              <a:rPr lang="en-US" dirty="0"/>
              <a:t> </a:t>
            </a:r>
            <a:r>
              <a:rPr lang="en-US" dirty="0" err="1"/>
              <a:t>inférieur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de 76 % des hommes </a:t>
            </a:r>
            <a:r>
              <a:rPr lang="en-US" dirty="0" err="1"/>
              <a:t>atteints</a:t>
            </a:r>
            <a:r>
              <a:rPr lang="en-US" dirty="0"/>
              <a:t> d’un cancer de la prostate dans </a:t>
            </a:r>
            <a:r>
              <a:rPr lang="en-US" dirty="0" err="1"/>
              <a:t>notre</a:t>
            </a:r>
            <a:r>
              <a:rPr lang="en-US" dirty="0"/>
              <a:t> étude.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regardant dans quelle </a:t>
            </a:r>
            <a:r>
              <a:rPr lang="en-US" dirty="0" err="1"/>
              <a:t>mesure</a:t>
            </a:r>
            <a:r>
              <a:rPr lang="en-US" dirty="0"/>
              <a:t> les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affectent</a:t>
            </a:r>
            <a:r>
              <a:rPr lang="en-US" dirty="0"/>
              <a:t>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d’après</a:t>
            </a:r>
            <a:r>
              <a:rPr lang="en-US" dirty="0"/>
              <a:t> la </a:t>
            </a:r>
            <a:r>
              <a:rPr lang="en-US" dirty="0" err="1"/>
              <a:t>ligne</a:t>
            </a:r>
            <a:r>
              <a:rPr lang="en-US" dirty="0"/>
              <a:t> de chiffres du haut que plus de la </a:t>
            </a:r>
            <a:r>
              <a:rPr lang="en-US" dirty="0" err="1"/>
              <a:t>moitié</a:t>
            </a:r>
            <a:r>
              <a:rPr lang="en-US" dirty="0"/>
              <a:t> des hommes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prostatectomie</a:t>
            </a:r>
            <a:r>
              <a:rPr lang="en-US" dirty="0"/>
              <a:t> </a:t>
            </a:r>
            <a:r>
              <a:rPr lang="en-US" dirty="0" err="1"/>
              <a:t>trouvent</a:t>
            </a:r>
            <a:r>
              <a:rPr lang="en-US" dirty="0"/>
              <a:t> que le </a:t>
            </a:r>
            <a:r>
              <a:rPr lang="en-US" dirty="0" err="1"/>
              <a:t>fonctionnement</a:t>
            </a:r>
            <a:r>
              <a:rPr lang="en-US" dirty="0"/>
              <a:t> </a:t>
            </a:r>
            <a:r>
              <a:rPr lang="en-US" dirty="0" err="1"/>
              <a:t>sexuel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gros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un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modéré</a:t>
            </a:r>
            <a:r>
              <a:rPr lang="en-US" dirty="0"/>
              <a:t> pour </a:t>
            </a:r>
            <a:r>
              <a:rPr lang="en-US" dirty="0" err="1"/>
              <a:t>eux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proportion </a:t>
            </a:r>
            <a:r>
              <a:rPr lang="en-US" dirty="0" err="1"/>
              <a:t>importante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chiffres </a:t>
            </a:r>
            <a:r>
              <a:rPr lang="en-US" dirty="0" err="1"/>
              <a:t>en</a:t>
            </a:r>
            <a:r>
              <a:rPr lang="en-US" dirty="0"/>
              <a:t> dessous </a:t>
            </a:r>
            <a:r>
              <a:rPr lang="en-US" dirty="0" err="1"/>
              <a:t>montrent</a:t>
            </a:r>
            <a:r>
              <a:rPr lang="en-US" dirty="0"/>
              <a:t> que le </a:t>
            </a:r>
            <a:r>
              <a:rPr lang="en-US" dirty="0" err="1"/>
              <a:t>fonctionnement</a:t>
            </a:r>
            <a:r>
              <a:rPr lang="en-US" dirty="0"/>
              <a:t> </a:t>
            </a:r>
            <a:r>
              <a:rPr lang="en-US" dirty="0" err="1"/>
              <a:t>sexuel</a:t>
            </a:r>
            <a:r>
              <a:rPr lang="en-US" dirty="0"/>
              <a:t> </a:t>
            </a:r>
            <a:r>
              <a:rPr lang="en-US" dirty="0" err="1"/>
              <a:t>semble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un </a:t>
            </a:r>
            <a:r>
              <a:rPr lang="en-US" dirty="0" err="1"/>
              <a:t>problème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important après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radiothérapie</a:t>
            </a:r>
            <a:r>
              <a:rPr lang="en-US" dirty="0"/>
              <a:t> : 47,3 % avec </a:t>
            </a:r>
            <a:r>
              <a:rPr lang="en-US" dirty="0" err="1"/>
              <a:t>radiothérapie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fait </a:t>
            </a:r>
            <a:r>
              <a:rPr lang="en-US" dirty="0" err="1"/>
              <a:t>état</a:t>
            </a:r>
            <a:r>
              <a:rPr lang="en-US" dirty="0"/>
              <a:t> de </a:t>
            </a: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importants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54,8 % avec la </a:t>
            </a:r>
            <a:r>
              <a:rPr lang="en-US" dirty="0" err="1"/>
              <a:t>prostatectomie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les deux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indiquent</a:t>
            </a:r>
            <a:r>
              <a:rPr lang="en-US" dirty="0"/>
              <a:t> que sur le plan de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, les deux premiers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majeurs</a:t>
            </a:r>
            <a:r>
              <a:rPr lang="en-US" dirty="0"/>
              <a:t> du cancer de la prostate </a:t>
            </a:r>
            <a:r>
              <a:rPr lang="en-US" dirty="0" err="1"/>
              <a:t>ont</a:t>
            </a:r>
            <a:r>
              <a:rPr lang="en-US" dirty="0"/>
              <a:t> un </a:t>
            </a:r>
            <a:r>
              <a:rPr lang="en-US" dirty="0" err="1"/>
              <a:t>effet</a:t>
            </a:r>
            <a:r>
              <a:rPr lang="en-US" dirty="0"/>
              <a:t> important sur la </a:t>
            </a:r>
            <a:r>
              <a:rPr lang="en-US" dirty="0" err="1"/>
              <a:t>qualité</a:t>
            </a:r>
            <a:r>
              <a:rPr lang="en-US" dirty="0"/>
              <a:t> de vie.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tiers des hommes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essayé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médicaments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dispositifs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érections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prévalence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y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donner aux hommes plus de conseils sur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Pour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l’incontinence</a:t>
            </a:r>
            <a:r>
              <a:rPr lang="en-US" dirty="0"/>
              <a:t> </a:t>
            </a:r>
            <a:r>
              <a:rPr lang="en-US" dirty="0" err="1"/>
              <a:t>urinaire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fait </a:t>
            </a:r>
            <a:r>
              <a:rPr lang="en-US" dirty="0" err="1"/>
              <a:t>exactement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que pour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. Tout </a:t>
            </a:r>
            <a:r>
              <a:rPr lang="en-US" dirty="0" err="1"/>
              <a:t>d’abord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comparé</a:t>
            </a:r>
            <a:r>
              <a:rPr lang="en-US" dirty="0"/>
              <a:t> les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traitements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constaterez</a:t>
            </a:r>
            <a:r>
              <a:rPr lang="en-US" dirty="0"/>
              <a:t> que la </a:t>
            </a:r>
            <a:r>
              <a:rPr lang="en-US" dirty="0" err="1"/>
              <a:t>prostatectomie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liée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qualité</a:t>
            </a:r>
            <a:r>
              <a:rPr lang="en-US" dirty="0"/>
              <a:t> de vie </a:t>
            </a:r>
            <a:r>
              <a:rPr lang="en-US" dirty="0" err="1"/>
              <a:t>inférieure</a:t>
            </a:r>
            <a:r>
              <a:rPr lang="en-US" dirty="0"/>
              <a:t>, par rapport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radiothérapie</a:t>
            </a:r>
            <a:r>
              <a:rPr lang="en-US" dirty="0"/>
              <a:t>.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traitements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d’effets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 </a:t>
            </a:r>
            <a:r>
              <a:rPr lang="en-US" dirty="0" err="1"/>
              <a:t>l’on</a:t>
            </a:r>
            <a:r>
              <a:rPr lang="en-US" dirty="0"/>
              <a:t> compare </a:t>
            </a:r>
            <a:r>
              <a:rPr lang="en-US" dirty="0" err="1"/>
              <a:t>ces</a:t>
            </a:r>
            <a:r>
              <a:rPr lang="en-US" dirty="0"/>
              <a:t> chiffres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de la population </a:t>
            </a:r>
            <a:r>
              <a:rPr lang="en-US" dirty="0" err="1"/>
              <a:t>générale</a:t>
            </a:r>
            <a:r>
              <a:rPr lang="en-US" dirty="0"/>
              <a:t>, le score </a:t>
            </a:r>
            <a:r>
              <a:rPr lang="en-US" dirty="0" err="1"/>
              <a:t>moyen</a:t>
            </a:r>
            <a:r>
              <a:rPr lang="en-US" dirty="0"/>
              <a:t> EPIC de la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urinaire</a:t>
            </a:r>
            <a:r>
              <a:rPr lang="en-US" dirty="0"/>
              <a:t> pour les hommes sans cancer de la prostate </a:t>
            </a:r>
            <a:r>
              <a:rPr lang="en-US" dirty="0" err="1"/>
              <a:t>est</a:t>
            </a:r>
            <a:r>
              <a:rPr lang="en-US" dirty="0"/>
              <a:t> de 89,5.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concerne</a:t>
            </a:r>
            <a:r>
              <a:rPr lang="en-US" dirty="0"/>
              <a:t> le </a:t>
            </a:r>
            <a:r>
              <a:rPr lang="en-US" dirty="0" err="1"/>
              <a:t>contrôle</a:t>
            </a:r>
            <a:r>
              <a:rPr lang="en-US" dirty="0"/>
              <a:t> </a:t>
            </a:r>
            <a:r>
              <a:rPr lang="en-US" dirty="0" err="1"/>
              <a:t>urinaire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particulier, 60 % des hommes </a:t>
            </a:r>
            <a:r>
              <a:rPr lang="en-US" dirty="0" err="1"/>
              <a:t>interrogés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globalement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. La </a:t>
            </a:r>
            <a:r>
              <a:rPr lang="en-US" dirty="0" err="1"/>
              <a:t>chirurgie</a:t>
            </a:r>
            <a:r>
              <a:rPr lang="en-US" dirty="0"/>
              <a:t> </a:t>
            </a:r>
            <a:r>
              <a:rPr lang="en-US" dirty="0" err="1"/>
              <a:t>semble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associée</a:t>
            </a:r>
            <a:r>
              <a:rPr lang="en-US" dirty="0"/>
              <a:t> aux </a:t>
            </a:r>
            <a:r>
              <a:rPr lang="en-US" dirty="0" err="1"/>
              <a:t>problèmes</a:t>
            </a:r>
            <a:r>
              <a:rPr lang="en-US" dirty="0"/>
              <a:t> les plus </a:t>
            </a:r>
            <a:r>
              <a:rPr lang="en-US" dirty="0" err="1"/>
              <a:t>importants</a:t>
            </a:r>
            <a:r>
              <a:rPr lang="en-US" dirty="0"/>
              <a:t>. La </a:t>
            </a:r>
            <a:r>
              <a:rPr lang="en-US" dirty="0" err="1"/>
              <a:t>comparaison</a:t>
            </a:r>
            <a:r>
              <a:rPr lang="en-US" dirty="0"/>
              <a:t> du chiffre de la </a:t>
            </a:r>
            <a:r>
              <a:rPr lang="en-US" dirty="0" err="1"/>
              <a:t>chirurgie</a:t>
            </a:r>
            <a:r>
              <a:rPr lang="en-US" dirty="0"/>
              <a:t> avec </a:t>
            </a:r>
            <a:r>
              <a:rPr lang="en-US" dirty="0" err="1"/>
              <a:t>celui</a:t>
            </a:r>
            <a:r>
              <a:rPr lang="en-US" dirty="0"/>
              <a:t> de la surveillance active </a:t>
            </a:r>
            <a:r>
              <a:rPr lang="en-US" dirty="0" err="1"/>
              <a:t>indique</a:t>
            </a:r>
            <a:r>
              <a:rPr lang="en-US" dirty="0"/>
              <a:t> que la </a:t>
            </a:r>
            <a:r>
              <a:rPr lang="en-US" dirty="0" err="1"/>
              <a:t>chirurgie</a:t>
            </a:r>
            <a:r>
              <a:rPr lang="en-US" dirty="0"/>
              <a:t> double le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d’incontinence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noter que </a:t>
            </a:r>
            <a:r>
              <a:rPr lang="en-US" dirty="0" err="1"/>
              <a:t>même</a:t>
            </a:r>
            <a:r>
              <a:rPr lang="en-US" dirty="0"/>
              <a:t> pendant la surveillance active, </a:t>
            </a:r>
            <a:r>
              <a:rPr lang="en-US" dirty="0" err="1"/>
              <a:t>cependant</a:t>
            </a:r>
            <a:r>
              <a:rPr lang="en-US" dirty="0"/>
              <a:t>, il y a des </a:t>
            </a:r>
            <a:r>
              <a:rPr lang="en-US" dirty="0" err="1"/>
              <a:t>problèmes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gouttes. </a:t>
            </a:r>
            <a:r>
              <a:rPr lang="en-US" dirty="0" err="1"/>
              <a:t>C’est</a:t>
            </a:r>
            <a:r>
              <a:rPr lang="en-US" dirty="0"/>
              <a:t> le reflet de </a:t>
            </a:r>
            <a:r>
              <a:rPr lang="en-US" dirty="0" err="1"/>
              <a:t>l’âge</a:t>
            </a:r>
            <a:r>
              <a:rPr lang="en-US" dirty="0"/>
              <a:t> </a:t>
            </a:r>
            <a:r>
              <a:rPr lang="en-US" dirty="0" err="1"/>
              <a:t>moyen</a:t>
            </a:r>
            <a:r>
              <a:rPr lang="en-US" dirty="0"/>
              <a:t> des </a:t>
            </a:r>
            <a:r>
              <a:rPr lang="en-US" dirty="0" err="1"/>
              <a:t>répondants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Concrètement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patients 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hommes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protections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fuites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urinaires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jour, et sur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l’ensemble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plus d’un tiers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jour.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fait que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prostatectomie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radicale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Parmi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prostatectomie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moitié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protections.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perspective,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étude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auprès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d’hommes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d’âge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n’ayant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un cancer de la prostate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qu’environ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protections (PMID : 28168601). Il y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regarde</a:t>
            </a:r>
            <a:r>
              <a:rPr lang="en-US" dirty="0"/>
              <a:t> </a:t>
            </a:r>
            <a:r>
              <a:rPr lang="en-US" dirty="0" err="1"/>
              <a:t>l’importance</a:t>
            </a:r>
            <a:r>
              <a:rPr lang="en-US" dirty="0"/>
              <a:t> de </a:t>
            </a:r>
            <a:r>
              <a:rPr lang="en-US" dirty="0" err="1"/>
              <a:t>l’effet</a:t>
            </a:r>
            <a:r>
              <a:rPr lang="en-US" dirty="0"/>
              <a:t> que les </a:t>
            </a:r>
            <a:r>
              <a:rPr lang="en-US" dirty="0" err="1"/>
              <a:t>pertes</a:t>
            </a:r>
            <a:r>
              <a:rPr lang="en-US" dirty="0"/>
              <a:t> de gouttes et les </a:t>
            </a:r>
            <a:r>
              <a:rPr lang="en-US" dirty="0" err="1"/>
              <a:t>fuites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sur la vie des hommes, 16 % des </a:t>
            </a:r>
            <a:r>
              <a:rPr lang="en-US" dirty="0" err="1"/>
              <a:t>répondants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l’enquête</a:t>
            </a:r>
            <a:r>
              <a:rPr lang="en-US" dirty="0"/>
              <a:t> </a:t>
            </a:r>
            <a:r>
              <a:rPr lang="en-US" dirty="0" err="1"/>
              <a:t>jugent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s’agit</a:t>
            </a:r>
            <a:r>
              <a:rPr lang="en-US" dirty="0"/>
              <a:t> d’un </a:t>
            </a:r>
            <a:r>
              <a:rPr lang="en-US" dirty="0" err="1"/>
              <a:t>gros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d’un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modéré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décomposez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chiffre entre 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subi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prostatectomie</a:t>
            </a:r>
            <a:r>
              <a:rPr lang="en-US" dirty="0"/>
              <a:t> et 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radiothérapie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constaterez</a:t>
            </a:r>
            <a:r>
              <a:rPr lang="en-US" dirty="0"/>
              <a:t> </a:t>
            </a:r>
            <a:r>
              <a:rPr lang="en-US" dirty="0" err="1"/>
              <a:t>l’influence</a:t>
            </a:r>
            <a:r>
              <a:rPr lang="en-US" dirty="0"/>
              <a:t> du type de </a:t>
            </a:r>
            <a:r>
              <a:rPr lang="en-US" dirty="0" err="1"/>
              <a:t>traitement</a:t>
            </a:r>
            <a:r>
              <a:rPr lang="en-US" dirty="0"/>
              <a:t> sur le </a:t>
            </a:r>
            <a:r>
              <a:rPr lang="en-US" dirty="0" err="1"/>
              <a:t>problème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regarde</a:t>
            </a:r>
            <a:r>
              <a:rPr lang="en-US" dirty="0"/>
              <a:t> les patients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subi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prostatectomie</a:t>
            </a:r>
            <a:r>
              <a:rPr lang="en-US" dirty="0"/>
              <a:t>, dans la </a:t>
            </a:r>
            <a:r>
              <a:rPr lang="en-US" dirty="0" err="1"/>
              <a:t>ligne</a:t>
            </a:r>
            <a:r>
              <a:rPr lang="en-US" dirty="0"/>
              <a:t> de chiffres du haut,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pourrez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que 68 % </a:t>
            </a:r>
            <a:r>
              <a:rPr lang="en-US" dirty="0" err="1"/>
              <a:t>disent</a:t>
            </a:r>
            <a:r>
              <a:rPr lang="en-US" dirty="0"/>
              <a:t> que les </a:t>
            </a:r>
            <a:r>
              <a:rPr lang="en-US" dirty="0" err="1"/>
              <a:t>pertes</a:t>
            </a:r>
            <a:r>
              <a:rPr lang="en-US" dirty="0"/>
              <a:t> de gouttes et les </a:t>
            </a:r>
            <a:r>
              <a:rPr lang="en-US" dirty="0" err="1"/>
              <a:t>fuites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un </a:t>
            </a:r>
            <a:r>
              <a:rPr lang="en-US" dirty="0" err="1"/>
              <a:t>problème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Comparons</a:t>
            </a:r>
            <a:r>
              <a:rPr lang="en-US" dirty="0"/>
              <a:t> avec les patients de </a:t>
            </a:r>
            <a:r>
              <a:rPr lang="en-US" dirty="0" err="1"/>
              <a:t>radiothérapie</a:t>
            </a:r>
            <a:r>
              <a:rPr lang="en-US" dirty="0"/>
              <a:t>, dans la </a:t>
            </a: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, et </a:t>
            </a:r>
            <a:r>
              <a:rPr lang="en-US" dirty="0" err="1"/>
              <a:t>l’on</a:t>
            </a:r>
            <a:r>
              <a:rPr lang="en-US" dirty="0"/>
              <a:t> constate que 47 % des patients au total </a:t>
            </a:r>
            <a:r>
              <a:rPr lang="en-US" dirty="0" err="1"/>
              <a:t>disent</a:t>
            </a:r>
            <a:r>
              <a:rPr lang="en-US" dirty="0"/>
              <a:t> que les </a:t>
            </a:r>
            <a:r>
              <a:rPr lang="en-US" dirty="0" err="1"/>
              <a:t>pertes</a:t>
            </a:r>
            <a:r>
              <a:rPr lang="en-US" dirty="0"/>
              <a:t> de gouttes et les </a:t>
            </a:r>
            <a:r>
              <a:rPr lang="en-US" dirty="0" err="1"/>
              <a:t>fuites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un </a:t>
            </a:r>
            <a:r>
              <a:rPr lang="en-US" dirty="0" err="1"/>
              <a:t>problème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y a trois </a:t>
            </a:r>
            <a:r>
              <a:rPr lang="en-US" dirty="0" err="1"/>
              <a:t>principaux</a:t>
            </a:r>
            <a:r>
              <a:rPr lang="en-US" dirty="0"/>
              <a:t> messages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retenir</a:t>
            </a:r>
            <a:r>
              <a:rPr lang="en-US" dirty="0"/>
              <a:t> que nous </a:t>
            </a:r>
            <a:r>
              <a:rPr lang="en-US" dirty="0" err="1"/>
              <a:t>pouvons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conclusions </a:t>
            </a:r>
            <a:r>
              <a:rPr lang="en-US" dirty="0" err="1"/>
              <a:t>d’EUPROMS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 premier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surveillance active doit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envisagée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appliquée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sécurité</a:t>
            </a:r>
            <a:r>
              <a:rPr lang="en-US" dirty="0"/>
              <a:t>, </a:t>
            </a:r>
            <a:r>
              <a:rPr lang="en-US" dirty="0" err="1"/>
              <a:t>parce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l’option</a:t>
            </a:r>
            <a:r>
              <a:rPr lang="en-US" dirty="0"/>
              <a:t> qui, dans </a:t>
            </a:r>
            <a:r>
              <a:rPr lang="en-US" dirty="0" err="1"/>
              <a:t>l’ensemble</a:t>
            </a:r>
            <a:r>
              <a:rPr lang="en-US" dirty="0"/>
              <a:t>, </a:t>
            </a:r>
            <a:r>
              <a:rPr lang="en-US" dirty="0" err="1"/>
              <a:t>préserve</a:t>
            </a:r>
            <a:r>
              <a:rPr lang="en-US" dirty="0"/>
              <a:t> le </a:t>
            </a:r>
            <a:r>
              <a:rPr lang="en-US" dirty="0" err="1"/>
              <a:t>mieux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vie.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indéniable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</a:t>
            </a:r>
            <a:r>
              <a:rPr lang="en-US" dirty="0" err="1"/>
              <a:t>d’incontinence</a:t>
            </a:r>
            <a:r>
              <a:rPr lang="en-US" dirty="0"/>
              <a:t> et de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sexuelle</a:t>
            </a:r>
            <a:r>
              <a:rPr lang="en-US" dirty="0"/>
              <a:t>, le </a:t>
            </a:r>
            <a:r>
              <a:rPr lang="en-US" dirty="0" err="1"/>
              <a:t>contraste</a:t>
            </a:r>
            <a:r>
              <a:rPr lang="en-US" dirty="0"/>
              <a:t> entre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et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net.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deuxième</a:t>
            </a:r>
            <a:r>
              <a:rPr lang="en-US" dirty="0"/>
              <a:t> message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retenir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</a:t>
            </a:r>
            <a:r>
              <a:rPr lang="en-US" dirty="0" err="1"/>
              <a:t>détection</a:t>
            </a:r>
            <a:r>
              <a:rPr lang="en-US" dirty="0"/>
              <a:t> </a:t>
            </a:r>
            <a:r>
              <a:rPr lang="en-US" dirty="0" err="1"/>
              <a:t>précoce</a:t>
            </a:r>
            <a:r>
              <a:rPr lang="en-US" dirty="0"/>
              <a:t> du cancer de la prostate </a:t>
            </a:r>
            <a:r>
              <a:rPr lang="en-US" dirty="0" err="1"/>
              <a:t>est</a:t>
            </a:r>
            <a:r>
              <a:rPr lang="en-US" dirty="0"/>
              <a:t> de la plus haute importance. Plus le cancer de la prostate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stade</a:t>
            </a:r>
            <a:r>
              <a:rPr lang="en-US" dirty="0"/>
              <a:t> </a:t>
            </a:r>
            <a:r>
              <a:rPr lang="en-US" dirty="0" err="1"/>
              <a:t>avancé</a:t>
            </a:r>
            <a:r>
              <a:rPr lang="en-US" dirty="0"/>
              <a:t> au moment du diagnostic, plus les </a:t>
            </a:r>
            <a:r>
              <a:rPr lang="en-US" dirty="0" err="1"/>
              <a:t>effets</a:t>
            </a:r>
            <a:r>
              <a:rPr lang="en-US" dirty="0"/>
              <a:t> du </a:t>
            </a:r>
            <a:r>
              <a:rPr lang="en-US" dirty="0" err="1"/>
              <a:t>traitement</a:t>
            </a:r>
            <a:r>
              <a:rPr lang="en-US" dirty="0"/>
              <a:t> sur la </a:t>
            </a:r>
            <a:r>
              <a:rPr lang="en-US" dirty="0" err="1"/>
              <a:t>qualité</a:t>
            </a:r>
            <a:r>
              <a:rPr lang="en-US" dirty="0"/>
              <a:t> de vie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écrasants</a:t>
            </a:r>
            <a:r>
              <a:rPr lang="en-US" dirty="0"/>
              <a:t>. Le </a:t>
            </a:r>
            <a:r>
              <a:rPr lang="en-US" dirty="0" err="1"/>
              <a:t>graphique</a:t>
            </a:r>
            <a:r>
              <a:rPr lang="en-US" dirty="0"/>
              <a:t> ci-dessous </a:t>
            </a:r>
            <a:r>
              <a:rPr lang="en-US" dirty="0" err="1"/>
              <a:t>montre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considérant</a:t>
            </a:r>
            <a:r>
              <a:rPr lang="en-US" dirty="0"/>
              <a:t> ensemble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/>
              <a:t>facteurs</a:t>
            </a:r>
            <a:r>
              <a:rPr lang="en-US" dirty="0"/>
              <a:t> (</a:t>
            </a:r>
            <a:r>
              <a:rPr lang="en-US" dirty="0" err="1"/>
              <a:t>inconfort</a:t>
            </a:r>
            <a:r>
              <a:rPr lang="en-US" dirty="0"/>
              <a:t>, fatigue, </a:t>
            </a:r>
            <a:r>
              <a:rPr lang="en-US" dirty="0" err="1"/>
              <a:t>insomnie</a:t>
            </a:r>
            <a:r>
              <a:rPr lang="en-US" dirty="0"/>
              <a:t> et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), que plus le cancer de la prostate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traité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stade</a:t>
            </a:r>
            <a:r>
              <a:rPr lang="en-US" dirty="0"/>
              <a:t> </a:t>
            </a:r>
            <a:r>
              <a:rPr lang="en-US" dirty="0" err="1"/>
              <a:t>avancé</a:t>
            </a:r>
            <a:r>
              <a:rPr lang="en-US" dirty="0"/>
              <a:t>, plus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facteurs</a:t>
            </a:r>
            <a:r>
              <a:rPr lang="en-US" dirty="0"/>
              <a:t> se </a:t>
            </a:r>
            <a:r>
              <a:rPr lang="en-US" dirty="0" err="1"/>
              <a:t>manifestent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sévère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 le </a:t>
            </a:r>
            <a:r>
              <a:rPr lang="en-US" dirty="0" err="1"/>
              <a:t>troisième</a:t>
            </a:r>
            <a:r>
              <a:rPr lang="en-US" dirty="0"/>
              <a:t> message que nous </a:t>
            </a:r>
            <a:r>
              <a:rPr lang="en-US" dirty="0" err="1"/>
              <a:t>pouvons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de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de </a:t>
            </a:r>
            <a:r>
              <a:rPr lang="en-US" dirty="0" err="1"/>
              <a:t>l’étude</a:t>
            </a:r>
            <a:r>
              <a:rPr lang="en-US" dirty="0"/>
              <a:t> EUPROMS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traitement</a:t>
            </a:r>
            <a:r>
              <a:rPr lang="en-US" dirty="0"/>
              <a:t> et un </a:t>
            </a:r>
            <a:r>
              <a:rPr lang="en-US" dirty="0" err="1"/>
              <a:t>accompagnement</a:t>
            </a:r>
            <a:r>
              <a:rPr lang="en-US" dirty="0"/>
              <a:t> de haute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essentiels</a:t>
            </a:r>
            <a:r>
              <a:rPr lang="en-US" dirty="0"/>
              <a:t>. 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d’EUPROMS</a:t>
            </a:r>
            <a:r>
              <a:rPr lang="en-US" dirty="0"/>
              <a:t> </a:t>
            </a:r>
            <a:r>
              <a:rPr lang="en-US" dirty="0" err="1"/>
              <a:t>montrent</a:t>
            </a:r>
            <a:r>
              <a:rPr lang="en-US" dirty="0"/>
              <a:t> les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sévères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associés</a:t>
            </a:r>
            <a:r>
              <a:rPr lang="en-US" dirty="0"/>
              <a:t> au </a:t>
            </a:r>
            <a:r>
              <a:rPr lang="en-US" dirty="0" err="1"/>
              <a:t>traitement</a:t>
            </a:r>
            <a:r>
              <a:rPr lang="en-US" dirty="0"/>
              <a:t> du cancer de la prostate. Les hommes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l’expertise</a:t>
            </a:r>
            <a:r>
              <a:rPr lang="en-US" dirty="0"/>
              <a:t> et de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l’expérience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mises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disposition pendant le </a:t>
            </a:r>
            <a:r>
              <a:rPr lang="en-US" dirty="0" err="1"/>
              <a:t>traitement</a:t>
            </a:r>
            <a:r>
              <a:rPr lang="en-US" dirty="0"/>
              <a:t> et après, avec des </a:t>
            </a:r>
            <a:r>
              <a:rPr lang="en-US" dirty="0" err="1"/>
              <a:t>informations</a:t>
            </a:r>
            <a:r>
              <a:rPr lang="en-US" dirty="0"/>
              <a:t> et un </a:t>
            </a:r>
            <a:r>
              <a:rPr lang="en-US" dirty="0" err="1"/>
              <a:t>accompagnement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stade</a:t>
            </a:r>
            <a:r>
              <a:rPr lang="en-US" dirty="0"/>
              <a:t> du </a:t>
            </a:r>
            <a:r>
              <a:rPr lang="en-US" dirty="0" err="1"/>
              <a:t>parcours</a:t>
            </a:r>
            <a:r>
              <a:rPr lang="en-US" dirty="0"/>
              <a:t>. Tout homme </a:t>
            </a:r>
            <a:r>
              <a:rPr lang="en-US" dirty="0" err="1"/>
              <a:t>atteint</a:t>
            </a:r>
            <a:r>
              <a:rPr lang="en-US" dirty="0"/>
              <a:t> d’un cancer de la prostate doit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traité</a:t>
            </a:r>
            <a:r>
              <a:rPr lang="en-US" dirty="0"/>
              <a:t> dans un </a:t>
            </a:r>
            <a:r>
              <a:rPr lang="en-US" dirty="0" err="1"/>
              <a:t>centre</a:t>
            </a:r>
            <a:r>
              <a:rPr lang="en-US" dirty="0"/>
              <a:t> de </a:t>
            </a:r>
            <a:r>
              <a:rPr lang="en-US" dirty="0" err="1"/>
              <a:t>cancérologie</a:t>
            </a:r>
            <a:r>
              <a:rPr lang="en-US" dirty="0"/>
              <a:t> </a:t>
            </a:r>
            <a:r>
              <a:rPr lang="en-US" dirty="0" err="1"/>
              <a:t>doté</a:t>
            </a:r>
            <a:r>
              <a:rPr lang="en-US" dirty="0"/>
              <a:t> </a:t>
            </a:r>
            <a:r>
              <a:rPr lang="en-US" dirty="0" err="1"/>
              <a:t>d’équipes</a:t>
            </a:r>
            <a:r>
              <a:rPr lang="en-US" dirty="0"/>
              <a:t> </a:t>
            </a:r>
            <a:r>
              <a:rPr lang="en-US" dirty="0" err="1"/>
              <a:t>pluridisciplinaires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important de </a:t>
            </a:r>
            <a:r>
              <a:rPr lang="en-US" dirty="0" err="1"/>
              <a:t>comprendre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quoi </a:t>
            </a:r>
            <a:r>
              <a:rPr lang="en-US" dirty="0" err="1"/>
              <a:t>cette</a:t>
            </a:r>
            <a:r>
              <a:rPr lang="en-US" dirty="0"/>
              <a:t> étude </a:t>
            </a:r>
            <a:r>
              <a:rPr lang="en-US" dirty="0" err="1"/>
              <a:t>diffère</a:t>
            </a:r>
            <a:r>
              <a:rPr lang="en-US" dirty="0"/>
              <a:t> des études </a:t>
            </a:r>
            <a:r>
              <a:rPr lang="en-US" dirty="0" err="1"/>
              <a:t>précédentes</a:t>
            </a:r>
            <a:r>
              <a:rPr lang="en-US" dirty="0"/>
              <a:t> et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. La </a:t>
            </a:r>
            <a:r>
              <a:rPr lang="en-US" dirty="0" err="1"/>
              <a:t>plupart</a:t>
            </a:r>
            <a:r>
              <a:rPr lang="en-US" dirty="0"/>
              <a:t> des études sur la </a:t>
            </a:r>
            <a:r>
              <a:rPr lang="en-US" dirty="0" err="1"/>
              <a:t>qualité</a:t>
            </a:r>
            <a:r>
              <a:rPr lang="en-US" dirty="0"/>
              <a:t> de vie des hommes </a:t>
            </a:r>
            <a:r>
              <a:rPr lang="en-US" dirty="0" err="1"/>
              <a:t>atteints</a:t>
            </a:r>
            <a:r>
              <a:rPr lang="en-US" dirty="0"/>
              <a:t> d’un cancer de la prostate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menées</a:t>
            </a:r>
            <a:r>
              <a:rPr lang="en-US" dirty="0"/>
              <a:t> dans un </a:t>
            </a:r>
            <a:r>
              <a:rPr lang="en-US" dirty="0" err="1"/>
              <a:t>environnement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. </a:t>
            </a:r>
            <a:r>
              <a:rPr lang="en-US" dirty="0" err="1"/>
              <a:t>Autrement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, les hommes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questionnés</a:t>
            </a:r>
            <a:r>
              <a:rPr lang="en-US" dirty="0"/>
              <a:t> par les </a:t>
            </a:r>
            <a:r>
              <a:rPr lang="en-US" dirty="0" err="1"/>
              <a:t>médecins</a:t>
            </a:r>
            <a:r>
              <a:rPr lang="en-US" dirty="0"/>
              <a:t> et les </a:t>
            </a:r>
            <a:r>
              <a:rPr lang="en-US" dirty="0" err="1"/>
              <a:t>infirmières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remplissent</a:t>
            </a:r>
            <a:r>
              <a:rPr lang="en-US" dirty="0"/>
              <a:t> des questionnaires pendant </a:t>
            </a:r>
            <a:r>
              <a:rPr lang="en-US" dirty="0" err="1"/>
              <a:t>qu’ils</a:t>
            </a:r>
            <a:r>
              <a:rPr lang="en-US" dirty="0"/>
              <a:t> se </a:t>
            </a:r>
            <a:r>
              <a:rPr lang="en-US" dirty="0" err="1"/>
              <a:t>trouvent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l’hôpital</a:t>
            </a:r>
            <a:r>
              <a:rPr lang="en-US" dirty="0"/>
              <a:t> pour </a:t>
            </a:r>
            <a:r>
              <a:rPr lang="en-US" dirty="0" err="1"/>
              <a:t>recevoir</a:t>
            </a:r>
            <a:r>
              <a:rPr lang="en-US" dirty="0"/>
              <a:t> un </a:t>
            </a:r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effectuer</a:t>
            </a:r>
            <a:r>
              <a:rPr lang="en-US" dirty="0"/>
              <a:t> des </a:t>
            </a:r>
            <a:r>
              <a:rPr lang="en-US" dirty="0" err="1"/>
              <a:t>contrôles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.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enquête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remplie</a:t>
            </a:r>
            <a:r>
              <a:rPr lang="en-US" dirty="0"/>
              <a:t> par des hommes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propre </a:t>
            </a:r>
            <a:r>
              <a:rPr lang="en-US" dirty="0" err="1"/>
              <a:t>rythme</a:t>
            </a:r>
            <a:r>
              <a:rPr lang="en-US" dirty="0"/>
              <a:t> et dans le </a:t>
            </a:r>
            <a:r>
              <a:rPr lang="en-US" dirty="0" err="1"/>
              <a:t>confort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plus de temps pour </a:t>
            </a:r>
            <a:r>
              <a:rPr lang="en-US" dirty="0" err="1"/>
              <a:t>réfléchir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réponses</a:t>
            </a:r>
            <a:r>
              <a:rPr lang="en-US" dirty="0"/>
              <a:t> et </a:t>
            </a:r>
            <a:r>
              <a:rPr lang="en-US" dirty="0" err="1"/>
              <a:t>s’être</a:t>
            </a:r>
            <a:r>
              <a:rPr lang="en-US" dirty="0"/>
              <a:t> </a:t>
            </a:r>
            <a:r>
              <a:rPr lang="en-US" dirty="0" err="1"/>
              <a:t>sentis</a:t>
            </a:r>
            <a:r>
              <a:rPr lang="en-US" dirty="0"/>
              <a:t> plus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l’aise</a:t>
            </a:r>
            <a:r>
              <a:rPr lang="en-US" dirty="0"/>
              <a:t> pour </a:t>
            </a:r>
            <a:r>
              <a:rPr lang="en-US" dirty="0" err="1"/>
              <a:t>exprimer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ressenti</a:t>
            </a:r>
            <a:r>
              <a:rPr lang="en-US" dirty="0"/>
              <a:t> </a:t>
            </a:r>
            <a:r>
              <a:rPr lang="en-US" dirty="0" err="1"/>
              <a:t>réel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enquête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 </a:t>
            </a:r>
            <a:r>
              <a:rPr lang="en-US" dirty="0" err="1"/>
              <a:t>transversale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population </a:t>
            </a:r>
            <a:r>
              <a:rPr lang="en-US" dirty="0" err="1"/>
              <a:t>d’hommes</a:t>
            </a:r>
            <a:r>
              <a:rPr lang="en-US" dirty="0"/>
              <a:t> </a:t>
            </a:r>
            <a:r>
              <a:rPr lang="en-US" dirty="0" err="1"/>
              <a:t>traités</a:t>
            </a:r>
            <a:r>
              <a:rPr lang="en-US" dirty="0"/>
              <a:t> pour un cancer de la prostate </a:t>
            </a:r>
            <a:r>
              <a:rPr lang="en-US" dirty="0" err="1"/>
              <a:t>en</a:t>
            </a:r>
            <a:r>
              <a:rPr lang="en-US" dirty="0"/>
              <a:t> Europe. </a:t>
            </a:r>
            <a:r>
              <a:rPr lang="en-US" dirty="0" err="1"/>
              <a:t>L’enquête</a:t>
            </a:r>
            <a:r>
              <a:rPr lang="en-US" dirty="0"/>
              <a:t> </a:t>
            </a:r>
            <a:r>
              <a:rPr lang="en-US" dirty="0" err="1"/>
              <a:t>demandait</a:t>
            </a:r>
            <a:r>
              <a:rPr lang="en-US" dirty="0"/>
              <a:t> : « </a:t>
            </a:r>
            <a:r>
              <a:rPr lang="en-US" dirty="0" err="1"/>
              <a:t>À</a:t>
            </a:r>
            <a:r>
              <a:rPr lang="en-US" dirty="0"/>
              <a:t> quoi </a:t>
            </a:r>
            <a:r>
              <a:rPr lang="en-US" dirty="0" err="1"/>
              <a:t>ressemble</a:t>
            </a:r>
            <a:r>
              <a:rPr lang="en-US" dirty="0"/>
              <a:t> la vie pour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moment précis ? »</a:t>
            </a:r>
          </a:p>
          <a:p>
            <a:endParaRPr lang="en-US" dirty="0"/>
          </a:p>
          <a:p>
            <a:r>
              <a:rPr lang="en-US" dirty="0" err="1"/>
              <a:t>L’étude</a:t>
            </a:r>
            <a:r>
              <a:rPr lang="en-US" dirty="0"/>
              <a:t> ne </a:t>
            </a:r>
            <a:r>
              <a:rPr lang="en-US" dirty="0" err="1"/>
              <a:t>pouvait</a:t>
            </a:r>
            <a:r>
              <a:rPr lang="en-US" dirty="0"/>
              <a:t> pas </a:t>
            </a:r>
            <a:r>
              <a:rPr lang="en-US" dirty="0" err="1"/>
              <a:t>connaître</a:t>
            </a:r>
            <a:r>
              <a:rPr lang="en-US" dirty="0"/>
              <a:t> </a:t>
            </a:r>
            <a:r>
              <a:rPr lang="en-US" dirty="0" err="1"/>
              <a:t>l’état</a:t>
            </a:r>
            <a:r>
              <a:rPr lang="en-US" dirty="0"/>
              <a:t> de </a:t>
            </a:r>
            <a:r>
              <a:rPr lang="en-US" dirty="0" err="1"/>
              <a:t>santé</a:t>
            </a:r>
            <a:r>
              <a:rPr lang="en-US" dirty="0"/>
              <a:t> de </a:t>
            </a:r>
            <a:r>
              <a:rPr lang="en-US" dirty="0" err="1"/>
              <a:t>chacun</a:t>
            </a:r>
            <a:r>
              <a:rPr lang="en-US" dirty="0"/>
              <a:t> des </a:t>
            </a:r>
            <a:r>
              <a:rPr lang="en-US" dirty="0" err="1"/>
              <a:t>répondants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particulier </a:t>
            </a:r>
            <a:r>
              <a:rPr lang="en-US" dirty="0" err="1"/>
              <a:t>avant</a:t>
            </a:r>
            <a:r>
              <a:rPr lang="en-US" dirty="0"/>
              <a:t> le </a:t>
            </a:r>
            <a:r>
              <a:rPr lang="en-US" dirty="0" err="1"/>
              <a:t>traitement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quoi les patients </a:t>
            </a:r>
            <a:r>
              <a:rPr lang="en-US" dirty="0" err="1"/>
              <a:t>atteints</a:t>
            </a:r>
            <a:r>
              <a:rPr lang="en-US" dirty="0"/>
              <a:t> d’un cancer de la prostate </a:t>
            </a:r>
            <a:r>
              <a:rPr lang="en-US" dirty="0" err="1"/>
              <a:t>différaient</a:t>
            </a:r>
            <a:r>
              <a:rPr lang="en-US" dirty="0"/>
              <a:t> de la population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général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 </a:t>
            </a:r>
            <a:r>
              <a:rPr lang="en-US" dirty="0" err="1"/>
              <a:t>d’étude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F94B5-C45D-133A-462F-0EDF140EF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" y="-17195"/>
            <a:ext cx="12177519" cy="68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Les questionnaires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Deux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enquêtes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ligne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distinctes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menées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2019 et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Pour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les hommes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ayant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reçu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un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traitement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contre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 cancer de la prostate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Les deux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utilisé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questions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sur des questionnaires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qualité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vie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: EPIC-26, EORTC-QLQ et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Disponibles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langues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étaient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anonymes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Réponse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géographique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70" y="1302707"/>
            <a:ext cx="5097380" cy="5404981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«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uniques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»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combinées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des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répondants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des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répondants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48" y="1606549"/>
            <a:ext cx="8855723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de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traitement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L’analyse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L’analyse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données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réalisée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par 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professeure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et son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équipe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département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d’urologie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du centre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médical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universitaire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Erasmus de Rotterdam.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Leur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analyse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données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d’EUPROMS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1.0 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d’EUPROMS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2.0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produit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combinés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présentés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ici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Certaines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des conclusions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ici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sur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réponses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brutes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l’enquête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et la signification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statistique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n’a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pas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calculée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affichée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Toutes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les conclusions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participent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l’acquisition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d’informations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vitales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pour la prise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décision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clinique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qui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leur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confère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leur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pertinence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clinique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d’EUPROMS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Qualité</a:t>
            </a:r>
            <a:r>
              <a:rPr lang="en-GB" sz="2800" dirty="0">
                <a:latin typeface="Roboto" panose="02000000000000000000" pitchFamily="2" charset="0"/>
              </a:rPr>
              <a:t> de vie </a:t>
            </a:r>
            <a:r>
              <a:rPr lang="en-GB" sz="2800" dirty="0" err="1">
                <a:latin typeface="Roboto" panose="02000000000000000000" pitchFamily="2" charset="0"/>
              </a:rPr>
              <a:t>en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général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660" y="1372557"/>
            <a:ext cx="10346373" cy="3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691" y="758655"/>
            <a:ext cx="9713659" cy="51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d’EUPROMS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Résultats</a:t>
            </a:r>
            <a:r>
              <a:rPr lang="en-GB" sz="2800" dirty="0">
                <a:latin typeface="Roboto" panose="02000000000000000000" pitchFamily="2" charset="0"/>
              </a:rPr>
              <a:t> : </a:t>
            </a:r>
            <a:r>
              <a:rPr lang="en-GB" sz="2800" dirty="0" err="1">
                <a:latin typeface="Roboto" panose="02000000000000000000" pitchFamily="2" charset="0"/>
              </a:rPr>
              <a:t>Inconfort</a:t>
            </a:r>
            <a:r>
              <a:rPr lang="en-GB" sz="2800" dirty="0">
                <a:latin typeface="Roboto" panose="02000000000000000000" pitchFamily="2" charset="0"/>
              </a:rPr>
              <a:t>, fatigue, </a:t>
            </a:r>
            <a:r>
              <a:rPr lang="en-GB" sz="2800" dirty="0" err="1">
                <a:latin typeface="Roboto" panose="02000000000000000000" pitchFamily="2" charset="0"/>
              </a:rPr>
              <a:t>insomnie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721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L’étude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Étude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d’Europa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d’auto-évaluation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résultats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par les patients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La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toute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première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enquête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sur la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qualité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de vie des patients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atteints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d’un cancer de la prostate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menée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par des patients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298" y="985029"/>
            <a:ext cx="9506398" cy="4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66" y="1030858"/>
            <a:ext cx="9906001" cy="4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679" y="831390"/>
            <a:ext cx="9822454" cy="50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d’EUPROMS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Santé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mentale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670" y="695960"/>
            <a:ext cx="889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00" y="452865"/>
            <a:ext cx="736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532" y="724950"/>
            <a:ext cx="9550399" cy="51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d’EUPROMS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Fonction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sexuelle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487" y="415145"/>
            <a:ext cx="8516363" cy="56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757" y="1122346"/>
            <a:ext cx="8001000" cy="478680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8" y="187036"/>
            <a:ext cx="88611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propos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de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cette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présentation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présentation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s’adresse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aux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groupes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patients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atteints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d’un cancer de la prostate et au grand public.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pouvez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résultats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sans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autorisation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toujours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les porter au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crédit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d’Europa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l’étude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reproduisez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l’un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graphiques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doivent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être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portés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crédit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l’étude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220" y="893786"/>
            <a:ext cx="8712738" cy="44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6753" y="686957"/>
            <a:ext cx="7171964" cy="53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6884" y="2059516"/>
            <a:ext cx="7430617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d’EUPROMS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</a:rPr>
              <a:t>Incontinence </a:t>
            </a:r>
            <a:r>
              <a:rPr lang="en-GB" sz="2800" dirty="0" err="1">
                <a:latin typeface="Roboto" panose="02000000000000000000" pitchFamily="2" charset="0"/>
              </a:rPr>
              <a:t>urinaire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397" y="822697"/>
            <a:ext cx="7873206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687" y="999942"/>
            <a:ext cx="7816959" cy="4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391" y="1062617"/>
            <a:ext cx="7646249" cy="47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5201" y="1246996"/>
            <a:ext cx="7597178" cy="3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915" y="734980"/>
            <a:ext cx="6648231" cy="53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Étude EUPROMS</a:t>
            </a: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>
                <a:latin typeface="Roboto" panose="02000000000000000000" pitchFamily="2" charset="0"/>
              </a:rPr>
              <a:t>Messages </a:t>
            </a:r>
            <a:r>
              <a:rPr lang="en-GB" sz="2800" dirty="0" err="1">
                <a:latin typeface="Roboto" panose="02000000000000000000" pitchFamily="2" charset="0"/>
              </a:rPr>
              <a:t>à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retenir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d’EUPROMS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Messages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retenir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876" y="1533460"/>
            <a:ext cx="8296395" cy="45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Messages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retenir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083" y="1480860"/>
            <a:ext cx="8414726" cy="4657116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Messages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retenir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703385" y="1512278"/>
            <a:ext cx="12150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Nous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avons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besoin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centres de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cancérologie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dotés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d’équipes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pluridisciplinaires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propos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d’EUPROM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signifie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 (Étude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d’Europa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d’auto-évaluation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résultats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 les patients)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s’agit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la première étude majeure sur 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vie après un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traitement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du cancer de la prostate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menée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 les patients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eux-mêmes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ouvre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nouvelle perspective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que 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plupart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études sur 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vie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 et avec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médecins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dans un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environnement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clinique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propos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d’EUPROMS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conclusions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d’EUPROMS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basées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sur 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deux questionnaires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ligne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posant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questions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comparables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Démarrage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août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2019, premier rapport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janvier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Démarrage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2021, premier rapport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juillet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réponses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propos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d’EUPROMS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résultats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l’enquête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fournissent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image «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instantanée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»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problèmes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vie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rencontrés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 les hommes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atteints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d’un cancer de la prostate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moment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donné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fournissent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informations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susceptibles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d’aider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les patients 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leurs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médecins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prendre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décisions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concernant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traitements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peuvent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aider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faire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campagne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pour un diagnostic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précoce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du cancer de la prostate 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promouvoir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approches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telles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que la surveillance active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À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propos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d’EUPROMS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368410"/>
            <a:ext cx="105551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rapporté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les conclusions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d’EUPROMS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lors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nombreux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congrès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médicaux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importants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notamment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suivants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Congrès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l’Association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européenne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d’urologie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Association of Urology, 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Conférence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annuelle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la section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d’onco-urologie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l’EAU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Congrès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la Société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européenne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d’oncologie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médicale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Society for Medical Oncology)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Congrès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européen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multidisciplinaire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sur les cancers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urologiques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(European Multidisciplinary Congress on Urological Cancers)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webinaire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l’Organisation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européenne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pour la recherche et 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traitement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du cancer (European Organisation for Research and Treatment of Cancer)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résultats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été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publiés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dans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diverses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revues,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dont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le magazine European Urology Focus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Déroulement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d’EUPROMS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5242</TotalTime>
  <Words>2953</Words>
  <Application>Microsoft Macintosh PowerPoint</Application>
  <PresentationFormat>Widescreen</PresentationFormat>
  <Paragraphs>225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216</cp:revision>
  <dcterms:created xsi:type="dcterms:W3CDTF">2019-05-14T09:26:05Z</dcterms:created>
  <dcterms:modified xsi:type="dcterms:W3CDTF">2023-07-11T14:29:39Z</dcterms:modified>
</cp:coreProperties>
</file>