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327" r:id="rId3"/>
    <p:sldId id="312" r:id="rId4"/>
    <p:sldId id="314" r:id="rId5"/>
    <p:sldId id="328" r:id="rId6"/>
    <p:sldId id="316" r:id="rId7"/>
    <p:sldId id="318" r:id="rId8"/>
    <p:sldId id="317" r:id="rId9"/>
    <p:sldId id="299" r:id="rId10"/>
    <p:sldId id="319" r:id="rId11"/>
    <p:sldId id="300" r:id="rId12"/>
    <p:sldId id="323" r:id="rId13"/>
    <p:sldId id="260" r:id="rId14"/>
    <p:sldId id="302" r:id="rId15"/>
    <p:sldId id="321" r:id="rId16"/>
    <p:sldId id="309" r:id="rId17"/>
    <p:sldId id="320" r:id="rId18"/>
    <p:sldId id="262" r:id="rId19"/>
    <p:sldId id="322" r:id="rId20"/>
    <p:sldId id="272" r:id="rId21"/>
    <p:sldId id="273" r:id="rId22"/>
    <p:sldId id="274" r:id="rId23"/>
    <p:sldId id="303" r:id="rId24"/>
    <p:sldId id="277" r:id="rId25"/>
    <p:sldId id="276" r:id="rId26"/>
    <p:sldId id="278" r:id="rId27"/>
    <p:sldId id="304" r:id="rId28"/>
    <p:sldId id="279" r:id="rId29"/>
    <p:sldId id="280" r:id="rId30"/>
    <p:sldId id="281" r:id="rId31"/>
    <p:sldId id="282" r:id="rId32"/>
    <p:sldId id="284" r:id="rId33"/>
    <p:sldId id="305" r:id="rId34"/>
    <p:sldId id="285" r:id="rId35"/>
    <p:sldId id="286" r:id="rId36"/>
    <p:sldId id="287" r:id="rId37"/>
    <p:sldId id="288" r:id="rId38"/>
    <p:sldId id="289" r:id="rId39"/>
    <p:sldId id="310" r:id="rId40"/>
    <p:sldId id="324" r:id="rId41"/>
    <p:sldId id="325" r:id="rId42"/>
    <p:sldId id="32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 deschamps" initials="ad" lastIdx="8" clrIdx="0">
    <p:extLst>
      <p:ext uri="{19B8F6BF-5375-455C-9EA6-DF929625EA0E}">
        <p15:presenceInfo xmlns:p15="http://schemas.microsoft.com/office/powerpoint/2012/main" userId="29108d73b4981f04" providerId="Windows Live"/>
      </p:ext>
    </p:extLst>
  </p:cmAuthor>
  <p:cmAuthor id="2" name="Simon Crompton" initials="SC" lastIdx="1" clrIdx="1">
    <p:extLst>
      <p:ext uri="{19B8F6BF-5375-455C-9EA6-DF929625EA0E}">
        <p15:presenceInfo xmlns:p15="http://schemas.microsoft.com/office/powerpoint/2012/main" userId="bc91a5c6fdef56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AA4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5871" autoAdjust="0"/>
  </p:normalViewPr>
  <p:slideViewPr>
    <p:cSldViewPr snapToGrid="0">
      <p:cViewPr varScale="1">
        <p:scale>
          <a:sx n="73" d="100"/>
          <a:sy n="73" d="100"/>
        </p:scale>
        <p:origin x="208" y="7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+mn-ea"/>
                <a:cs typeface="+mn-cs"/>
              </a:defRPr>
            </a:pPr>
            <a:r>
              <a:rPr lang="nl-BE"/>
              <a:t>Number of treatments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1BCC5-DA61-B64A-A85F-3C250C3717DA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C2793-E073-7A4C-BFE8-8257B50E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5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18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Kyselyyn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sisältyi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kysymyksiä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demografisten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tietojen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selvittämiseksi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joukko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kysymyksiä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terveyden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päivittäisten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toimintojen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elämänlaadun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selvittämiseksi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käyttäen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kolmea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validoitua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mittaria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käytetään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yleisesti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terveystutkimuksessa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EQ-5D-5L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EORTC-QLQ-C30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EPIC-26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4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Otoskoko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oli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hyvin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suuri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mikä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tekee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tuloksista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arvovaltaisia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Osallistujia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oli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32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maasta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pääasiassa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Euroopasta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mutta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myös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Pohjois-Amerikasta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Australiasta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Keski-ikä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diagnoosin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tekohetkellä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oli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64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vuotta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miehet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raportoivat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keskimäärin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viisi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vuotta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hoidon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jälkeen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Joillakin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miehillä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hoito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oli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kestänyt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10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vuotta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toisilla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se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oli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juuri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päättynyt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Kuten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ensimmäisen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diagnoosin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ikäjakaumasta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näkyy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yli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50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prosentilla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vastaajista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diagnoosi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oli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tehty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ennen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65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vuoden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ikää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Tämä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kumoaa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käsityksen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jonka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mukaan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eturauhassyöpä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on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vanhojen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miesten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sairaus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41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Useimmat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vastaajat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elivät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kumppanin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kanssa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mikä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on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tärkeää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kun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otetaan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huomioon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hoidon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vaikutukset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seksuaaliseen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toimintakykyyn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Vastaajaprofiilissa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on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havaittavissa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pientä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vinoutumaa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kohti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korkeampaa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koulutustasoa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3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Useimmat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potilaat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saaneet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yhden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hoidon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tutkimuksen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alkuun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mennessä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Vastaajista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57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prosenttia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saanut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radikaalin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eturauhasen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poistoleikkauksen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kyseisen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hoidon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vaikutukset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elämänlaatuun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vaikuttavat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kokonaistuloksiin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55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86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Tässä</a:t>
            </a:r>
            <a:r>
              <a:rPr lang="en-US" dirty="0"/>
              <a:t> </a:t>
            </a:r>
            <a:r>
              <a:rPr lang="en-US" dirty="0" err="1"/>
              <a:t>kaaviossa</a:t>
            </a:r>
            <a:r>
              <a:rPr lang="en-US" dirty="0"/>
              <a:t> </a:t>
            </a:r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vastaajat</a:t>
            </a:r>
            <a:r>
              <a:rPr lang="en-US" dirty="0"/>
              <a:t> </a:t>
            </a:r>
            <a:r>
              <a:rPr lang="en-US" dirty="0" err="1"/>
              <a:t>arvioivat</a:t>
            </a:r>
            <a:r>
              <a:rPr lang="en-US" dirty="0"/>
              <a:t> </a:t>
            </a:r>
            <a:r>
              <a:rPr lang="en-US" dirty="0" err="1"/>
              <a:t>elämänlaatunsa</a:t>
            </a:r>
            <a:r>
              <a:rPr lang="en-US" dirty="0"/>
              <a:t> </a:t>
            </a:r>
            <a:r>
              <a:rPr lang="en-US" dirty="0" err="1"/>
              <a:t>asteikolla</a:t>
            </a:r>
            <a:r>
              <a:rPr lang="en-US" dirty="0"/>
              <a:t> </a:t>
            </a:r>
            <a:r>
              <a:rPr lang="en-US" dirty="0" err="1"/>
              <a:t>yhdestä</a:t>
            </a:r>
            <a:r>
              <a:rPr lang="en-US" dirty="0"/>
              <a:t> </a:t>
            </a:r>
            <a:r>
              <a:rPr lang="en-US" dirty="0" err="1"/>
              <a:t>seitsemään</a:t>
            </a:r>
            <a:r>
              <a:rPr lang="en-US" dirty="0"/>
              <a:t> ja </a:t>
            </a:r>
            <a:r>
              <a:rPr lang="en-US" dirty="0" err="1"/>
              <a:t>prosenttiosuudet</a:t>
            </a:r>
            <a:r>
              <a:rPr lang="en-US" dirty="0"/>
              <a:t> </a:t>
            </a:r>
            <a:r>
              <a:rPr lang="en-US" dirty="0" err="1"/>
              <a:t>kussakin</a:t>
            </a:r>
            <a:r>
              <a:rPr lang="en-US" dirty="0"/>
              <a:t> </a:t>
            </a:r>
            <a:r>
              <a:rPr lang="en-US" dirty="0" err="1"/>
              <a:t>luokassa</a:t>
            </a:r>
            <a:r>
              <a:rPr lang="en-US" dirty="0"/>
              <a:t>. </a:t>
            </a:r>
            <a:r>
              <a:rPr lang="en-US" dirty="0" err="1"/>
              <a:t>Näet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vastaajien</a:t>
            </a:r>
            <a:r>
              <a:rPr lang="en-US" dirty="0"/>
              <a:t> </a:t>
            </a:r>
            <a:r>
              <a:rPr lang="en-US" dirty="0" err="1"/>
              <a:t>elämänlaatu</a:t>
            </a:r>
            <a:r>
              <a:rPr lang="en-US" dirty="0"/>
              <a:t> on </a:t>
            </a:r>
            <a:r>
              <a:rPr lang="en-US" dirty="0" err="1"/>
              <a:t>yleisesti</a:t>
            </a:r>
            <a:r>
              <a:rPr lang="en-US" dirty="0"/>
              <a:t> </a:t>
            </a:r>
            <a:r>
              <a:rPr lang="en-US" dirty="0" err="1"/>
              <a:t>ottaen</a:t>
            </a:r>
            <a:r>
              <a:rPr lang="en-US" dirty="0"/>
              <a:t> </a:t>
            </a:r>
            <a:r>
              <a:rPr lang="en-US" dirty="0" err="1"/>
              <a:t>hyvä</a:t>
            </a:r>
            <a:r>
              <a:rPr lang="en-US" dirty="0"/>
              <a:t>. </a:t>
            </a:r>
            <a:r>
              <a:rPr lang="en-US" dirty="0" err="1"/>
              <a:t>Kuten</a:t>
            </a:r>
            <a:r>
              <a:rPr lang="en-US" dirty="0"/>
              <a:t> </a:t>
            </a:r>
            <a:r>
              <a:rPr lang="en-US" dirty="0" err="1"/>
              <a:t>seuraavassa</a:t>
            </a:r>
            <a:r>
              <a:rPr lang="en-US" dirty="0"/>
              <a:t> </a:t>
            </a:r>
            <a:r>
              <a:rPr lang="en-US" dirty="0" err="1"/>
              <a:t>diassa</a:t>
            </a:r>
            <a:r>
              <a:rPr lang="en-US" dirty="0"/>
              <a:t> </a:t>
            </a:r>
            <a:r>
              <a:rPr lang="en-US" dirty="0" err="1"/>
              <a:t>nähdään</a:t>
            </a:r>
            <a:r>
              <a:rPr lang="en-US" dirty="0"/>
              <a:t>, </a:t>
            </a:r>
            <a:r>
              <a:rPr lang="en-US" dirty="0" err="1"/>
              <a:t>jotkut</a:t>
            </a:r>
            <a:r>
              <a:rPr lang="en-US" dirty="0"/>
              <a:t> </a:t>
            </a:r>
            <a:r>
              <a:rPr lang="en-US" dirty="0" err="1"/>
              <a:t>elämän</a:t>
            </a:r>
            <a:r>
              <a:rPr lang="en-US" dirty="0"/>
              <a:t> </a:t>
            </a:r>
            <a:r>
              <a:rPr lang="en-US" dirty="0" err="1"/>
              <a:t>osa-alueet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kuitenkin</a:t>
            </a:r>
            <a:r>
              <a:rPr lang="en-US" dirty="0"/>
              <a:t> </a:t>
            </a:r>
            <a:r>
              <a:rPr lang="en-US" dirty="0" err="1"/>
              <a:t>parempia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toiset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55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Tämä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näyttää</a:t>
            </a:r>
            <a:r>
              <a:rPr lang="en-US" dirty="0"/>
              <a:t> </a:t>
            </a:r>
            <a:r>
              <a:rPr lang="en-US" dirty="0" err="1"/>
              <a:t>elämänlaatupisteet</a:t>
            </a:r>
            <a:r>
              <a:rPr lang="en-US" dirty="0"/>
              <a:t>, </a:t>
            </a:r>
            <a:r>
              <a:rPr lang="en-US" dirty="0" err="1"/>
              <a:t>joten</a:t>
            </a:r>
            <a:r>
              <a:rPr lang="en-US" dirty="0"/>
              <a:t>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pienempi</a:t>
            </a:r>
            <a:r>
              <a:rPr lang="en-US" dirty="0"/>
              <a:t> </a:t>
            </a:r>
            <a:r>
              <a:rPr lang="en-US" dirty="0" err="1"/>
              <a:t>pistemäärä</a:t>
            </a:r>
            <a:r>
              <a:rPr lang="en-US" dirty="0"/>
              <a:t> on,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huonompi</a:t>
            </a:r>
            <a:r>
              <a:rPr lang="en-US" dirty="0"/>
              <a:t> </a:t>
            </a:r>
            <a:r>
              <a:rPr lang="en-US" dirty="0" err="1"/>
              <a:t>elämänlaatu</a:t>
            </a:r>
            <a:r>
              <a:rPr lang="en-US" dirty="0"/>
              <a:t> 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Niissä</a:t>
            </a:r>
            <a:r>
              <a:rPr lang="en-US" dirty="0"/>
              <a:t> </a:t>
            </a:r>
            <a:r>
              <a:rPr lang="en-US" dirty="0" err="1"/>
              <a:t>todetaan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seksuaalisen</a:t>
            </a:r>
            <a:r>
              <a:rPr lang="en-US" dirty="0"/>
              <a:t> </a:t>
            </a:r>
            <a:r>
              <a:rPr lang="en-US" dirty="0" err="1"/>
              <a:t>toimintakyvyn</a:t>
            </a:r>
            <a:r>
              <a:rPr lang="en-US" dirty="0"/>
              <a:t> </a:t>
            </a:r>
            <a:r>
              <a:rPr lang="en-US" dirty="0" err="1"/>
              <a:t>puute</a:t>
            </a:r>
            <a:r>
              <a:rPr lang="en-US" dirty="0"/>
              <a:t> ja </a:t>
            </a:r>
            <a:r>
              <a:rPr lang="en-US" dirty="0" err="1"/>
              <a:t>vähemmässä</a:t>
            </a:r>
            <a:r>
              <a:rPr lang="en-US" dirty="0"/>
              <a:t> </a:t>
            </a:r>
            <a:r>
              <a:rPr lang="en-US" dirty="0" err="1"/>
              <a:t>määrin</a:t>
            </a:r>
            <a:r>
              <a:rPr lang="en-US" dirty="0"/>
              <a:t> </a:t>
            </a:r>
            <a:r>
              <a:rPr lang="en-US" dirty="0" err="1"/>
              <a:t>inkontinenssi</a:t>
            </a:r>
            <a:r>
              <a:rPr lang="en-US" dirty="0"/>
              <a:t> </a:t>
            </a:r>
            <a:r>
              <a:rPr lang="en-US" dirty="0" err="1"/>
              <a:t>vaikuttavat</a:t>
            </a:r>
            <a:r>
              <a:rPr lang="en-US" dirty="0"/>
              <a:t> </a:t>
            </a:r>
            <a:r>
              <a:rPr lang="en-US" dirty="0" err="1"/>
              <a:t>miesten</a:t>
            </a:r>
            <a:r>
              <a:rPr lang="en-US" dirty="0"/>
              <a:t> </a:t>
            </a:r>
            <a:r>
              <a:rPr lang="en-US" dirty="0" err="1"/>
              <a:t>elämänlaatuun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hoidon</a:t>
            </a:r>
            <a:r>
              <a:rPr lang="en-US" dirty="0"/>
              <a:t> </a:t>
            </a:r>
            <a:r>
              <a:rPr lang="en-US" dirty="0" err="1"/>
              <a:t>jälkivaikutukset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0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Näiden</a:t>
            </a:r>
            <a:r>
              <a:rPr lang="en-US" dirty="0"/>
              <a:t> </a:t>
            </a:r>
            <a:r>
              <a:rPr lang="en-US" dirty="0" err="1"/>
              <a:t>yleisten</a:t>
            </a:r>
            <a:r>
              <a:rPr lang="en-US" dirty="0"/>
              <a:t> </a:t>
            </a:r>
            <a:r>
              <a:rPr lang="en-US" dirty="0" err="1"/>
              <a:t>havaintojen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</a:t>
            </a:r>
            <a:r>
              <a:rPr lang="en-US" dirty="0" err="1"/>
              <a:t>tarkastellaan</a:t>
            </a:r>
            <a:r>
              <a:rPr lang="en-US" dirty="0"/>
              <a:t> </a:t>
            </a:r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joitakin</a:t>
            </a:r>
            <a:r>
              <a:rPr lang="en-US" dirty="0"/>
              <a:t> </a:t>
            </a:r>
            <a:r>
              <a:rPr lang="en-US" dirty="0" err="1"/>
              <a:t>eturauhassyövän</a:t>
            </a:r>
            <a:r>
              <a:rPr lang="en-US" dirty="0"/>
              <a:t> </a:t>
            </a:r>
            <a:r>
              <a:rPr lang="en-US" dirty="0" err="1"/>
              <a:t>hoidon</a:t>
            </a:r>
            <a:r>
              <a:rPr lang="en-US" dirty="0"/>
              <a:t> </a:t>
            </a:r>
            <a:r>
              <a:rPr lang="en-US" dirty="0" err="1"/>
              <a:t>jälkeiseen</a:t>
            </a:r>
            <a:r>
              <a:rPr lang="en-US" dirty="0"/>
              <a:t> </a:t>
            </a:r>
            <a:r>
              <a:rPr lang="en-US" dirty="0" err="1"/>
              <a:t>elämänlaatuun</a:t>
            </a:r>
            <a:r>
              <a:rPr lang="en-US" dirty="0"/>
              <a:t> </a:t>
            </a:r>
            <a:r>
              <a:rPr lang="en-US" dirty="0" err="1"/>
              <a:t>liittyviä</a:t>
            </a:r>
            <a:r>
              <a:rPr lang="en-US" dirty="0"/>
              <a:t> </a:t>
            </a:r>
            <a:r>
              <a:rPr lang="en-US" dirty="0" err="1"/>
              <a:t>erityispiirteitä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Ensinnäkin</a:t>
            </a:r>
            <a:r>
              <a:rPr lang="en-US" dirty="0"/>
              <a:t> </a:t>
            </a:r>
            <a:r>
              <a:rPr lang="en-US" dirty="0" err="1"/>
              <a:t>epämukavuus</a:t>
            </a:r>
            <a:r>
              <a:rPr lang="en-US" dirty="0"/>
              <a:t>, </a:t>
            </a:r>
            <a:r>
              <a:rPr lang="en-US" dirty="0" err="1"/>
              <a:t>väsymys</a:t>
            </a:r>
            <a:r>
              <a:rPr lang="en-US" dirty="0"/>
              <a:t> ja </a:t>
            </a:r>
            <a:r>
              <a:rPr lang="en-US" dirty="0" err="1"/>
              <a:t>unettomuus</a:t>
            </a:r>
            <a:r>
              <a:rPr lang="en-US" dirty="0"/>
              <a:t>, </a:t>
            </a:r>
            <a:r>
              <a:rPr lang="en-US" dirty="0" err="1"/>
              <a:t>joita</a:t>
            </a:r>
            <a:r>
              <a:rPr lang="en-US" dirty="0"/>
              <a:t> </a:t>
            </a:r>
            <a:r>
              <a:rPr lang="en-US" dirty="0" err="1"/>
              <a:t>miehet</a:t>
            </a:r>
            <a:r>
              <a:rPr lang="en-US" dirty="0"/>
              <a:t> </a:t>
            </a:r>
            <a:r>
              <a:rPr lang="en-US" dirty="0" err="1"/>
              <a:t>kokevat</a:t>
            </a:r>
            <a:r>
              <a:rPr lang="en-US" dirty="0"/>
              <a:t> </a:t>
            </a:r>
            <a:r>
              <a:rPr lang="en-US" dirty="0" err="1"/>
              <a:t>hoidon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7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Tästä</a:t>
            </a:r>
            <a:r>
              <a:rPr lang="en-US" dirty="0"/>
              <a:t> </a:t>
            </a:r>
            <a:r>
              <a:rPr lang="en-US" dirty="0" err="1"/>
              <a:t>diasta</a:t>
            </a:r>
            <a:r>
              <a:rPr lang="en-US" dirty="0"/>
              <a:t> </a:t>
            </a:r>
            <a:r>
              <a:rPr lang="en-US" dirty="0" err="1"/>
              <a:t>näet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epämukavuus</a:t>
            </a:r>
            <a:r>
              <a:rPr lang="en-US" dirty="0"/>
              <a:t> </a:t>
            </a:r>
            <a:r>
              <a:rPr lang="en-US" dirty="0" err="1"/>
              <a:t>lisääntyy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miehet</a:t>
            </a:r>
            <a:r>
              <a:rPr lang="en-US" dirty="0"/>
              <a:t> </a:t>
            </a:r>
            <a:r>
              <a:rPr lang="en-US" dirty="0" err="1"/>
              <a:t>siirtyvät</a:t>
            </a:r>
            <a:r>
              <a:rPr lang="en-US" dirty="0"/>
              <a:t> </a:t>
            </a:r>
            <a:r>
              <a:rPr lang="en-US" dirty="0" err="1"/>
              <a:t>hoitovaiheiden</a:t>
            </a:r>
            <a:r>
              <a:rPr lang="en-US" dirty="0"/>
              <a:t> </a:t>
            </a:r>
            <a:r>
              <a:rPr lang="en-US" dirty="0" err="1"/>
              <a:t>läpi</a:t>
            </a:r>
            <a:r>
              <a:rPr lang="en-US" dirty="0"/>
              <a:t>.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pitkälle</a:t>
            </a:r>
            <a:r>
              <a:rPr lang="en-US" dirty="0"/>
              <a:t> </a:t>
            </a:r>
            <a:r>
              <a:rPr lang="en-US" dirty="0" err="1"/>
              <a:t>edenneissä</a:t>
            </a:r>
            <a:r>
              <a:rPr lang="en-US" dirty="0"/>
              <a:t> </a:t>
            </a:r>
            <a:r>
              <a:rPr lang="en-US" dirty="0" err="1"/>
              <a:t>vaiheissa</a:t>
            </a:r>
            <a:r>
              <a:rPr lang="en-US" dirty="0"/>
              <a:t> </a:t>
            </a:r>
            <a:r>
              <a:rPr lang="en-US" dirty="0" err="1"/>
              <a:t>ryhdytään</a:t>
            </a:r>
            <a:r>
              <a:rPr lang="en-US" dirty="0"/>
              <a:t> </a:t>
            </a:r>
            <a:r>
              <a:rPr lang="en-US" dirty="0" err="1"/>
              <a:t>kemoterapiaan</a:t>
            </a:r>
            <a:r>
              <a:rPr lang="en-US" dirty="0"/>
              <a:t>, </a:t>
            </a:r>
            <a:r>
              <a:rPr lang="en-US" dirty="0" err="1"/>
              <a:t>kipua</a:t>
            </a:r>
            <a:r>
              <a:rPr lang="en-US" dirty="0"/>
              <a:t> ja </a:t>
            </a:r>
            <a:r>
              <a:rPr lang="en-US" dirty="0" err="1"/>
              <a:t>epämukavuutta</a:t>
            </a:r>
            <a:r>
              <a:rPr lang="en-US" dirty="0"/>
              <a:t> </a:t>
            </a:r>
            <a:r>
              <a:rPr lang="en-US" dirty="0" err="1"/>
              <a:t>raportoidaan</a:t>
            </a:r>
            <a:r>
              <a:rPr lang="en-US" dirty="0"/>
              <a:t> </a:t>
            </a:r>
            <a:r>
              <a:rPr lang="en-US" dirty="0" err="1"/>
              <a:t>yli</a:t>
            </a:r>
            <a:r>
              <a:rPr lang="en-US" dirty="0"/>
              <a:t> </a:t>
            </a:r>
            <a:r>
              <a:rPr lang="en-US" dirty="0" err="1"/>
              <a:t>kolme</a:t>
            </a:r>
            <a:r>
              <a:rPr lang="en-US" dirty="0"/>
              <a:t> </a:t>
            </a:r>
            <a:r>
              <a:rPr lang="en-US" dirty="0" err="1"/>
              <a:t>kertaa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alkuvaiheen</a:t>
            </a:r>
            <a:r>
              <a:rPr lang="en-US" dirty="0"/>
              <a:t> </a:t>
            </a:r>
            <a:r>
              <a:rPr lang="en-US" dirty="0" err="1"/>
              <a:t>hoidoissa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5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94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Yli kolmannes kemoterapiaa saaneista miehistä sanoo tunteneensa itsensä väsyneeksi viimeisen viikon aikana. Väsymys on suhteellisesti vähäisempää muiden hoitojen kohdalla, mutta sädehoitoon näyttää liittyvän enemmän väsymystä kuin leikkaukseen.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0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Tutkimuksessa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todettiin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unettomuus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näyttää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vaikuttavan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miehiin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paljon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ADT:n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annetun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sädehoidon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myös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kemoterapian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jälkeen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Väsymys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kaksinkertaistuu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hoito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etenee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esimerkiksi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eturauhasen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poistosta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kemoterapiaan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95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82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Tutkimuksessa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havaittiin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42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prosenttia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eturauhassyövän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vuoksi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hoidetuista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miehistä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jossain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määrin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ahdistuneita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masentuneita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21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Eturauhassyövän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uusiutumisella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näyttää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olevan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suuri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vaikutus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mielenterveyteen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Tässä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näkyy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puolet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vastaajista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joilla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ollut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toistuva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sairaus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arvioi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vaikutuksen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mielenterveyteensä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vähintään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kuudeksi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toisin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sanoen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sillä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merkittävä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vaikutus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7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Tässä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näkyy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mielenterveysongelmat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näyttävät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pahenevan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pidemmälle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syöpä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edennyt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mielenkiintoista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huomata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aktiiviseen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seurantaan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liittyy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enemmän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masennusta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ahdistusta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joihinkin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hoitoihin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radikaaliin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eturauhasen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poistoon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sädehoitoon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Tämä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saattaa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liittyä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säännöllisen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testauksen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aiheuttamaan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pitkäaikaiseen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huoleen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siihen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hoitopäätöksiä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ehkä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tehtävä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Erään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Europa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Uomon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jäsenen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tanskalaisen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eturauhassyöpäpotilaiden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PROPA:-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järjestön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aktiivisessa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seurannassa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oleville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miehille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tekemän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tutkimuksen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37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prosenttia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miehistä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vakavasti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kohtalaisesti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huolissaan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66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Tässä</a:t>
            </a:r>
            <a:r>
              <a:rPr lang="en-US" dirty="0"/>
              <a:t> </a:t>
            </a:r>
            <a:r>
              <a:rPr lang="en-US" dirty="0" err="1"/>
              <a:t>diassa</a:t>
            </a:r>
            <a:r>
              <a:rPr lang="en-US" dirty="0"/>
              <a:t> </a:t>
            </a:r>
            <a:r>
              <a:rPr lang="en-US" dirty="0" err="1"/>
              <a:t>esitetään</a:t>
            </a:r>
            <a:r>
              <a:rPr lang="en-US" dirty="0"/>
              <a:t> </a:t>
            </a:r>
            <a:r>
              <a:rPr lang="en-US" dirty="0" err="1"/>
              <a:t>jälleen</a:t>
            </a:r>
            <a:r>
              <a:rPr lang="en-US" dirty="0"/>
              <a:t> </a:t>
            </a:r>
            <a:r>
              <a:rPr lang="en-US" dirty="0" err="1"/>
              <a:t>elämänlaatupisteet</a:t>
            </a:r>
            <a:r>
              <a:rPr lang="en-US" dirty="0"/>
              <a:t>: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suurempi</a:t>
            </a:r>
            <a:r>
              <a:rPr lang="en-US" dirty="0"/>
              <a:t> </a:t>
            </a:r>
            <a:r>
              <a:rPr lang="en-US" dirty="0" err="1"/>
              <a:t>pistemäärä</a:t>
            </a:r>
            <a:r>
              <a:rPr lang="en-US" dirty="0"/>
              <a:t>,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parempi</a:t>
            </a:r>
            <a:r>
              <a:rPr lang="en-US" dirty="0"/>
              <a:t> </a:t>
            </a:r>
            <a:r>
              <a:rPr lang="en-US" dirty="0" err="1"/>
              <a:t>elämänlaatu</a:t>
            </a:r>
            <a:r>
              <a:rPr lang="en-US" dirty="0"/>
              <a:t>. Se </a:t>
            </a:r>
            <a:r>
              <a:rPr lang="en-US" dirty="0" err="1"/>
              <a:t>osoittaa</a:t>
            </a:r>
            <a:r>
              <a:rPr lang="en-US" dirty="0"/>
              <a:t> </a:t>
            </a:r>
            <a:r>
              <a:rPr lang="en-US" dirty="0" err="1"/>
              <a:t>elämänlaadun</a:t>
            </a:r>
            <a:r>
              <a:rPr lang="en-US" dirty="0"/>
              <a:t>, </a:t>
            </a:r>
            <a:r>
              <a:rPr lang="en-US" dirty="0" err="1"/>
              <a:t>joka</a:t>
            </a:r>
            <a:r>
              <a:rPr lang="en-US" dirty="0"/>
              <a:t> </a:t>
            </a:r>
            <a:r>
              <a:rPr lang="en-US" dirty="0" err="1"/>
              <a:t>liittyy</a:t>
            </a:r>
            <a:r>
              <a:rPr lang="en-US" dirty="0"/>
              <a:t> </a:t>
            </a:r>
            <a:r>
              <a:rPr lang="en-US" dirty="0" err="1"/>
              <a:t>seksuaaliseen</a:t>
            </a:r>
            <a:r>
              <a:rPr lang="en-US" dirty="0"/>
              <a:t> </a:t>
            </a:r>
            <a:r>
              <a:rPr lang="en-US" dirty="0" err="1"/>
              <a:t>toimintakykyyn</a:t>
            </a:r>
            <a:r>
              <a:rPr lang="en-US" dirty="0"/>
              <a:t>,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hoitojen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Kaikkien</a:t>
            </a:r>
            <a:r>
              <a:rPr lang="en-US" dirty="0"/>
              <a:t> </a:t>
            </a:r>
            <a:r>
              <a:rPr lang="en-US" dirty="0" err="1"/>
              <a:t>hoitojen</a:t>
            </a:r>
            <a:r>
              <a:rPr lang="en-US" dirty="0"/>
              <a:t> </a:t>
            </a:r>
            <a:r>
              <a:rPr lang="en-US" dirty="0" err="1"/>
              <a:t>elämänlaatupisteet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selvästi</a:t>
            </a:r>
            <a:r>
              <a:rPr lang="en-US" dirty="0"/>
              <a:t> </a:t>
            </a:r>
            <a:r>
              <a:rPr lang="en-US" dirty="0" err="1"/>
              <a:t>alhaiset</a:t>
            </a:r>
            <a:r>
              <a:rPr lang="en-US" dirty="0"/>
              <a:t> </a:t>
            </a:r>
            <a:r>
              <a:rPr lang="en-US" dirty="0" err="1"/>
              <a:t>verrattuna</a:t>
            </a:r>
            <a:r>
              <a:rPr lang="en-US" dirty="0"/>
              <a:t> </a:t>
            </a:r>
            <a:r>
              <a:rPr lang="en-US" dirty="0" err="1"/>
              <a:t>aktiiviseen</a:t>
            </a:r>
            <a:r>
              <a:rPr lang="en-US" dirty="0"/>
              <a:t> </a:t>
            </a:r>
            <a:r>
              <a:rPr lang="en-US" dirty="0" err="1"/>
              <a:t>seurantaan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aktiivisen</a:t>
            </a:r>
            <a:r>
              <a:rPr lang="en-US" dirty="0"/>
              <a:t> </a:t>
            </a:r>
            <a:r>
              <a:rPr lang="en-US" dirty="0" err="1"/>
              <a:t>seurannan</a:t>
            </a:r>
            <a:r>
              <a:rPr lang="en-US" dirty="0"/>
              <a:t> </a:t>
            </a:r>
            <a:r>
              <a:rPr lang="en-US" dirty="0" err="1"/>
              <a:t>pistemäärä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100, </a:t>
            </a:r>
            <a:r>
              <a:rPr lang="en-US" dirty="0" err="1"/>
              <a:t>joka</a:t>
            </a:r>
            <a:r>
              <a:rPr lang="en-US" dirty="0"/>
              <a:t> on EPIC-</a:t>
            </a:r>
            <a:r>
              <a:rPr lang="en-US" dirty="0" err="1"/>
              <a:t>pistemäärän</a:t>
            </a:r>
            <a:r>
              <a:rPr lang="en-US" dirty="0"/>
              <a:t> </a:t>
            </a:r>
            <a:r>
              <a:rPr lang="en-US" dirty="0" err="1"/>
              <a:t>asteikon</a:t>
            </a:r>
            <a:r>
              <a:rPr lang="en-US" dirty="0"/>
              <a:t> </a:t>
            </a:r>
            <a:r>
              <a:rPr lang="en-US" dirty="0" err="1"/>
              <a:t>yläpää</a:t>
            </a:r>
            <a:r>
              <a:rPr lang="en-US" dirty="0"/>
              <a:t>? Se </a:t>
            </a:r>
            <a:r>
              <a:rPr lang="en-US" dirty="0" err="1"/>
              <a:t>johtuu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näissä</a:t>
            </a:r>
            <a:r>
              <a:rPr lang="en-US" dirty="0"/>
              <a:t> </a:t>
            </a:r>
            <a:r>
              <a:rPr lang="en-US" dirty="0" err="1"/>
              <a:t>ikävuosissa</a:t>
            </a:r>
            <a:r>
              <a:rPr lang="en-US" dirty="0"/>
              <a:t> (</a:t>
            </a:r>
            <a:r>
              <a:rPr lang="en-US" dirty="0" err="1"/>
              <a:t>tutkimuksen</a:t>
            </a:r>
            <a:r>
              <a:rPr lang="en-US" dirty="0"/>
              <a:t> </a:t>
            </a:r>
            <a:r>
              <a:rPr lang="en-US" dirty="0" err="1"/>
              <a:t>keski-ikä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70 </a:t>
            </a:r>
            <a:r>
              <a:rPr lang="en-US" dirty="0" err="1"/>
              <a:t>vuotta</a:t>
            </a:r>
            <a:r>
              <a:rPr lang="en-US" dirty="0"/>
              <a:t>) </a:t>
            </a:r>
            <a:r>
              <a:rPr lang="en-US" dirty="0" err="1"/>
              <a:t>seksuaalinen</a:t>
            </a:r>
            <a:r>
              <a:rPr lang="en-US" dirty="0"/>
              <a:t> </a:t>
            </a:r>
            <a:r>
              <a:rPr lang="en-US" dirty="0" err="1"/>
              <a:t>toiminta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yleensä</a:t>
            </a:r>
            <a:r>
              <a:rPr lang="en-US" dirty="0"/>
              <a:t> ole 100-prosenttista.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näitä</a:t>
            </a:r>
            <a:r>
              <a:rPr lang="en-US" dirty="0"/>
              <a:t> </a:t>
            </a:r>
            <a:r>
              <a:rPr lang="en-US" dirty="0" err="1"/>
              <a:t>lukuja</a:t>
            </a:r>
            <a:r>
              <a:rPr lang="en-US" dirty="0"/>
              <a:t> </a:t>
            </a:r>
            <a:r>
              <a:rPr lang="en-US" dirty="0" err="1"/>
              <a:t>verrataan</a:t>
            </a:r>
            <a:r>
              <a:rPr lang="en-US" dirty="0"/>
              <a:t> </a:t>
            </a:r>
            <a:r>
              <a:rPr lang="en-US" dirty="0" err="1"/>
              <a:t>väestöön</a:t>
            </a:r>
            <a:r>
              <a:rPr lang="en-US" dirty="0"/>
              <a:t>, </a:t>
            </a:r>
            <a:r>
              <a:rPr lang="en-US" dirty="0" err="1"/>
              <a:t>eturauhassyöpään</a:t>
            </a:r>
            <a:r>
              <a:rPr lang="en-US" dirty="0"/>
              <a:t> </a:t>
            </a:r>
            <a:r>
              <a:rPr lang="en-US" dirty="0" err="1"/>
              <a:t>sairastumattomien</a:t>
            </a:r>
            <a:r>
              <a:rPr lang="en-US" dirty="0"/>
              <a:t> </a:t>
            </a:r>
            <a:r>
              <a:rPr lang="en-US" dirty="0" err="1"/>
              <a:t>miesten</a:t>
            </a:r>
            <a:r>
              <a:rPr lang="en-US" dirty="0"/>
              <a:t> </a:t>
            </a:r>
            <a:r>
              <a:rPr lang="en-US" dirty="0" err="1"/>
              <a:t>keskimääräinen</a:t>
            </a:r>
            <a:r>
              <a:rPr lang="en-US" dirty="0"/>
              <a:t> EPIC-</a:t>
            </a:r>
            <a:r>
              <a:rPr lang="en-US" dirty="0" err="1"/>
              <a:t>pistemäärä</a:t>
            </a:r>
            <a:r>
              <a:rPr lang="en-US" dirty="0"/>
              <a:t> on 61, </a:t>
            </a:r>
            <a:r>
              <a:rPr lang="en-US" dirty="0" err="1"/>
              <a:t>mikä</a:t>
            </a:r>
            <a:r>
              <a:rPr lang="en-US" dirty="0"/>
              <a:t> on </a:t>
            </a:r>
            <a:r>
              <a:rPr lang="en-US" dirty="0" err="1"/>
              <a:t>selvästi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samankaltainen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aktiivisen</a:t>
            </a:r>
            <a:r>
              <a:rPr lang="en-US" dirty="0"/>
              <a:t> </a:t>
            </a:r>
            <a:r>
              <a:rPr lang="en-US" dirty="0" err="1"/>
              <a:t>seurannan</a:t>
            </a:r>
            <a:r>
              <a:rPr lang="en-US" dirty="0"/>
              <a:t> </a:t>
            </a:r>
            <a:r>
              <a:rPr lang="en-US" dirty="0" err="1"/>
              <a:t>pistemäärä</a:t>
            </a:r>
            <a:r>
              <a:rPr lang="en-US" dirty="0"/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0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Kuinka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suuri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ongelma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seksuaalinen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toimintakyky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on? Se 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suuri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kohtalainen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ongelma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puolella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miehistä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Olisi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mielenkiintoista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yhteistyökumppaneiden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näkökulma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kysymykseen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56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Noin </a:t>
            </a:r>
            <a:r>
              <a:rPr lang="en-US" dirty="0" err="1"/>
              <a:t>kolme</a:t>
            </a:r>
            <a:r>
              <a:rPr lang="en-US" dirty="0"/>
              <a:t> </a:t>
            </a:r>
            <a:r>
              <a:rPr lang="en-US" dirty="0" err="1"/>
              <a:t>neljäsosaa</a:t>
            </a:r>
            <a:r>
              <a:rPr lang="en-US" dirty="0"/>
              <a:t> </a:t>
            </a:r>
            <a:r>
              <a:rPr lang="en-US" dirty="0" err="1"/>
              <a:t>kyselyyn</a:t>
            </a:r>
            <a:r>
              <a:rPr lang="en-US" dirty="0"/>
              <a:t> </a:t>
            </a:r>
            <a:r>
              <a:rPr lang="en-US" dirty="0" err="1"/>
              <a:t>vastanneista</a:t>
            </a:r>
            <a:r>
              <a:rPr lang="en-US" dirty="0"/>
              <a:t> </a:t>
            </a:r>
            <a:r>
              <a:rPr lang="en-US" dirty="0" err="1"/>
              <a:t>miehistä</a:t>
            </a:r>
            <a:r>
              <a:rPr lang="en-US" dirty="0"/>
              <a:t> </a:t>
            </a:r>
            <a:r>
              <a:rPr lang="en-US" dirty="0" err="1"/>
              <a:t>arvioi</a:t>
            </a:r>
            <a:r>
              <a:rPr lang="en-US" dirty="0"/>
              <a:t> </a:t>
            </a:r>
            <a:r>
              <a:rPr lang="en-US" dirty="0" err="1"/>
              <a:t>nykyisen</a:t>
            </a:r>
            <a:r>
              <a:rPr lang="en-US" dirty="0"/>
              <a:t> </a:t>
            </a:r>
            <a:r>
              <a:rPr lang="en-US" dirty="0" err="1"/>
              <a:t>seksuaalisen</a:t>
            </a:r>
            <a:r>
              <a:rPr lang="en-US" dirty="0"/>
              <a:t> </a:t>
            </a:r>
            <a:r>
              <a:rPr lang="en-US" dirty="0" err="1"/>
              <a:t>toimintakykynsä</a:t>
            </a:r>
            <a:r>
              <a:rPr lang="en-US" dirty="0"/>
              <a:t> </a:t>
            </a:r>
            <a:r>
              <a:rPr lang="en-US" dirty="0" err="1"/>
              <a:t>huonoksi</a:t>
            </a:r>
            <a:r>
              <a:rPr lang="en-US" dirty="0"/>
              <a:t> tai </a:t>
            </a:r>
            <a:r>
              <a:rPr lang="en-US" dirty="0" err="1"/>
              <a:t>erittäin</a:t>
            </a:r>
            <a:r>
              <a:rPr lang="en-US" dirty="0"/>
              <a:t> </a:t>
            </a:r>
            <a:r>
              <a:rPr lang="en-US" dirty="0" err="1"/>
              <a:t>huonoksi</a:t>
            </a:r>
            <a:r>
              <a:rPr lang="en-US" dirty="0"/>
              <a:t>. </a:t>
            </a:r>
            <a:r>
              <a:rPr lang="en-US" dirty="0" err="1"/>
              <a:t>Tämä</a:t>
            </a:r>
            <a:r>
              <a:rPr lang="en-US" dirty="0"/>
              <a:t> </a:t>
            </a:r>
            <a:r>
              <a:rPr lang="en-US" dirty="0" err="1"/>
              <a:t>johtuu</a:t>
            </a:r>
            <a:r>
              <a:rPr lang="en-US" dirty="0"/>
              <a:t> </a:t>
            </a:r>
            <a:r>
              <a:rPr lang="en-US" dirty="0" err="1"/>
              <a:t>selvästi</a:t>
            </a:r>
            <a:r>
              <a:rPr lang="en-US" dirty="0"/>
              <a:t> </a:t>
            </a:r>
            <a:r>
              <a:rPr lang="en-US" dirty="0" err="1"/>
              <a:t>osittain</a:t>
            </a:r>
            <a:r>
              <a:rPr lang="en-US" dirty="0"/>
              <a:t> </a:t>
            </a:r>
            <a:r>
              <a:rPr lang="en-US" dirty="0" err="1"/>
              <a:t>vastaajan</a:t>
            </a:r>
            <a:r>
              <a:rPr lang="en-US" dirty="0"/>
              <a:t> </a:t>
            </a:r>
            <a:r>
              <a:rPr lang="en-US" dirty="0" err="1"/>
              <a:t>iästä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hoidon</a:t>
            </a:r>
            <a:r>
              <a:rPr lang="en-US" dirty="0"/>
              <a:t> </a:t>
            </a:r>
            <a:r>
              <a:rPr lang="en-US" dirty="0" err="1"/>
              <a:t>vaikutuksista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Vertailun</a:t>
            </a:r>
            <a:r>
              <a:rPr lang="en-US" dirty="0"/>
              <a:t> </a:t>
            </a:r>
            <a:r>
              <a:rPr lang="en-US" dirty="0" err="1"/>
              <a:t>vuoksi</a:t>
            </a:r>
            <a:r>
              <a:rPr lang="en-US" dirty="0"/>
              <a:t> on </a:t>
            </a:r>
            <a:r>
              <a:rPr lang="en-US" dirty="0" err="1"/>
              <a:t>kuitenkin</a:t>
            </a:r>
            <a:r>
              <a:rPr lang="en-US" dirty="0"/>
              <a:t> </a:t>
            </a:r>
            <a:r>
              <a:rPr lang="en-US" dirty="0" err="1"/>
              <a:t>mielenkiintoista</a:t>
            </a:r>
            <a:r>
              <a:rPr lang="en-US" dirty="0"/>
              <a:t> </a:t>
            </a:r>
            <a:r>
              <a:rPr lang="en-US" dirty="0" err="1"/>
              <a:t>tarkastella</a:t>
            </a:r>
            <a:r>
              <a:rPr lang="en-US" dirty="0"/>
              <a:t> </a:t>
            </a:r>
            <a:r>
              <a:rPr lang="en-US" dirty="0" err="1"/>
              <a:t>vuonna</a:t>
            </a:r>
            <a:r>
              <a:rPr lang="en-US" dirty="0"/>
              <a:t> 2017 </a:t>
            </a:r>
            <a:r>
              <a:rPr lang="en-US" dirty="0" err="1"/>
              <a:t>tehtyä</a:t>
            </a:r>
            <a:r>
              <a:rPr lang="en-US" dirty="0"/>
              <a:t> </a:t>
            </a:r>
            <a:r>
              <a:rPr lang="en-US" dirty="0" err="1"/>
              <a:t>tutkimusta</a:t>
            </a:r>
            <a:r>
              <a:rPr lang="en-US" dirty="0"/>
              <a:t> </a:t>
            </a:r>
            <a:r>
              <a:rPr lang="en-US" dirty="0" err="1"/>
              <a:t>hieman</a:t>
            </a:r>
            <a:r>
              <a:rPr lang="en-US" dirty="0"/>
              <a:t> </a:t>
            </a:r>
            <a:r>
              <a:rPr lang="en-US" dirty="0" err="1"/>
              <a:t>vanhemmista</a:t>
            </a:r>
            <a:r>
              <a:rPr lang="en-US" dirty="0"/>
              <a:t> </a:t>
            </a:r>
            <a:r>
              <a:rPr lang="en-US" dirty="0" err="1"/>
              <a:t>miehistä</a:t>
            </a:r>
            <a:r>
              <a:rPr lang="en-US" dirty="0"/>
              <a:t> (</a:t>
            </a:r>
            <a:r>
              <a:rPr lang="en-US" dirty="0" err="1"/>
              <a:t>keski-ikä</a:t>
            </a:r>
            <a:r>
              <a:rPr lang="en-US" dirty="0"/>
              <a:t> 74,5 </a:t>
            </a:r>
            <a:r>
              <a:rPr lang="en-US" dirty="0" err="1"/>
              <a:t>vuotta</a:t>
            </a:r>
            <a:r>
              <a:rPr lang="en-US" dirty="0"/>
              <a:t>), </a:t>
            </a:r>
            <a:r>
              <a:rPr lang="en-US" dirty="0" err="1"/>
              <a:t>joilla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ollut</a:t>
            </a:r>
            <a:r>
              <a:rPr lang="en-US" dirty="0"/>
              <a:t> </a:t>
            </a:r>
            <a:r>
              <a:rPr lang="en-US" dirty="0" err="1"/>
              <a:t>eturauhassyöpää</a:t>
            </a:r>
            <a:r>
              <a:rPr lang="en-US" dirty="0"/>
              <a:t> ja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käyttivät</a:t>
            </a:r>
            <a:r>
              <a:rPr lang="en-US" dirty="0"/>
              <a:t> </a:t>
            </a:r>
            <a:r>
              <a:rPr lang="en-US" dirty="0" err="1"/>
              <a:t>samoja</a:t>
            </a:r>
            <a:r>
              <a:rPr lang="en-US" dirty="0"/>
              <a:t> EPIC-26-toimenpiteitä (</a:t>
            </a:r>
            <a:r>
              <a:rPr lang="en-US" dirty="0" err="1"/>
              <a:t>Venderbos</a:t>
            </a:r>
            <a:r>
              <a:rPr lang="en-US" dirty="0"/>
              <a:t> et al, PMID: 28168601). </a:t>
            </a:r>
            <a:r>
              <a:rPr lang="en-US" dirty="0" err="1"/>
              <a:t>Tutkimuksessa</a:t>
            </a:r>
            <a:r>
              <a:rPr lang="en-US" dirty="0"/>
              <a:t> </a:t>
            </a:r>
            <a:r>
              <a:rPr lang="en-US" dirty="0" err="1"/>
              <a:t>todettiin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50 </a:t>
            </a:r>
            <a:r>
              <a:rPr lang="en-US" dirty="0" err="1"/>
              <a:t>prosenttia</a:t>
            </a:r>
            <a:r>
              <a:rPr lang="en-US" dirty="0"/>
              <a:t> </a:t>
            </a:r>
            <a:r>
              <a:rPr lang="en-US" dirty="0" err="1"/>
              <a:t>näistä</a:t>
            </a:r>
            <a:r>
              <a:rPr lang="en-US" dirty="0"/>
              <a:t> </a:t>
            </a:r>
            <a:r>
              <a:rPr lang="en-US" dirty="0" err="1"/>
              <a:t>miehistä</a:t>
            </a:r>
            <a:r>
              <a:rPr lang="en-US" dirty="0"/>
              <a:t> </a:t>
            </a:r>
            <a:r>
              <a:rPr lang="en-US" dirty="0" err="1"/>
              <a:t>arvioi</a:t>
            </a:r>
            <a:r>
              <a:rPr lang="en-US" dirty="0"/>
              <a:t> </a:t>
            </a:r>
            <a:r>
              <a:rPr lang="en-US" dirty="0" err="1"/>
              <a:t>seksuaalisen</a:t>
            </a:r>
            <a:r>
              <a:rPr lang="en-US" dirty="0"/>
              <a:t> </a:t>
            </a:r>
            <a:r>
              <a:rPr lang="en-US" dirty="0" err="1"/>
              <a:t>toimintakykynsä</a:t>
            </a:r>
            <a:r>
              <a:rPr lang="en-US" dirty="0"/>
              <a:t> </a:t>
            </a:r>
            <a:r>
              <a:rPr lang="en-US" dirty="0" err="1"/>
              <a:t>huonoksi</a:t>
            </a:r>
            <a:r>
              <a:rPr lang="en-US" dirty="0"/>
              <a:t> tai </a:t>
            </a:r>
            <a:r>
              <a:rPr lang="en-US" dirty="0" err="1"/>
              <a:t>erittäin</a:t>
            </a:r>
            <a:r>
              <a:rPr lang="en-US" dirty="0"/>
              <a:t> </a:t>
            </a:r>
            <a:r>
              <a:rPr lang="en-US" dirty="0" err="1"/>
              <a:t>huonoksi</a:t>
            </a:r>
            <a:r>
              <a:rPr lang="en-US" dirty="0"/>
              <a:t>. </a:t>
            </a:r>
            <a:r>
              <a:rPr lang="en-US" dirty="0" err="1"/>
              <a:t>Tämä</a:t>
            </a:r>
            <a:r>
              <a:rPr lang="en-US" dirty="0"/>
              <a:t> on </a:t>
            </a:r>
            <a:r>
              <a:rPr lang="en-US" dirty="0" err="1"/>
              <a:t>selvästi</a:t>
            </a:r>
            <a:r>
              <a:rPr lang="en-US" dirty="0"/>
              <a:t> </a:t>
            </a:r>
            <a:r>
              <a:rPr lang="en-US" dirty="0" err="1"/>
              <a:t>huomattavasti</a:t>
            </a:r>
            <a:r>
              <a:rPr lang="en-US" dirty="0"/>
              <a:t> </a:t>
            </a:r>
            <a:r>
              <a:rPr lang="en-US" dirty="0" err="1"/>
              <a:t>pienempi</a:t>
            </a:r>
            <a:r>
              <a:rPr lang="en-US" dirty="0"/>
              <a:t> </a:t>
            </a:r>
            <a:r>
              <a:rPr lang="en-US" dirty="0" err="1"/>
              <a:t>prosenttiosuus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tutkimuksessamme</a:t>
            </a:r>
            <a:r>
              <a:rPr lang="en-US" dirty="0"/>
              <a:t> 76 </a:t>
            </a:r>
            <a:r>
              <a:rPr lang="en-US" dirty="0" err="1"/>
              <a:t>prosenttia</a:t>
            </a:r>
            <a:r>
              <a:rPr lang="en-US" dirty="0"/>
              <a:t> </a:t>
            </a:r>
            <a:r>
              <a:rPr lang="en-US" dirty="0" err="1"/>
              <a:t>eturauhassyöpään</a:t>
            </a:r>
            <a:r>
              <a:rPr lang="en-US" dirty="0"/>
              <a:t> </a:t>
            </a:r>
            <a:r>
              <a:rPr lang="en-US" dirty="0" err="1"/>
              <a:t>sairastuneista</a:t>
            </a:r>
            <a:r>
              <a:rPr lang="en-US" dirty="0"/>
              <a:t> </a:t>
            </a:r>
            <a:r>
              <a:rPr lang="en-US" dirty="0" err="1"/>
              <a:t>miehistä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2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tarkastellaan</a:t>
            </a:r>
            <a:r>
              <a:rPr lang="en-US" dirty="0"/>
              <a:t>, 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hoidot</a:t>
            </a:r>
            <a:r>
              <a:rPr lang="en-US" dirty="0"/>
              <a:t> </a:t>
            </a:r>
            <a:r>
              <a:rPr lang="en-US" dirty="0" err="1"/>
              <a:t>vaikuttavat</a:t>
            </a:r>
            <a:r>
              <a:rPr lang="en-US" dirty="0"/>
              <a:t> </a:t>
            </a:r>
            <a:r>
              <a:rPr lang="en-US" dirty="0" err="1"/>
              <a:t>seksuaaliseen</a:t>
            </a:r>
            <a:r>
              <a:rPr lang="en-US" dirty="0"/>
              <a:t> </a:t>
            </a:r>
            <a:r>
              <a:rPr lang="en-US" dirty="0" err="1"/>
              <a:t>toimintakykyyn</a:t>
            </a:r>
            <a:r>
              <a:rPr lang="en-US" dirty="0"/>
              <a:t>, </a:t>
            </a:r>
            <a:r>
              <a:rPr lang="en-US" dirty="0" err="1"/>
              <a:t>ylhäällä</a:t>
            </a:r>
            <a:r>
              <a:rPr lang="en-US" dirty="0"/>
              <a:t> </a:t>
            </a:r>
            <a:r>
              <a:rPr lang="en-US" dirty="0" err="1"/>
              <a:t>olevasta</a:t>
            </a:r>
            <a:r>
              <a:rPr lang="en-US" dirty="0"/>
              <a:t> </a:t>
            </a:r>
            <a:r>
              <a:rPr lang="en-US" dirty="0" err="1"/>
              <a:t>kuviorivistä</a:t>
            </a:r>
            <a:r>
              <a:rPr lang="en-US" dirty="0"/>
              <a:t> </a:t>
            </a:r>
            <a:r>
              <a:rPr lang="en-US" dirty="0" err="1"/>
              <a:t>näkyy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yli</a:t>
            </a:r>
            <a:r>
              <a:rPr lang="en-US" dirty="0"/>
              <a:t> </a:t>
            </a:r>
            <a:r>
              <a:rPr lang="en-US" dirty="0" err="1"/>
              <a:t>puolet</a:t>
            </a:r>
            <a:r>
              <a:rPr lang="en-US" dirty="0"/>
              <a:t> </a:t>
            </a:r>
            <a:r>
              <a:rPr lang="en-US" dirty="0" err="1"/>
              <a:t>eturauhasen</a:t>
            </a:r>
            <a:r>
              <a:rPr lang="en-US" dirty="0"/>
              <a:t> </a:t>
            </a:r>
            <a:r>
              <a:rPr lang="en-US" dirty="0" err="1"/>
              <a:t>poistoleikkauksen</a:t>
            </a:r>
            <a:r>
              <a:rPr lang="en-US" dirty="0"/>
              <a:t> </a:t>
            </a:r>
            <a:r>
              <a:rPr lang="en-US" dirty="0" err="1"/>
              <a:t>läpikäyneistä</a:t>
            </a:r>
            <a:r>
              <a:rPr lang="en-US" dirty="0"/>
              <a:t> </a:t>
            </a:r>
            <a:r>
              <a:rPr lang="en-US" dirty="0" err="1"/>
              <a:t>miehistä</a:t>
            </a:r>
            <a:r>
              <a:rPr lang="en-US" dirty="0"/>
              <a:t> </a:t>
            </a:r>
            <a:r>
              <a:rPr lang="en-US" dirty="0" err="1"/>
              <a:t>kokee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seksuaalinen</a:t>
            </a:r>
            <a:r>
              <a:rPr lang="en-US" dirty="0"/>
              <a:t> </a:t>
            </a:r>
            <a:r>
              <a:rPr lang="en-US" dirty="0" err="1"/>
              <a:t>toimintakyky</a:t>
            </a:r>
            <a:r>
              <a:rPr lang="en-US" dirty="0"/>
              <a:t> on </a:t>
            </a:r>
            <a:r>
              <a:rPr lang="en-US" dirty="0" err="1"/>
              <a:t>heille</a:t>
            </a:r>
            <a:r>
              <a:rPr lang="en-US" dirty="0"/>
              <a:t> </a:t>
            </a:r>
            <a:r>
              <a:rPr lang="en-US" dirty="0" err="1"/>
              <a:t>suuri</a:t>
            </a:r>
            <a:r>
              <a:rPr lang="en-US" dirty="0"/>
              <a:t> tai </a:t>
            </a:r>
            <a:r>
              <a:rPr lang="en-US" dirty="0" err="1"/>
              <a:t>kohtalainen</a:t>
            </a:r>
            <a:r>
              <a:rPr lang="en-US" dirty="0"/>
              <a:t> </a:t>
            </a:r>
            <a:r>
              <a:rPr lang="en-US" dirty="0" err="1"/>
              <a:t>ongelma</a:t>
            </a:r>
            <a:r>
              <a:rPr lang="en-US" dirty="0"/>
              <a:t>. </a:t>
            </a:r>
            <a:r>
              <a:rPr lang="en-US" dirty="0" err="1"/>
              <a:t>Tämä</a:t>
            </a:r>
            <a:r>
              <a:rPr lang="en-US" dirty="0"/>
              <a:t> on </a:t>
            </a:r>
            <a:r>
              <a:rPr lang="en-US" dirty="0" err="1"/>
              <a:t>merkittävä</a:t>
            </a:r>
            <a:r>
              <a:rPr lang="en-US" dirty="0"/>
              <a:t> </a:t>
            </a:r>
            <a:r>
              <a:rPr lang="en-US" dirty="0" err="1"/>
              <a:t>osuus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olevat</a:t>
            </a:r>
            <a:r>
              <a:rPr lang="en-US" dirty="0"/>
              <a:t> </a:t>
            </a:r>
            <a:r>
              <a:rPr lang="en-US" dirty="0" err="1"/>
              <a:t>luvut</a:t>
            </a:r>
            <a:r>
              <a:rPr lang="en-US" dirty="0"/>
              <a:t> </a:t>
            </a:r>
            <a:r>
              <a:rPr lang="en-US" dirty="0" err="1"/>
              <a:t>osoittavat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seksuaalinen</a:t>
            </a:r>
            <a:r>
              <a:rPr lang="en-US" dirty="0"/>
              <a:t> </a:t>
            </a:r>
            <a:r>
              <a:rPr lang="en-US" dirty="0" err="1"/>
              <a:t>toimintakyky</a:t>
            </a:r>
            <a:r>
              <a:rPr lang="en-US" dirty="0"/>
              <a:t> </a:t>
            </a:r>
            <a:r>
              <a:rPr lang="en-US" dirty="0" err="1"/>
              <a:t>näyttää</a:t>
            </a:r>
            <a:r>
              <a:rPr lang="en-US" dirty="0"/>
              <a:t> </a:t>
            </a:r>
            <a:r>
              <a:rPr lang="en-US" dirty="0" err="1"/>
              <a:t>olevan</a:t>
            </a:r>
            <a:r>
              <a:rPr lang="en-US" dirty="0"/>
              <a:t> </a:t>
            </a:r>
            <a:r>
              <a:rPr lang="en-US" dirty="0" err="1"/>
              <a:t>hieman</a:t>
            </a:r>
            <a:r>
              <a:rPr lang="en-US" dirty="0"/>
              <a:t> </a:t>
            </a:r>
            <a:r>
              <a:rPr lang="en-US" dirty="0" err="1"/>
              <a:t>vähemmän</a:t>
            </a:r>
            <a:r>
              <a:rPr lang="en-US" dirty="0"/>
              <a:t> </a:t>
            </a:r>
            <a:r>
              <a:rPr lang="en-US" dirty="0" err="1"/>
              <a:t>merkittävä</a:t>
            </a:r>
            <a:r>
              <a:rPr lang="en-US" dirty="0"/>
              <a:t> </a:t>
            </a:r>
            <a:r>
              <a:rPr lang="en-US" dirty="0" err="1"/>
              <a:t>ongelma</a:t>
            </a:r>
            <a:r>
              <a:rPr lang="en-US" dirty="0"/>
              <a:t> </a:t>
            </a:r>
            <a:r>
              <a:rPr lang="en-US" dirty="0" err="1"/>
              <a:t>sädehoidon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: </a:t>
            </a:r>
            <a:r>
              <a:rPr lang="en-US" dirty="0" err="1"/>
              <a:t>Sädehoidon</a:t>
            </a:r>
            <a:r>
              <a:rPr lang="en-US" dirty="0"/>
              <a:t> </a:t>
            </a:r>
            <a:r>
              <a:rPr lang="en-US" dirty="0" err="1"/>
              <a:t>osalta</a:t>
            </a:r>
            <a:r>
              <a:rPr lang="en-US" dirty="0"/>
              <a:t> 47,3 </a:t>
            </a:r>
            <a:r>
              <a:rPr lang="en-US" dirty="0" err="1"/>
              <a:t>prosentilla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merkittäviä</a:t>
            </a:r>
            <a:r>
              <a:rPr lang="en-US" dirty="0"/>
              <a:t> </a:t>
            </a:r>
            <a:r>
              <a:rPr lang="en-US" dirty="0" err="1"/>
              <a:t>ongelmia</a:t>
            </a:r>
            <a:r>
              <a:rPr lang="en-US" dirty="0"/>
              <a:t> </a:t>
            </a:r>
            <a:r>
              <a:rPr lang="en-US" dirty="0" err="1"/>
              <a:t>verrattuna</a:t>
            </a:r>
            <a:r>
              <a:rPr lang="en-US" dirty="0"/>
              <a:t> 54,8 </a:t>
            </a:r>
            <a:r>
              <a:rPr lang="en-US" dirty="0" err="1"/>
              <a:t>prosenttiin</a:t>
            </a:r>
            <a:r>
              <a:rPr lang="en-US" dirty="0"/>
              <a:t> </a:t>
            </a:r>
            <a:r>
              <a:rPr lang="en-US" dirty="0" err="1"/>
              <a:t>eturauhasen</a:t>
            </a:r>
            <a:r>
              <a:rPr lang="en-US" dirty="0"/>
              <a:t> </a:t>
            </a:r>
            <a:r>
              <a:rPr lang="en-US" dirty="0" err="1"/>
              <a:t>poiston</a:t>
            </a:r>
            <a:r>
              <a:rPr lang="en-US" dirty="0"/>
              <a:t> </a:t>
            </a:r>
            <a:r>
              <a:rPr lang="en-US" dirty="0" err="1"/>
              <a:t>osalta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Molemmat</a:t>
            </a:r>
            <a:r>
              <a:rPr lang="en-US" dirty="0"/>
              <a:t> </a:t>
            </a:r>
            <a:r>
              <a:rPr lang="en-US" dirty="0" err="1"/>
              <a:t>havainnot</a:t>
            </a:r>
            <a:r>
              <a:rPr lang="en-US" dirty="0"/>
              <a:t> </a:t>
            </a:r>
            <a:r>
              <a:rPr lang="en-US" dirty="0" err="1"/>
              <a:t>osoittavat</a:t>
            </a:r>
            <a:r>
              <a:rPr lang="en-US" dirty="0"/>
              <a:t> </a:t>
            </a:r>
            <a:r>
              <a:rPr lang="en-US" dirty="0" err="1"/>
              <a:t>kuitenkin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eturauhassyövän</a:t>
            </a:r>
            <a:r>
              <a:rPr lang="en-US" dirty="0"/>
              <a:t> </a:t>
            </a:r>
            <a:r>
              <a:rPr lang="en-US" dirty="0" err="1"/>
              <a:t>kahdella</a:t>
            </a:r>
            <a:r>
              <a:rPr lang="en-US" dirty="0"/>
              <a:t> </a:t>
            </a:r>
            <a:r>
              <a:rPr lang="en-US" dirty="0" err="1"/>
              <a:t>tärkeimmällä</a:t>
            </a:r>
            <a:r>
              <a:rPr lang="en-US" dirty="0"/>
              <a:t> </a:t>
            </a:r>
            <a:r>
              <a:rPr lang="en-US" dirty="0" err="1"/>
              <a:t>ensimmäisellä</a:t>
            </a:r>
            <a:r>
              <a:rPr lang="en-US" dirty="0"/>
              <a:t> </a:t>
            </a:r>
            <a:r>
              <a:rPr lang="en-US" dirty="0" err="1"/>
              <a:t>hoidolla</a:t>
            </a:r>
            <a:r>
              <a:rPr lang="en-US" dirty="0"/>
              <a:t> on </a:t>
            </a:r>
            <a:r>
              <a:rPr lang="en-US" dirty="0" err="1"/>
              <a:t>merkittävä</a:t>
            </a:r>
            <a:r>
              <a:rPr lang="en-US" dirty="0"/>
              <a:t> </a:t>
            </a:r>
            <a:r>
              <a:rPr lang="en-US" dirty="0" err="1"/>
              <a:t>vaikutus</a:t>
            </a:r>
            <a:r>
              <a:rPr lang="en-US" dirty="0"/>
              <a:t> </a:t>
            </a:r>
            <a:r>
              <a:rPr lang="en-US" dirty="0" err="1"/>
              <a:t>elämänlaatuun</a:t>
            </a:r>
            <a:r>
              <a:rPr lang="en-US" dirty="0"/>
              <a:t> </a:t>
            </a:r>
            <a:r>
              <a:rPr lang="en-US" dirty="0" err="1"/>
              <a:t>seksuaalisen</a:t>
            </a:r>
            <a:r>
              <a:rPr lang="en-US" dirty="0"/>
              <a:t> </a:t>
            </a:r>
            <a:r>
              <a:rPr lang="en-US" dirty="0" err="1"/>
              <a:t>toimintakyvyn</a:t>
            </a:r>
            <a:r>
              <a:rPr lang="en-US" dirty="0"/>
              <a:t> </a:t>
            </a:r>
            <a:r>
              <a:rPr lang="en-US" dirty="0" err="1"/>
              <a:t>kannalta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kolmannes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kyselyyn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vastanneista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miehistä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kokeillut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lääkkeitä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laitteita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erektion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parantamiseksi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otetaan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huomioon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seksuaalisten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toimintaongelmien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yleisyys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hoidon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aikana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tässä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selvästi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aukko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miehille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annettava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enemmän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neuvoja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näistä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lähestymistavoista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523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Virtsankarkailun</a:t>
            </a:r>
            <a:r>
              <a:rPr lang="en-US" dirty="0"/>
              <a:t> </a:t>
            </a:r>
            <a:r>
              <a:rPr lang="en-US" dirty="0" err="1"/>
              <a:t>osalta</a:t>
            </a:r>
            <a:r>
              <a:rPr lang="en-US" dirty="0"/>
              <a:t> </a:t>
            </a:r>
            <a:r>
              <a:rPr lang="en-US" dirty="0" err="1"/>
              <a:t>olemme</a:t>
            </a:r>
            <a:r>
              <a:rPr lang="en-US" dirty="0"/>
              <a:t> </a:t>
            </a:r>
            <a:r>
              <a:rPr lang="en-US" dirty="0" err="1"/>
              <a:t>tehneet</a:t>
            </a:r>
            <a:r>
              <a:rPr lang="en-US" dirty="0"/>
              <a:t> </a:t>
            </a:r>
            <a:r>
              <a:rPr lang="en-US" dirty="0" err="1"/>
              <a:t>täsmälleen</a:t>
            </a:r>
            <a:r>
              <a:rPr lang="en-US" dirty="0"/>
              <a:t> saman </a:t>
            </a:r>
            <a:r>
              <a:rPr lang="en-US" dirty="0" err="1"/>
              <a:t>analyysin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seksuaalitoimintojen</a:t>
            </a:r>
            <a:r>
              <a:rPr lang="en-US" dirty="0"/>
              <a:t> </a:t>
            </a:r>
            <a:r>
              <a:rPr lang="en-US" dirty="0" err="1"/>
              <a:t>osalta</a:t>
            </a:r>
            <a:r>
              <a:rPr lang="en-US" dirty="0"/>
              <a:t>. </a:t>
            </a:r>
            <a:r>
              <a:rPr lang="en-US" dirty="0" err="1"/>
              <a:t>Ensinnäkin</a:t>
            </a:r>
            <a:r>
              <a:rPr lang="en-US" dirty="0"/>
              <a:t> </a:t>
            </a:r>
            <a:r>
              <a:rPr lang="en-US" dirty="0" err="1"/>
              <a:t>vertailimme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hoitomuotoja</a:t>
            </a:r>
            <a:r>
              <a:rPr lang="en-US" dirty="0"/>
              <a:t>. </a:t>
            </a:r>
            <a:r>
              <a:rPr lang="en-US" dirty="0" err="1"/>
              <a:t>Näet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eturauhasen</a:t>
            </a:r>
            <a:r>
              <a:rPr lang="en-US" dirty="0"/>
              <a:t> </a:t>
            </a:r>
            <a:r>
              <a:rPr lang="en-US" dirty="0" err="1"/>
              <a:t>poistoon</a:t>
            </a:r>
            <a:r>
              <a:rPr lang="en-US" dirty="0"/>
              <a:t> </a:t>
            </a:r>
            <a:r>
              <a:rPr lang="en-US" dirty="0" err="1"/>
              <a:t>liittyy</a:t>
            </a:r>
            <a:r>
              <a:rPr lang="en-US" dirty="0"/>
              <a:t> </a:t>
            </a:r>
            <a:r>
              <a:rPr lang="en-US" dirty="0" err="1"/>
              <a:t>heikompi</a:t>
            </a:r>
            <a:r>
              <a:rPr lang="en-US" dirty="0"/>
              <a:t> </a:t>
            </a:r>
            <a:r>
              <a:rPr lang="en-US" dirty="0" err="1"/>
              <a:t>elämänlaatu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sädehoitoon</a:t>
            </a:r>
            <a:r>
              <a:rPr lang="en-US" dirty="0"/>
              <a:t>. </a:t>
            </a:r>
            <a:r>
              <a:rPr lang="en-US" dirty="0" err="1"/>
              <a:t>Muilla</a:t>
            </a:r>
            <a:r>
              <a:rPr lang="en-US" dirty="0"/>
              <a:t> </a:t>
            </a:r>
            <a:r>
              <a:rPr lang="en-US" dirty="0" err="1"/>
              <a:t>hoidoilla</a:t>
            </a:r>
            <a:r>
              <a:rPr lang="en-US" dirty="0"/>
              <a:t> on </a:t>
            </a:r>
            <a:r>
              <a:rPr lang="en-US" dirty="0" err="1"/>
              <a:t>vähemmän</a:t>
            </a:r>
            <a:r>
              <a:rPr lang="en-US" dirty="0"/>
              <a:t> </a:t>
            </a:r>
            <a:r>
              <a:rPr lang="en-US" dirty="0" err="1"/>
              <a:t>vaikutuksia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näitä</a:t>
            </a:r>
            <a:r>
              <a:rPr lang="en-US" dirty="0"/>
              <a:t> </a:t>
            </a:r>
            <a:r>
              <a:rPr lang="en-US" dirty="0" err="1"/>
              <a:t>lukuja</a:t>
            </a:r>
            <a:r>
              <a:rPr lang="en-US" dirty="0"/>
              <a:t> </a:t>
            </a:r>
            <a:r>
              <a:rPr lang="en-US" dirty="0" err="1"/>
              <a:t>verrataan</a:t>
            </a:r>
            <a:r>
              <a:rPr lang="en-US" dirty="0"/>
              <a:t> </a:t>
            </a:r>
            <a:r>
              <a:rPr lang="en-US" dirty="0" err="1"/>
              <a:t>väestöön</a:t>
            </a:r>
            <a:r>
              <a:rPr lang="en-US" dirty="0"/>
              <a:t>, </a:t>
            </a:r>
            <a:r>
              <a:rPr lang="en-US" dirty="0" err="1"/>
              <a:t>eturauhassyöpään</a:t>
            </a:r>
            <a:r>
              <a:rPr lang="en-US" dirty="0"/>
              <a:t> </a:t>
            </a:r>
            <a:r>
              <a:rPr lang="en-US" dirty="0" err="1"/>
              <a:t>sairastumattomien</a:t>
            </a:r>
            <a:r>
              <a:rPr lang="en-US" dirty="0"/>
              <a:t> </a:t>
            </a:r>
            <a:r>
              <a:rPr lang="en-US" dirty="0" err="1"/>
              <a:t>miesten</a:t>
            </a:r>
            <a:r>
              <a:rPr lang="en-US" dirty="0"/>
              <a:t> </a:t>
            </a:r>
            <a:r>
              <a:rPr lang="en-US" dirty="0" err="1"/>
              <a:t>keskimääräinen</a:t>
            </a:r>
            <a:r>
              <a:rPr lang="en-US" dirty="0"/>
              <a:t> EPIC-</a:t>
            </a:r>
            <a:r>
              <a:rPr lang="en-US" dirty="0" err="1"/>
              <a:t>virtsanerityspistemäärä</a:t>
            </a:r>
            <a:r>
              <a:rPr lang="en-US" dirty="0"/>
              <a:t> on 89,5.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4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tarkastellaan</a:t>
            </a:r>
            <a:r>
              <a:rPr lang="en-US" dirty="0"/>
              <a:t> </a:t>
            </a:r>
            <a:r>
              <a:rPr lang="en-US" dirty="0" err="1"/>
              <a:t>erityisesti</a:t>
            </a:r>
            <a:r>
              <a:rPr lang="en-US" dirty="0"/>
              <a:t> </a:t>
            </a:r>
            <a:r>
              <a:rPr lang="en-US" dirty="0" err="1"/>
              <a:t>virtsaneritystä</a:t>
            </a:r>
            <a:r>
              <a:rPr lang="en-US" dirty="0"/>
              <a:t>, 60 </a:t>
            </a:r>
            <a:r>
              <a:rPr lang="en-US" dirty="0" err="1"/>
              <a:t>prosentilla</a:t>
            </a:r>
            <a:r>
              <a:rPr lang="en-US" dirty="0"/>
              <a:t> </a:t>
            </a:r>
            <a:r>
              <a:rPr lang="en-US" dirty="0" err="1"/>
              <a:t>tutkituista</a:t>
            </a:r>
            <a:r>
              <a:rPr lang="en-US" dirty="0"/>
              <a:t> </a:t>
            </a:r>
            <a:r>
              <a:rPr lang="en-US" dirty="0" err="1"/>
              <a:t>miehistä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ongelmia</a:t>
            </a:r>
            <a:r>
              <a:rPr lang="en-US" dirty="0"/>
              <a:t>. </a:t>
            </a:r>
            <a:r>
              <a:rPr lang="en-US" dirty="0" err="1"/>
              <a:t>Leikkaus</a:t>
            </a:r>
            <a:r>
              <a:rPr lang="en-US" dirty="0"/>
              <a:t> </a:t>
            </a:r>
            <a:r>
              <a:rPr lang="en-US" dirty="0" err="1"/>
              <a:t>näyttää</a:t>
            </a:r>
            <a:r>
              <a:rPr lang="en-US" dirty="0"/>
              <a:t> </a:t>
            </a:r>
            <a:r>
              <a:rPr lang="en-US" dirty="0" err="1"/>
              <a:t>aiheuttavan</a:t>
            </a:r>
            <a:r>
              <a:rPr lang="en-US" dirty="0"/>
              <a:t> </a:t>
            </a:r>
            <a:r>
              <a:rPr lang="en-US" dirty="0" err="1"/>
              <a:t>eniten</a:t>
            </a:r>
            <a:r>
              <a:rPr lang="en-US" dirty="0"/>
              <a:t> </a:t>
            </a:r>
            <a:r>
              <a:rPr lang="en-US" dirty="0" err="1"/>
              <a:t>ongelmia</a:t>
            </a:r>
            <a:r>
              <a:rPr lang="en-US" dirty="0"/>
              <a:t>. </a:t>
            </a:r>
            <a:r>
              <a:rPr lang="en-US" dirty="0" err="1"/>
              <a:t>Verrattaessa</a:t>
            </a:r>
            <a:r>
              <a:rPr lang="en-US" dirty="0"/>
              <a:t> </a:t>
            </a:r>
            <a:r>
              <a:rPr lang="en-US" dirty="0" err="1"/>
              <a:t>leikkauslukua</a:t>
            </a:r>
            <a:r>
              <a:rPr lang="en-US" dirty="0"/>
              <a:t> </a:t>
            </a:r>
            <a:r>
              <a:rPr lang="en-US" dirty="0" err="1"/>
              <a:t>aktiiviseen</a:t>
            </a:r>
            <a:r>
              <a:rPr lang="en-US" dirty="0"/>
              <a:t> </a:t>
            </a:r>
            <a:r>
              <a:rPr lang="en-US" dirty="0" err="1"/>
              <a:t>seurantaan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todeta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leikkaus</a:t>
            </a:r>
            <a:r>
              <a:rPr lang="en-US" dirty="0"/>
              <a:t> </a:t>
            </a:r>
            <a:r>
              <a:rPr lang="en-US" dirty="0" err="1"/>
              <a:t>kaksinkertaistaa</a:t>
            </a:r>
            <a:r>
              <a:rPr lang="en-US" dirty="0"/>
              <a:t> </a:t>
            </a:r>
            <a:r>
              <a:rPr lang="en-US" dirty="0" err="1"/>
              <a:t>inkontinenssin</a:t>
            </a:r>
            <a:r>
              <a:rPr lang="en-US" dirty="0"/>
              <a:t> </a:t>
            </a:r>
            <a:r>
              <a:rPr lang="en-US" dirty="0" err="1"/>
              <a:t>määrän</a:t>
            </a:r>
            <a:r>
              <a:rPr lang="en-US" dirty="0"/>
              <a:t>. On </a:t>
            </a:r>
            <a:r>
              <a:rPr lang="en-US" dirty="0" err="1"/>
              <a:t>kuitenkin</a:t>
            </a:r>
            <a:r>
              <a:rPr lang="en-US" dirty="0"/>
              <a:t> </a:t>
            </a:r>
            <a:r>
              <a:rPr lang="en-US" dirty="0" err="1"/>
              <a:t>huomattava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aktiivisen</a:t>
            </a:r>
            <a:r>
              <a:rPr lang="en-US" dirty="0"/>
              <a:t> </a:t>
            </a:r>
            <a:r>
              <a:rPr lang="en-US" dirty="0" err="1"/>
              <a:t>seurannan</a:t>
            </a:r>
            <a:r>
              <a:rPr lang="en-US" dirty="0"/>
              <a:t> </a:t>
            </a:r>
            <a:r>
              <a:rPr lang="en-US" dirty="0" err="1"/>
              <a:t>aikana</a:t>
            </a:r>
            <a:r>
              <a:rPr lang="en-US" dirty="0"/>
              <a:t> on </a:t>
            </a:r>
            <a:r>
              <a:rPr lang="en-US" dirty="0" err="1"/>
              <a:t>ongelmia</a:t>
            </a:r>
            <a:r>
              <a:rPr lang="en-US" dirty="0"/>
              <a:t> </a:t>
            </a:r>
            <a:r>
              <a:rPr lang="en-US" dirty="0" err="1"/>
              <a:t>tippumisen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. </a:t>
            </a:r>
            <a:r>
              <a:rPr lang="en-US" dirty="0" err="1"/>
              <a:t>Tämä</a:t>
            </a:r>
            <a:r>
              <a:rPr lang="en-US" dirty="0"/>
              <a:t> </a:t>
            </a:r>
            <a:r>
              <a:rPr lang="en-US" dirty="0" err="1"/>
              <a:t>kuvastaa</a:t>
            </a:r>
            <a:r>
              <a:rPr lang="en-US" dirty="0"/>
              <a:t> </a:t>
            </a:r>
            <a:r>
              <a:rPr lang="en-US" dirty="0" err="1"/>
              <a:t>vastaajien</a:t>
            </a:r>
            <a:r>
              <a:rPr lang="en-US" dirty="0"/>
              <a:t> </a:t>
            </a:r>
            <a:r>
              <a:rPr lang="en-US" dirty="0" err="1"/>
              <a:t>keski-ikää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387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tämä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tarkoittaa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potilaille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käytännössä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Tutkimuksessa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kysyttiin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miehiltä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kuinka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inkontinenssityynyä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käyttävät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päivittäin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kaikista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kyselyyn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vastanneista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kolmannes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käyttää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yhtä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useampaa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tyynyä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päivässä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Tämä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saattaa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heijastaa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suurimmalle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osalle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kyselyyn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vastanneista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radikaali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eturauhasen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poistoleikkaus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Eturauhasen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poiston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läpikäyneistä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vastaajista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puolet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käytti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tyynyjä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Jotta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tämä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voitaisiin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suhteuttaa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vuonna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tehdyssä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tutkimuksessa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suunnilleen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samanikäisiä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miehiä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ollut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hoidettu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eturauhassyövän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vuoksi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havaittiin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prosentilla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miehistä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tyynyjä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(PMID: 28168601).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Vaikutus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selvästi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merkittävä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3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tarkastellaan</a:t>
            </a:r>
            <a:r>
              <a:rPr lang="en-US" dirty="0"/>
              <a:t>, </a:t>
            </a:r>
            <a:r>
              <a:rPr lang="en-US" dirty="0" err="1"/>
              <a:t>kuinka</a:t>
            </a:r>
            <a:r>
              <a:rPr lang="en-US" dirty="0"/>
              <a:t> </a:t>
            </a:r>
            <a:r>
              <a:rPr lang="en-US" dirty="0" err="1"/>
              <a:t>suuri</a:t>
            </a:r>
            <a:r>
              <a:rPr lang="en-US" dirty="0"/>
              <a:t> </a:t>
            </a:r>
            <a:r>
              <a:rPr lang="en-US" dirty="0" err="1"/>
              <a:t>vaikutus</a:t>
            </a:r>
            <a:r>
              <a:rPr lang="en-US" dirty="0"/>
              <a:t> </a:t>
            </a:r>
            <a:r>
              <a:rPr lang="en-US" dirty="0" err="1"/>
              <a:t>tippumisella</a:t>
            </a:r>
            <a:r>
              <a:rPr lang="en-US" dirty="0"/>
              <a:t> ja </a:t>
            </a:r>
            <a:r>
              <a:rPr lang="en-US" dirty="0" err="1"/>
              <a:t>vuotamisella</a:t>
            </a:r>
            <a:r>
              <a:rPr lang="en-US" dirty="0"/>
              <a:t> on </a:t>
            </a:r>
            <a:r>
              <a:rPr lang="en-US" dirty="0" err="1"/>
              <a:t>miesten</a:t>
            </a:r>
            <a:r>
              <a:rPr lang="en-US" dirty="0"/>
              <a:t> </a:t>
            </a:r>
            <a:r>
              <a:rPr lang="en-US" dirty="0" err="1"/>
              <a:t>elämään</a:t>
            </a:r>
            <a:r>
              <a:rPr lang="en-US" dirty="0"/>
              <a:t>, 16 </a:t>
            </a:r>
            <a:r>
              <a:rPr lang="en-US" dirty="0" err="1"/>
              <a:t>prosenttia</a:t>
            </a:r>
            <a:r>
              <a:rPr lang="en-US" dirty="0"/>
              <a:t> </a:t>
            </a:r>
            <a:r>
              <a:rPr lang="en-US" dirty="0" err="1"/>
              <a:t>kaikista</a:t>
            </a:r>
            <a:r>
              <a:rPr lang="en-US" dirty="0"/>
              <a:t> </a:t>
            </a:r>
            <a:r>
              <a:rPr lang="en-US" dirty="0" err="1"/>
              <a:t>kyselyyn</a:t>
            </a:r>
            <a:r>
              <a:rPr lang="en-US" dirty="0"/>
              <a:t> </a:t>
            </a:r>
            <a:r>
              <a:rPr lang="en-US" dirty="0" err="1"/>
              <a:t>vastanneista</a:t>
            </a:r>
            <a:r>
              <a:rPr lang="en-US" dirty="0"/>
              <a:t> </a:t>
            </a:r>
            <a:r>
              <a:rPr lang="en-US" dirty="0" err="1"/>
              <a:t>arvioi</a:t>
            </a:r>
            <a:r>
              <a:rPr lang="en-US" dirty="0"/>
              <a:t>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olevan</a:t>
            </a:r>
            <a:r>
              <a:rPr lang="en-US" dirty="0"/>
              <a:t> </a:t>
            </a:r>
            <a:r>
              <a:rPr lang="en-US" dirty="0" err="1"/>
              <a:t>suuri</a:t>
            </a:r>
            <a:r>
              <a:rPr lang="en-US" dirty="0"/>
              <a:t> tai </a:t>
            </a:r>
            <a:r>
              <a:rPr lang="en-US" dirty="0" err="1"/>
              <a:t>kohtalainen</a:t>
            </a:r>
            <a:r>
              <a:rPr lang="en-US" dirty="0"/>
              <a:t> </a:t>
            </a:r>
            <a:r>
              <a:rPr lang="en-US" dirty="0" err="1"/>
              <a:t>ongelma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78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 </a:t>
            </a:r>
            <a:r>
              <a:rPr lang="en-US" dirty="0" err="1"/>
              <a:t>tämä</a:t>
            </a:r>
            <a:r>
              <a:rPr lang="en-US" dirty="0"/>
              <a:t> </a:t>
            </a:r>
            <a:r>
              <a:rPr lang="en-US" dirty="0" err="1"/>
              <a:t>luku</a:t>
            </a:r>
            <a:r>
              <a:rPr lang="en-US" dirty="0"/>
              <a:t> </a:t>
            </a:r>
            <a:r>
              <a:rPr lang="en-US" dirty="0" err="1"/>
              <a:t>jaetaan</a:t>
            </a:r>
            <a:r>
              <a:rPr lang="en-US" dirty="0"/>
              <a:t> </a:t>
            </a:r>
            <a:r>
              <a:rPr lang="en-US" dirty="0" err="1"/>
              <a:t>eturauhasen</a:t>
            </a:r>
            <a:r>
              <a:rPr lang="en-US" dirty="0"/>
              <a:t> </a:t>
            </a:r>
            <a:r>
              <a:rPr lang="en-US" dirty="0" err="1"/>
              <a:t>poistoleikkauksen</a:t>
            </a:r>
            <a:r>
              <a:rPr lang="en-US" dirty="0"/>
              <a:t> ja </a:t>
            </a:r>
            <a:r>
              <a:rPr lang="en-US" dirty="0" err="1"/>
              <a:t>sädehoidon</a:t>
            </a:r>
            <a:r>
              <a:rPr lang="en-US" dirty="0"/>
              <a:t> </a:t>
            </a:r>
            <a:r>
              <a:rPr lang="en-US" dirty="0" err="1"/>
              <a:t>saaneisiin</a:t>
            </a:r>
            <a:r>
              <a:rPr lang="en-US" dirty="0"/>
              <a:t>, </a:t>
            </a:r>
            <a:r>
              <a:rPr lang="en-US" dirty="0" err="1"/>
              <a:t>nähdään</a:t>
            </a:r>
            <a:r>
              <a:rPr lang="en-US" dirty="0"/>
              <a:t> </a:t>
            </a:r>
            <a:r>
              <a:rPr lang="en-US" dirty="0" err="1"/>
              <a:t>hoitotyypin</a:t>
            </a:r>
            <a:r>
              <a:rPr lang="en-US" dirty="0"/>
              <a:t> </a:t>
            </a:r>
            <a:r>
              <a:rPr lang="en-US" dirty="0" err="1"/>
              <a:t>vaikutus</a:t>
            </a:r>
            <a:r>
              <a:rPr lang="en-US" dirty="0"/>
              <a:t> </a:t>
            </a:r>
            <a:r>
              <a:rPr lang="en-US" dirty="0" err="1"/>
              <a:t>ongelmaan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tarkastellaan</a:t>
            </a:r>
            <a:r>
              <a:rPr lang="en-US" dirty="0"/>
              <a:t> </a:t>
            </a:r>
            <a:r>
              <a:rPr lang="en-US" dirty="0" err="1"/>
              <a:t>eturauhasen</a:t>
            </a:r>
            <a:r>
              <a:rPr lang="en-US" dirty="0"/>
              <a:t> </a:t>
            </a:r>
            <a:r>
              <a:rPr lang="en-US" dirty="0" err="1"/>
              <a:t>poistoleikkauspotilaita</a:t>
            </a:r>
            <a:r>
              <a:rPr lang="en-US" dirty="0"/>
              <a:t>, </a:t>
            </a:r>
            <a:r>
              <a:rPr lang="en-US" dirty="0" err="1"/>
              <a:t>lukujen</a:t>
            </a:r>
            <a:r>
              <a:rPr lang="en-US" dirty="0"/>
              <a:t> </a:t>
            </a:r>
            <a:r>
              <a:rPr lang="en-US" dirty="0" err="1"/>
              <a:t>ylimmällä</a:t>
            </a:r>
            <a:r>
              <a:rPr lang="en-US" dirty="0"/>
              <a:t> </a:t>
            </a:r>
            <a:r>
              <a:rPr lang="en-US" dirty="0" err="1"/>
              <a:t>rivillä</a:t>
            </a:r>
            <a:r>
              <a:rPr lang="en-US" dirty="0"/>
              <a:t> </a:t>
            </a:r>
            <a:r>
              <a:rPr lang="en-US" dirty="0" err="1"/>
              <a:t>näkyy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68 </a:t>
            </a:r>
            <a:r>
              <a:rPr lang="en-US" dirty="0" err="1"/>
              <a:t>prosenttia</a:t>
            </a:r>
            <a:r>
              <a:rPr lang="en-US" dirty="0"/>
              <a:t> </a:t>
            </a:r>
            <a:r>
              <a:rPr lang="en-US" dirty="0" err="1"/>
              <a:t>sanoo</a:t>
            </a:r>
            <a:r>
              <a:rPr lang="en-US" dirty="0"/>
              <a:t> </a:t>
            </a:r>
            <a:r>
              <a:rPr lang="en-US" dirty="0" err="1"/>
              <a:t>tippumisen</a:t>
            </a:r>
            <a:r>
              <a:rPr lang="en-US" dirty="0"/>
              <a:t> ja </a:t>
            </a:r>
            <a:r>
              <a:rPr lang="en-US" dirty="0" err="1"/>
              <a:t>vuotamisen</a:t>
            </a:r>
            <a:r>
              <a:rPr lang="en-US" dirty="0"/>
              <a:t> </a:t>
            </a:r>
            <a:r>
              <a:rPr lang="en-US" dirty="0" err="1"/>
              <a:t>olevan</a:t>
            </a:r>
            <a:r>
              <a:rPr lang="en-US" dirty="0"/>
              <a:t> </a:t>
            </a:r>
            <a:r>
              <a:rPr lang="en-US" dirty="0" err="1"/>
              <a:t>ongelma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Vertaa</a:t>
            </a:r>
            <a:r>
              <a:rPr lang="en-US" dirty="0"/>
              <a:t> </a:t>
            </a:r>
            <a:r>
              <a:rPr lang="en-US" dirty="0" err="1"/>
              <a:t>tätä</a:t>
            </a:r>
            <a:r>
              <a:rPr lang="en-US" dirty="0"/>
              <a:t> </a:t>
            </a:r>
            <a:r>
              <a:rPr lang="en-US" dirty="0" err="1"/>
              <a:t>toisen</a:t>
            </a:r>
            <a:r>
              <a:rPr lang="en-US" dirty="0"/>
              <a:t> </a:t>
            </a:r>
            <a:r>
              <a:rPr lang="en-US" dirty="0" err="1"/>
              <a:t>linjan</a:t>
            </a:r>
            <a:r>
              <a:rPr lang="en-US" dirty="0"/>
              <a:t> </a:t>
            </a:r>
            <a:r>
              <a:rPr lang="en-US" dirty="0" err="1"/>
              <a:t>sädehoitopotilaisiin</a:t>
            </a:r>
            <a:r>
              <a:rPr lang="en-US" dirty="0"/>
              <a:t>, </a:t>
            </a:r>
            <a:r>
              <a:rPr lang="en-US" dirty="0" err="1"/>
              <a:t>joista</a:t>
            </a:r>
            <a:r>
              <a:rPr lang="en-US" dirty="0"/>
              <a:t> 47 </a:t>
            </a:r>
            <a:r>
              <a:rPr lang="en-US" dirty="0" err="1"/>
              <a:t>prosenttia</a:t>
            </a:r>
            <a:r>
              <a:rPr lang="en-US" dirty="0"/>
              <a:t> </a:t>
            </a:r>
            <a:r>
              <a:rPr lang="en-US" dirty="0" err="1"/>
              <a:t>potilaista</a:t>
            </a:r>
            <a:r>
              <a:rPr lang="en-US" dirty="0"/>
              <a:t> </a:t>
            </a:r>
            <a:r>
              <a:rPr lang="en-US" dirty="0" err="1"/>
              <a:t>sanoo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tippuminen</a:t>
            </a:r>
            <a:r>
              <a:rPr lang="en-US" dirty="0"/>
              <a:t> ja </a:t>
            </a:r>
            <a:r>
              <a:rPr lang="en-US" dirty="0" err="1"/>
              <a:t>vuotaminen</a:t>
            </a:r>
            <a:r>
              <a:rPr lang="en-US" dirty="0"/>
              <a:t> on </a:t>
            </a:r>
            <a:r>
              <a:rPr lang="en-US" dirty="0" err="1"/>
              <a:t>ongelma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37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EUPROMS-</a:t>
            </a:r>
            <a:r>
              <a:rPr lang="en-US" dirty="0" err="1"/>
              <a:t>tuloksista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ottaa</a:t>
            </a:r>
            <a:r>
              <a:rPr lang="en-US" dirty="0"/>
              <a:t> </a:t>
            </a:r>
            <a:r>
              <a:rPr lang="en-US" dirty="0" err="1"/>
              <a:t>huomioon</a:t>
            </a:r>
            <a:r>
              <a:rPr lang="en-US" dirty="0"/>
              <a:t> </a:t>
            </a:r>
            <a:r>
              <a:rPr lang="en-US" dirty="0" err="1"/>
              <a:t>kolme</a:t>
            </a:r>
            <a:r>
              <a:rPr lang="en-US" dirty="0"/>
              <a:t> </a:t>
            </a:r>
            <a:r>
              <a:rPr lang="en-US" dirty="0" err="1"/>
              <a:t>keskeistä</a:t>
            </a:r>
            <a:r>
              <a:rPr lang="en-US" dirty="0"/>
              <a:t> </a:t>
            </a:r>
            <a:r>
              <a:rPr lang="en-US" dirty="0" err="1"/>
              <a:t>viestiä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Ensimmäinen</a:t>
            </a:r>
            <a:r>
              <a:rPr lang="en-US" dirty="0"/>
              <a:t> on se,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aktiivista</a:t>
            </a:r>
            <a:r>
              <a:rPr lang="en-US" dirty="0"/>
              <a:t> </a:t>
            </a:r>
            <a:r>
              <a:rPr lang="en-US" dirty="0" err="1"/>
              <a:t>seurantaa</a:t>
            </a:r>
            <a:r>
              <a:rPr lang="en-US" dirty="0"/>
              <a:t> </a:t>
            </a:r>
            <a:r>
              <a:rPr lang="en-US" dirty="0" err="1"/>
              <a:t>olisi</a:t>
            </a:r>
            <a:r>
              <a:rPr lang="en-US" dirty="0"/>
              <a:t> </a:t>
            </a:r>
            <a:r>
              <a:rPr lang="en-US" dirty="0" err="1"/>
              <a:t>aina</a:t>
            </a:r>
            <a:r>
              <a:rPr lang="en-US" dirty="0"/>
              <a:t> </a:t>
            </a:r>
            <a:r>
              <a:rPr lang="en-US" dirty="0" err="1"/>
              <a:t>harkittava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soveltaa</a:t>
            </a:r>
            <a:r>
              <a:rPr lang="en-US" dirty="0"/>
              <a:t> </a:t>
            </a:r>
            <a:r>
              <a:rPr lang="en-US" dirty="0" err="1"/>
              <a:t>turvallisesti</a:t>
            </a:r>
            <a:r>
              <a:rPr lang="en-US" dirty="0"/>
              <a:t>, </a:t>
            </a:r>
            <a:r>
              <a:rPr lang="en-US" dirty="0" err="1"/>
              <a:t>koska</a:t>
            </a:r>
            <a:r>
              <a:rPr lang="en-US" dirty="0"/>
              <a:t> se </a:t>
            </a:r>
            <a:r>
              <a:rPr lang="en-US" dirty="0" err="1"/>
              <a:t>suojelee</a:t>
            </a:r>
            <a:r>
              <a:rPr lang="en-US" dirty="0"/>
              <a:t> </a:t>
            </a:r>
            <a:r>
              <a:rPr lang="en-US" dirty="0" err="1"/>
              <a:t>kokonaisuutena</a:t>
            </a:r>
            <a:r>
              <a:rPr lang="en-US" dirty="0"/>
              <a:t> </a:t>
            </a:r>
            <a:r>
              <a:rPr lang="en-US" dirty="0" err="1"/>
              <a:t>parhaiten</a:t>
            </a:r>
            <a:r>
              <a:rPr lang="en-US" dirty="0"/>
              <a:t> </a:t>
            </a:r>
            <a:r>
              <a:rPr lang="en-US" dirty="0" err="1"/>
              <a:t>elämänlaatua</a:t>
            </a:r>
            <a:r>
              <a:rPr lang="en-US" dirty="0"/>
              <a:t>. </a:t>
            </a:r>
            <a:r>
              <a:rPr lang="en-US" dirty="0" err="1"/>
              <a:t>Inkontinenssin</a:t>
            </a:r>
            <a:r>
              <a:rPr lang="en-US" dirty="0"/>
              <a:t> ja </a:t>
            </a:r>
            <a:r>
              <a:rPr lang="en-US" dirty="0" err="1"/>
              <a:t>seksuaalisen</a:t>
            </a:r>
            <a:r>
              <a:rPr lang="en-US" dirty="0"/>
              <a:t> </a:t>
            </a:r>
            <a:r>
              <a:rPr lang="en-US" dirty="0" err="1"/>
              <a:t>toiminnan</a:t>
            </a:r>
            <a:r>
              <a:rPr lang="en-US" dirty="0"/>
              <a:t> </a:t>
            </a:r>
            <a:r>
              <a:rPr lang="en-US" dirty="0" err="1"/>
              <a:t>kannalta</a:t>
            </a:r>
            <a:r>
              <a:rPr lang="en-US" dirty="0"/>
              <a:t> </a:t>
            </a:r>
            <a:r>
              <a:rPr lang="en-US" dirty="0" err="1"/>
              <a:t>tämän</a:t>
            </a:r>
            <a:r>
              <a:rPr lang="en-US" dirty="0"/>
              <a:t> ja </a:t>
            </a:r>
            <a:r>
              <a:rPr lang="en-US" dirty="0" err="1"/>
              <a:t>muiden</a:t>
            </a:r>
            <a:r>
              <a:rPr lang="en-US" dirty="0"/>
              <a:t> </a:t>
            </a:r>
            <a:r>
              <a:rPr lang="en-US" dirty="0" err="1"/>
              <a:t>lähestymistapojen</a:t>
            </a:r>
            <a:r>
              <a:rPr lang="en-US" dirty="0"/>
              <a:t> </a:t>
            </a:r>
            <a:r>
              <a:rPr lang="en-US" dirty="0" err="1"/>
              <a:t>välinen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 on </a:t>
            </a:r>
            <a:r>
              <a:rPr lang="en-US" dirty="0" err="1"/>
              <a:t>selvä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024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viesti</a:t>
            </a:r>
            <a:r>
              <a:rPr lang="en-US" dirty="0"/>
              <a:t> on,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eturauhassyövän</a:t>
            </a:r>
            <a:r>
              <a:rPr lang="en-US" dirty="0"/>
              <a:t> </a:t>
            </a:r>
            <a:r>
              <a:rPr lang="en-US" dirty="0" err="1"/>
              <a:t>varhainen</a:t>
            </a:r>
            <a:r>
              <a:rPr lang="en-US" dirty="0"/>
              <a:t> </a:t>
            </a:r>
            <a:r>
              <a:rPr lang="en-US" dirty="0" err="1"/>
              <a:t>toteaminen</a:t>
            </a:r>
            <a:r>
              <a:rPr lang="en-US" dirty="0"/>
              <a:t> on </a:t>
            </a:r>
            <a:r>
              <a:rPr lang="en-US" dirty="0" err="1"/>
              <a:t>äärimmäisen</a:t>
            </a:r>
            <a:r>
              <a:rPr lang="en-US" dirty="0"/>
              <a:t> </a:t>
            </a:r>
            <a:r>
              <a:rPr lang="en-US" dirty="0" err="1"/>
              <a:t>tärkeää</a:t>
            </a:r>
            <a:r>
              <a:rPr lang="en-US" dirty="0"/>
              <a:t>.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pidemmälle</a:t>
            </a:r>
            <a:r>
              <a:rPr lang="en-US" dirty="0"/>
              <a:t> </a:t>
            </a:r>
            <a:r>
              <a:rPr lang="en-US" dirty="0" err="1"/>
              <a:t>eturauhassyöpä</a:t>
            </a:r>
            <a:r>
              <a:rPr lang="en-US" dirty="0"/>
              <a:t> on </a:t>
            </a:r>
            <a:r>
              <a:rPr lang="en-US" dirty="0" err="1"/>
              <a:t>edennyt</a:t>
            </a:r>
            <a:r>
              <a:rPr lang="en-US" dirty="0"/>
              <a:t> </a:t>
            </a:r>
            <a:r>
              <a:rPr lang="en-US" dirty="0" err="1"/>
              <a:t>diagnoosihetkellä</a:t>
            </a:r>
            <a:r>
              <a:rPr lang="en-US" dirty="0"/>
              <a:t>,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huonommin</a:t>
            </a:r>
            <a:r>
              <a:rPr lang="en-US" dirty="0"/>
              <a:t> </a:t>
            </a:r>
            <a:r>
              <a:rPr lang="en-US" dirty="0" err="1"/>
              <a:t>hoito</a:t>
            </a:r>
            <a:r>
              <a:rPr lang="en-US" dirty="0"/>
              <a:t> </a:t>
            </a:r>
            <a:r>
              <a:rPr lang="en-US" dirty="0" err="1"/>
              <a:t>vaikuttaa</a:t>
            </a:r>
            <a:r>
              <a:rPr lang="en-US" dirty="0"/>
              <a:t> </a:t>
            </a:r>
            <a:r>
              <a:rPr lang="en-US" dirty="0" err="1"/>
              <a:t>elämänlaatuun</a:t>
            </a:r>
            <a:r>
              <a:rPr lang="en-US" dirty="0"/>
              <a:t>. </a:t>
            </a:r>
            <a:r>
              <a:rPr lang="en-US" dirty="0" err="1"/>
              <a:t>Kuvaajasta</a:t>
            </a:r>
            <a:r>
              <a:rPr lang="en-US" dirty="0"/>
              <a:t> </a:t>
            </a:r>
            <a:r>
              <a:rPr lang="en-US" dirty="0" err="1"/>
              <a:t>käy</a:t>
            </a:r>
            <a:r>
              <a:rPr lang="en-US" dirty="0"/>
              <a:t> </a:t>
            </a:r>
            <a:r>
              <a:rPr lang="en-US" dirty="0" err="1"/>
              <a:t>ilmi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tarkastellaan</a:t>
            </a:r>
            <a:r>
              <a:rPr lang="en-US" dirty="0"/>
              <a:t> </a:t>
            </a:r>
            <a:r>
              <a:rPr lang="en-US" dirty="0" err="1"/>
              <a:t>monia</a:t>
            </a:r>
            <a:r>
              <a:rPr lang="en-US" dirty="0"/>
              <a:t> </a:t>
            </a:r>
            <a:r>
              <a:rPr lang="en-US" dirty="0" err="1"/>
              <a:t>tekijöitä</a:t>
            </a:r>
            <a:r>
              <a:rPr lang="en-US" dirty="0"/>
              <a:t> </a:t>
            </a:r>
            <a:r>
              <a:rPr lang="en-US" dirty="0" err="1"/>
              <a:t>yhdessä</a:t>
            </a:r>
            <a:r>
              <a:rPr lang="en-US" dirty="0"/>
              <a:t> - </a:t>
            </a:r>
            <a:r>
              <a:rPr lang="en-US" dirty="0" err="1"/>
              <a:t>epämukavuutta</a:t>
            </a:r>
            <a:r>
              <a:rPr lang="en-US" dirty="0"/>
              <a:t>, </a:t>
            </a:r>
            <a:r>
              <a:rPr lang="en-US" dirty="0" err="1"/>
              <a:t>väsymystä</a:t>
            </a:r>
            <a:r>
              <a:rPr lang="en-US" dirty="0"/>
              <a:t>, </a:t>
            </a:r>
            <a:r>
              <a:rPr lang="en-US" dirty="0" err="1"/>
              <a:t>unettomuutta</a:t>
            </a:r>
            <a:r>
              <a:rPr lang="en-US" dirty="0"/>
              <a:t> ja </a:t>
            </a:r>
            <a:r>
              <a:rPr lang="en-US" dirty="0" err="1"/>
              <a:t>mielenterveyttä</a:t>
            </a:r>
            <a:r>
              <a:rPr lang="en-US" dirty="0"/>
              <a:t> - </a:t>
            </a:r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nämä</a:t>
            </a:r>
            <a:r>
              <a:rPr lang="en-US" dirty="0"/>
              <a:t> </a:t>
            </a:r>
            <a:r>
              <a:rPr lang="en-US" dirty="0" err="1"/>
              <a:t>oireet</a:t>
            </a:r>
            <a:r>
              <a:rPr lang="en-US" dirty="0"/>
              <a:t> </a:t>
            </a:r>
            <a:r>
              <a:rPr lang="en-US" dirty="0" err="1"/>
              <a:t>ilmenevät</a:t>
            </a:r>
            <a:r>
              <a:rPr lang="en-US" dirty="0"/>
              <a:t> </a:t>
            </a:r>
            <a:r>
              <a:rPr lang="en-US" dirty="0" err="1"/>
              <a:t>vakavammin</a:t>
            </a:r>
            <a:r>
              <a:rPr lang="en-US" dirty="0"/>
              <a:t> </a:t>
            </a:r>
            <a:r>
              <a:rPr lang="en-US" dirty="0" err="1"/>
              <a:t>eturauhassyövän</a:t>
            </a:r>
            <a:r>
              <a:rPr lang="en-US" dirty="0"/>
              <a:t> </a:t>
            </a:r>
            <a:r>
              <a:rPr lang="en-US" dirty="0" err="1"/>
              <a:t>pitkälle</a:t>
            </a:r>
            <a:r>
              <a:rPr lang="en-US" dirty="0"/>
              <a:t> </a:t>
            </a:r>
            <a:r>
              <a:rPr lang="en-US" dirty="0" err="1"/>
              <a:t>edenneeseen</a:t>
            </a:r>
            <a:r>
              <a:rPr lang="en-US" dirty="0"/>
              <a:t> </a:t>
            </a:r>
            <a:r>
              <a:rPr lang="en-US" dirty="0" err="1"/>
              <a:t>vaiheeseen</a:t>
            </a:r>
            <a:r>
              <a:rPr lang="en-US" dirty="0"/>
              <a:t> </a:t>
            </a:r>
            <a:r>
              <a:rPr lang="en-US" dirty="0" err="1"/>
              <a:t>liittyvien</a:t>
            </a:r>
            <a:r>
              <a:rPr lang="en-US" dirty="0"/>
              <a:t> </a:t>
            </a:r>
            <a:r>
              <a:rPr lang="en-US" dirty="0" err="1"/>
              <a:t>hoitojen</a:t>
            </a:r>
            <a:r>
              <a:rPr lang="en-US" dirty="0"/>
              <a:t> </a:t>
            </a:r>
            <a:r>
              <a:rPr lang="en-US" dirty="0" err="1"/>
              <a:t>yhteydessä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760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viesti</a:t>
            </a:r>
            <a:r>
              <a:rPr lang="en-US" dirty="0"/>
              <a:t>, </a:t>
            </a:r>
            <a:r>
              <a:rPr lang="en-US" dirty="0" err="1"/>
              <a:t>jonka</a:t>
            </a:r>
            <a:r>
              <a:rPr lang="en-US" dirty="0"/>
              <a:t> </a:t>
            </a:r>
            <a:r>
              <a:rPr lang="en-US" dirty="0" err="1"/>
              <a:t>voimme</a:t>
            </a:r>
            <a:r>
              <a:rPr lang="en-US" dirty="0"/>
              <a:t> </a:t>
            </a:r>
            <a:r>
              <a:rPr lang="en-US" dirty="0" err="1"/>
              <a:t>ottaa</a:t>
            </a:r>
            <a:r>
              <a:rPr lang="en-US" dirty="0"/>
              <a:t> EUPROMS-</a:t>
            </a:r>
            <a:r>
              <a:rPr lang="en-US" dirty="0" err="1"/>
              <a:t>tutkimuksen</a:t>
            </a:r>
            <a:r>
              <a:rPr lang="en-US" dirty="0"/>
              <a:t> </a:t>
            </a:r>
            <a:r>
              <a:rPr lang="en-US" dirty="0" err="1"/>
              <a:t>kaikista</a:t>
            </a:r>
            <a:r>
              <a:rPr lang="en-US" dirty="0"/>
              <a:t> </a:t>
            </a:r>
            <a:r>
              <a:rPr lang="en-US" dirty="0" err="1"/>
              <a:t>tiedoista</a:t>
            </a:r>
            <a:r>
              <a:rPr lang="en-US" dirty="0"/>
              <a:t>, on se,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laadukas</a:t>
            </a:r>
            <a:r>
              <a:rPr lang="en-US" dirty="0"/>
              <a:t> </a:t>
            </a:r>
            <a:r>
              <a:rPr lang="en-US" dirty="0" err="1"/>
              <a:t>hoito</a:t>
            </a:r>
            <a:r>
              <a:rPr lang="en-US" dirty="0"/>
              <a:t> ja </a:t>
            </a:r>
            <a:r>
              <a:rPr lang="en-US" dirty="0" err="1"/>
              <a:t>tuki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olennaisen</a:t>
            </a:r>
            <a:r>
              <a:rPr lang="en-US" dirty="0"/>
              <a:t> </a:t>
            </a:r>
            <a:r>
              <a:rPr lang="en-US" dirty="0" err="1"/>
              <a:t>tärkeitä</a:t>
            </a:r>
            <a:r>
              <a:rPr lang="en-US" dirty="0"/>
              <a:t>. EUPROMS-</a:t>
            </a:r>
            <a:r>
              <a:rPr lang="en-US" dirty="0" err="1"/>
              <a:t>tulokset</a:t>
            </a:r>
            <a:r>
              <a:rPr lang="en-US" dirty="0"/>
              <a:t> </a:t>
            </a:r>
            <a:r>
              <a:rPr lang="en-US" dirty="0" err="1"/>
              <a:t>osoittavat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eturauhassyövän</a:t>
            </a:r>
            <a:r>
              <a:rPr lang="en-US" dirty="0"/>
              <a:t> </a:t>
            </a:r>
            <a:r>
              <a:rPr lang="en-US" dirty="0" err="1"/>
              <a:t>hoidolla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vakavia</a:t>
            </a:r>
            <a:r>
              <a:rPr lang="en-US" dirty="0"/>
              <a:t> </a:t>
            </a:r>
            <a:r>
              <a:rPr lang="en-US" dirty="0" err="1"/>
              <a:t>vaikutuksia</a:t>
            </a:r>
            <a:r>
              <a:rPr lang="en-US" dirty="0"/>
              <a:t>. </a:t>
            </a:r>
            <a:r>
              <a:rPr lang="en-US" dirty="0" err="1"/>
              <a:t>Miehet</a:t>
            </a:r>
            <a:r>
              <a:rPr lang="en-US" dirty="0"/>
              <a:t> </a:t>
            </a:r>
            <a:r>
              <a:rPr lang="en-US" dirty="0" err="1"/>
              <a:t>tarvitsevat</a:t>
            </a:r>
            <a:r>
              <a:rPr lang="en-US" dirty="0"/>
              <a:t> </a:t>
            </a:r>
            <a:r>
              <a:rPr lang="en-US" dirty="0" err="1"/>
              <a:t>kaiken</a:t>
            </a:r>
            <a:r>
              <a:rPr lang="en-US" dirty="0"/>
              <a:t> </a:t>
            </a:r>
            <a:r>
              <a:rPr lang="en-US" dirty="0" err="1"/>
              <a:t>mahdollisen</a:t>
            </a:r>
            <a:r>
              <a:rPr lang="en-US" dirty="0"/>
              <a:t> </a:t>
            </a:r>
            <a:r>
              <a:rPr lang="en-US" dirty="0" err="1"/>
              <a:t>asiantuntemuksen</a:t>
            </a:r>
            <a:r>
              <a:rPr lang="en-US" dirty="0"/>
              <a:t> ja </a:t>
            </a:r>
            <a:r>
              <a:rPr lang="en-US" dirty="0" err="1"/>
              <a:t>kokemuksen</a:t>
            </a:r>
            <a:r>
              <a:rPr lang="en-US" dirty="0"/>
              <a:t> </a:t>
            </a:r>
            <a:r>
              <a:rPr lang="en-US" dirty="0" err="1"/>
              <a:t>hoidon</a:t>
            </a:r>
            <a:r>
              <a:rPr lang="en-US" dirty="0"/>
              <a:t> </a:t>
            </a:r>
            <a:r>
              <a:rPr lang="en-US" dirty="0" err="1"/>
              <a:t>aikana</a:t>
            </a:r>
            <a:r>
              <a:rPr lang="en-US" dirty="0"/>
              <a:t> ja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tietoa</a:t>
            </a:r>
            <a:r>
              <a:rPr lang="en-US" dirty="0"/>
              <a:t> ja </a:t>
            </a:r>
            <a:r>
              <a:rPr lang="en-US" dirty="0" err="1"/>
              <a:t>tukea</a:t>
            </a:r>
            <a:r>
              <a:rPr lang="en-US" dirty="0"/>
              <a:t> </a:t>
            </a:r>
            <a:r>
              <a:rPr lang="en-US" dirty="0" err="1"/>
              <a:t>kaikissa</a:t>
            </a:r>
            <a:r>
              <a:rPr lang="en-US" dirty="0"/>
              <a:t> </a:t>
            </a:r>
            <a:r>
              <a:rPr lang="en-US" dirty="0" err="1"/>
              <a:t>vaiheissa</a:t>
            </a:r>
            <a:r>
              <a:rPr lang="en-US" dirty="0"/>
              <a:t>. </a:t>
            </a:r>
            <a:r>
              <a:rPr lang="en-US" dirty="0" err="1"/>
              <a:t>Jokaista</a:t>
            </a:r>
            <a:r>
              <a:rPr lang="en-US" dirty="0"/>
              <a:t> </a:t>
            </a:r>
            <a:r>
              <a:rPr lang="en-US" dirty="0" err="1"/>
              <a:t>eturauhassyöpään</a:t>
            </a:r>
            <a:r>
              <a:rPr lang="en-US" dirty="0"/>
              <a:t> </a:t>
            </a:r>
            <a:r>
              <a:rPr lang="en-US" dirty="0" err="1"/>
              <a:t>sairastunutta</a:t>
            </a:r>
            <a:r>
              <a:rPr lang="en-US" dirty="0"/>
              <a:t> </a:t>
            </a:r>
            <a:r>
              <a:rPr lang="en-US" dirty="0" err="1"/>
              <a:t>miestä</a:t>
            </a:r>
            <a:r>
              <a:rPr lang="en-US" dirty="0"/>
              <a:t> </a:t>
            </a:r>
            <a:r>
              <a:rPr lang="en-US" dirty="0" err="1"/>
              <a:t>olisi</a:t>
            </a:r>
            <a:r>
              <a:rPr lang="en-US" dirty="0"/>
              <a:t> </a:t>
            </a:r>
            <a:r>
              <a:rPr lang="en-US" dirty="0" err="1"/>
              <a:t>hoidettava</a:t>
            </a:r>
            <a:r>
              <a:rPr lang="en-US" dirty="0"/>
              <a:t> </a:t>
            </a:r>
            <a:r>
              <a:rPr lang="en-US" dirty="0" err="1"/>
              <a:t>syöpäkeskuksessa</a:t>
            </a:r>
            <a:r>
              <a:rPr lang="en-US" dirty="0"/>
              <a:t>, </a:t>
            </a:r>
            <a:r>
              <a:rPr lang="en-US" dirty="0" err="1"/>
              <a:t>jossa</a:t>
            </a:r>
            <a:r>
              <a:rPr lang="en-US" dirty="0"/>
              <a:t> on </a:t>
            </a:r>
            <a:r>
              <a:rPr lang="en-US" dirty="0" err="1"/>
              <a:t>moniammatilliset</a:t>
            </a:r>
            <a:r>
              <a:rPr lang="en-US" dirty="0"/>
              <a:t> </a:t>
            </a:r>
            <a:r>
              <a:rPr lang="en-US" dirty="0" err="1"/>
              <a:t>tiimit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8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0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</a:t>
            </a:r>
            <a:r>
              <a:rPr lang="en-US" dirty="0" err="1"/>
              <a:t>tärkeää</a:t>
            </a:r>
            <a:r>
              <a:rPr lang="en-US" dirty="0"/>
              <a:t> </a:t>
            </a:r>
            <a:r>
              <a:rPr lang="en-US" dirty="0" err="1"/>
              <a:t>ymmärtää</a:t>
            </a:r>
            <a:r>
              <a:rPr lang="en-US" dirty="0"/>
              <a:t>, 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tämä</a:t>
            </a:r>
            <a:r>
              <a:rPr lang="en-US" dirty="0"/>
              <a:t> </a:t>
            </a:r>
            <a:r>
              <a:rPr lang="en-US" dirty="0" err="1"/>
              <a:t>tutkimus</a:t>
            </a:r>
            <a:r>
              <a:rPr lang="en-US" dirty="0"/>
              <a:t> </a:t>
            </a:r>
            <a:r>
              <a:rPr lang="en-US" dirty="0" err="1"/>
              <a:t>eroaa</a:t>
            </a:r>
            <a:r>
              <a:rPr lang="en-US" dirty="0"/>
              <a:t> </a:t>
            </a:r>
            <a:r>
              <a:rPr lang="en-US" dirty="0" err="1"/>
              <a:t>aiemmista</a:t>
            </a:r>
            <a:r>
              <a:rPr lang="en-US" dirty="0"/>
              <a:t> </a:t>
            </a:r>
            <a:r>
              <a:rPr lang="en-US" dirty="0" err="1"/>
              <a:t>tutkimuksista</a:t>
            </a:r>
            <a:r>
              <a:rPr lang="en-US" dirty="0"/>
              <a:t> ja </a:t>
            </a:r>
            <a:r>
              <a:rPr lang="en-US" dirty="0" err="1"/>
              <a:t>miksi</a:t>
            </a:r>
            <a:r>
              <a:rPr lang="en-US" dirty="0"/>
              <a:t> se on </a:t>
            </a:r>
            <a:r>
              <a:rPr lang="en-US" dirty="0" err="1"/>
              <a:t>tärkeää</a:t>
            </a:r>
            <a:r>
              <a:rPr lang="en-US" dirty="0"/>
              <a:t>. </a:t>
            </a:r>
            <a:r>
              <a:rPr lang="en-US" dirty="0" err="1"/>
              <a:t>Useimmat</a:t>
            </a:r>
            <a:r>
              <a:rPr lang="en-US" dirty="0"/>
              <a:t> </a:t>
            </a:r>
            <a:r>
              <a:rPr lang="en-US" dirty="0" err="1"/>
              <a:t>eturauhassyöpää</a:t>
            </a:r>
            <a:r>
              <a:rPr lang="en-US" dirty="0"/>
              <a:t> </a:t>
            </a:r>
            <a:r>
              <a:rPr lang="en-US" dirty="0" err="1"/>
              <a:t>sairastavien</a:t>
            </a:r>
            <a:r>
              <a:rPr lang="en-US" dirty="0"/>
              <a:t> </a:t>
            </a:r>
            <a:r>
              <a:rPr lang="en-US" dirty="0" err="1"/>
              <a:t>miesten</a:t>
            </a:r>
            <a:r>
              <a:rPr lang="en-US" dirty="0"/>
              <a:t> </a:t>
            </a:r>
            <a:r>
              <a:rPr lang="en-US" dirty="0" err="1"/>
              <a:t>elämänlaatua</a:t>
            </a:r>
            <a:r>
              <a:rPr lang="en-US" dirty="0"/>
              <a:t> </a:t>
            </a:r>
            <a:r>
              <a:rPr lang="en-US" dirty="0" err="1"/>
              <a:t>koskevat</a:t>
            </a:r>
            <a:r>
              <a:rPr lang="en-US" dirty="0"/>
              <a:t> </a:t>
            </a:r>
            <a:r>
              <a:rPr lang="en-US" dirty="0" err="1"/>
              <a:t>tutkimukset</a:t>
            </a:r>
            <a:r>
              <a:rPr lang="en-US" dirty="0"/>
              <a:t> </a:t>
            </a:r>
            <a:r>
              <a:rPr lang="en-US" dirty="0" err="1"/>
              <a:t>tehdään</a:t>
            </a:r>
            <a:r>
              <a:rPr lang="en-US" dirty="0"/>
              <a:t> </a:t>
            </a:r>
            <a:r>
              <a:rPr lang="en-US" dirty="0" err="1"/>
              <a:t>kliinisessä</a:t>
            </a:r>
            <a:r>
              <a:rPr lang="en-US" dirty="0"/>
              <a:t> </a:t>
            </a:r>
            <a:r>
              <a:rPr lang="en-US" dirty="0" err="1"/>
              <a:t>ympäristössä</a:t>
            </a:r>
            <a:r>
              <a:rPr lang="en-US" dirty="0"/>
              <a:t>. </a:t>
            </a:r>
            <a:r>
              <a:rPr lang="en-US" dirty="0" err="1"/>
              <a:t>Toisin</a:t>
            </a:r>
            <a:r>
              <a:rPr lang="en-US" dirty="0"/>
              <a:t> </a:t>
            </a:r>
            <a:r>
              <a:rPr lang="en-US" dirty="0" err="1"/>
              <a:t>sanoen</a:t>
            </a:r>
            <a:r>
              <a:rPr lang="en-US" dirty="0"/>
              <a:t> </a:t>
            </a:r>
            <a:r>
              <a:rPr lang="en-US" dirty="0" err="1"/>
              <a:t>lääkärit</a:t>
            </a:r>
            <a:r>
              <a:rPr lang="en-US" dirty="0"/>
              <a:t> ja </a:t>
            </a:r>
            <a:r>
              <a:rPr lang="en-US" dirty="0" err="1"/>
              <a:t>sairaanhoitajat</a:t>
            </a:r>
            <a:r>
              <a:rPr lang="en-US" dirty="0"/>
              <a:t> </a:t>
            </a:r>
            <a:r>
              <a:rPr lang="en-US" dirty="0" err="1"/>
              <a:t>esittävät</a:t>
            </a:r>
            <a:r>
              <a:rPr lang="en-US" dirty="0"/>
              <a:t> </a:t>
            </a:r>
            <a:r>
              <a:rPr lang="en-US" dirty="0" err="1"/>
              <a:t>miehille</a:t>
            </a:r>
            <a:r>
              <a:rPr lang="en-US" dirty="0"/>
              <a:t> </a:t>
            </a:r>
            <a:r>
              <a:rPr lang="en-US" dirty="0" err="1"/>
              <a:t>kysymyksiä</a:t>
            </a:r>
            <a:r>
              <a:rPr lang="en-US" dirty="0"/>
              <a:t> tai he </a:t>
            </a:r>
            <a:r>
              <a:rPr lang="en-US" dirty="0" err="1"/>
              <a:t>täyttävät</a:t>
            </a:r>
            <a:r>
              <a:rPr lang="en-US" dirty="0"/>
              <a:t> </a:t>
            </a:r>
            <a:r>
              <a:rPr lang="en-US" dirty="0" err="1"/>
              <a:t>kyselylomakkeita</a:t>
            </a:r>
            <a:r>
              <a:rPr lang="en-US" dirty="0"/>
              <a:t> </a:t>
            </a:r>
            <a:r>
              <a:rPr lang="en-US" dirty="0" err="1"/>
              <a:t>käydessään</a:t>
            </a:r>
            <a:r>
              <a:rPr lang="en-US" dirty="0"/>
              <a:t> </a:t>
            </a:r>
            <a:r>
              <a:rPr lang="en-US" dirty="0" err="1"/>
              <a:t>sairaalassa</a:t>
            </a:r>
            <a:r>
              <a:rPr lang="en-US" dirty="0"/>
              <a:t> </a:t>
            </a:r>
            <a:r>
              <a:rPr lang="en-US" dirty="0" err="1"/>
              <a:t>hoidossa</a:t>
            </a:r>
            <a:r>
              <a:rPr lang="en-US" dirty="0"/>
              <a:t> tai </a:t>
            </a:r>
            <a:r>
              <a:rPr lang="en-US" dirty="0" err="1"/>
              <a:t>tarkastuksissa</a:t>
            </a:r>
            <a:r>
              <a:rPr lang="en-US" dirty="0"/>
              <a:t>. </a:t>
            </a:r>
            <a:r>
              <a:rPr lang="en-US" dirty="0" err="1"/>
              <a:t>Miehet</a:t>
            </a:r>
            <a:r>
              <a:rPr lang="en-US" dirty="0"/>
              <a:t> </a:t>
            </a:r>
            <a:r>
              <a:rPr lang="en-US" dirty="0" err="1"/>
              <a:t>täyttivät</a:t>
            </a:r>
            <a:r>
              <a:rPr lang="en-US" dirty="0"/>
              <a:t> </a:t>
            </a:r>
            <a:r>
              <a:rPr lang="en-US" dirty="0" err="1"/>
              <a:t>tämän</a:t>
            </a:r>
            <a:r>
              <a:rPr lang="en-US" dirty="0"/>
              <a:t> </a:t>
            </a:r>
            <a:r>
              <a:rPr lang="en-US" dirty="0" err="1"/>
              <a:t>verkkokyselyn</a:t>
            </a:r>
            <a:r>
              <a:rPr lang="en-US" dirty="0"/>
              <a:t> </a:t>
            </a:r>
            <a:r>
              <a:rPr lang="en-US" dirty="0" err="1"/>
              <a:t>omalla</a:t>
            </a:r>
            <a:r>
              <a:rPr lang="en-US" dirty="0"/>
              <a:t> </a:t>
            </a:r>
            <a:r>
              <a:rPr lang="en-US" dirty="0" err="1"/>
              <a:t>ajallaan</a:t>
            </a:r>
            <a:r>
              <a:rPr lang="en-US" dirty="0"/>
              <a:t> ja </a:t>
            </a:r>
            <a:r>
              <a:rPr lang="en-US" dirty="0" err="1"/>
              <a:t>mukavasti</a:t>
            </a:r>
            <a:r>
              <a:rPr lang="en-US" dirty="0"/>
              <a:t> </a:t>
            </a:r>
            <a:r>
              <a:rPr lang="en-US" dirty="0" err="1"/>
              <a:t>kotonaan</a:t>
            </a:r>
            <a:r>
              <a:rPr lang="en-US" dirty="0"/>
              <a:t>. </a:t>
            </a:r>
            <a:r>
              <a:rPr lang="en-US" dirty="0" err="1"/>
              <a:t>Tämä</a:t>
            </a:r>
            <a:r>
              <a:rPr lang="en-US" dirty="0"/>
              <a:t> </a:t>
            </a:r>
            <a:r>
              <a:rPr lang="en-US" dirty="0" err="1"/>
              <a:t>tarkoittaa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heillä</a:t>
            </a:r>
            <a:r>
              <a:rPr lang="en-US" dirty="0"/>
              <a:t> on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aikaa</a:t>
            </a:r>
            <a:r>
              <a:rPr lang="en-US" dirty="0"/>
              <a:t> </a:t>
            </a:r>
            <a:r>
              <a:rPr lang="en-US" dirty="0" err="1"/>
              <a:t>miettiä</a:t>
            </a:r>
            <a:r>
              <a:rPr lang="en-US" dirty="0"/>
              <a:t> </a:t>
            </a:r>
            <a:r>
              <a:rPr lang="en-US" dirty="0" err="1"/>
              <a:t>vastauksiaan</a:t>
            </a:r>
            <a:r>
              <a:rPr lang="en-US" dirty="0"/>
              <a:t> ja </a:t>
            </a:r>
            <a:r>
              <a:rPr lang="en-US" dirty="0" err="1"/>
              <a:t>että</a:t>
            </a:r>
            <a:r>
              <a:rPr lang="en-US" dirty="0"/>
              <a:t> he </a:t>
            </a:r>
            <a:r>
              <a:rPr lang="en-US" dirty="0" err="1"/>
              <a:t>voivat</a:t>
            </a:r>
            <a:r>
              <a:rPr lang="en-US" dirty="0"/>
              <a:t> </a:t>
            </a:r>
            <a:r>
              <a:rPr lang="en-US" dirty="0" err="1"/>
              <a:t>sanoa</a:t>
            </a:r>
            <a:r>
              <a:rPr lang="en-US" dirty="0"/>
              <a:t> </a:t>
            </a:r>
            <a:r>
              <a:rPr lang="en-US" dirty="0" err="1"/>
              <a:t>helpommin</a:t>
            </a:r>
            <a:r>
              <a:rPr lang="en-US" dirty="0"/>
              <a:t>, </a:t>
            </a:r>
            <a:r>
              <a:rPr lang="en-US" dirty="0" err="1"/>
              <a:t>miltä</a:t>
            </a:r>
            <a:r>
              <a:rPr lang="en-US" dirty="0"/>
              <a:t> </a:t>
            </a:r>
            <a:r>
              <a:rPr lang="en-US" dirty="0" err="1"/>
              <a:t>heistä</a:t>
            </a:r>
            <a:r>
              <a:rPr lang="en-US" dirty="0"/>
              <a:t> </a:t>
            </a:r>
            <a:r>
              <a:rPr lang="en-US" dirty="0" err="1"/>
              <a:t>todella</a:t>
            </a:r>
            <a:r>
              <a:rPr lang="en-US" dirty="0"/>
              <a:t> </a:t>
            </a:r>
            <a:r>
              <a:rPr lang="en-US" dirty="0" err="1"/>
              <a:t>tuntuu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0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Tässä</a:t>
            </a:r>
            <a:r>
              <a:rPr lang="en-US" dirty="0"/>
              <a:t> </a:t>
            </a:r>
            <a:r>
              <a:rPr lang="en-US" dirty="0" err="1"/>
              <a:t>tutkimuksessa</a:t>
            </a:r>
            <a:r>
              <a:rPr lang="en-US" dirty="0"/>
              <a:t> </a:t>
            </a:r>
            <a:r>
              <a:rPr lang="en-US" dirty="0" err="1"/>
              <a:t>esitetään</a:t>
            </a:r>
            <a:r>
              <a:rPr lang="en-US" dirty="0"/>
              <a:t> </a:t>
            </a:r>
            <a:r>
              <a:rPr lang="en-US" dirty="0" err="1"/>
              <a:t>poikkileikkauskuva</a:t>
            </a:r>
            <a:r>
              <a:rPr lang="en-US" dirty="0"/>
              <a:t> </a:t>
            </a:r>
            <a:r>
              <a:rPr lang="en-US" dirty="0" err="1"/>
              <a:t>eturauhassyövän</a:t>
            </a:r>
            <a:r>
              <a:rPr lang="en-US" dirty="0"/>
              <a:t> </a:t>
            </a:r>
            <a:r>
              <a:rPr lang="en-US" dirty="0" err="1"/>
              <a:t>vuoksi</a:t>
            </a:r>
            <a:r>
              <a:rPr lang="en-US" dirty="0"/>
              <a:t> </a:t>
            </a:r>
            <a:r>
              <a:rPr lang="en-US" dirty="0" err="1"/>
              <a:t>hoidetuista</a:t>
            </a:r>
            <a:r>
              <a:rPr lang="en-US" dirty="0"/>
              <a:t> </a:t>
            </a:r>
            <a:r>
              <a:rPr lang="en-US" dirty="0" err="1"/>
              <a:t>miehistä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puolilla</a:t>
            </a:r>
            <a:r>
              <a:rPr lang="en-US" dirty="0"/>
              <a:t> </a:t>
            </a:r>
            <a:r>
              <a:rPr lang="en-US" dirty="0" err="1"/>
              <a:t>Eurooppaa</a:t>
            </a:r>
            <a:r>
              <a:rPr lang="en-US" dirty="0"/>
              <a:t>. </a:t>
            </a:r>
            <a:r>
              <a:rPr lang="en-US" dirty="0" err="1"/>
              <a:t>Tutkimuksessa</a:t>
            </a:r>
            <a:r>
              <a:rPr lang="en-US" dirty="0"/>
              <a:t> </a:t>
            </a:r>
            <a:r>
              <a:rPr lang="en-US" dirty="0" err="1"/>
              <a:t>kysyttiin</a:t>
            </a:r>
            <a:r>
              <a:rPr lang="en-US" dirty="0"/>
              <a:t>: ”</a:t>
            </a:r>
            <a:r>
              <a:rPr lang="en-US" dirty="0" err="1"/>
              <a:t>Millaista</a:t>
            </a:r>
            <a:r>
              <a:rPr lang="en-US" dirty="0"/>
              <a:t> </a:t>
            </a:r>
            <a:r>
              <a:rPr lang="en-US" dirty="0" err="1"/>
              <a:t>elämäsi</a:t>
            </a:r>
            <a:r>
              <a:rPr lang="en-US" dirty="0"/>
              <a:t> on </a:t>
            </a:r>
            <a:r>
              <a:rPr lang="en-US" dirty="0" err="1"/>
              <a:t>tällä</a:t>
            </a:r>
            <a:r>
              <a:rPr lang="en-US" dirty="0"/>
              <a:t> </a:t>
            </a:r>
            <a:r>
              <a:rPr lang="en-US" dirty="0" err="1"/>
              <a:t>hetkellä</a:t>
            </a:r>
            <a:r>
              <a:rPr lang="en-US" dirty="0"/>
              <a:t>?”</a:t>
            </a:r>
          </a:p>
          <a:p>
            <a:endParaRPr lang="en-US" dirty="0"/>
          </a:p>
          <a:p>
            <a:r>
              <a:rPr lang="en-US" dirty="0" err="1"/>
              <a:t>Tutkimuksessa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voitu</a:t>
            </a:r>
            <a:r>
              <a:rPr lang="en-US" dirty="0"/>
              <a:t> </a:t>
            </a:r>
            <a:r>
              <a:rPr lang="en-US" dirty="0" err="1"/>
              <a:t>tarkastella</a:t>
            </a:r>
            <a:r>
              <a:rPr lang="en-US" dirty="0"/>
              <a:t> </a:t>
            </a:r>
            <a:r>
              <a:rPr lang="en-US" dirty="0" err="1"/>
              <a:t>yksittäisten</a:t>
            </a:r>
            <a:r>
              <a:rPr lang="en-US" dirty="0"/>
              <a:t> </a:t>
            </a:r>
            <a:r>
              <a:rPr lang="en-US" dirty="0" err="1"/>
              <a:t>vastaajien</a:t>
            </a:r>
            <a:r>
              <a:rPr lang="en-US" dirty="0"/>
              <a:t> </a:t>
            </a:r>
            <a:r>
              <a:rPr lang="en-US" dirty="0" err="1"/>
              <a:t>terveydentilaa</a:t>
            </a:r>
            <a:r>
              <a:rPr lang="en-US" dirty="0"/>
              <a:t> </a:t>
            </a:r>
            <a:r>
              <a:rPr lang="en-US" dirty="0" err="1"/>
              <a:t>ennen</a:t>
            </a:r>
            <a:r>
              <a:rPr lang="en-US" dirty="0"/>
              <a:t> </a:t>
            </a:r>
            <a:r>
              <a:rPr lang="en-US" dirty="0" err="1"/>
              <a:t>hoitoa</a:t>
            </a:r>
            <a:r>
              <a:rPr lang="en-US" dirty="0"/>
              <a:t> tai </a:t>
            </a:r>
            <a:r>
              <a:rPr lang="en-US" dirty="0" err="1"/>
              <a:t>sitä</a:t>
            </a:r>
            <a:r>
              <a:rPr lang="en-US" dirty="0"/>
              <a:t>, 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eturauhassyöpäpotilaat</a:t>
            </a:r>
            <a:r>
              <a:rPr lang="en-US" dirty="0"/>
              <a:t> </a:t>
            </a:r>
            <a:r>
              <a:rPr lang="en-US" dirty="0" err="1"/>
              <a:t>eroavat</a:t>
            </a:r>
            <a:r>
              <a:rPr lang="en-US" dirty="0"/>
              <a:t> </a:t>
            </a:r>
            <a:r>
              <a:rPr lang="en-US" dirty="0" err="1"/>
              <a:t>väestöstä</a:t>
            </a:r>
            <a:r>
              <a:rPr lang="en-US" dirty="0"/>
              <a:t> </a:t>
            </a:r>
            <a:r>
              <a:rPr lang="en-US" dirty="0" err="1"/>
              <a:t>yleensä</a:t>
            </a:r>
            <a:r>
              <a:rPr lang="en-US" dirty="0"/>
              <a:t>. Se </a:t>
            </a:r>
            <a:r>
              <a:rPr lang="en-US" dirty="0" err="1"/>
              <a:t>olisi</a:t>
            </a:r>
            <a:r>
              <a:rPr lang="en-US" dirty="0"/>
              <a:t> </a:t>
            </a:r>
            <a:r>
              <a:rPr lang="en-US" dirty="0" err="1"/>
              <a:t>ollut</a:t>
            </a:r>
            <a:r>
              <a:rPr lang="en-US" dirty="0"/>
              <a:t> </a:t>
            </a:r>
            <a:r>
              <a:rPr lang="en-US" dirty="0" err="1"/>
              <a:t>toisenlainen</a:t>
            </a:r>
            <a:r>
              <a:rPr lang="en-US" dirty="0"/>
              <a:t> </a:t>
            </a:r>
            <a:r>
              <a:rPr lang="en-US" dirty="0" err="1"/>
              <a:t>tutkimus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55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6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6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0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0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3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A924CB-D8F0-642B-E767-787CF764E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0" y="-17195"/>
            <a:ext cx="12177519" cy="68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6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Kyselylomakkeet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Kaksi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erillistä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verkkokyselyä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jotka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toteutetaan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vuosina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2019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Kaikille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miehille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jotka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ovat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saaneet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hoitoa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eturauhassyöpään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Molemmissa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käytettiin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validoituihin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elämänlaatukyselyihin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perustuvia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kysymyksiä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:  EPIC-26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EORTC-QLQ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EQ-5D-5L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Saatavilla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19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kielellä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Vastaukset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olivat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nimettömiä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3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6F7E91-674B-DA49-9B3B-623A631D9AE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4" name="Tekstvak 1">
            <a:extLst>
              <a:ext uri="{FF2B5EF4-FFF2-40B4-BE49-F238E27FC236}">
                <a16:creationId xmlns:a16="http://schemas.microsoft.com/office/drawing/2014/main" id="{953DD251-6247-6847-AA17-EA2C28CD6D87}"/>
              </a:ext>
            </a:extLst>
          </p:cNvPr>
          <p:cNvSpPr txBox="1"/>
          <p:nvPr/>
        </p:nvSpPr>
        <p:spPr>
          <a:xfrm>
            <a:off x="892418" y="187036"/>
            <a:ext cx="78486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Maantieteellinen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vastaus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65B65-4282-53F3-125B-FCEA98119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570" y="1302707"/>
            <a:ext cx="5097380" cy="5404981"/>
          </a:xfrm>
          <a:prstGeom prst="rect">
            <a:avLst/>
          </a:prstGeom>
        </p:spPr>
      </p:pic>
      <p:sp>
        <p:nvSpPr>
          <p:cNvPr id="6" name="Tekstvak 10">
            <a:extLst>
              <a:ext uri="{FF2B5EF4-FFF2-40B4-BE49-F238E27FC236}">
                <a16:creationId xmlns:a16="http://schemas.microsoft.com/office/drawing/2014/main" id="{7631D3A3-6FB7-C200-DCE3-52669E85011A}"/>
              </a:ext>
            </a:extLst>
          </p:cNvPr>
          <p:cNvSpPr txBox="1"/>
          <p:nvPr/>
        </p:nvSpPr>
        <p:spPr>
          <a:xfrm>
            <a:off x="7670799" y="1603332"/>
            <a:ext cx="4131734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1.0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3 000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vastausta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2.0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3 571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vastausta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Ainutlaatuiset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vastaukset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yhteensä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5 464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vastausta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8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23172" y="-545412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49FF-D602-B242-9B0B-6BBDEAB1D18B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6" name="Tekstvak 1">
            <a:extLst>
              <a:ext uri="{FF2B5EF4-FFF2-40B4-BE49-F238E27FC236}">
                <a16:creationId xmlns:a16="http://schemas.microsoft.com/office/drawing/2014/main" id="{38CFD700-E3F4-9C43-B700-0E3404A3B4F9}"/>
              </a:ext>
            </a:extLst>
          </p:cNvPr>
          <p:cNvSpPr txBox="1"/>
          <p:nvPr/>
        </p:nvSpPr>
        <p:spPr>
          <a:xfrm>
            <a:off x="999067" y="187036"/>
            <a:ext cx="6432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Vastaajan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profiili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97837-9648-C789-58D3-BF8C65C0D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67" y="1497439"/>
            <a:ext cx="8781690" cy="5026761"/>
          </a:xfrm>
          <a:prstGeom prst="rect">
            <a:avLst/>
          </a:prstGeom>
        </p:spPr>
      </p:pic>
      <p:pic>
        <p:nvPicPr>
          <p:cNvPr id="19" name="Picture 18" descr="Blue logo.png">
            <a:extLst>
              <a:ext uri="{FF2B5EF4-FFF2-40B4-BE49-F238E27FC236}">
                <a16:creationId xmlns:a16="http://schemas.microsoft.com/office/drawing/2014/main" id="{E20118D8-EC83-5945-B210-F6234D9D9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23172" y="-545412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C76C40-3327-3443-A478-3467DB650E02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1" name="Tekstvak 1">
            <a:extLst>
              <a:ext uri="{FF2B5EF4-FFF2-40B4-BE49-F238E27FC236}">
                <a16:creationId xmlns:a16="http://schemas.microsoft.com/office/drawing/2014/main" id="{5F7160EC-51F8-9646-9A16-055A71003836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Vastaajan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profiili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25" name="Picture 24" descr="Blue logo.png">
            <a:extLst>
              <a:ext uri="{FF2B5EF4-FFF2-40B4-BE49-F238E27FC236}">
                <a16:creationId xmlns:a16="http://schemas.microsoft.com/office/drawing/2014/main" id="{8C8F7FF3-1861-1545-AE92-04962B8D9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66BF6-0689-558B-0791-4C6F66B90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848" y="1606549"/>
            <a:ext cx="8855723" cy="43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8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46F60063-DFA1-4031-B50D-786756FCF277}"/>
              </a:ext>
            </a:extLst>
          </p:cNvPr>
          <p:cNvGraphicFramePr>
            <a:graphicFrameLocks/>
          </p:cNvGraphicFramePr>
          <p:nvPr/>
        </p:nvGraphicFramePr>
        <p:xfrm>
          <a:off x="-144109" y="12473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482CFB0B-AAF3-754E-9D2E-55B2296C71AC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402CAA52-814F-3F4F-95A1-0DD335F497AB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Hoitoprofiili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8FCE9-C14A-1AD4-FC93-10B18F23D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538" y="1530348"/>
            <a:ext cx="8641461" cy="4574015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9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Analyysi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Aineiston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analyysin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suoritti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professori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Monique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Roobol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hänen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tiiminsä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Erasmus University Medical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Centerin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urologian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osastolla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Rotterdamissa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Heidän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EUPROMS 1.0-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EUPROMS 2.0 -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aineistojensa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analyysistä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saatiin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tässä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esitetyt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yhdistetyt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tulokset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Jotkin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tässä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esitetyistä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tuloksista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perustuvat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raakakyselyvastauksiin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eikä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tilastollista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merkitsevyyttä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ole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laskettu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tai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esitetty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Kaikki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löydökset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auttavat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antamaan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elintärkeää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tietoa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kliinistä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päätöksentekoa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varten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mikä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tekee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niistä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kliinisesti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merkityksellisiä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CF265C-5702-9E41-B739-2041CD7F35AF}"/>
              </a:ext>
            </a:extLst>
          </p:cNvPr>
          <p:cNvSpPr/>
          <p:nvPr/>
        </p:nvSpPr>
        <p:spPr>
          <a:xfrm>
            <a:off x="832335" y="857143"/>
            <a:ext cx="69569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EUPROMS-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tulokset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 </a:t>
            </a: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Yleinen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elämänlaatu</a:t>
            </a:r>
            <a:endParaRPr lang="en-GB" sz="2800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6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03E820-AC23-6BD9-5B3B-E63FB5BC4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660" y="1433316"/>
            <a:ext cx="10156909" cy="32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95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947324-8548-747A-846F-C0B69A583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562" y="758655"/>
            <a:ext cx="9587916" cy="510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8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832341" y="355602"/>
            <a:ext cx="10858152" cy="1724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EUPROMS-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tulokset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Tulokset</a:t>
            </a:r>
            <a:r>
              <a:rPr lang="en-GB" sz="2800" dirty="0">
                <a:latin typeface="Roboto" panose="02000000000000000000" pitchFamily="2" charset="0"/>
              </a:rPr>
              <a:t>: </a:t>
            </a:r>
            <a:r>
              <a:rPr lang="en-GB" sz="2800" dirty="0" err="1">
                <a:latin typeface="Roboto" panose="02000000000000000000" pitchFamily="2" charset="0"/>
              </a:rPr>
              <a:t>Epämukavuus</a:t>
            </a:r>
            <a:r>
              <a:rPr lang="en-GB" sz="2800" dirty="0">
                <a:latin typeface="Roboto" panose="02000000000000000000" pitchFamily="2" charset="0"/>
              </a:rPr>
              <a:t>, </a:t>
            </a:r>
            <a:r>
              <a:rPr lang="en-GB" sz="2800" dirty="0" err="1">
                <a:latin typeface="Roboto" panose="02000000000000000000" pitchFamily="2" charset="0"/>
              </a:rPr>
              <a:t>väsymys</a:t>
            </a:r>
            <a:r>
              <a:rPr lang="en-GB" sz="2800" dirty="0">
                <a:latin typeface="Roboto" panose="02000000000000000000" pitchFamily="2" charset="0"/>
              </a:rPr>
              <a:t>, </a:t>
            </a:r>
            <a:r>
              <a:rPr lang="en-GB" sz="2800" dirty="0" err="1">
                <a:latin typeface="Roboto" panose="02000000000000000000" pitchFamily="2" charset="0"/>
              </a:rPr>
              <a:t>unettomuus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51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2721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EUPROMS-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tutkimus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Europa </a:t>
            </a:r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</a:rPr>
              <a:t>Potilaiden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</a:rPr>
              <a:t>raportoima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</a:rPr>
              <a:t>tulostutkimus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endParaRPr lang="en-GB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Ensimmäinen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potilaiden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potilaille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tekemä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eturauhassyövän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elämänlaatua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koskeva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tutkimus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1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ADEC1F-A86E-9F91-3492-B0E5E0910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1298" y="985029"/>
            <a:ext cx="9506398" cy="46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32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348CFB-606F-01CE-0D00-FF0B965AF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466" y="1090636"/>
            <a:ext cx="9906001" cy="450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9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48FC22-71A8-4A0A-CA7F-570E2197F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9679" y="831390"/>
            <a:ext cx="9822454" cy="501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18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732363" y="367016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EUPROMS-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tulokset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Mielenterveys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296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3E08F9-1B6F-1EAC-0B58-7329F1009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670" y="934330"/>
            <a:ext cx="8228945" cy="49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46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789FB-B213-3D53-A9B2-3279129DE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4400" y="540790"/>
            <a:ext cx="73660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6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ECC4F432-6C55-9B88-0BFA-E7A86CEB4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2" y="724950"/>
            <a:ext cx="9338997" cy="50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93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4" name="Title 22">
            <a:extLst>
              <a:ext uri="{FF2B5EF4-FFF2-40B4-BE49-F238E27FC236}">
                <a16:creationId xmlns:a16="http://schemas.microsoft.com/office/drawing/2014/main" id="{0B9771F2-2202-B7E4-0691-A721F5ED3BAB}"/>
              </a:ext>
            </a:extLst>
          </p:cNvPr>
          <p:cNvSpPr txBox="1">
            <a:spLocks/>
          </p:cNvSpPr>
          <p:nvPr/>
        </p:nvSpPr>
        <p:spPr>
          <a:xfrm>
            <a:off x="793132" y="451684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EUPROMS-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tulokset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Seksuaalinen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toiminta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405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06F59D-70D6-AA80-F967-C896684B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7284" y="415145"/>
            <a:ext cx="8516363" cy="563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23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2CF6B-2303-B6AC-396B-A5F3EB508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8000" y="1122346"/>
            <a:ext cx="8001000" cy="4786805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Tietoja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tästä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esityksestä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ea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Tämä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esitys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on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tarkoitettu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eturauhassyöpäpotilasryhmille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suurelle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yleisölle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Voit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julkaista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tuloksia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ilman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valtuutusta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mutta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mainitse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aina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EUPROMS-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tutkimus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jäljennät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jotakin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kaavioista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ne on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mainittava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EUPROMS-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tutkimuksen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yhteydessä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71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9ADBA-93F9-C5FD-5821-357A79079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2976" y="880534"/>
            <a:ext cx="8712738" cy="449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85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8EF2B-5E7F-EFBD-6B8C-1567F3AA3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741" y="686957"/>
            <a:ext cx="7238680" cy="536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37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BF1B5C-35FA-A602-4A0F-6E5853C32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447" y="2041931"/>
            <a:ext cx="9400365" cy="230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61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766229" y="383951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EUPROMS-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tulokset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Virtsankarkailu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13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EDF3DD-6E05-C496-DCFB-B50FE087A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4477" y="822697"/>
            <a:ext cx="8283045" cy="52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8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56F30-DB4D-B58F-464F-B2FD58C0B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1325" y="999942"/>
            <a:ext cx="8096216" cy="46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44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3687BB-B913-5DCF-AD2D-555F8B628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2474" y="1062617"/>
            <a:ext cx="8268083" cy="47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05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FFFD0-6300-C93D-B91E-E0D39CE95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025" y="1246996"/>
            <a:ext cx="8373531" cy="39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77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BDA68-E661-FC97-ACF9-C6DF1622A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3631" y="759079"/>
            <a:ext cx="7076769" cy="54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36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EUPROMS-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tutkimus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r>
              <a:rPr lang="en-GB" sz="2800" dirty="0">
                <a:latin typeface="Roboto" panose="02000000000000000000" pitchFamily="2" charset="0"/>
              </a:rPr>
              <a:t>Vie </a:t>
            </a:r>
            <a:r>
              <a:rPr lang="en-GB" sz="2800" dirty="0" err="1">
                <a:latin typeface="Roboto" panose="02000000000000000000" pitchFamily="2" charset="0"/>
              </a:rPr>
              <a:t>viestit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kotiin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49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4371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Tietoja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EUPROMSista</a:t>
            </a:r>
            <a:endParaRPr lang="en-GB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27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Kotiin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vietävät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viestit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A13A0-5E64-3CCA-2B8D-CD7D0D191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107" y="1533460"/>
            <a:ext cx="8296395" cy="452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26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Kotiin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vietävät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viestit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EB033C-5793-F25D-1D6E-6795E4FD3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0390" y="1412268"/>
            <a:ext cx="8414726" cy="4657116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43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Kotiin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vietävät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viestit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sp>
        <p:nvSpPr>
          <p:cNvPr id="13" name="Tekstvak 10">
            <a:extLst>
              <a:ext uri="{FF2B5EF4-FFF2-40B4-BE49-F238E27FC236}">
                <a16:creationId xmlns:a16="http://schemas.microsoft.com/office/drawing/2014/main" id="{80851AD0-239D-2248-81CB-0118317E5A3E}"/>
              </a:ext>
            </a:extLst>
          </p:cNvPr>
          <p:cNvSpPr txBox="1"/>
          <p:nvPr/>
        </p:nvSpPr>
        <p:spPr>
          <a:xfrm>
            <a:off x="892419" y="1512278"/>
            <a:ext cx="1196193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Tarvitsemme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syöpäkeskuksia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joissa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on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monialaisia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tiimejä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CBACA75-67DA-7E4E-97AB-BFB777C11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62" y="2104748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Tietoja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EUPROMS 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on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lyhenne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sanoista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Patient Reported Outcome Study 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Kyseessä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on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ensimmäinen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suuri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tutkimus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eturauhassyövän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hoidon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jälkeisestä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elämänlaadusta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jonka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potilaat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ovat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itse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toteuttaneet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tarjoaa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uudenlaisen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näkökulman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koska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useimmat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muut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elämänlaatututkimukset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tehdään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lääkäreiden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toimesta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heidän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kanssaan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kliinisessä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ympäristössä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0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Tietoja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EUPROMS 2:sta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EUPROMS-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tutkimuksen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tulokset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perustuvat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vastauksiin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jotka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saatiin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kahteen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verkkokyselyyn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joissa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esitettiin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vertailukelpoisia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kysymyksiä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1.0</a:t>
            </a: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Aloitettu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elokuussa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2019,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ensimmäinen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raportti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tammikuussa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2020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3 000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vastausta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2.0</a:t>
            </a: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Aloitettu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lokakuussa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2021,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ensimmäinen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raportti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heinäkuussa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2022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3 571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vastausta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Tietoja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EUPROMS 3:sta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Tutkimuksen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tulokset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antavat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”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tilannekuvan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eturauhassyöpää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sairastavien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miesten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elämänlaatuun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liittyvistä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ongelmista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puolilla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Eurooppaa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tiettynä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ajankohtana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tarjoavat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tietoa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joka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auttaa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potilaita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heidän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lääkäreitään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tekemään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hoitoja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koskevia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päätöksiä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voivat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auttaa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kampanjoinnissa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eturauhassyövän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varhaisen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diagnosoinnin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puolesta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aktiivisen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seurannan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kaltaisten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lähestymistapojen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edistämisessä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3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Tietoja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EUPROMS 4:sta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on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raportoinut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EUPROMSin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tuloksista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monissa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tärkeissä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lääketieteellisissä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konferensseissa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kuten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Euroopan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urologiyhdistyksen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(EAU)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kongressi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EAU:n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onkologisen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urologian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jaoston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vuosikokous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Euroopan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lääketieteellisen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onkologian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järjestön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(ESMO)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kongressi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Urologisten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syöpien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eurooppalainen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monitieteinen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kongressi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(EMUC)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Euroopan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syövän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tutkimus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-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hoito-organisaation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(EORTC)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webinaari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Tutkimustuloksia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on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julkaistu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useissa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julkaisuissa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kuten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European Urology Focus -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lehdessä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9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686778" y="215923"/>
            <a:ext cx="11296790" cy="4371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br>
              <a:rPr lang="en-GB" dirty="0"/>
            </a:br>
            <a:b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Miten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toteutettiin</a:t>
            </a:r>
            <a:endParaRPr lang="en-GB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4045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EAU patient view Barcelona 2019 André Deschamps</Template>
  <TotalTime>5241</TotalTime>
  <Words>1886</Words>
  <Application>Microsoft Macintosh PowerPoint</Application>
  <PresentationFormat>Widescreen</PresentationFormat>
  <Paragraphs>233</Paragraphs>
  <Slides>42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Roboto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 deschamps</dc:creator>
  <cp:lastModifiedBy>Simon Crompton</cp:lastModifiedBy>
  <cp:revision>213</cp:revision>
  <dcterms:created xsi:type="dcterms:W3CDTF">2019-05-14T09:26:05Z</dcterms:created>
  <dcterms:modified xsi:type="dcterms:W3CDTF">2023-07-11T14:29:11Z</dcterms:modified>
</cp:coreProperties>
</file>