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27" r:id="rId3"/>
    <p:sldId id="312" r:id="rId4"/>
    <p:sldId id="314" r:id="rId5"/>
    <p:sldId id="328" r:id="rId6"/>
    <p:sldId id="316" r:id="rId7"/>
    <p:sldId id="318" r:id="rId8"/>
    <p:sldId id="317" r:id="rId9"/>
    <p:sldId id="299" r:id="rId10"/>
    <p:sldId id="319" r:id="rId11"/>
    <p:sldId id="300" r:id="rId12"/>
    <p:sldId id="323" r:id="rId13"/>
    <p:sldId id="260" r:id="rId14"/>
    <p:sldId id="302" r:id="rId15"/>
    <p:sldId id="321" r:id="rId16"/>
    <p:sldId id="309" r:id="rId17"/>
    <p:sldId id="320" r:id="rId18"/>
    <p:sldId id="262" r:id="rId19"/>
    <p:sldId id="322" r:id="rId20"/>
    <p:sldId id="272" r:id="rId21"/>
    <p:sldId id="273" r:id="rId22"/>
    <p:sldId id="274" r:id="rId23"/>
    <p:sldId id="303" r:id="rId24"/>
    <p:sldId id="277" r:id="rId25"/>
    <p:sldId id="276" r:id="rId26"/>
    <p:sldId id="278" r:id="rId27"/>
    <p:sldId id="304" r:id="rId28"/>
    <p:sldId id="279" r:id="rId29"/>
    <p:sldId id="280" r:id="rId30"/>
    <p:sldId id="281" r:id="rId31"/>
    <p:sldId id="282" r:id="rId32"/>
    <p:sldId id="284" r:id="rId33"/>
    <p:sldId id="305" r:id="rId34"/>
    <p:sldId id="285" r:id="rId35"/>
    <p:sldId id="286" r:id="rId36"/>
    <p:sldId id="287" r:id="rId37"/>
    <p:sldId id="288" r:id="rId38"/>
    <p:sldId id="289" r:id="rId39"/>
    <p:sldId id="310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deschamps" initials="ad" lastIdx="8" clrIdx="0">
    <p:extLst>
      <p:ext uri="{19B8F6BF-5375-455C-9EA6-DF929625EA0E}">
        <p15:presenceInfo xmlns:p15="http://schemas.microsoft.com/office/powerpoint/2012/main" userId="29108d73b4981f04" providerId="Windows Live"/>
      </p:ext>
    </p:extLst>
  </p:cmAuthor>
  <p:cmAuthor id="2" name="Simon Crompton" initials="SC" lastIdx="1" clrIdx="1">
    <p:extLst>
      <p:ext uri="{19B8F6BF-5375-455C-9EA6-DF929625EA0E}">
        <p15:presenceInfo xmlns:p15="http://schemas.microsoft.com/office/powerpoint/2012/main" userId="bc91a5c6fdef5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A4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871" autoAdjust="0"/>
  </p:normalViewPr>
  <p:slideViewPr>
    <p:cSldViewPr snapToGrid="0">
      <p:cViewPr varScale="1">
        <p:scale>
          <a:sx n="88" d="100"/>
          <a:sy n="88" d="100"/>
        </p:scale>
        <p:origin x="176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+mn-ea"/>
                <a:cs typeface="+mn-cs"/>
              </a:defRPr>
            </a:pPr>
            <a:r>
              <a:rPr lang="nl-BE"/>
              <a:t>Number of treatments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1BCC5-DA61-B64A-A85F-3C250C3717D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C2793-E073-7A4C-BFE8-8257B50E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Bemærk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omfattede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bestemmelse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række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vurdering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sundhed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daglige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livskvalitet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hjælp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validerede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almindeligvis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anvendes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sundhedsforskning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EQ-5D-5L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EORTC-QLQ-C30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EPIC-26.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Prøvestørrelsen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var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meget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stor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hvilket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gjorde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resultaterne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autoritative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Responsen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var bred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32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lande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hovedsageligt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fra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Europa, men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også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fra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Nordamerika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Australien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Gennemsnitsalderen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diagnosen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var 64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gennemsnit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rapporterede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mænd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fem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efter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behandlingen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Nogle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mænd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fik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behandling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for 10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siden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andre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havde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netop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afsluttet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Som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du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se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fra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fordelingsplanen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for alder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første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diagnose,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blev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mere end 50 %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adspurgte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diagnosticeret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før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65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Dette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modsiger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ideen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om, at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prostatakræft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sygdom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hos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gamle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mænd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fleste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respondenter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boede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sammen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med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partner,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hvilket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vigtigt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betragtning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behandlingens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effekt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den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seksuelle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funktion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respondenternes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profil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 der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en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lille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afvigelse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mod et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højere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uddannelsesniveau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adspurgte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gennemgik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prostatektomi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overordnede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påvirket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pågældende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livskvaliteten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6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Dette diagram </a:t>
            </a:r>
            <a:r>
              <a:rPr lang="en-US" dirty="0" err="1"/>
              <a:t>viser</a:t>
            </a:r>
            <a:r>
              <a:rPr lang="en-US" dirty="0"/>
              <a:t> alle </a:t>
            </a:r>
            <a:r>
              <a:rPr lang="en-US" dirty="0" err="1"/>
              <a:t>respondenter</a:t>
            </a:r>
            <a:r>
              <a:rPr lang="en-US" dirty="0"/>
              <a:t> </a:t>
            </a:r>
            <a:r>
              <a:rPr lang="en-US" dirty="0" err="1"/>
              <a:t>vurderer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syv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procentdelen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. Du </a:t>
            </a:r>
            <a:r>
              <a:rPr lang="en-US" dirty="0" err="1"/>
              <a:t>vil</a:t>
            </a:r>
            <a:r>
              <a:rPr lang="en-US" dirty="0"/>
              <a:t> se, at </a:t>
            </a:r>
            <a:r>
              <a:rPr lang="en-US" dirty="0" err="1"/>
              <a:t>respondenternes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</a:t>
            </a:r>
            <a:r>
              <a:rPr lang="en-US" dirty="0" err="1"/>
              <a:t>generelt</a:t>
            </a:r>
            <a:r>
              <a:rPr lang="en-US" dirty="0"/>
              <a:t> er god. Men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vil</a:t>
            </a:r>
            <a:r>
              <a:rPr lang="en-US" dirty="0"/>
              <a:t>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dias</a:t>
            </a:r>
            <a:r>
              <a:rPr lang="en-US" dirty="0"/>
              <a:t>, er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aspekter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livet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end </a:t>
            </a:r>
            <a:r>
              <a:rPr lang="en-US" dirty="0" err="1"/>
              <a:t>andre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Dette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livskvalitetsscore</a:t>
            </a:r>
            <a:r>
              <a:rPr lang="en-US" dirty="0"/>
              <a:t>, </a:t>
            </a:r>
            <a:r>
              <a:rPr lang="en-US" dirty="0" err="1"/>
              <a:t>så</a:t>
            </a:r>
            <a:r>
              <a:rPr lang="en-US" dirty="0"/>
              <a:t> jo </a:t>
            </a:r>
            <a:r>
              <a:rPr lang="en-US" dirty="0" err="1"/>
              <a:t>lavere</a:t>
            </a:r>
            <a:r>
              <a:rPr lang="en-US" dirty="0"/>
              <a:t> score, jo </a:t>
            </a:r>
            <a:r>
              <a:rPr lang="en-US" dirty="0" err="1"/>
              <a:t>dårligere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 </a:t>
            </a:r>
            <a:r>
              <a:rPr lang="en-US" dirty="0" err="1"/>
              <a:t>fandt</a:t>
            </a:r>
            <a:r>
              <a:rPr lang="en-US" dirty="0"/>
              <a:t>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at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grad </a:t>
            </a:r>
            <a:r>
              <a:rPr lang="en-US" dirty="0" err="1"/>
              <a:t>inkontinens</a:t>
            </a:r>
            <a:r>
              <a:rPr lang="en-US" dirty="0"/>
              <a:t> </a:t>
            </a:r>
            <a:r>
              <a:rPr lang="en-US" dirty="0" err="1"/>
              <a:t>påvirkede</a:t>
            </a:r>
            <a:r>
              <a:rPr lang="en-US" dirty="0"/>
              <a:t> </a:t>
            </a:r>
            <a:r>
              <a:rPr lang="en-US" dirty="0" err="1"/>
              <a:t>mænds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mere end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konsekvenser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generelle</a:t>
            </a:r>
            <a:r>
              <a:rPr lang="en-US" dirty="0"/>
              <a:t> </a:t>
            </a:r>
            <a:r>
              <a:rPr lang="en-US" dirty="0" err="1"/>
              <a:t>resultater</a:t>
            </a:r>
            <a:r>
              <a:rPr lang="en-US" dirty="0"/>
              <a:t>, lad </a:t>
            </a:r>
            <a:r>
              <a:rPr lang="en-US" dirty="0" err="1"/>
              <a:t>os</a:t>
            </a:r>
            <a:r>
              <a:rPr lang="en-US" dirty="0"/>
              <a:t> nu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specifikke</a:t>
            </a:r>
            <a:r>
              <a:rPr lang="en-US" dirty="0"/>
              <a:t> </a:t>
            </a:r>
            <a:r>
              <a:rPr lang="en-US" dirty="0" err="1"/>
              <a:t>aspekter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det </a:t>
            </a:r>
            <a:r>
              <a:rPr lang="en-US" dirty="0" err="1"/>
              <a:t>første</a:t>
            </a:r>
            <a:r>
              <a:rPr lang="en-US" dirty="0"/>
              <a:t> det </a:t>
            </a:r>
            <a:r>
              <a:rPr lang="en-US" dirty="0" err="1"/>
              <a:t>ubehag</a:t>
            </a:r>
            <a:r>
              <a:rPr lang="en-US" dirty="0"/>
              <a:t>, </a:t>
            </a:r>
            <a:r>
              <a:rPr lang="en-US" dirty="0" err="1"/>
              <a:t>træthed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søvnløshed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oplever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, at </a:t>
            </a:r>
            <a:r>
              <a:rPr lang="en-US" dirty="0" err="1"/>
              <a:t>ubehaget</a:t>
            </a:r>
            <a:r>
              <a:rPr lang="en-US" dirty="0"/>
              <a:t> </a:t>
            </a:r>
            <a:r>
              <a:rPr lang="en-US" dirty="0" err="1"/>
              <a:t>øges</a:t>
            </a:r>
            <a:r>
              <a:rPr lang="en-US" dirty="0"/>
              <a:t>, </a:t>
            </a:r>
            <a:r>
              <a:rPr lang="en-US" dirty="0" err="1"/>
              <a:t>efterhånden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mændene</a:t>
            </a:r>
            <a:r>
              <a:rPr lang="en-US" dirty="0"/>
              <a:t> </a:t>
            </a:r>
            <a:r>
              <a:rPr lang="en-US" dirty="0" err="1"/>
              <a:t>bevæger</a:t>
            </a:r>
            <a:r>
              <a:rPr lang="en-US" dirty="0"/>
              <a:t> sig </a:t>
            </a:r>
            <a:r>
              <a:rPr lang="en-US" dirty="0" err="1"/>
              <a:t>gennem</a:t>
            </a:r>
            <a:r>
              <a:rPr lang="en-US" dirty="0"/>
              <a:t> </a:t>
            </a:r>
            <a:r>
              <a:rPr lang="en-US" dirty="0" err="1"/>
              <a:t>faserne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. </a:t>
            </a:r>
            <a:r>
              <a:rPr lang="en-US" dirty="0" err="1"/>
              <a:t>Når</a:t>
            </a:r>
            <a:r>
              <a:rPr lang="en-US" dirty="0"/>
              <a:t> du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fremskredne</a:t>
            </a:r>
            <a:r>
              <a:rPr lang="en-US" dirty="0"/>
              <a:t> </a:t>
            </a:r>
            <a:r>
              <a:rPr lang="en-US" dirty="0" err="1"/>
              <a:t>stadier</a:t>
            </a:r>
            <a:r>
              <a:rPr lang="en-US" dirty="0"/>
              <a:t>, er der mere end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gange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mange </a:t>
            </a:r>
            <a:r>
              <a:rPr lang="en-US" dirty="0" err="1"/>
              <a:t>smerter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ubehag</a:t>
            </a:r>
            <a:r>
              <a:rPr lang="en-US" dirty="0"/>
              <a:t> </a:t>
            </a:r>
            <a:r>
              <a:rPr lang="en-US" dirty="0" err="1"/>
              <a:t>sammenlignet</a:t>
            </a:r>
            <a:r>
              <a:rPr lang="en-US" dirty="0"/>
              <a:t> med </a:t>
            </a:r>
            <a:r>
              <a:rPr lang="en-US" dirty="0" err="1"/>
              <a:t>behandlinger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de </a:t>
            </a:r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stadier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 end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gennemgået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kemoterapi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rapporterer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have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trætte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Træthedsniveauet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strålebehandling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forbundet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mere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træthed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kirurgi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søvnløshed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påvirke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strålebehandling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ADT,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kemoterapi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Træthed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fordobles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efterhånden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prostatektomi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kemoterapi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95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42%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prostatakræft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deprimerede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Gentagelse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prostatacancer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have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indflydelse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sundhed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 ser man, at mere end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halvdelen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adspurgte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tilbagefald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vurderede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helbred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mere – det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se,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psykiske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 mere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fremskreden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kræften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bemærke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overvågning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forbundet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højere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depression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angst end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prostatektomi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strålebehandling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Dette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relateret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langsigtede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bekymringer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regelmæssig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medføre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behandlingsbeslutninger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muligvis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træffes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overvågningsmænd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foretaget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medlemmerne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prostatacancerpatientorganisation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37 %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alvorligt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bekymret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Dette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livskvalitetsscore</a:t>
            </a:r>
            <a:r>
              <a:rPr lang="en-US" dirty="0"/>
              <a:t>: Jo </a:t>
            </a:r>
            <a:r>
              <a:rPr lang="en-US" dirty="0" err="1"/>
              <a:t>højere</a:t>
            </a:r>
            <a:r>
              <a:rPr lang="en-US" dirty="0"/>
              <a:t> score, jo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. Det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forhold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behandlinger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Livskvalitetsvurderinger</a:t>
            </a:r>
            <a:r>
              <a:rPr lang="en-US" dirty="0"/>
              <a:t> for alle </a:t>
            </a:r>
            <a:r>
              <a:rPr lang="en-US" dirty="0" err="1"/>
              <a:t>behandlinger</a:t>
            </a:r>
            <a:r>
              <a:rPr lang="en-US" dirty="0"/>
              <a:t> er </a:t>
            </a:r>
            <a:r>
              <a:rPr lang="en-US" dirty="0" err="1"/>
              <a:t>klart</a:t>
            </a:r>
            <a:r>
              <a:rPr lang="en-US" dirty="0"/>
              <a:t> lave </a:t>
            </a:r>
            <a:r>
              <a:rPr lang="en-US" dirty="0" err="1"/>
              <a:t>sammenlignet</a:t>
            </a:r>
            <a:r>
              <a:rPr lang="en-US" dirty="0"/>
              <a:t> med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overvågning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Hvorfor</a:t>
            </a:r>
            <a:r>
              <a:rPr lang="en-US" dirty="0"/>
              <a:t> er den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sporingsvurdering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100, </a:t>
            </a:r>
            <a:r>
              <a:rPr lang="en-US" dirty="0" err="1"/>
              <a:t>hvilket</a:t>
            </a:r>
            <a:r>
              <a:rPr lang="en-US" dirty="0"/>
              <a:t> er </a:t>
            </a:r>
            <a:r>
              <a:rPr lang="en-US" dirty="0" err="1"/>
              <a:t>toppen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EPIC </a:t>
            </a:r>
            <a:r>
              <a:rPr lang="en-US" dirty="0" err="1"/>
              <a:t>vurderingsskalaen</a:t>
            </a:r>
            <a:r>
              <a:rPr lang="en-US" dirty="0"/>
              <a:t>? Dette </a:t>
            </a:r>
            <a:r>
              <a:rPr lang="en-US" dirty="0" err="1"/>
              <a:t>skyldes</a:t>
            </a:r>
            <a:r>
              <a:rPr lang="en-US" dirty="0"/>
              <a:t>, at </a:t>
            </a:r>
            <a:r>
              <a:rPr lang="en-US" dirty="0" err="1"/>
              <a:t>seksuelle</a:t>
            </a:r>
            <a:r>
              <a:rPr lang="en-US" dirty="0"/>
              <a:t> </a:t>
            </a:r>
            <a:r>
              <a:rPr lang="en-US" dirty="0" err="1"/>
              <a:t>funktioner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alder (</a:t>
            </a:r>
            <a:r>
              <a:rPr lang="en-US" dirty="0" err="1"/>
              <a:t>gennemsnitsalderen</a:t>
            </a:r>
            <a:r>
              <a:rPr lang="en-US" dirty="0"/>
              <a:t> for </a:t>
            </a:r>
            <a:r>
              <a:rPr lang="en-US" dirty="0" err="1"/>
              <a:t>undersøgelsen</a:t>
            </a:r>
            <a:r>
              <a:rPr lang="en-US" dirty="0"/>
              <a:t> er 70) </a:t>
            </a:r>
            <a:r>
              <a:rPr lang="en-US" dirty="0" err="1"/>
              <a:t>normalt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er 100 %.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Når</a:t>
            </a:r>
            <a:r>
              <a:rPr lang="en-US" dirty="0"/>
              <a:t> man </a:t>
            </a:r>
            <a:r>
              <a:rPr lang="en-US" dirty="0" err="1"/>
              <a:t>sammenligner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data med den </a:t>
            </a:r>
            <a:r>
              <a:rPr lang="en-US" dirty="0" err="1"/>
              <a:t>generelle</a:t>
            </a:r>
            <a:r>
              <a:rPr lang="en-US" dirty="0"/>
              <a:t> </a:t>
            </a:r>
            <a:r>
              <a:rPr lang="en-US" dirty="0" err="1"/>
              <a:t>befolkning</a:t>
            </a:r>
            <a:r>
              <a:rPr lang="en-US" dirty="0"/>
              <a:t>, er den </a:t>
            </a:r>
            <a:r>
              <a:rPr lang="en-US" dirty="0" err="1"/>
              <a:t>gennemsnitlige</a:t>
            </a:r>
            <a:r>
              <a:rPr lang="en-US" dirty="0"/>
              <a:t> EPIC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funktionsscore</a:t>
            </a:r>
            <a:r>
              <a:rPr lang="en-US" dirty="0"/>
              <a:t> for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 61, </a:t>
            </a:r>
            <a:r>
              <a:rPr lang="en-US" dirty="0" err="1"/>
              <a:t>hvilket</a:t>
            </a:r>
            <a:r>
              <a:rPr lang="en-US" dirty="0"/>
              <a:t> </a:t>
            </a:r>
            <a:r>
              <a:rPr lang="en-US" dirty="0" err="1"/>
              <a:t>tilsyneladende</a:t>
            </a:r>
            <a:r>
              <a:rPr lang="en-US" dirty="0"/>
              <a:t> er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lig</a:t>
            </a:r>
            <a:r>
              <a:rPr lang="en-US" dirty="0"/>
              <a:t> den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opfølgningsscore</a:t>
            </a:r>
            <a:r>
              <a:rPr lang="en-US" dirty="0"/>
              <a:t> her.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problem er det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påvirke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Du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omkring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halvdelen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perspektiv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spørgsmål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6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Omkring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fjerdedele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de </a:t>
            </a:r>
            <a:r>
              <a:rPr lang="en-US" dirty="0" err="1"/>
              <a:t>mænd</a:t>
            </a:r>
            <a:r>
              <a:rPr lang="en-US" dirty="0"/>
              <a:t>, der </a:t>
            </a:r>
            <a:r>
              <a:rPr lang="en-US" dirty="0" err="1"/>
              <a:t>besvarede</a:t>
            </a:r>
            <a:r>
              <a:rPr lang="en-US" dirty="0"/>
              <a:t> </a:t>
            </a:r>
            <a:r>
              <a:rPr lang="en-US" dirty="0" err="1"/>
              <a:t>undersøgelsen</a:t>
            </a:r>
            <a:r>
              <a:rPr lang="en-US" dirty="0"/>
              <a:t>, </a:t>
            </a:r>
            <a:r>
              <a:rPr lang="en-US" dirty="0" err="1"/>
              <a:t>vurderede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nuværende</a:t>
            </a:r>
            <a:r>
              <a:rPr lang="en-US" dirty="0"/>
              <a:t> </a:t>
            </a:r>
            <a:r>
              <a:rPr lang="en-US" dirty="0" err="1"/>
              <a:t>evne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fungere</a:t>
            </a:r>
            <a:r>
              <a:rPr lang="en-US" dirty="0"/>
              <a:t> </a:t>
            </a:r>
            <a:r>
              <a:rPr lang="en-US" dirty="0" err="1"/>
              <a:t>seksuelt</a:t>
            </a:r>
            <a:r>
              <a:rPr lang="en-US" dirty="0"/>
              <a:t> </a:t>
            </a:r>
            <a:r>
              <a:rPr lang="en-US" dirty="0" err="1"/>
              <a:t>dårligt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dårligt</a:t>
            </a:r>
            <a:r>
              <a:rPr lang="en-US" dirty="0"/>
              <a:t>. Dette er </a:t>
            </a:r>
            <a:r>
              <a:rPr lang="en-US" dirty="0" err="1"/>
              <a:t>klart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dels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afspejling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respondentens</a:t>
            </a:r>
            <a:r>
              <a:rPr lang="en-US" dirty="0"/>
              <a:t> alder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behandlingseffekter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sammenligning</a:t>
            </a:r>
            <a:r>
              <a:rPr lang="en-US" dirty="0"/>
              <a:t> er det dog </a:t>
            </a:r>
            <a:r>
              <a:rPr lang="en-US" dirty="0" err="1"/>
              <a:t>interessant</a:t>
            </a:r>
            <a:r>
              <a:rPr lang="en-US" dirty="0"/>
              <a:t> at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undersøgelse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2017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lidt</a:t>
            </a:r>
            <a:r>
              <a:rPr lang="en-US" dirty="0"/>
              <a:t> </a:t>
            </a:r>
            <a:r>
              <a:rPr lang="en-US" dirty="0" err="1"/>
              <a:t>ældre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(</a:t>
            </a:r>
            <a:r>
              <a:rPr lang="en-US" dirty="0" err="1"/>
              <a:t>gennemsnitsalder</a:t>
            </a:r>
            <a:r>
              <a:rPr lang="en-US" dirty="0"/>
              <a:t> 74,5),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havde</a:t>
            </a:r>
            <a:r>
              <a:rPr lang="en-US" dirty="0"/>
              <a:t> </a:t>
            </a:r>
            <a:r>
              <a:rPr lang="en-US" dirty="0" err="1"/>
              <a:t>prostatakræft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brugte</a:t>
            </a:r>
            <a:r>
              <a:rPr lang="en-US" dirty="0"/>
              <a:t> de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EPIC-26 (</a:t>
            </a:r>
            <a:r>
              <a:rPr lang="en-US" dirty="0" err="1"/>
              <a:t>Venderbos</a:t>
            </a:r>
            <a:r>
              <a:rPr lang="en-US" dirty="0"/>
              <a:t> et. al, PMID: 28168601). Den </a:t>
            </a:r>
            <a:r>
              <a:rPr lang="en-US" dirty="0" err="1"/>
              <a:t>fandt</a:t>
            </a:r>
            <a:r>
              <a:rPr lang="en-US" dirty="0"/>
              <a:t>, at 50 %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vurderede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evne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fungere</a:t>
            </a:r>
            <a:r>
              <a:rPr lang="en-US" dirty="0"/>
              <a:t> </a:t>
            </a:r>
            <a:r>
              <a:rPr lang="en-US" dirty="0" err="1"/>
              <a:t>seksuelt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dårlig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dårlig</a:t>
            </a:r>
            <a:r>
              <a:rPr lang="en-US" dirty="0"/>
              <a:t>. Det er </a:t>
            </a:r>
            <a:r>
              <a:rPr lang="en-US" dirty="0" err="1"/>
              <a:t>klart</a:t>
            </a:r>
            <a:r>
              <a:rPr lang="en-US" dirty="0"/>
              <a:t>, at </a:t>
            </a:r>
            <a:r>
              <a:rPr lang="en-US" dirty="0" err="1"/>
              <a:t>dette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betydeligt</a:t>
            </a:r>
            <a:r>
              <a:rPr lang="en-US" dirty="0"/>
              <a:t>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procentdel</a:t>
            </a:r>
            <a:r>
              <a:rPr lang="en-US" dirty="0"/>
              <a:t> end de 76 %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med </a:t>
            </a:r>
            <a:r>
              <a:rPr lang="en-US" dirty="0" err="1"/>
              <a:t>prostatacancer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undersøgelse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 man </a:t>
            </a:r>
            <a:r>
              <a:rPr lang="en-US" dirty="0" err="1"/>
              <a:t>på</a:t>
            </a:r>
            <a:r>
              <a:rPr lang="en-US" dirty="0"/>
              <a:t>,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behandlinger</a:t>
            </a:r>
            <a:r>
              <a:rPr lang="en-US" dirty="0"/>
              <a:t> </a:t>
            </a:r>
            <a:r>
              <a:rPr lang="en-US" dirty="0" err="1"/>
              <a:t>påvirker</a:t>
            </a:r>
            <a:r>
              <a:rPr lang="en-US" dirty="0"/>
              <a:t> den </a:t>
            </a:r>
            <a:r>
              <a:rPr lang="en-US" dirty="0" err="1"/>
              <a:t>seksuelle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man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resultaterne</a:t>
            </a:r>
            <a:r>
              <a:rPr lang="en-US" dirty="0"/>
              <a:t> </a:t>
            </a:r>
            <a:r>
              <a:rPr lang="en-US" dirty="0" err="1"/>
              <a:t>ovenfor</a:t>
            </a:r>
            <a:r>
              <a:rPr lang="en-US" dirty="0"/>
              <a:t> se, at mere end </a:t>
            </a:r>
            <a:r>
              <a:rPr lang="en-US" dirty="0" err="1"/>
              <a:t>halvdelen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, der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fået</a:t>
            </a:r>
            <a:r>
              <a:rPr lang="en-US" dirty="0"/>
              <a:t> </a:t>
            </a:r>
            <a:r>
              <a:rPr lang="en-US" dirty="0" err="1"/>
              <a:t>foretaget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prostatektomi</a:t>
            </a:r>
            <a:r>
              <a:rPr lang="en-US" dirty="0"/>
              <a:t>, </a:t>
            </a:r>
            <a:r>
              <a:rPr lang="en-US" dirty="0" err="1"/>
              <a:t>oplever</a:t>
            </a:r>
            <a:r>
              <a:rPr lang="en-US" dirty="0"/>
              <a:t>, at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er et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moderat</a:t>
            </a:r>
            <a:r>
              <a:rPr lang="en-US" dirty="0"/>
              <a:t> problem for dem. Det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betydelig</a:t>
            </a:r>
            <a:r>
              <a:rPr lang="en-US" dirty="0"/>
              <a:t> </a:t>
            </a:r>
            <a:r>
              <a:rPr lang="en-US" dirty="0" err="1"/>
              <a:t>andel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Tallene</a:t>
            </a:r>
            <a:r>
              <a:rPr lang="en-US" dirty="0"/>
              <a:t> </a:t>
            </a:r>
            <a:r>
              <a:rPr lang="en-US" dirty="0" err="1"/>
              <a:t>nedenfor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, at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ser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være</a:t>
            </a:r>
            <a:r>
              <a:rPr lang="en-US" dirty="0"/>
              <a:t> et </a:t>
            </a:r>
            <a:r>
              <a:rPr lang="en-US" dirty="0" err="1"/>
              <a:t>lidt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signifikant</a:t>
            </a:r>
            <a:r>
              <a:rPr lang="en-US" dirty="0"/>
              <a:t> problem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strålebehandling</a:t>
            </a:r>
            <a:r>
              <a:rPr lang="en-US" dirty="0"/>
              <a:t>: 47,3 %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strålebehandlingsrespondenterne</a:t>
            </a:r>
            <a:r>
              <a:rPr lang="en-US" dirty="0"/>
              <a:t> </a:t>
            </a:r>
            <a:r>
              <a:rPr lang="en-US" dirty="0" err="1"/>
              <a:t>havde</a:t>
            </a:r>
            <a:r>
              <a:rPr lang="en-US" dirty="0"/>
              <a:t> </a:t>
            </a:r>
            <a:r>
              <a:rPr lang="en-US" dirty="0" err="1"/>
              <a:t>betydelige</a:t>
            </a:r>
            <a:r>
              <a:rPr lang="en-US" dirty="0"/>
              <a:t> </a:t>
            </a:r>
            <a:r>
              <a:rPr lang="en-US" dirty="0" err="1"/>
              <a:t>problemer</a:t>
            </a:r>
            <a:r>
              <a:rPr lang="en-US" dirty="0"/>
              <a:t> </a:t>
            </a:r>
            <a:r>
              <a:rPr lang="en-US" dirty="0" err="1"/>
              <a:t>sammenlignet</a:t>
            </a:r>
            <a:r>
              <a:rPr lang="en-US" dirty="0"/>
              <a:t> med 54,8 % </a:t>
            </a:r>
            <a:r>
              <a:rPr lang="en-US" dirty="0" err="1"/>
              <a:t>af</a:t>
            </a:r>
            <a:r>
              <a:rPr lang="en-US" dirty="0"/>
              <a:t> de </a:t>
            </a:r>
            <a:r>
              <a:rPr lang="en-US" dirty="0" err="1"/>
              <a:t>adspurgte</a:t>
            </a:r>
            <a:r>
              <a:rPr lang="en-US" dirty="0"/>
              <a:t> </a:t>
            </a:r>
            <a:r>
              <a:rPr lang="en-US" dirty="0" err="1"/>
              <a:t>prostatektomi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Begge</a:t>
            </a:r>
            <a:r>
              <a:rPr lang="en-US" dirty="0"/>
              <a:t> </a:t>
            </a:r>
            <a:r>
              <a:rPr lang="en-US" dirty="0" err="1"/>
              <a:t>resultater</a:t>
            </a:r>
            <a:r>
              <a:rPr lang="en-US" dirty="0"/>
              <a:t> </a:t>
            </a:r>
            <a:r>
              <a:rPr lang="en-US" dirty="0" err="1"/>
              <a:t>tyder</a:t>
            </a:r>
            <a:r>
              <a:rPr lang="en-US" dirty="0"/>
              <a:t> dog </a:t>
            </a:r>
            <a:r>
              <a:rPr lang="en-US" dirty="0" err="1"/>
              <a:t>på</a:t>
            </a:r>
            <a:r>
              <a:rPr lang="en-US" dirty="0"/>
              <a:t>, at </a:t>
            </a:r>
            <a:r>
              <a:rPr lang="en-US" dirty="0" err="1"/>
              <a:t>begge</a:t>
            </a:r>
            <a:r>
              <a:rPr lang="en-US" dirty="0"/>
              <a:t>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førstelinjebehandlinger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prostatakræft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væsentlig</a:t>
            </a:r>
            <a:r>
              <a:rPr lang="en-US" dirty="0"/>
              <a:t> </a:t>
            </a:r>
            <a:r>
              <a:rPr lang="en-US" dirty="0" err="1"/>
              <a:t>indflydelse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livskvaliteten</a:t>
            </a:r>
            <a:r>
              <a:rPr lang="en-US" dirty="0"/>
              <a:t>, </a:t>
            </a:r>
            <a:r>
              <a:rPr lang="en-US" dirty="0" err="1"/>
              <a:t>når</a:t>
            </a:r>
            <a:r>
              <a:rPr lang="en-US" dirty="0"/>
              <a:t> det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tredjedel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prøvet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apparater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forbedre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erektionen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betragtning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udbredelsen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funktionsproblemer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der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at give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råd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tilgange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</a:t>
            </a:r>
            <a:r>
              <a:rPr lang="en-US" dirty="0" err="1"/>
              <a:t>urininkontinens</a:t>
            </a:r>
            <a:r>
              <a:rPr lang="en-US" dirty="0"/>
              <a:t> </a:t>
            </a:r>
            <a:r>
              <a:rPr lang="en-US" dirty="0" err="1"/>
              <a:t>udførte</a:t>
            </a:r>
            <a:r>
              <a:rPr lang="en-US" dirty="0"/>
              <a:t> vi </a:t>
            </a:r>
            <a:r>
              <a:rPr lang="en-US" dirty="0" err="1"/>
              <a:t>nøjagtig</a:t>
            </a:r>
            <a:r>
              <a:rPr lang="en-US" dirty="0"/>
              <a:t>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for </a:t>
            </a:r>
            <a:r>
              <a:rPr lang="en-US" dirty="0" err="1"/>
              <a:t>seksuelle</a:t>
            </a:r>
            <a:r>
              <a:rPr lang="en-US" dirty="0"/>
              <a:t> </a:t>
            </a:r>
            <a:r>
              <a:rPr lang="en-US" dirty="0" err="1"/>
              <a:t>funktioner</a:t>
            </a:r>
            <a:r>
              <a:rPr lang="en-US" dirty="0"/>
              <a:t>.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sammenlignede</a:t>
            </a:r>
            <a:r>
              <a:rPr lang="en-US" dirty="0"/>
              <a:t> vi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behandlinger</a:t>
            </a:r>
            <a:r>
              <a:rPr lang="en-US" dirty="0"/>
              <a:t>. Du </a:t>
            </a:r>
            <a:r>
              <a:rPr lang="en-US" dirty="0" err="1"/>
              <a:t>vil</a:t>
            </a:r>
            <a:r>
              <a:rPr lang="en-US" dirty="0"/>
              <a:t> se, at </a:t>
            </a:r>
            <a:r>
              <a:rPr lang="en-US" dirty="0" err="1"/>
              <a:t>prostatektomi</a:t>
            </a:r>
            <a:r>
              <a:rPr lang="en-US" dirty="0"/>
              <a:t> er </a:t>
            </a:r>
            <a:r>
              <a:rPr lang="en-US" dirty="0" err="1"/>
              <a:t>forbundet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lavere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end </a:t>
            </a:r>
            <a:r>
              <a:rPr lang="en-US" dirty="0" err="1"/>
              <a:t>strålebehandling</a:t>
            </a:r>
            <a:r>
              <a:rPr lang="en-US" dirty="0"/>
              <a:t>. Andre </a:t>
            </a:r>
            <a:r>
              <a:rPr lang="en-US" dirty="0" err="1"/>
              <a:t>behandlinger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effekt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Når</a:t>
            </a:r>
            <a:r>
              <a:rPr lang="en-US" dirty="0"/>
              <a:t> man </a:t>
            </a:r>
            <a:r>
              <a:rPr lang="en-US" dirty="0" err="1"/>
              <a:t>sammenligner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data med den </a:t>
            </a:r>
            <a:r>
              <a:rPr lang="en-US" dirty="0" err="1"/>
              <a:t>generelle</a:t>
            </a:r>
            <a:r>
              <a:rPr lang="en-US" dirty="0"/>
              <a:t> </a:t>
            </a:r>
            <a:r>
              <a:rPr lang="en-US" dirty="0" err="1"/>
              <a:t>befolkning</a:t>
            </a:r>
            <a:r>
              <a:rPr lang="en-US" dirty="0"/>
              <a:t>, er den </a:t>
            </a:r>
            <a:r>
              <a:rPr lang="en-US" dirty="0" err="1"/>
              <a:t>gennemsnitlige</a:t>
            </a:r>
            <a:r>
              <a:rPr lang="en-US" dirty="0"/>
              <a:t> </a:t>
            </a:r>
            <a:r>
              <a:rPr lang="en-US" dirty="0" err="1"/>
              <a:t>urinfunktionsscore</a:t>
            </a:r>
            <a:r>
              <a:rPr lang="en-US" dirty="0"/>
              <a:t> EPIC hos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 89,5.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 man </a:t>
            </a:r>
            <a:r>
              <a:rPr lang="en-US" dirty="0" err="1"/>
              <a:t>specifikt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urinkontrol</a:t>
            </a:r>
            <a:r>
              <a:rPr lang="en-US" dirty="0"/>
              <a:t>, </a:t>
            </a:r>
            <a:r>
              <a:rPr lang="en-US" dirty="0" err="1"/>
              <a:t>havde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alt 60 % </a:t>
            </a:r>
            <a:r>
              <a:rPr lang="en-US" dirty="0" err="1"/>
              <a:t>af</a:t>
            </a:r>
            <a:r>
              <a:rPr lang="en-US" dirty="0"/>
              <a:t> de </a:t>
            </a:r>
            <a:r>
              <a:rPr lang="en-US" dirty="0" err="1"/>
              <a:t>adspurgte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problemer</a:t>
            </a:r>
            <a:r>
              <a:rPr lang="en-US" dirty="0"/>
              <a:t>. </a:t>
            </a:r>
            <a:r>
              <a:rPr lang="en-US" dirty="0" err="1"/>
              <a:t>Kirurgi</a:t>
            </a:r>
            <a:r>
              <a:rPr lang="en-US" dirty="0"/>
              <a:t> ser </a:t>
            </a:r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forbundet</a:t>
            </a:r>
            <a:r>
              <a:rPr lang="en-US" dirty="0"/>
              <a:t> med de </a:t>
            </a:r>
            <a:r>
              <a:rPr lang="en-US" dirty="0" err="1"/>
              <a:t>største</a:t>
            </a:r>
            <a:r>
              <a:rPr lang="en-US" dirty="0"/>
              <a:t> </a:t>
            </a:r>
            <a:r>
              <a:rPr lang="en-US" dirty="0" err="1"/>
              <a:t>problemer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sammenligning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kirurgisk</a:t>
            </a:r>
            <a:r>
              <a:rPr lang="en-US" dirty="0"/>
              <a:t> </a:t>
            </a:r>
            <a:r>
              <a:rPr lang="en-US" dirty="0" err="1"/>
              <a:t>indgreb</a:t>
            </a:r>
            <a:r>
              <a:rPr lang="en-US" dirty="0"/>
              <a:t> med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overvågning</a:t>
            </a:r>
            <a:r>
              <a:rPr lang="en-US" dirty="0"/>
              <a:t> </a:t>
            </a:r>
            <a:r>
              <a:rPr lang="en-US" dirty="0" err="1"/>
              <a:t>tyder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, at </a:t>
            </a:r>
            <a:r>
              <a:rPr lang="en-US" dirty="0" err="1"/>
              <a:t>kirurgi</a:t>
            </a:r>
            <a:r>
              <a:rPr lang="en-US" dirty="0"/>
              <a:t> </a:t>
            </a:r>
            <a:r>
              <a:rPr lang="en-US" dirty="0" err="1"/>
              <a:t>fordobler</a:t>
            </a:r>
            <a:r>
              <a:rPr lang="en-US" dirty="0"/>
              <a:t> </a:t>
            </a:r>
            <a:r>
              <a:rPr lang="en-US" dirty="0" err="1"/>
              <a:t>frekvensen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inkontinens</a:t>
            </a:r>
            <a:r>
              <a:rPr lang="en-US" dirty="0"/>
              <a:t>. Det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bemærkes</a:t>
            </a:r>
            <a:r>
              <a:rPr lang="en-US" dirty="0"/>
              <a:t>, at </a:t>
            </a:r>
            <a:r>
              <a:rPr lang="en-US" dirty="0" err="1"/>
              <a:t>selv</a:t>
            </a:r>
            <a:r>
              <a:rPr lang="en-US" dirty="0"/>
              <a:t> under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visning</a:t>
            </a:r>
            <a:r>
              <a:rPr lang="en-US" dirty="0"/>
              <a:t> er der dog </a:t>
            </a:r>
            <a:r>
              <a:rPr lang="en-US" dirty="0" err="1"/>
              <a:t>problemer</a:t>
            </a:r>
            <a:r>
              <a:rPr lang="en-US" dirty="0"/>
              <a:t> med </a:t>
            </a:r>
            <a:r>
              <a:rPr lang="en-US" dirty="0" err="1"/>
              <a:t>dryp</a:t>
            </a:r>
            <a:r>
              <a:rPr lang="en-US" dirty="0"/>
              <a:t>. 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afspejling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gennemsnitsalderen</a:t>
            </a:r>
            <a:r>
              <a:rPr lang="en-US" dirty="0"/>
              <a:t> for de </a:t>
            </a:r>
            <a:r>
              <a:rPr lang="en-US" dirty="0" err="1"/>
              <a:t>adspurgte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patienterne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praksis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spurgte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mange bind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tværs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mere end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tredjedel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Dette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afspejle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størstedelen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adspurgte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gennemgik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radikal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prostatektomi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adspurgte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foretaget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prostatektomi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halvdelen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sætte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fandt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undersøgelse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mænd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nogenlunde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aldersprofil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IKKE var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blevet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prostatakræft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5 % bar bind (PMID: 28168601).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Når</a:t>
            </a:r>
            <a:r>
              <a:rPr lang="en-US" dirty="0"/>
              <a:t> man ser </a:t>
            </a:r>
            <a:r>
              <a:rPr lang="en-US" dirty="0" err="1"/>
              <a:t>på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indflydelse</a:t>
            </a:r>
            <a:r>
              <a:rPr lang="en-US" dirty="0"/>
              <a:t> </a:t>
            </a:r>
            <a:r>
              <a:rPr lang="en-US" dirty="0" err="1"/>
              <a:t>dryp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lækager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mænds</a:t>
            </a:r>
            <a:r>
              <a:rPr lang="en-US" dirty="0"/>
              <a:t> liv, </a:t>
            </a:r>
            <a:r>
              <a:rPr lang="en-US" dirty="0" err="1"/>
              <a:t>vurderer</a:t>
            </a:r>
            <a:r>
              <a:rPr lang="en-US" dirty="0"/>
              <a:t> 16 % </a:t>
            </a:r>
            <a:r>
              <a:rPr lang="en-US" dirty="0" err="1"/>
              <a:t>af</a:t>
            </a:r>
            <a:r>
              <a:rPr lang="en-US" dirty="0"/>
              <a:t> alle </a:t>
            </a:r>
            <a:r>
              <a:rPr lang="en-US" dirty="0" err="1"/>
              <a:t>respondenter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undersøgelsen</a:t>
            </a:r>
            <a:r>
              <a:rPr lang="en-US" dirty="0"/>
              <a:t>, at det er et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moderat</a:t>
            </a:r>
            <a:r>
              <a:rPr lang="en-US" dirty="0"/>
              <a:t> problem.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8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Hvis</a:t>
            </a:r>
            <a:r>
              <a:rPr lang="en-US" dirty="0"/>
              <a:t> man </a:t>
            </a:r>
            <a:r>
              <a:rPr lang="en-US" dirty="0" err="1"/>
              <a:t>deler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op </a:t>
            </a:r>
            <a:r>
              <a:rPr lang="en-US" dirty="0" err="1"/>
              <a:t>i</a:t>
            </a:r>
            <a:r>
              <a:rPr lang="en-US" dirty="0"/>
              <a:t> dem, der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fået</a:t>
            </a:r>
            <a:r>
              <a:rPr lang="en-US" dirty="0"/>
              <a:t> </a:t>
            </a:r>
            <a:r>
              <a:rPr lang="en-US" dirty="0" err="1"/>
              <a:t>foretaget</a:t>
            </a:r>
            <a:r>
              <a:rPr lang="en-US" dirty="0"/>
              <a:t> </a:t>
            </a:r>
            <a:r>
              <a:rPr lang="en-US" dirty="0" err="1"/>
              <a:t>prostatektomi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strålebehandling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man se, </a:t>
            </a:r>
            <a:r>
              <a:rPr lang="en-US" dirty="0" err="1"/>
              <a:t>hvilken</a:t>
            </a:r>
            <a:r>
              <a:rPr lang="en-US" dirty="0"/>
              <a:t> </a:t>
            </a:r>
            <a:r>
              <a:rPr lang="en-US" dirty="0" err="1"/>
              <a:t>effekt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Hvis</a:t>
            </a:r>
            <a:r>
              <a:rPr lang="en-US" dirty="0"/>
              <a:t> vi ser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prostatektomipatienter</a:t>
            </a:r>
            <a:r>
              <a:rPr lang="en-US" dirty="0"/>
              <a:t>, </a:t>
            </a:r>
            <a:r>
              <a:rPr lang="en-US" dirty="0" err="1"/>
              <a:t>vil</a:t>
            </a:r>
            <a:r>
              <a:rPr lang="en-US" dirty="0"/>
              <a:t> du se </a:t>
            </a:r>
            <a:r>
              <a:rPr lang="en-US" dirty="0" err="1"/>
              <a:t>i</a:t>
            </a:r>
            <a:r>
              <a:rPr lang="en-US" dirty="0"/>
              <a:t> den </a:t>
            </a:r>
            <a:r>
              <a:rPr lang="en-US" dirty="0" err="1"/>
              <a:t>øverste</a:t>
            </a:r>
            <a:r>
              <a:rPr lang="en-US" dirty="0"/>
              <a:t> </a:t>
            </a:r>
            <a:r>
              <a:rPr lang="en-US" dirty="0" err="1"/>
              <a:t>række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, at 68 % </a:t>
            </a:r>
            <a:r>
              <a:rPr lang="en-US" dirty="0" err="1"/>
              <a:t>siger</a:t>
            </a:r>
            <a:r>
              <a:rPr lang="en-US" dirty="0"/>
              <a:t>, at </a:t>
            </a:r>
            <a:r>
              <a:rPr lang="en-US" dirty="0" err="1"/>
              <a:t>dryp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lækager</a:t>
            </a:r>
            <a:r>
              <a:rPr lang="en-US" dirty="0"/>
              <a:t> er et problem.</a:t>
            </a:r>
          </a:p>
          <a:p>
            <a:endParaRPr lang="en-US" dirty="0"/>
          </a:p>
          <a:p>
            <a:r>
              <a:rPr lang="en-US" dirty="0" err="1"/>
              <a:t>Sammenlign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med </a:t>
            </a:r>
            <a:r>
              <a:rPr lang="en-US" dirty="0" err="1"/>
              <a:t>andenlinjes</a:t>
            </a:r>
            <a:r>
              <a:rPr lang="en-US" dirty="0"/>
              <a:t> </a:t>
            </a:r>
            <a:r>
              <a:rPr lang="en-US" dirty="0" err="1"/>
              <a:t>strålebehandlingspatienter</a:t>
            </a:r>
            <a:r>
              <a:rPr lang="en-US" dirty="0"/>
              <a:t>,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alt 47 %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patienterne</a:t>
            </a:r>
            <a:r>
              <a:rPr lang="en-US" dirty="0"/>
              <a:t> </a:t>
            </a:r>
            <a:r>
              <a:rPr lang="en-US" dirty="0" err="1"/>
              <a:t>siger</a:t>
            </a:r>
            <a:r>
              <a:rPr lang="en-US" dirty="0"/>
              <a:t>, at </a:t>
            </a:r>
            <a:r>
              <a:rPr lang="en-US" dirty="0" err="1"/>
              <a:t>dryp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lækage</a:t>
            </a:r>
            <a:r>
              <a:rPr lang="en-US" dirty="0"/>
              <a:t> er et problem.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resultater</a:t>
            </a:r>
            <a:r>
              <a:rPr lang="en-US" dirty="0"/>
              <a:t> EUPROMS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drage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hovedkonklusioner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Den </a:t>
            </a:r>
            <a:r>
              <a:rPr lang="en-US" dirty="0" err="1"/>
              <a:t>første</a:t>
            </a:r>
            <a:r>
              <a:rPr lang="en-US" dirty="0"/>
              <a:t> er, at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overvågning</a:t>
            </a:r>
            <a:r>
              <a:rPr lang="en-US" dirty="0"/>
              <a:t> </a:t>
            </a:r>
            <a:r>
              <a:rPr lang="en-US" dirty="0" err="1"/>
              <a:t>altid</a:t>
            </a:r>
            <a:r>
              <a:rPr lang="en-US" dirty="0"/>
              <a:t> </a:t>
            </a:r>
            <a:r>
              <a:rPr lang="en-US" dirty="0" err="1"/>
              <a:t>bør</a:t>
            </a:r>
            <a:r>
              <a:rPr lang="en-US" dirty="0"/>
              <a:t> </a:t>
            </a:r>
            <a:r>
              <a:rPr lang="en-US" dirty="0" err="1"/>
              <a:t>overvejes</a:t>
            </a:r>
            <a:r>
              <a:rPr lang="en-US" dirty="0"/>
              <a:t>, </a:t>
            </a:r>
            <a:r>
              <a:rPr lang="en-US" dirty="0" err="1"/>
              <a:t>hvis</a:t>
            </a:r>
            <a:r>
              <a:rPr lang="en-US" dirty="0"/>
              <a:t> den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anvendes</a:t>
            </a:r>
            <a:r>
              <a:rPr lang="en-US" dirty="0"/>
              <a:t> </a:t>
            </a:r>
            <a:r>
              <a:rPr lang="en-US" dirty="0" err="1"/>
              <a:t>sikkert</a:t>
            </a:r>
            <a:r>
              <a:rPr lang="en-US" dirty="0"/>
              <a:t>, </a:t>
            </a:r>
            <a:r>
              <a:rPr lang="en-US" dirty="0" err="1"/>
              <a:t>fordi</a:t>
            </a:r>
            <a:r>
              <a:rPr lang="en-US" dirty="0"/>
              <a:t> den </a:t>
            </a:r>
            <a:r>
              <a:rPr lang="en-US" dirty="0" err="1"/>
              <a:t>bedst</a:t>
            </a:r>
            <a:r>
              <a:rPr lang="en-US" dirty="0"/>
              <a:t> </a:t>
            </a:r>
            <a:r>
              <a:rPr lang="en-US" dirty="0" err="1"/>
              <a:t>beskytter</a:t>
            </a:r>
            <a:r>
              <a:rPr lang="en-US" dirty="0"/>
              <a:t> </a:t>
            </a:r>
            <a:r>
              <a:rPr lang="en-US" dirty="0" err="1"/>
              <a:t>livskvaliteten</a:t>
            </a:r>
            <a:r>
              <a:rPr lang="en-US" dirty="0"/>
              <a:t> </a:t>
            </a:r>
            <a:r>
              <a:rPr lang="en-US" dirty="0" err="1"/>
              <a:t>generelt</a:t>
            </a:r>
            <a:r>
              <a:rPr lang="en-US" dirty="0"/>
              <a:t>. </a:t>
            </a:r>
            <a:r>
              <a:rPr lang="en-US" dirty="0" err="1"/>
              <a:t>Kontrasten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tilgange</a:t>
            </a:r>
            <a:r>
              <a:rPr lang="en-US" dirty="0"/>
              <a:t> er </a:t>
            </a:r>
            <a:r>
              <a:rPr lang="en-US" dirty="0" err="1"/>
              <a:t>bestemt</a:t>
            </a:r>
            <a:r>
              <a:rPr lang="en-US" dirty="0"/>
              <a:t> </a:t>
            </a:r>
            <a:r>
              <a:rPr lang="en-US" dirty="0" err="1"/>
              <a:t>tydelig</a:t>
            </a:r>
            <a:r>
              <a:rPr lang="en-US" dirty="0"/>
              <a:t> med </a:t>
            </a:r>
            <a:r>
              <a:rPr lang="en-US" dirty="0" err="1"/>
              <a:t>hensyn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inkontinens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seksuel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02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budskab</a:t>
            </a:r>
            <a:r>
              <a:rPr lang="en-US" dirty="0"/>
              <a:t> er, at </a:t>
            </a:r>
            <a:r>
              <a:rPr lang="en-US" dirty="0" err="1"/>
              <a:t>tidlig</a:t>
            </a:r>
            <a:r>
              <a:rPr lang="en-US" dirty="0"/>
              <a:t> </a:t>
            </a:r>
            <a:r>
              <a:rPr lang="en-US" dirty="0" err="1"/>
              <a:t>opdagelse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 er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yderste</a:t>
            </a:r>
            <a:r>
              <a:rPr lang="en-US" dirty="0"/>
              <a:t> </a:t>
            </a:r>
            <a:r>
              <a:rPr lang="en-US" dirty="0" err="1"/>
              <a:t>vigtighed</a:t>
            </a:r>
            <a:r>
              <a:rPr lang="en-US" dirty="0"/>
              <a:t>. Jo mere </a:t>
            </a:r>
            <a:r>
              <a:rPr lang="en-US" dirty="0" err="1"/>
              <a:t>fremskreden</a:t>
            </a:r>
            <a:r>
              <a:rPr lang="en-US" dirty="0"/>
              <a:t> </a:t>
            </a:r>
            <a:r>
              <a:rPr lang="en-US" dirty="0" err="1"/>
              <a:t>prostatakræft</a:t>
            </a:r>
            <a:r>
              <a:rPr lang="en-US" dirty="0"/>
              <a:t> er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diagnosen</a:t>
            </a:r>
            <a:r>
              <a:rPr lang="en-US" dirty="0"/>
              <a:t>, jo </a:t>
            </a:r>
            <a:r>
              <a:rPr lang="en-US" dirty="0" err="1"/>
              <a:t>værre</a:t>
            </a:r>
            <a:r>
              <a:rPr lang="en-US" dirty="0"/>
              <a:t> er </a:t>
            </a:r>
            <a:r>
              <a:rPr lang="en-US" dirty="0" err="1"/>
              <a:t>behandlingens</a:t>
            </a:r>
            <a:r>
              <a:rPr lang="en-US" dirty="0"/>
              <a:t> </a:t>
            </a:r>
            <a:r>
              <a:rPr lang="en-US" dirty="0" err="1"/>
              <a:t>effekt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livskvaliteten</a:t>
            </a:r>
            <a:r>
              <a:rPr lang="en-US" dirty="0"/>
              <a:t>. </a:t>
            </a:r>
            <a:r>
              <a:rPr lang="en-US" dirty="0" err="1"/>
              <a:t>Grafen</a:t>
            </a:r>
            <a:r>
              <a:rPr lang="en-US" dirty="0"/>
              <a:t> her </a:t>
            </a:r>
            <a:r>
              <a:rPr lang="en-US" dirty="0" err="1"/>
              <a:t>viser</a:t>
            </a:r>
            <a:r>
              <a:rPr lang="en-US" dirty="0"/>
              <a:t>, at </a:t>
            </a:r>
            <a:r>
              <a:rPr lang="en-US" dirty="0" err="1"/>
              <a:t>når</a:t>
            </a:r>
            <a:r>
              <a:rPr lang="en-US" dirty="0"/>
              <a:t> man ser </a:t>
            </a:r>
            <a:r>
              <a:rPr lang="en-US" dirty="0" err="1"/>
              <a:t>på</a:t>
            </a:r>
            <a:r>
              <a:rPr lang="en-US" dirty="0"/>
              <a:t> mange </a:t>
            </a:r>
            <a:r>
              <a:rPr lang="en-US" dirty="0" err="1"/>
              <a:t>faktorer</a:t>
            </a:r>
            <a:r>
              <a:rPr lang="en-US" dirty="0"/>
              <a:t> </a:t>
            </a:r>
            <a:r>
              <a:rPr lang="en-US" dirty="0" err="1"/>
              <a:t>samtidigt</a:t>
            </a:r>
            <a:r>
              <a:rPr lang="en-US" dirty="0"/>
              <a:t> – </a:t>
            </a:r>
            <a:r>
              <a:rPr lang="en-US" dirty="0" err="1"/>
              <a:t>ubehag</a:t>
            </a:r>
            <a:r>
              <a:rPr lang="en-US" dirty="0"/>
              <a:t>, </a:t>
            </a:r>
            <a:r>
              <a:rPr lang="en-US" dirty="0" err="1"/>
              <a:t>træthed</a:t>
            </a:r>
            <a:r>
              <a:rPr lang="en-US" dirty="0"/>
              <a:t>, </a:t>
            </a:r>
            <a:r>
              <a:rPr lang="en-US" dirty="0" err="1"/>
              <a:t>søvnløshed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mental </a:t>
            </a:r>
            <a:r>
              <a:rPr lang="en-US" dirty="0" err="1"/>
              <a:t>sundhed</a:t>
            </a:r>
            <a:r>
              <a:rPr lang="en-US" dirty="0"/>
              <a:t> – er alle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symptomer</a:t>
            </a:r>
            <a:r>
              <a:rPr lang="en-US" dirty="0"/>
              <a:t> </a:t>
            </a:r>
            <a:r>
              <a:rPr lang="en-US" dirty="0" err="1"/>
              <a:t>forbundet</a:t>
            </a:r>
            <a:r>
              <a:rPr lang="en-US" dirty="0"/>
              <a:t> med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forbundet</a:t>
            </a:r>
            <a:r>
              <a:rPr lang="en-US" dirty="0"/>
              <a:t> med mere </a:t>
            </a:r>
            <a:r>
              <a:rPr lang="en-US" dirty="0" err="1"/>
              <a:t>fremskreden</a:t>
            </a:r>
            <a:r>
              <a:rPr lang="en-US" dirty="0"/>
              <a:t> </a:t>
            </a:r>
            <a:r>
              <a:rPr lang="en-US" dirty="0" err="1"/>
              <a:t>prostatakræft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Og</a:t>
            </a:r>
            <a:r>
              <a:rPr lang="en-US" dirty="0"/>
              <a:t> det </a:t>
            </a:r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budskab</a:t>
            </a:r>
            <a:r>
              <a:rPr lang="en-US" dirty="0"/>
              <a:t>,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tage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alle data </a:t>
            </a:r>
            <a:r>
              <a:rPr lang="en-US" dirty="0" err="1"/>
              <a:t>fra</a:t>
            </a:r>
            <a:r>
              <a:rPr lang="en-US" dirty="0"/>
              <a:t> EUPROMS-</a:t>
            </a:r>
            <a:r>
              <a:rPr lang="en-US" dirty="0" err="1"/>
              <a:t>undersøgelsen</a:t>
            </a:r>
            <a:r>
              <a:rPr lang="en-US" dirty="0"/>
              <a:t>, er, at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høj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er </a:t>
            </a:r>
            <a:r>
              <a:rPr lang="en-US" dirty="0" err="1"/>
              <a:t>afgørende</a:t>
            </a:r>
            <a:r>
              <a:rPr lang="en-US" dirty="0"/>
              <a:t>. </a:t>
            </a:r>
            <a:r>
              <a:rPr lang="en-US" dirty="0" err="1"/>
              <a:t>Resultaterne</a:t>
            </a:r>
            <a:r>
              <a:rPr lang="en-US" dirty="0"/>
              <a:t> EUPROMS </a:t>
            </a:r>
            <a:r>
              <a:rPr lang="en-US" dirty="0" err="1"/>
              <a:t>viser</a:t>
            </a:r>
            <a:r>
              <a:rPr lang="en-US" dirty="0"/>
              <a:t> de </a:t>
            </a:r>
            <a:r>
              <a:rPr lang="en-US" dirty="0" err="1"/>
              <a:t>alvorlige</a:t>
            </a:r>
            <a:r>
              <a:rPr lang="en-US" dirty="0"/>
              <a:t> </a:t>
            </a:r>
            <a:r>
              <a:rPr lang="en-US" dirty="0" err="1"/>
              <a:t>virkninger</a:t>
            </a:r>
            <a:r>
              <a:rPr lang="en-US" dirty="0"/>
              <a:t>, de </a:t>
            </a:r>
            <a:r>
              <a:rPr lang="en-US" dirty="0" err="1"/>
              <a:t>kan</a:t>
            </a:r>
            <a:r>
              <a:rPr lang="en-US" dirty="0"/>
              <a:t> have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prostatacancer</a:t>
            </a:r>
            <a:r>
              <a:rPr lang="en-US" dirty="0"/>
              <a:t>.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brug</a:t>
            </a:r>
            <a:r>
              <a:rPr lang="en-US" dirty="0"/>
              <a:t> for al den </a:t>
            </a:r>
            <a:r>
              <a:rPr lang="en-US" dirty="0" err="1"/>
              <a:t>ekspertise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erfaring</a:t>
            </a:r>
            <a:r>
              <a:rPr lang="en-US" dirty="0"/>
              <a:t>, 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under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behandlingen</a:t>
            </a:r>
            <a:r>
              <a:rPr lang="en-US" dirty="0"/>
              <a:t>, med information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alle </a:t>
            </a:r>
            <a:r>
              <a:rPr lang="en-US" dirty="0" err="1"/>
              <a:t>faser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. </a:t>
            </a:r>
            <a:r>
              <a:rPr lang="en-US" dirty="0" err="1"/>
              <a:t>Enhver</a:t>
            </a:r>
            <a:r>
              <a:rPr lang="en-US" dirty="0"/>
              <a:t> </a:t>
            </a:r>
            <a:r>
              <a:rPr lang="en-US" dirty="0" err="1"/>
              <a:t>mand</a:t>
            </a:r>
            <a:r>
              <a:rPr lang="en-US" dirty="0"/>
              <a:t> med </a:t>
            </a:r>
            <a:r>
              <a:rPr lang="en-US" dirty="0" err="1"/>
              <a:t>prostatakræft</a:t>
            </a:r>
            <a:r>
              <a:rPr lang="en-US" dirty="0"/>
              <a:t> </a:t>
            </a:r>
            <a:r>
              <a:rPr lang="en-US" dirty="0" err="1"/>
              <a:t>bør</a:t>
            </a:r>
            <a:r>
              <a:rPr lang="en-US" dirty="0"/>
              <a:t> </a:t>
            </a:r>
            <a:r>
              <a:rPr lang="en-US" dirty="0" err="1"/>
              <a:t>behandles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onkologisk</a:t>
            </a:r>
            <a:r>
              <a:rPr lang="en-US" dirty="0"/>
              <a:t> center med </a:t>
            </a:r>
            <a:r>
              <a:rPr lang="en-US" dirty="0" err="1"/>
              <a:t>tværfaglige</a:t>
            </a:r>
            <a:r>
              <a:rPr lang="en-US" dirty="0"/>
              <a:t> teams.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 er </a:t>
            </a:r>
            <a:r>
              <a:rPr lang="en-US" dirty="0" err="1"/>
              <a:t>vigtigt</a:t>
            </a:r>
            <a:r>
              <a:rPr lang="en-US" dirty="0"/>
              <a:t> at </a:t>
            </a:r>
            <a:r>
              <a:rPr lang="en-US" dirty="0" err="1"/>
              <a:t>forstå</a:t>
            </a:r>
            <a:r>
              <a:rPr lang="en-US" dirty="0"/>
              <a:t>,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undersøgelse</a:t>
            </a:r>
            <a:r>
              <a:rPr lang="en-US" dirty="0"/>
              <a:t> </a:t>
            </a:r>
            <a:r>
              <a:rPr lang="en-US" dirty="0" err="1"/>
              <a:t>adskiller</a:t>
            </a:r>
            <a:r>
              <a:rPr lang="en-US" dirty="0"/>
              <a:t> sig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tidligere</a:t>
            </a:r>
            <a:r>
              <a:rPr lang="en-US" dirty="0"/>
              <a:t> </a:t>
            </a:r>
            <a:r>
              <a:rPr lang="en-US" dirty="0" err="1"/>
              <a:t>undersøgelser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er </a:t>
            </a:r>
            <a:r>
              <a:rPr lang="en-US" dirty="0" err="1"/>
              <a:t>vigtigt</a:t>
            </a:r>
            <a:r>
              <a:rPr lang="en-US" dirty="0"/>
              <a:t>. De </a:t>
            </a:r>
            <a:r>
              <a:rPr lang="en-US" dirty="0" err="1"/>
              <a:t>fleste</a:t>
            </a:r>
            <a:r>
              <a:rPr lang="en-US" dirty="0"/>
              <a:t> </a:t>
            </a:r>
            <a:r>
              <a:rPr lang="en-US" dirty="0" err="1"/>
              <a:t>undersøgelser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livskvalitet</a:t>
            </a:r>
            <a:r>
              <a:rPr lang="en-US" dirty="0"/>
              <a:t> hos </a:t>
            </a:r>
            <a:r>
              <a:rPr lang="en-US" dirty="0" err="1"/>
              <a:t>mænd</a:t>
            </a:r>
            <a:r>
              <a:rPr lang="en-US" dirty="0"/>
              <a:t> med </a:t>
            </a:r>
            <a:r>
              <a:rPr lang="en-US" dirty="0" err="1"/>
              <a:t>prostatacancer</a:t>
            </a:r>
            <a:r>
              <a:rPr lang="en-US" dirty="0"/>
              <a:t> er </a:t>
            </a:r>
            <a:r>
              <a:rPr lang="en-US" dirty="0" err="1"/>
              <a:t>udført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kliniske</a:t>
            </a:r>
            <a:r>
              <a:rPr lang="en-US" dirty="0"/>
              <a:t> </a:t>
            </a:r>
            <a:r>
              <a:rPr lang="en-US" dirty="0" err="1"/>
              <a:t>omgivelser</a:t>
            </a:r>
            <a:r>
              <a:rPr lang="en-US" dirty="0"/>
              <a:t>.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bliver</a:t>
            </a:r>
            <a:r>
              <a:rPr lang="en-US" dirty="0"/>
              <a:t> med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ord</a:t>
            </a:r>
            <a:r>
              <a:rPr lang="en-US" dirty="0"/>
              <a:t> </a:t>
            </a:r>
            <a:r>
              <a:rPr lang="en-US" dirty="0" err="1"/>
              <a:t>interviewet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læger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sygeplejersker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udfylder</a:t>
            </a:r>
            <a:r>
              <a:rPr lang="en-US" dirty="0"/>
              <a:t> </a:t>
            </a:r>
            <a:r>
              <a:rPr lang="en-US" dirty="0" err="1"/>
              <a:t>spørgeskemaer</a:t>
            </a:r>
            <a:r>
              <a:rPr lang="en-US" dirty="0"/>
              <a:t>, </a:t>
            </a:r>
            <a:r>
              <a:rPr lang="en-US" dirty="0" err="1"/>
              <a:t>når</a:t>
            </a:r>
            <a:r>
              <a:rPr lang="en-US" dirty="0"/>
              <a:t> de </a:t>
            </a:r>
            <a:r>
              <a:rPr lang="en-US" dirty="0" err="1"/>
              <a:t>besøger</a:t>
            </a:r>
            <a:r>
              <a:rPr lang="en-US" dirty="0"/>
              <a:t> </a:t>
            </a:r>
            <a:r>
              <a:rPr lang="en-US" dirty="0" err="1"/>
              <a:t>hospitalet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 Denne </a:t>
            </a:r>
            <a:r>
              <a:rPr lang="en-US" dirty="0" err="1"/>
              <a:t>onlineundersøgelse</a:t>
            </a:r>
            <a:r>
              <a:rPr lang="en-US" dirty="0"/>
              <a:t>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gennemført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fritid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mag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hjem</a:t>
            </a:r>
            <a:r>
              <a:rPr lang="en-US" dirty="0"/>
              <a:t>. Det </a:t>
            </a:r>
            <a:r>
              <a:rPr lang="en-US" dirty="0" err="1"/>
              <a:t>betyder</a:t>
            </a:r>
            <a:r>
              <a:rPr lang="en-US" dirty="0"/>
              <a:t>, at 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mere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overveje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føle</a:t>
            </a:r>
            <a:r>
              <a:rPr lang="en-US" dirty="0"/>
              <a:t> sig mere </a:t>
            </a:r>
            <a:r>
              <a:rPr lang="en-US" dirty="0" err="1"/>
              <a:t>trygge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at tale om, </a:t>
            </a:r>
            <a:r>
              <a:rPr lang="en-US" dirty="0" err="1"/>
              <a:t>hvordan</a:t>
            </a:r>
            <a:r>
              <a:rPr lang="en-US" dirty="0"/>
              <a:t> de </a:t>
            </a:r>
            <a:r>
              <a:rPr lang="en-US" dirty="0" err="1"/>
              <a:t>virkelig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det.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Denne </a:t>
            </a:r>
            <a:r>
              <a:rPr lang="en-US" dirty="0" err="1"/>
              <a:t>undersøgelse</a:t>
            </a:r>
            <a:r>
              <a:rPr lang="en-US" dirty="0"/>
              <a:t> </a:t>
            </a:r>
            <a:r>
              <a:rPr lang="en-US" dirty="0" err="1"/>
              <a:t>præsenterer</a:t>
            </a:r>
            <a:r>
              <a:rPr lang="en-US" dirty="0"/>
              <a:t> et </a:t>
            </a:r>
            <a:r>
              <a:rPr lang="en-US" dirty="0" err="1"/>
              <a:t>tværsnitsbillede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befolkningen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mænd</a:t>
            </a:r>
            <a:r>
              <a:rPr lang="en-US" dirty="0"/>
              <a:t>, der er </a:t>
            </a:r>
            <a:r>
              <a:rPr lang="en-US" dirty="0" err="1"/>
              <a:t>blevet</a:t>
            </a:r>
            <a:r>
              <a:rPr lang="en-US" dirty="0"/>
              <a:t> </a:t>
            </a:r>
            <a:r>
              <a:rPr lang="en-US" dirty="0" err="1"/>
              <a:t>behandlet</a:t>
            </a:r>
            <a:r>
              <a:rPr lang="en-US" dirty="0"/>
              <a:t> for </a:t>
            </a:r>
            <a:r>
              <a:rPr lang="en-US" dirty="0" err="1"/>
              <a:t>prostatakræft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hele Europa. </a:t>
            </a:r>
            <a:r>
              <a:rPr lang="en-US" dirty="0" err="1"/>
              <a:t>Undersøgelsen</a:t>
            </a:r>
            <a:r>
              <a:rPr lang="en-US" dirty="0"/>
              <a:t> </a:t>
            </a:r>
            <a:r>
              <a:rPr lang="en-US" dirty="0" err="1"/>
              <a:t>spurgte</a:t>
            </a:r>
            <a:r>
              <a:rPr lang="en-US" dirty="0"/>
              <a:t>: "</a:t>
            </a:r>
            <a:r>
              <a:rPr lang="en-US" dirty="0" err="1"/>
              <a:t>Hvordan</a:t>
            </a:r>
            <a:r>
              <a:rPr lang="en-US" dirty="0"/>
              <a:t> er </a:t>
            </a:r>
            <a:r>
              <a:rPr lang="en-US" dirty="0" err="1"/>
              <a:t>dit</a:t>
            </a:r>
            <a:r>
              <a:rPr lang="en-US" dirty="0"/>
              <a:t> liv </a:t>
            </a:r>
            <a:r>
              <a:rPr lang="en-US" dirty="0" err="1"/>
              <a:t>på</a:t>
            </a:r>
            <a:r>
              <a:rPr lang="en-US" dirty="0"/>
              <a:t> netop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tidspunkt</a:t>
            </a:r>
            <a:r>
              <a:rPr lang="en-US" dirty="0"/>
              <a:t>?"</a:t>
            </a:r>
          </a:p>
          <a:p>
            <a:endParaRPr lang="en-US" dirty="0"/>
          </a:p>
          <a:p>
            <a:r>
              <a:rPr lang="en-US" dirty="0" err="1"/>
              <a:t>Undersøgelsen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undersøge</a:t>
            </a:r>
            <a:r>
              <a:rPr lang="en-US" dirty="0"/>
              <a:t> de </a:t>
            </a:r>
            <a:r>
              <a:rPr lang="en-US" dirty="0" err="1"/>
              <a:t>enkelte</a:t>
            </a:r>
            <a:r>
              <a:rPr lang="en-US" dirty="0"/>
              <a:t> </a:t>
            </a:r>
            <a:r>
              <a:rPr lang="en-US" dirty="0" err="1"/>
              <a:t>respondenters</a:t>
            </a:r>
            <a:r>
              <a:rPr lang="en-US" dirty="0"/>
              <a:t> </a:t>
            </a:r>
            <a:r>
              <a:rPr lang="en-US" dirty="0" err="1"/>
              <a:t>helbredstilstand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prostatacancerpatienter</a:t>
            </a:r>
            <a:r>
              <a:rPr lang="en-US" dirty="0"/>
              <a:t> </a:t>
            </a:r>
            <a:r>
              <a:rPr lang="en-US" dirty="0" err="1"/>
              <a:t>adskilte</a:t>
            </a:r>
            <a:r>
              <a:rPr lang="en-US" dirty="0"/>
              <a:t> sig </a:t>
            </a:r>
            <a:r>
              <a:rPr lang="en-US" dirty="0" err="1"/>
              <a:t>fra</a:t>
            </a:r>
            <a:r>
              <a:rPr lang="en-US" dirty="0"/>
              <a:t> den </a:t>
            </a:r>
            <a:r>
              <a:rPr lang="en-US" dirty="0" err="1"/>
              <a:t>generelle</a:t>
            </a:r>
            <a:r>
              <a:rPr lang="en-US" dirty="0"/>
              <a:t> </a:t>
            </a:r>
            <a:r>
              <a:rPr lang="en-US" dirty="0" err="1"/>
              <a:t>befolkning</a:t>
            </a:r>
            <a:r>
              <a:rPr lang="en-US" dirty="0"/>
              <a:t>. Det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anden</a:t>
            </a:r>
            <a:r>
              <a:rPr lang="en-US" dirty="0"/>
              <a:t> form for </a:t>
            </a:r>
            <a:r>
              <a:rPr lang="en-US" dirty="0" err="1"/>
              <a:t>undersøgelse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5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C2793-E073-7A4C-BFE8-8257B50E44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on a bicycle&#10;&#10;Description automatically generated">
            <a:extLst>
              <a:ext uri="{FF2B5EF4-FFF2-40B4-BE49-F238E27FC236}">
                <a16:creationId xmlns:a16="http://schemas.microsoft.com/office/drawing/2014/main" id="{4BC9B00D-4A8B-C544-457F-038B23F08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57" y="-64835"/>
            <a:ext cx="12372357" cy="70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Spørgeskemaer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To separate online-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undersøgelser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udført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2019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alle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mænd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der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gennemgået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prostatakræftbehandling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Begge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brugte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spørgsmål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validerede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livskvalitetsspørgeskemaer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: EPIC-26, EORTC-QLQ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EQ-5D-5L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Tilgængelig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19 sprog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Svarene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var anonyme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F7E91-674B-DA49-9B3B-623A631D9AE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953DD251-6247-6847-AA17-EA2C28CD6D87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Geografisk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svar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65B65-4282-53F3-125B-FCEA9811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922" y="1267364"/>
            <a:ext cx="5096078" cy="5403600"/>
          </a:xfrm>
          <a:prstGeom prst="rect">
            <a:avLst/>
          </a:prstGeom>
        </p:spPr>
      </p:pic>
      <p:sp>
        <p:nvSpPr>
          <p:cNvPr id="6" name="Tekstvak 10">
            <a:extLst>
              <a:ext uri="{FF2B5EF4-FFF2-40B4-BE49-F238E27FC236}">
                <a16:creationId xmlns:a16="http://schemas.microsoft.com/office/drawing/2014/main" id="{7631D3A3-6FB7-C200-DCE3-52669E85011A}"/>
              </a:ext>
            </a:extLst>
          </p:cNvPr>
          <p:cNvSpPr txBox="1"/>
          <p:nvPr/>
        </p:nvSpPr>
        <p:spPr>
          <a:xfrm>
            <a:off x="7670799" y="1603332"/>
            <a:ext cx="41317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kombination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"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unikke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"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5.464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8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49FF-D602-B242-9B0B-6BBDEAB1D18B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38CFD700-E3F4-9C43-B700-0E3404A3B4F9}"/>
              </a:ext>
            </a:extLst>
          </p:cNvPr>
          <p:cNvSpPr txBox="1"/>
          <p:nvPr/>
        </p:nvSpPr>
        <p:spPr>
          <a:xfrm>
            <a:off x="999067" y="187036"/>
            <a:ext cx="643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Respondent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97837-9648-C789-58D3-BF8C65C0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67" y="1497439"/>
            <a:ext cx="8781690" cy="5026761"/>
          </a:xfrm>
          <a:prstGeom prst="rect">
            <a:avLst/>
          </a:prstGeom>
        </p:spPr>
      </p:pic>
      <p:pic>
        <p:nvPicPr>
          <p:cNvPr id="19" name="Picture 18" descr="Blue logo.png">
            <a:extLst>
              <a:ext uri="{FF2B5EF4-FFF2-40B4-BE49-F238E27FC236}">
                <a16:creationId xmlns:a16="http://schemas.microsoft.com/office/drawing/2014/main" id="{E20118D8-EC83-5945-B210-F6234D9D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23172" y="-545412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C76C40-3327-3443-A478-3467DB650E02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1" name="Tekstvak 1">
            <a:extLst>
              <a:ext uri="{FF2B5EF4-FFF2-40B4-BE49-F238E27FC236}">
                <a16:creationId xmlns:a16="http://schemas.microsoft.com/office/drawing/2014/main" id="{5F7160EC-51F8-9646-9A16-055A71003836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Respondent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25" name="Picture 24" descr="Blue logo.png">
            <a:extLst>
              <a:ext uri="{FF2B5EF4-FFF2-40B4-BE49-F238E27FC236}">
                <a16:creationId xmlns:a16="http://schemas.microsoft.com/office/drawing/2014/main" id="{8C8F7FF3-1861-1545-AE92-04962B8D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66BF6-0689-558B-0791-4C6F66B9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848" y="1606549"/>
            <a:ext cx="8855723" cy="43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46F60063-DFA1-4031-B50D-786756FCF277}"/>
              </a:ext>
            </a:extLst>
          </p:cNvPr>
          <p:cNvGraphicFramePr>
            <a:graphicFrameLocks/>
          </p:cNvGraphicFramePr>
          <p:nvPr/>
        </p:nvGraphicFramePr>
        <p:xfrm>
          <a:off x="-144109" y="1247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82CFB0B-AAF3-754E-9D2E-55B2296C71AC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02CAA52-814F-3F4F-95A1-0DD335F497AB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Behandlingsprofil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8FCE9-C14A-1AD4-FC93-10B18F23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538" y="1530348"/>
            <a:ext cx="8641461" cy="457401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Analyse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Dataanalyse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blev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udført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professor Monique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Roobol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hendes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team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Erasmus University Medical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Center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afdeling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Rotterdam.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analyse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1.0-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2.0-data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gav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kombinerede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der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rapporteret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her.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Nogle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her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baseret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undersøgelsessvar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statistisk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signifikans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ikke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blevet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beregnet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eller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vist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Alle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hjælper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med at give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væsentlig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information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beslutningstagning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hvilket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gør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dem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klinisk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relevante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F265C-5702-9E41-B739-2041CD7F35AF}"/>
              </a:ext>
            </a:extLst>
          </p:cNvPr>
          <p:cNvSpPr/>
          <p:nvPr/>
        </p:nvSpPr>
        <p:spPr>
          <a:xfrm>
            <a:off x="832335" y="857143"/>
            <a:ext cx="6956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 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Generel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livskvalitet</a:t>
            </a:r>
            <a:endParaRPr lang="en-GB" sz="280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3E820-AC23-6BD9-5B3B-E63FB5BC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660" y="1372557"/>
            <a:ext cx="10346373" cy="33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947324-8548-747A-846F-C0B69A583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74" y="758655"/>
            <a:ext cx="10084895" cy="51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832341" y="355602"/>
            <a:ext cx="10858152" cy="1724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Resultater</a:t>
            </a:r>
            <a:r>
              <a:rPr lang="en-GB" sz="2800" dirty="0">
                <a:latin typeface="Roboto" panose="02000000000000000000" pitchFamily="2" charset="0"/>
              </a:rPr>
              <a:t>: </a:t>
            </a:r>
            <a:r>
              <a:rPr lang="en-GB" sz="2800" dirty="0" err="1">
                <a:latin typeface="Roboto" panose="02000000000000000000" pitchFamily="2" charset="0"/>
              </a:rPr>
              <a:t>Ubehag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træthed</a:t>
            </a:r>
            <a:r>
              <a:rPr lang="en-GB" sz="2800" dirty="0">
                <a:latin typeface="Roboto" panose="02000000000000000000" pitchFamily="2" charset="0"/>
              </a:rPr>
              <a:t>, </a:t>
            </a:r>
            <a:r>
              <a:rPr lang="en-GB" sz="2800" dirty="0" err="1">
                <a:latin typeface="Roboto" panose="02000000000000000000" pitchFamily="2" charset="0"/>
              </a:rPr>
              <a:t>søvnløshed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30728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Undersøg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Europa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Den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første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prostatacancer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livskvalitetsundersøgelse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udført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r>
              <a:rPr lang="en-GB" sz="2300" dirty="0">
                <a:latin typeface="Roboto" panose="02000000000000000000" pitchFamily="2" charset="0"/>
                <a:ea typeface="Roboto" panose="02000000000000000000" pitchFamily="2" charset="0"/>
              </a:rPr>
              <a:t>, for </a:t>
            </a:r>
            <a:r>
              <a:rPr lang="en-GB" sz="2300" dirty="0" err="1"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1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DEC1F-A86E-9F91-3492-B0E5E0910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744144"/>
            <a:ext cx="9571044" cy="51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48CFB-606F-01CE-0D00-FF0B965A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466" y="1030858"/>
            <a:ext cx="9906001" cy="46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FC22-71A8-4A0A-CA7F-570E2197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222" y="922580"/>
            <a:ext cx="9822454" cy="50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32363" y="367016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Mentalt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helbred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E08F9-1B6F-1EAC-0B58-7329F100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642" y="739502"/>
            <a:ext cx="8395305" cy="50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789FB-B213-3D53-A9B2-3279129DE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87" y="452865"/>
            <a:ext cx="7593613" cy="57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4F432-6C55-9B88-0BFA-E7A86CEB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00" y="1008592"/>
            <a:ext cx="9289143" cy="4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4" name="Title 22">
            <a:extLst>
              <a:ext uri="{FF2B5EF4-FFF2-40B4-BE49-F238E27FC236}">
                <a16:creationId xmlns:a16="http://schemas.microsoft.com/office/drawing/2014/main" id="{0B9771F2-2202-B7E4-0691-A721F5ED3BAB}"/>
              </a:ext>
            </a:extLst>
          </p:cNvPr>
          <p:cNvSpPr txBox="1">
            <a:spLocks/>
          </p:cNvSpPr>
          <p:nvPr/>
        </p:nvSpPr>
        <p:spPr>
          <a:xfrm>
            <a:off x="793132" y="451684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Seksuel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funktion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40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6F59D-70D6-AA80-F967-C896684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878" y="415145"/>
            <a:ext cx="8494243" cy="56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2CF6B-2303-B6AC-396B-A5F3EB50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000" y="842135"/>
            <a:ext cx="8000999" cy="5173060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Om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denne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præsentation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ea typeface="Roboto" panose="02000000000000000000" pitchFamily="2" charset="0"/>
              <a:cs typeface="Apercu Regular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præsentation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beregnet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prostatacancerpatientgrupper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den brede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offentlighed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offentliggøre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resultaterne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uden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tilladelse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men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altid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nævne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EUPROMS-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undersøgelsen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Hvis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du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gengiver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nogen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graferne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skal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undersøgelsen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citeres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kilde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ADBA-93F9-C5FD-5821-357A7907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377" y="1154450"/>
            <a:ext cx="8322167" cy="42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5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8EF2B-5E7F-EFBD-6B8C-1567F3AA3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054" y="726822"/>
            <a:ext cx="7171964" cy="53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7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F1B5C-35FA-A602-4A0F-6E5853C3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096" y="2194149"/>
            <a:ext cx="8635362" cy="2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766229" y="383951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Resultater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pPr>
              <a:spcBef>
                <a:spcPts val="1200"/>
              </a:spcBef>
            </a:pPr>
            <a:r>
              <a:rPr lang="en-GB" sz="2800" dirty="0" err="1">
                <a:latin typeface="Roboto" panose="02000000000000000000" pitchFamily="2" charset="0"/>
              </a:rPr>
              <a:t>Udsivning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af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urin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DF3DD-6E05-C496-DCFB-B50FE087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477" y="822697"/>
            <a:ext cx="8283045" cy="52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56F30-DB4D-B58F-464F-B2FD58C0B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455" y="999941"/>
            <a:ext cx="8289950" cy="45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4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687BB-B913-5DCF-AD2D-555F8B62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74" y="1062617"/>
            <a:ext cx="8268083" cy="47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FFFD0-6300-C93D-B91E-E0D39CE9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25" y="1246996"/>
            <a:ext cx="8373531" cy="3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7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BDA68-E661-FC97-ACF9-C6DF1622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664" y="734980"/>
            <a:ext cx="7560733" cy="53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2000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Undersøg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 EUPROMS</a:t>
            </a:r>
          </a:p>
          <a:p>
            <a:endParaRPr lang="en-GB" dirty="0">
              <a:latin typeface="Roboto" panose="02000000000000000000" pitchFamily="2" charset="0"/>
            </a:endParaRPr>
          </a:p>
          <a:p>
            <a:r>
              <a:rPr lang="en-GB" sz="2800" dirty="0" err="1">
                <a:latin typeface="Roboto" panose="02000000000000000000" pitchFamily="2" charset="0"/>
              </a:rPr>
              <a:t>Resulterende</a:t>
            </a:r>
            <a:r>
              <a:rPr lang="en-GB" sz="2800" dirty="0">
                <a:latin typeface="Roboto" panose="02000000000000000000" pitchFamily="2" charset="0"/>
              </a:rPr>
              <a:t> </a:t>
            </a:r>
            <a:r>
              <a:rPr lang="en-GB" sz="2800" dirty="0" err="1">
                <a:latin typeface="Roboto" panose="02000000000000000000" pitchFamily="2" charset="0"/>
              </a:rPr>
              <a:t>udtalelser</a:t>
            </a:r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546100" y="18075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Oplysninger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om EUPROMS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2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Resulterende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udtalelser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A13A0-5E64-3CCA-2B8D-CD7D0D19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0" y="1533460"/>
            <a:ext cx="7891151" cy="46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Resulterende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udtalelser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B033C-5793-F25D-1D6E-6795E4FD3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0" y="1480859"/>
            <a:ext cx="8444809" cy="4673765"/>
          </a:xfrm>
          <a:prstGeom prst="rect">
            <a:avLst/>
          </a:prstGeom>
        </p:spPr>
      </p:pic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653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Resulterende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 </a:t>
            </a:r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cs typeface="Apercu Regular"/>
              </a:rPr>
              <a:t>udtalelser</a:t>
            </a:r>
            <a:endParaRPr lang="en-US" sz="4600" dirty="0">
              <a:solidFill>
                <a:srgbClr val="757070"/>
              </a:solidFill>
              <a:latin typeface="Roboto" panose="02000000000000000000" pitchFamily="2" charset="0"/>
              <a:cs typeface="Apercu Regular"/>
            </a:endParaRPr>
          </a:p>
        </p:txBody>
      </p:sp>
      <p:sp>
        <p:nvSpPr>
          <p:cNvPr id="13" name="Tekstvak 10">
            <a:extLst>
              <a:ext uri="{FF2B5EF4-FFF2-40B4-BE49-F238E27FC236}">
                <a16:creationId xmlns:a16="http://schemas.microsoft.com/office/drawing/2014/main" id="{80851AD0-239D-2248-81CB-0118317E5A3E}"/>
              </a:ext>
            </a:extLst>
          </p:cNvPr>
          <p:cNvSpPr txBox="1"/>
          <p:nvPr/>
        </p:nvSpPr>
        <p:spPr>
          <a:xfrm>
            <a:off x="892419" y="1512278"/>
            <a:ext cx="119619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Vi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brug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kræftcentre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b="1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tværfaglige</a:t>
            </a:r>
            <a:r>
              <a:rPr lang="en-GB" sz="23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teams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BACA75-67DA-7E4E-97AB-BFB777C1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" y="2104748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8" y="187036"/>
            <a:ext cx="8209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Oplysninger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om EUPROMS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står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Patient Reported Outcome Study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Dette er den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første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store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patientrapporterede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undersøgelse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behandling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 giver 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nyt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perspektiv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fordi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livskvalitetsstudier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udføres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læger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kliniske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omgivelser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8315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Oplysninger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om EUPROMS 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Resultaterne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online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spørgeskemaer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der stiller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sammenlignelige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spørgsmål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1.0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Lanceret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august 2019,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første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gang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rapporteret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januar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2020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3.000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EUPROMS 2.0</a:t>
            </a: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Lanceret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oktober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2021,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første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gang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rapporteret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3.571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svar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8379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Oplysninger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om EUPROMS 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Undersøgelsesresultater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giver et "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øjebliksbillede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"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livskvalitetsproblemer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mænd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prostatakræft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oplever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hele 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bestemt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tidspunkt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giver information, der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hjælpe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læger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at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træffe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behandlingsbeslutninger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hjælpe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med at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føre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kampagne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tidlig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diagnosticering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prostatacancer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fremme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tilgange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såsom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overvågning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F0D41D-3831-4DF6-84E7-48C468F8C057}"/>
              </a:ext>
            </a:extLst>
          </p:cNvPr>
          <p:cNvSpPr/>
          <p:nvPr/>
        </p:nvSpPr>
        <p:spPr>
          <a:xfrm>
            <a:off x="506247" y="-920969"/>
            <a:ext cx="12560058" cy="2530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40071" y="948693"/>
            <a:ext cx="1243829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9" name="Picture 8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0" y="6053565"/>
            <a:ext cx="3060314" cy="5591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9B0EBC-DC6E-4392-94B1-8673FA9F433F}"/>
              </a:ext>
            </a:extLst>
          </p:cNvPr>
          <p:cNvSpPr txBox="1"/>
          <p:nvPr/>
        </p:nvSpPr>
        <p:spPr>
          <a:xfrm>
            <a:off x="892419" y="187036"/>
            <a:ext cx="7656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Oplysninger</a:t>
            </a:r>
            <a:r>
              <a:rPr lang="en-US" sz="4600" dirty="0">
                <a:solidFill>
                  <a:srgbClr val="757070"/>
                </a:solidFill>
                <a:latin typeface="Roboto" panose="02000000000000000000" pitchFamily="2" charset="0"/>
                <a:ea typeface="Roboto" panose="02000000000000000000" pitchFamily="2" charset="0"/>
                <a:cs typeface="Apercu Regular"/>
              </a:rPr>
              <a:t> om EUPROMS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0726A6-132B-4A48-BE78-C28A82BA1F67}"/>
              </a:ext>
            </a:extLst>
          </p:cNvPr>
          <p:cNvSpPr txBox="1"/>
          <p:nvPr/>
        </p:nvSpPr>
        <p:spPr>
          <a:xfrm>
            <a:off x="892419" y="1762858"/>
            <a:ext cx="105551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Europa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Uomo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rapporterede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EUPROMS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ved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mange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vigtige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medicinske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konferencer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bl.a</a:t>
            </a: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Kongres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Association of Urologists (EAU)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Årsmøde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Onkologisk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Urologi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Sektion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Congress of the European Society for Medical Oncology (ESMO)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European Multidisciplinary Congress on Urological Cancers (EMUC)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Webinar Den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Europæiske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Organisation for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Forskning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Behandling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af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Kræft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(EORTC) 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Resultaterne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er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blevet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offentliggjort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forskellige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publikationer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herunder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tidsskriftet</a:t>
            </a: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 European Urology Focus</a:t>
            </a:r>
          </a:p>
          <a:p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79CC7-7EB6-4882-84BC-1A818A576EF3}"/>
              </a:ext>
            </a:extLst>
          </p:cNvPr>
          <p:cNvSpPr/>
          <p:nvPr/>
        </p:nvSpPr>
        <p:spPr>
          <a:xfrm>
            <a:off x="-1" y="4852208"/>
            <a:ext cx="12192001" cy="253042"/>
          </a:xfrm>
          <a:prstGeom prst="rect">
            <a:avLst/>
          </a:prstGeom>
          <a:solidFill>
            <a:srgbClr val="FAA43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 descr="Blu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5447256"/>
            <a:ext cx="6117279" cy="1117746"/>
          </a:xfrm>
          <a:prstGeom prst="rect">
            <a:avLst/>
          </a:prstGeom>
        </p:spPr>
      </p:pic>
      <p:sp>
        <p:nvSpPr>
          <p:cNvPr id="5" name="Title 22">
            <a:extLst>
              <a:ext uri="{FF2B5EF4-FFF2-40B4-BE49-F238E27FC236}">
                <a16:creationId xmlns:a16="http://schemas.microsoft.com/office/drawing/2014/main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686778" y="215923"/>
            <a:ext cx="11296790" cy="4371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en-GB" dirty="0"/>
            </a:br>
            <a:b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Hvordan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EUPROMS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fandt</a:t>
            </a:r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5400" dirty="0" err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sted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04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EAU patient view Barcelona 2019 André Deschamps</Template>
  <TotalTime>5273</TotalTime>
  <Words>2357</Words>
  <Application>Microsoft Macintosh PowerPoint</Application>
  <PresentationFormat>Widescreen</PresentationFormat>
  <Paragraphs>230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Roboto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deschamps</dc:creator>
  <cp:lastModifiedBy>Simon Crompton</cp:lastModifiedBy>
  <cp:revision>215</cp:revision>
  <dcterms:created xsi:type="dcterms:W3CDTF">2019-05-14T09:26:05Z</dcterms:created>
  <dcterms:modified xsi:type="dcterms:W3CDTF">2023-07-11T13:26:28Z</dcterms:modified>
</cp:coreProperties>
</file>