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45" autoAdjust="0"/>
    <p:restoredTop sz="75893" autoAdjust="0"/>
  </p:normalViewPr>
  <p:slideViewPr>
    <p:cSldViewPr snapToGrid="0">
      <p:cViewPr varScale="1">
        <p:scale>
          <a:sx n="82" d="100"/>
          <a:sy n="82" d="100"/>
        </p:scale>
        <p:origin x="88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Poznámka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Průzkum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zahrnoval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otázky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stanovení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demografie</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řadu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otázek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stanovení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zdraví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každodenních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životních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aktivit</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kvality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života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pomocí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tří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validovaných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opatření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běžně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používaných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výzkumu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zdraví</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EQ-5D-5L</a:t>
            </a:r>
          </a:p>
          <a:p>
            <a:r>
              <a:rPr lang="en-GB" sz="1200" kern="1200" dirty="0">
                <a:solidFill>
                  <a:schemeClr val="tx1"/>
                </a:solidFill>
                <a:effectLst/>
                <a:latin typeface="+mn-lt"/>
                <a:ea typeface="+mn-ea"/>
                <a:cs typeface="+mn-cs"/>
              </a:rPr>
              <a:t>EORTC-QLQ-C30 </a:t>
            </a:r>
          </a:p>
          <a:p>
            <a:r>
              <a:rPr lang="en-GB" sz="1200" kern="1200" dirty="0">
                <a:solidFill>
                  <a:schemeClr val="tx1"/>
                </a:solidFill>
                <a:effectLst/>
                <a:latin typeface="+mn-lt"/>
                <a:ea typeface="+mn-ea"/>
                <a:cs typeface="+mn-cs"/>
              </a:rPr>
              <a:t>EPIC-26. </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Velikost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vzorku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byla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velmi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velká</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díky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čemuž</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jsou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výsledky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směrodatné</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Odezva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byla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široká</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a:t>
            </a:r>
            <a:r>
              <a:rPr lang="en-GB" sz="1200" dirty="0">
                <a:solidFill>
                  <a:schemeClr val="tx1">
                    <a:lumMod val="65000"/>
                    <a:lumOff val="35000"/>
                  </a:schemeClr>
                </a:solidFill>
                <a:latin typeface="Roboto" panose="02000000000000000000" pitchFamily="2" charset="0"/>
              </a:rPr>
              <a:t> 32 </a:t>
            </a:r>
            <a:r>
              <a:rPr lang="en-GB" sz="1200" dirty="0" err="1">
                <a:solidFill>
                  <a:schemeClr val="tx1">
                    <a:lumMod val="65000"/>
                    <a:lumOff val="35000"/>
                  </a:schemeClr>
                </a:solidFill>
                <a:latin typeface="Roboto" panose="02000000000000000000" pitchFamily="2" charset="0"/>
              </a:rPr>
              <a:t>zemích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především</a:t>
            </a:r>
            <a:r>
              <a:rPr lang="en-GB" sz="1200" dirty="0">
                <a:solidFill>
                  <a:schemeClr val="tx1">
                    <a:lumMod val="65000"/>
                    <a:lumOff val="35000"/>
                  </a:schemeClr>
                </a:solidFill>
                <a:latin typeface="Roboto" panose="02000000000000000000" pitchFamily="2" charset="0"/>
              </a:rPr>
              <a:t> z </a:t>
            </a:r>
            <a:r>
              <a:rPr lang="en-GB" sz="1200" dirty="0" err="1">
                <a:solidFill>
                  <a:schemeClr val="tx1">
                    <a:lumMod val="65000"/>
                    <a:lumOff val="35000"/>
                  </a:schemeClr>
                </a:solidFill>
                <a:latin typeface="Roboto" panose="02000000000000000000" pitchFamily="2" charset="0"/>
              </a:rPr>
              <a:t>Evropy</a:t>
            </a:r>
            <a:r>
              <a:rPr lang="en-GB" sz="1200" dirty="0">
                <a:solidFill>
                  <a:schemeClr val="tx1">
                    <a:lumMod val="65000"/>
                    <a:lumOff val="35000"/>
                  </a:schemeClr>
                </a:solidFill>
                <a:latin typeface="Roboto" panose="02000000000000000000" pitchFamily="2" charset="0"/>
              </a:rPr>
              <a:t>, ale </a:t>
            </a:r>
            <a:r>
              <a:rPr lang="en-GB" sz="1200" dirty="0" err="1">
                <a:solidFill>
                  <a:schemeClr val="tx1">
                    <a:lumMod val="65000"/>
                    <a:lumOff val="35000"/>
                  </a:schemeClr>
                </a:solidFill>
                <a:latin typeface="Roboto" panose="02000000000000000000" pitchFamily="2" charset="0"/>
              </a:rPr>
              <a:t>také</a:t>
            </a:r>
            <a:r>
              <a:rPr lang="en-GB" sz="1200" dirty="0">
                <a:solidFill>
                  <a:schemeClr val="tx1">
                    <a:lumMod val="65000"/>
                    <a:lumOff val="35000"/>
                  </a:schemeClr>
                </a:solidFill>
                <a:latin typeface="Roboto" panose="02000000000000000000" pitchFamily="2" charset="0"/>
              </a:rPr>
              <a:t> ze </a:t>
            </a:r>
            <a:r>
              <a:rPr lang="en-GB" sz="1200" dirty="0" err="1">
                <a:solidFill>
                  <a:schemeClr val="tx1">
                    <a:lumMod val="65000"/>
                    <a:lumOff val="35000"/>
                  </a:schemeClr>
                </a:solidFill>
                <a:latin typeface="Roboto" panose="02000000000000000000" pitchFamily="2" charset="0"/>
              </a:rPr>
              <a:t>Severní</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Ameriky</a:t>
            </a:r>
            <a:r>
              <a:rPr lang="en-GB" sz="1200" dirty="0">
                <a:solidFill>
                  <a:schemeClr val="tx1">
                    <a:lumMod val="65000"/>
                    <a:lumOff val="35000"/>
                  </a:schemeClr>
                </a:solidFill>
                <a:latin typeface="Roboto" panose="02000000000000000000" pitchFamily="2" charset="0"/>
              </a:rPr>
              <a:t> a </a:t>
            </a:r>
            <a:r>
              <a:rPr lang="en-GB" sz="1200" dirty="0" err="1">
                <a:solidFill>
                  <a:schemeClr val="tx1">
                    <a:lumMod val="65000"/>
                    <a:lumOff val="35000"/>
                  </a:schemeClr>
                </a:solidFill>
                <a:latin typeface="Roboto" panose="02000000000000000000" pitchFamily="2" charset="0"/>
              </a:rPr>
              <a:t>Austrálie</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Průměrný</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věk</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při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diagnóze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byl</a:t>
            </a:r>
            <a:r>
              <a:rPr lang="en-GB" sz="1200" dirty="0">
                <a:solidFill>
                  <a:schemeClr val="tx1">
                    <a:lumMod val="65000"/>
                    <a:lumOff val="35000"/>
                  </a:schemeClr>
                </a:solidFill>
                <a:latin typeface="Roboto" panose="02000000000000000000" pitchFamily="2" charset="0"/>
              </a:rPr>
              <a:t> 64 let a </a:t>
            </a:r>
            <a:r>
              <a:rPr lang="en-GB" sz="1200" dirty="0" err="1">
                <a:solidFill>
                  <a:schemeClr val="tx1">
                    <a:lumMod val="65000"/>
                    <a:lumOff val="35000"/>
                  </a:schemeClr>
                </a:solidFill>
                <a:latin typeface="Roboto" panose="02000000000000000000" pitchFamily="2" charset="0"/>
              </a:rPr>
              <a:t>průměrně</a:t>
            </a:r>
            <a:r>
              <a:rPr lang="en-GB" sz="1200" dirty="0">
                <a:solidFill>
                  <a:schemeClr val="tx1">
                    <a:lumMod val="65000"/>
                    <a:lumOff val="35000"/>
                  </a:schemeClr>
                </a:solidFill>
                <a:latin typeface="Roboto" panose="02000000000000000000" pitchFamily="2" charset="0"/>
              </a:rPr>
              <a:t> se </a:t>
            </a:r>
            <a:r>
              <a:rPr lang="en-GB" sz="1200" dirty="0" err="1">
                <a:solidFill>
                  <a:schemeClr val="tx1">
                    <a:lumMod val="65000"/>
                    <a:lumOff val="35000"/>
                  </a:schemeClr>
                </a:solidFill>
                <a:latin typeface="Roboto" panose="02000000000000000000" pitchFamily="2" charset="0"/>
              </a:rPr>
              <a:t>muži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hlásili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pět</a:t>
            </a:r>
            <a:r>
              <a:rPr lang="en-GB" sz="1200" dirty="0">
                <a:solidFill>
                  <a:schemeClr val="tx1">
                    <a:lumMod val="65000"/>
                    <a:lumOff val="35000"/>
                  </a:schemeClr>
                </a:solidFill>
                <a:latin typeface="Roboto" panose="02000000000000000000" pitchFamily="2" charset="0"/>
              </a:rPr>
              <a:t> let po </a:t>
            </a:r>
            <a:r>
              <a:rPr lang="en-GB" sz="1200" dirty="0" err="1">
                <a:solidFill>
                  <a:schemeClr val="tx1">
                    <a:lumMod val="65000"/>
                    <a:lumOff val="35000"/>
                  </a:schemeClr>
                </a:solidFill>
                <a:latin typeface="Roboto" panose="02000000000000000000" pitchFamily="2" charset="0"/>
              </a:rPr>
              <a:t>léčbě</a:t>
            </a:r>
            <a:r>
              <a:rPr lang="en-GB" sz="1200" dirty="0">
                <a:solidFill>
                  <a:schemeClr val="tx1">
                    <a:lumMod val="65000"/>
                    <a:lumOff val="35000"/>
                  </a:schemeClr>
                </a:solidFill>
                <a:latin typeface="Roboto" panose="02000000000000000000" pitchFamily="2" charset="0"/>
              </a:rPr>
              <a:t>. U </a:t>
            </a:r>
            <a:r>
              <a:rPr lang="en-GB" sz="1200" dirty="0" err="1">
                <a:solidFill>
                  <a:schemeClr val="tx1">
                    <a:lumMod val="65000"/>
                    <a:lumOff val="35000"/>
                  </a:schemeClr>
                </a:solidFill>
                <a:latin typeface="Roboto" panose="02000000000000000000" pitchFamily="2" charset="0"/>
              </a:rPr>
              <a:t>některých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mužů</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proběhla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léčba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před</a:t>
            </a:r>
            <a:r>
              <a:rPr lang="en-GB" sz="1200" dirty="0">
                <a:solidFill>
                  <a:schemeClr val="tx1">
                    <a:lumMod val="65000"/>
                    <a:lumOff val="35000"/>
                  </a:schemeClr>
                </a:solidFill>
                <a:latin typeface="Roboto" panose="02000000000000000000" pitchFamily="2" charset="0"/>
              </a:rPr>
              <a:t> 10 </a:t>
            </a:r>
            <a:r>
              <a:rPr lang="en-GB" sz="1200" dirty="0" err="1">
                <a:solidFill>
                  <a:schemeClr val="tx1">
                    <a:lumMod val="65000"/>
                    <a:lumOff val="35000"/>
                  </a:schemeClr>
                </a:solidFill>
                <a:latin typeface="Roboto" panose="02000000000000000000" pitchFamily="2" charset="0"/>
              </a:rPr>
              <a:t>lety</a:t>
            </a:r>
            <a:r>
              <a:rPr lang="en-GB" sz="1200" dirty="0">
                <a:solidFill>
                  <a:schemeClr val="tx1">
                    <a:lumMod val="65000"/>
                    <a:lumOff val="35000"/>
                  </a:schemeClr>
                </a:solidFill>
                <a:latin typeface="Roboto" panose="02000000000000000000" pitchFamily="2" charset="0"/>
              </a:rPr>
              <a:t> a u </a:t>
            </a:r>
            <a:r>
              <a:rPr lang="en-GB" sz="1200" dirty="0" err="1">
                <a:solidFill>
                  <a:schemeClr val="tx1">
                    <a:lumMod val="65000"/>
                    <a:lumOff val="35000"/>
                  </a:schemeClr>
                </a:solidFill>
                <a:latin typeface="Roboto" panose="02000000000000000000" pitchFamily="2" charset="0"/>
              </a:rPr>
              <a:t>jiných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právě</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skončila</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Jak </a:t>
            </a:r>
            <a:r>
              <a:rPr lang="en-GB" sz="1200" dirty="0" err="1">
                <a:solidFill>
                  <a:schemeClr val="tx1">
                    <a:lumMod val="65000"/>
                    <a:lumOff val="35000"/>
                  </a:schemeClr>
                </a:solidFill>
                <a:latin typeface="Roboto" panose="02000000000000000000" pitchFamily="2" charset="0"/>
              </a:rPr>
              <a:t>uvidíte</a:t>
            </a:r>
            <a:r>
              <a:rPr lang="en-GB" sz="1200" dirty="0">
                <a:solidFill>
                  <a:schemeClr val="tx1">
                    <a:lumMod val="65000"/>
                    <a:lumOff val="35000"/>
                  </a:schemeClr>
                </a:solidFill>
                <a:latin typeface="Roboto" panose="02000000000000000000" pitchFamily="2" charset="0"/>
              </a:rPr>
              <a:t> z </a:t>
            </a:r>
            <a:r>
              <a:rPr lang="en-GB" sz="1200" dirty="0" err="1">
                <a:solidFill>
                  <a:schemeClr val="tx1">
                    <a:lumMod val="65000"/>
                    <a:lumOff val="35000"/>
                  </a:schemeClr>
                </a:solidFill>
                <a:latin typeface="Roboto" panose="02000000000000000000" pitchFamily="2" charset="0"/>
              </a:rPr>
              <a:t>distribučního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grafu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věku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při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první</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diagnóze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více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než</a:t>
            </a:r>
            <a:r>
              <a:rPr lang="en-GB" sz="1200" dirty="0">
                <a:solidFill>
                  <a:schemeClr val="tx1">
                    <a:lumMod val="65000"/>
                    <a:lumOff val="35000"/>
                  </a:schemeClr>
                </a:solidFill>
                <a:latin typeface="Roboto" panose="02000000000000000000" pitchFamily="2" charset="0"/>
              </a:rPr>
              <a:t> 50 % </a:t>
            </a:r>
            <a:r>
              <a:rPr lang="en-GB" sz="1200" dirty="0" err="1">
                <a:solidFill>
                  <a:schemeClr val="tx1">
                    <a:lumMod val="65000"/>
                    <a:lumOff val="35000"/>
                  </a:schemeClr>
                </a:solidFill>
                <a:latin typeface="Roboto" panose="02000000000000000000" pitchFamily="2" charset="0"/>
              </a:rPr>
              <a:t>respondentů</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bylo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diagnostikováno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před</a:t>
            </a:r>
            <a:r>
              <a:rPr lang="en-GB" sz="1200" dirty="0">
                <a:solidFill>
                  <a:schemeClr val="tx1">
                    <a:lumMod val="65000"/>
                    <a:lumOff val="35000"/>
                  </a:schemeClr>
                </a:solidFill>
                <a:latin typeface="Roboto" panose="02000000000000000000" pitchFamily="2" charset="0"/>
              </a:rPr>
              <a:t> 65. </a:t>
            </a:r>
            <a:r>
              <a:rPr lang="en-GB" sz="1200" dirty="0" err="1">
                <a:solidFill>
                  <a:schemeClr val="tx1">
                    <a:lumMod val="65000"/>
                    <a:lumOff val="35000"/>
                  </a:schemeClr>
                </a:solidFill>
                <a:latin typeface="Roboto" panose="02000000000000000000" pitchFamily="2" charset="0"/>
              </a:rPr>
              <a:t>rokem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věku</a:t>
            </a:r>
            <a:r>
              <a:rPr lang="en-GB" sz="1200" dirty="0">
                <a:solidFill>
                  <a:schemeClr val="tx1">
                    <a:lumMod val="65000"/>
                    <a:lumOff val="35000"/>
                  </a:schemeClr>
                </a:solidFill>
                <a:latin typeface="Roboto" panose="02000000000000000000" pitchFamily="2" charset="0"/>
              </a:rPr>
              <a:t>. To je v </a:t>
            </a:r>
            <a:r>
              <a:rPr lang="en-GB" sz="1200" dirty="0" err="1">
                <a:solidFill>
                  <a:schemeClr val="tx1">
                    <a:lumMod val="65000"/>
                    <a:lumOff val="35000"/>
                  </a:schemeClr>
                </a:solidFill>
                <a:latin typeface="Roboto" panose="02000000000000000000" pitchFamily="2" charset="0"/>
              </a:rPr>
              <a:t>rozporu</a:t>
            </a:r>
            <a:r>
              <a:rPr lang="en-GB" sz="1200" dirty="0">
                <a:solidFill>
                  <a:schemeClr val="tx1">
                    <a:lumMod val="65000"/>
                    <a:lumOff val="35000"/>
                  </a:schemeClr>
                </a:solidFill>
                <a:latin typeface="Roboto" panose="02000000000000000000" pitchFamily="2" charset="0"/>
              </a:rPr>
              <a:t> s </a:t>
            </a:r>
            <a:r>
              <a:rPr lang="en-GB" sz="1200" dirty="0" err="1">
                <a:solidFill>
                  <a:schemeClr val="tx1">
                    <a:lumMod val="65000"/>
                    <a:lumOff val="35000"/>
                  </a:schemeClr>
                </a:solidFill>
                <a:latin typeface="Roboto" panose="02000000000000000000" pitchFamily="2" charset="0"/>
              </a:rPr>
              <a:t>myšlenkou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že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rakovina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prostaty</a:t>
            </a:r>
            <a:r>
              <a:rPr lang="en-GB" sz="1200" dirty="0">
                <a:solidFill>
                  <a:schemeClr val="tx1">
                    <a:lumMod val="65000"/>
                    <a:lumOff val="35000"/>
                  </a:schemeClr>
                </a:solidFill>
                <a:latin typeface="Roboto" panose="02000000000000000000" pitchFamily="2" charset="0"/>
              </a:rPr>
              <a:t> je </a:t>
            </a:r>
            <a:r>
              <a:rPr lang="en-GB" sz="1200" dirty="0" err="1">
                <a:solidFill>
                  <a:schemeClr val="tx1">
                    <a:lumMod val="65000"/>
                    <a:lumOff val="35000"/>
                  </a:schemeClr>
                </a:solidFill>
                <a:latin typeface="Roboto" panose="02000000000000000000" pitchFamily="2" charset="0"/>
              </a:rPr>
              <a:t>nemoc</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starých</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mužů</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Většina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respondentů</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žila</a:t>
            </a:r>
            <a:r>
              <a:rPr lang="en-GB" sz="1200" dirty="0">
                <a:solidFill>
                  <a:schemeClr val="tx1">
                    <a:lumMod val="65000"/>
                    <a:lumOff val="35000"/>
                  </a:schemeClr>
                </a:solidFill>
                <a:latin typeface="Roboto" panose="02000000000000000000" pitchFamily="2" charset="0"/>
              </a:rPr>
              <a:t> s </a:t>
            </a:r>
            <a:r>
              <a:rPr lang="en-GB" sz="1200" dirty="0" err="1">
                <a:solidFill>
                  <a:schemeClr val="tx1">
                    <a:lumMod val="65000"/>
                    <a:lumOff val="35000"/>
                  </a:schemeClr>
                </a:solidFill>
                <a:latin typeface="Roboto" panose="02000000000000000000" pitchFamily="2" charset="0"/>
              </a:rPr>
              <a:t>partnerem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což</a:t>
            </a:r>
            <a:r>
              <a:rPr lang="en-GB" sz="1200" dirty="0">
                <a:solidFill>
                  <a:schemeClr val="tx1">
                    <a:lumMod val="65000"/>
                    <a:lumOff val="35000"/>
                  </a:schemeClr>
                </a:solidFill>
                <a:latin typeface="Roboto" panose="02000000000000000000" pitchFamily="2" charset="0"/>
              </a:rPr>
              <a:t> je </a:t>
            </a:r>
            <a:r>
              <a:rPr lang="en-GB" sz="1200" dirty="0" err="1">
                <a:solidFill>
                  <a:schemeClr val="tx1">
                    <a:lumMod val="65000"/>
                    <a:lumOff val="35000"/>
                  </a:schemeClr>
                </a:solidFill>
                <a:latin typeface="Roboto" panose="02000000000000000000" pitchFamily="2" charset="0"/>
              </a:rPr>
              <a:t>důležité</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vzhledem</a:t>
            </a:r>
            <a:r>
              <a:rPr lang="en-GB" sz="1200" dirty="0">
                <a:solidFill>
                  <a:schemeClr val="tx1">
                    <a:lumMod val="65000"/>
                    <a:lumOff val="35000"/>
                  </a:schemeClr>
                </a:solidFill>
                <a:latin typeface="Roboto" panose="02000000000000000000" pitchFamily="2" charset="0"/>
              </a:rPr>
              <a:t> k </a:t>
            </a:r>
            <a:r>
              <a:rPr lang="en-GB" sz="1200" dirty="0" err="1">
                <a:solidFill>
                  <a:schemeClr val="tx1">
                    <a:lumMod val="65000"/>
                    <a:lumOff val="35000"/>
                  </a:schemeClr>
                </a:solidFill>
                <a:latin typeface="Roboto" panose="02000000000000000000" pitchFamily="2" charset="0"/>
              </a:rPr>
              <a:t>účinkům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léčby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sexuální</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funkce</a:t>
            </a:r>
            <a:r>
              <a:rPr lang="en-GB" sz="1200" dirty="0">
                <a:solidFill>
                  <a:schemeClr val="tx1">
                    <a:lumMod val="65000"/>
                    <a:lumOff val="35000"/>
                  </a:schemeClr>
                </a:solidFill>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V </a:t>
            </a:r>
            <a:r>
              <a:rPr lang="en-GB" sz="1200" dirty="0" err="1">
                <a:solidFill>
                  <a:schemeClr val="tx1">
                    <a:lumMod val="65000"/>
                    <a:lumOff val="35000"/>
                  </a:schemeClr>
                </a:solidFill>
                <a:latin typeface="Roboto" panose="02000000000000000000" pitchFamily="2" charset="0"/>
              </a:rPr>
              <a:t>profilu</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respondentů</a:t>
            </a:r>
            <a:r>
              <a:rPr lang="en-GB" sz="1200" dirty="0">
                <a:solidFill>
                  <a:schemeClr val="tx1">
                    <a:lumMod val="65000"/>
                    <a:lumOff val="35000"/>
                  </a:schemeClr>
                </a:solidFill>
                <a:latin typeface="Roboto" panose="02000000000000000000" pitchFamily="2" charset="0"/>
              </a:rPr>
              <a:t> je </a:t>
            </a:r>
            <a:r>
              <a:rPr lang="en-GB" sz="1200" dirty="0" err="1">
                <a:solidFill>
                  <a:schemeClr val="tx1">
                    <a:lumMod val="65000"/>
                    <a:lumOff val="35000"/>
                  </a:schemeClr>
                </a:solidFill>
                <a:latin typeface="Roboto" panose="02000000000000000000" pitchFamily="2" charset="0"/>
              </a:rPr>
              <a:t>mírná</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odchylka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směrem</a:t>
            </a:r>
            <a:r>
              <a:rPr lang="en-GB" sz="1200" dirty="0">
                <a:solidFill>
                  <a:schemeClr val="tx1">
                    <a:lumMod val="65000"/>
                    <a:lumOff val="35000"/>
                  </a:schemeClr>
                </a:solidFill>
                <a:latin typeface="Roboto" panose="02000000000000000000" pitchFamily="2" charset="0"/>
              </a:rPr>
              <a:t> k </a:t>
            </a:r>
            <a:r>
              <a:rPr lang="en-GB" sz="1200" dirty="0" err="1">
                <a:solidFill>
                  <a:schemeClr val="tx1">
                    <a:lumMod val="65000"/>
                    <a:lumOff val="35000"/>
                  </a:schemeClr>
                </a:solidFill>
                <a:latin typeface="Roboto" panose="02000000000000000000" pitchFamily="2" charset="0"/>
              </a:rPr>
              <a:t>vyšší</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úrovni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vzdělání</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Většina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pacientů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byla</a:t>
            </a:r>
            <a:r>
              <a:rPr lang="en-GB" sz="1200" kern="1200" dirty="0">
                <a:solidFill>
                  <a:schemeClr val="tx1"/>
                </a:solidFill>
                <a:effectLst/>
                <a:latin typeface="+mn-lt"/>
                <a:ea typeface="+mn-ea"/>
                <a:cs typeface="+mn-cs"/>
              </a:rPr>
              <a:t> do </a:t>
            </a:r>
            <a:r>
              <a:rPr lang="en-GB" sz="1200" kern="1200" dirty="0" err="1">
                <a:solidFill>
                  <a:schemeClr val="tx1"/>
                </a:solidFill>
                <a:effectLst/>
                <a:latin typeface="+mn-lt"/>
                <a:ea typeface="+mn-ea"/>
                <a:cs typeface="+mn-cs"/>
              </a:rPr>
              <a:t>začátku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průzkumu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léčena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jednou</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57 % </a:t>
            </a:r>
            <a:r>
              <a:rPr lang="en-GB" sz="1200" kern="1200" dirty="0" err="1">
                <a:solidFill>
                  <a:schemeClr val="tx1"/>
                </a:solidFill>
                <a:effectLst/>
                <a:latin typeface="+mn-lt"/>
                <a:ea typeface="+mn-ea"/>
                <a:cs typeface="+mn-cs"/>
              </a:rPr>
              <a:t>respondentů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podstoupilo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radikální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takže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celkové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výsledky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budou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ovlivněny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účinky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této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konkrétní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léčby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kvalitu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života</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Tento</a:t>
            </a:r>
            <a:r>
              <a:rPr lang="en-US" dirty="0"/>
              <a:t> </a:t>
            </a:r>
            <a:r>
              <a:rPr lang="en-US" dirty="0" err="1"/>
              <a:t>graf</a:t>
            </a:r>
            <a:r>
              <a:rPr lang="en-US" dirty="0"/>
              <a:t> </a:t>
            </a:r>
            <a:r>
              <a:rPr lang="en-US" dirty="0" err="1"/>
              <a:t>ukazuje</a:t>
            </a:r>
            <a:r>
              <a:rPr lang="en-US" dirty="0"/>
              <a:t> </a:t>
            </a:r>
            <a:r>
              <a:rPr lang="en-US" dirty="0" err="1"/>
              <a:t>všechny</a:t>
            </a:r>
            <a:r>
              <a:rPr lang="en-US" dirty="0"/>
              <a:t> </a:t>
            </a:r>
            <a:r>
              <a:rPr lang="en-US" dirty="0" err="1"/>
              <a:t>respondenty</a:t>
            </a:r>
            <a:r>
              <a:rPr lang="en-US" dirty="0"/>
              <a:t> </a:t>
            </a:r>
            <a:r>
              <a:rPr lang="en-US" dirty="0" err="1"/>
              <a:t>hodnotící</a:t>
            </a:r>
            <a:r>
              <a:rPr lang="en-US" dirty="0"/>
              <a:t> </a:t>
            </a:r>
            <a:r>
              <a:rPr lang="en-US" dirty="0" err="1"/>
              <a:t>kvalitu</a:t>
            </a:r>
            <a:r>
              <a:rPr lang="en-US" dirty="0"/>
              <a:t> </a:t>
            </a:r>
            <a:r>
              <a:rPr lang="en-US" dirty="0" err="1"/>
              <a:t>jejich</a:t>
            </a:r>
            <a:r>
              <a:rPr lang="en-US" dirty="0"/>
              <a:t> </a:t>
            </a:r>
            <a:r>
              <a:rPr lang="en-US" dirty="0" err="1"/>
              <a:t>života</a:t>
            </a:r>
            <a:r>
              <a:rPr lang="en-US" dirty="0"/>
              <a:t> od </a:t>
            </a:r>
            <a:r>
              <a:rPr lang="en-US" dirty="0" err="1"/>
              <a:t>jedné</a:t>
            </a:r>
            <a:r>
              <a:rPr lang="en-US" dirty="0"/>
              <a:t> do </a:t>
            </a:r>
            <a:r>
              <a:rPr lang="en-US" dirty="0" err="1"/>
              <a:t>sedmi</a:t>
            </a:r>
            <a:r>
              <a:rPr lang="en-US" dirty="0"/>
              <a:t> a </a:t>
            </a:r>
            <a:r>
              <a:rPr lang="en-US" dirty="0" err="1"/>
              <a:t>procentní</a:t>
            </a:r>
            <a:r>
              <a:rPr lang="en-US" dirty="0"/>
              <a:t> </a:t>
            </a:r>
            <a:r>
              <a:rPr lang="en-US" dirty="0" err="1"/>
              <a:t>podíl</a:t>
            </a:r>
            <a:r>
              <a:rPr lang="en-US" dirty="0"/>
              <a:t> v </a:t>
            </a:r>
            <a:r>
              <a:rPr lang="en-US" dirty="0" err="1"/>
              <a:t>každé</a:t>
            </a:r>
            <a:r>
              <a:rPr lang="en-US" dirty="0"/>
              <a:t> </a:t>
            </a:r>
            <a:r>
              <a:rPr lang="en-US" dirty="0" err="1"/>
              <a:t>kategorii</a:t>
            </a:r>
            <a:r>
              <a:rPr lang="en-US" dirty="0"/>
              <a:t>. </a:t>
            </a:r>
            <a:r>
              <a:rPr lang="en-US" dirty="0" err="1"/>
              <a:t>Uvidíte</a:t>
            </a:r>
            <a:r>
              <a:rPr lang="en-US" dirty="0"/>
              <a:t>, </a:t>
            </a:r>
            <a:r>
              <a:rPr lang="en-US" dirty="0" err="1"/>
              <a:t>že</a:t>
            </a:r>
            <a:r>
              <a:rPr lang="en-US" dirty="0"/>
              <a:t> </a:t>
            </a:r>
            <a:r>
              <a:rPr lang="en-US" dirty="0" err="1"/>
              <a:t>kvalita</a:t>
            </a:r>
            <a:r>
              <a:rPr lang="en-US" dirty="0"/>
              <a:t> </a:t>
            </a:r>
            <a:r>
              <a:rPr lang="en-US" dirty="0" err="1"/>
              <a:t>života</a:t>
            </a:r>
            <a:r>
              <a:rPr lang="en-US" dirty="0"/>
              <a:t> </a:t>
            </a:r>
            <a:r>
              <a:rPr lang="en-US" dirty="0" err="1"/>
              <a:t>respondentů</a:t>
            </a:r>
            <a:r>
              <a:rPr lang="en-US" dirty="0"/>
              <a:t> je </a:t>
            </a:r>
            <a:r>
              <a:rPr lang="en-US" dirty="0" err="1"/>
              <a:t>obecně</a:t>
            </a:r>
            <a:r>
              <a:rPr lang="en-US" dirty="0"/>
              <a:t> </a:t>
            </a:r>
            <a:r>
              <a:rPr lang="en-US" dirty="0" err="1"/>
              <a:t>dobrá</a:t>
            </a:r>
            <a:r>
              <a:rPr lang="en-US" dirty="0"/>
              <a:t>. Jak </a:t>
            </a:r>
            <a:r>
              <a:rPr lang="en-US" dirty="0" err="1"/>
              <a:t>však</a:t>
            </a:r>
            <a:r>
              <a:rPr lang="en-US" dirty="0"/>
              <a:t> </a:t>
            </a:r>
            <a:r>
              <a:rPr lang="en-US" dirty="0" err="1"/>
              <a:t>uvidíme</a:t>
            </a:r>
            <a:r>
              <a:rPr lang="en-US" dirty="0"/>
              <a:t> </a:t>
            </a:r>
            <a:r>
              <a:rPr lang="en-US" dirty="0" err="1"/>
              <a:t>na</a:t>
            </a:r>
            <a:r>
              <a:rPr lang="en-US" dirty="0"/>
              <a:t> </a:t>
            </a:r>
            <a:r>
              <a:rPr lang="en-US" dirty="0" err="1"/>
              <a:t>dalším</a:t>
            </a:r>
            <a:r>
              <a:rPr lang="en-US" dirty="0"/>
              <a:t> </a:t>
            </a:r>
            <a:r>
              <a:rPr lang="en-US" dirty="0" err="1"/>
              <a:t>snímku</a:t>
            </a:r>
            <a:r>
              <a:rPr lang="en-US" dirty="0"/>
              <a:t>, </a:t>
            </a:r>
            <a:r>
              <a:rPr lang="en-US" dirty="0" err="1"/>
              <a:t>některé</a:t>
            </a:r>
            <a:r>
              <a:rPr lang="en-US" dirty="0"/>
              <a:t> </a:t>
            </a:r>
            <a:r>
              <a:rPr lang="en-US" dirty="0" err="1"/>
              <a:t>aspekty</a:t>
            </a:r>
            <a:r>
              <a:rPr lang="en-US" dirty="0"/>
              <a:t> </a:t>
            </a:r>
            <a:r>
              <a:rPr lang="en-US" dirty="0" err="1"/>
              <a:t>života</a:t>
            </a:r>
            <a:r>
              <a:rPr lang="en-US" dirty="0"/>
              <a:t> </a:t>
            </a:r>
            <a:r>
              <a:rPr lang="en-US" dirty="0" err="1"/>
              <a:t>jsou</a:t>
            </a:r>
            <a:r>
              <a:rPr lang="en-US" dirty="0"/>
              <a:t> </a:t>
            </a:r>
            <a:r>
              <a:rPr lang="en-US" dirty="0" err="1"/>
              <a:t>lepší</a:t>
            </a:r>
            <a:r>
              <a:rPr lang="en-US" dirty="0"/>
              <a:t> </a:t>
            </a:r>
            <a:r>
              <a:rPr lang="en-US" dirty="0" err="1"/>
              <a:t>než</a:t>
            </a:r>
            <a:r>
              <a:rPr lang="en-US" dirty="0"/>
              <a:t> </a:t>
            </a:r>
            <a:r>
              <a:rPr lang="en-US" dirty="0" err="1"/>
              <a:t>jiné</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Tento snímek ukazuje hodnocení kvality života, takže čím nižší skóre, tím horší je kvalita života.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Tito zjistili, že nedostatek sexuálních funkcí a v menší míře inkontinence ovlivňují kvalitu života mužů mnohem více než jiné následky léčby.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 </a:t>
            </a:r>
            <a:r>
              <a:rPr lang="en-US" dirty="0" err="1"/>
              <a:t>těchto</a:t>
            </a:r>
            <a:r>
              <a:rPr lang="en-US" dirty="0"/>
              <a:t> </a:t>
            </a:r>
            <a:r>
              <a:rPr lang="en-US" dirty="0" err="1"/>
              <a:t>obecných</a:t>
            </a:r>
            <a:r>
              <a:rPr lang="en-US" dirty="0"/>
              <a:t> </a:t>
            </a:r>
            <a:r>
              <a:rPr lang="en-US" dirty="0" err="1"/>
              <a:t>zjištěních</a:t>
            </a:r>
            <a:r>
              <a:rPr lang="en-US" dirty="0"/>
              <a:t> se </a:t>
            </a:r>
            <a:r>
              <a:rPr lang="en-US" dirty="0" err="1"/>
              <a:t>nyní</a:t>
            </a:r>
            <a:r>
              <a:rPr lang="en-US" dirty="0"/>
              <a:t> </a:t>
            </a:r>
            <a:r>
              <a:rPr lang="en-US" dirty="0" err="1"/>
              <a:t>podívejme</a:t>
            </a:r>
            <a:r>
              <a:rPr lang="en-US" dirty="0"/>
              <a:t> </a:t>
            </a:r>
            <a:r>
              <a:rPr lang="en-US" dirty="0" err="1"/>
              <a:t>na</a:t>
            </a:r>
            <a:r>
              <a:rPr lang="en-US" dirty="0"/>
              <a:t> </a:t>
            </a:r>
            <a:r>
              <a:rPr lang="en-US" dirty="0" err="1"/>
              <a:t>některé</a:t>
            </a:r>
            <a:r>
              <a:rPr lang="en-US" dirty="0"/>
              <a:t> </a:t>
            </a:r>
            <a:r>
              <a:rPr lang="en-US" dirty="0" err="1"/>
              <a:t>specifické</a:t>
            </a:r>
            <a:r>
              <a:rPr lang="en-US" dirty="0"/>
              <a:t> </a:t>
            </a:r>
            <a:r>
              <a:rPr lang="en-US" dirty="0" err="1"/>
              <a:t>aspekty</a:t>
            </a:r>
            <a:r>
              <a:rPr lang="en-US" dirty="0"/>
              <a:t> </a:t>
            </a:r>
            <a:r>
              <a:rPr lang="en-US" dirty="0" err="1"/>
              <a:t>kvality</a:t>
            </a:r>
            <a:r>
              <a:rPr lang="en-US" dirty="0"/>
              <a:t> </a:t>
            </a:r>
            <a:r>
              <a:rPr lang="en-US" dirty="0" err="1"/>
              <a:t>života</a:t>
            </a:r>
            <a:r>
              <a:rPr lang="en-US" dirty="0"/>
              <a:t> po </a:t>
            </a:r>
            <a:r>
              <a:rPr lang="en-US" dirty="0" err="1"/>
              <a:t>léčbě</a:t>
            </a:r>
            <a:r>
              <a:rPr lang="en-US" dirty="0"/>
              <a:t> </a:t>
            </a:r>
            <a:r>
              <a:rPr lang="en-US" dirty="0" err="1"/>
              <a:t>rakoviny</a:t>
            </a:r>
            <a:r>
              <a:rPr lang="en-US" dirty="0"/>
              <a:t> </a:t>
            </a:r>
            <a:r>
              <a:rPr lang="en-US" dirty="0" err="1"/>
              <a:t>prostaty</a:t>
            </a:r>
            <a:r>
              <a:rPr lang="en-US" dirty="0"/>
              <a:t>.</a:t>
            </a:r>
          </a:p>
          <a:p>
            <a:endParaRPr lang="en-US" dirty="0"/>
          </a:p>
          <a:p>
            <a:r>
              <a:rPr lang="en-US" dirty="0"/>
              <a:t>Za </a:t>
            </a:r>
            <a:r>
              <a:rPr lang="en-US" dirty="0" err="1"/>
              <a:t>prvé</a:t>
            </a:r>
            <a:r>
              <a:rPr lang="en-US" dirty="0"/>
              <a:t>, </a:t>
            </a:r>
            <a:r>
              <a:rPr lang="en-US" dirty="0" err="1"/>
              <a:t>nepohodlí</a:t>
            </a:r>
            <a:r>
              <a:rPr lang="en-US" dirty="0"/>
              <a:t>, </a:t>
            </a:r>
            <a:r>
              <a:rPr lang="en-US" dirty="0" err="1"/>
              <a:t>únava</a:t>
            </a:r>
            <a:r>
              <a:rPr lang="en-US" dirty="0"/>
              <a:t> a </a:t>
            </a:r>
            <a:r>
              <a:rPr lang="en-US" dirty="0" err="1"/>
              <a:t>nespavost</a:t>
            </a:r>
            <a:r>
              <a:rPr lang="en-US" dirty="0"/>
              <a:t>, </a:t>
            </a:r>
            <a:r>
              <a:rPr lang="en-US" dirty="0" err="1"/>
              <a:t>kterou</a:t>
            </a:r>
            <a:r>
              <a:rPr lang="en-US" dirty="0"/>
              <a:t> </a:t>
            </a:r>
            <a:r>
              <a:rPr lang="en-US" dirty="0" err="1"/>
              <a:t>muži</a:t>
            </a:r>
            <a:r>
              <a:rPr lang="en-US" dirty="0"/>
              <a:t> </a:t>
            </a:r>
            <a:r>
              <a:rPr lang="en-US" dirty="0" err="1"/>
              <a:t>zažívají</a:t>
            </a:r>
            <a:r>
              <a:rPr lang="en-US" dirty="0"/>
              <a:t> po </a:t>
            </a:r>
            <a:r>
              <a:rPr lang="en-US" dirty="0" err="1"/>
              <a:t>léčbě</a:t>
            </a:r>
            <a:r>
              <a:rPr lang="en-US" dirty="0"/>
              <a:t>.</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Arial" panose="020B0604020202020204" pitchFamily="34" charset="0"/>
              </a:rPr>
              <a:t>Z tohoto snímku můžete vidět, že nepohodlí se zvyšuje s tím, jak muži procházejí fázemi léčby. Jakmile se dostanete na chemoterapii v pokročilých stádiích, zaznamená se více než trojnásobek bolesti a nepohodlí ve srovnání s léčbami v rané fázi.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Více než třetina mužů, kteří podstoupili chemoterapii, uvádí, že se v uplynulém týdnu cítili unavení. Úrovně únavy jsou u ostatních způsobů léčby relativně nižší, ale zdá se, že radioterapie souvisí s větší únavou než s chirurgickým zákrokem.</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Studie zjistila, že nespavost podle všeho hodně ovlivňuje muže po radioterapii s ADT a také po chemoterapii. Únava se zdvojnásobuje, když léčba postupuje od, řekněme, prostatektomie k chemoterapii.</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Studie zjistila, že 42 % mužů, kteří byli léčeni na rakovinu prostaty, je do určité míry úzkostných nebo depresivních.</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Zdá se, že recidiva rakoviny prostaty má velký dopad na duševní zdraví. Zde vidíte, že více než polovina respondentů, u kterých došlo k recidivě, hodnotí účinek na jejich duševní zdraví šest nebo více - jinými slovy, mělo to významný účinek.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můžete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vidět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zdá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problémy</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duševním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zdravím</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zhoršují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pokročilejší</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rakovina</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Je </a:t>
            </a:r>
            <a:r>
              <a:rPr lang="en-GB" sz="1200" kern="1200" dirty="0" err="1">
                <a:solidFill>
                  <a:schemeClr val="tx1"/>
                </a:solidFill>
                <a:effectLst/>
                <a:latin typeface="+mn-lt"/>
                <a:ea typeface="+mn-ea"/>
                <a:cs typeface="+mn-cs"/>
              </a:rPr>
              <a:t>zajímavé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poznamenat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aktivní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sledování</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spojeno</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vyšší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úrovní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deprese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úzkosti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některé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způsoby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léčby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jako</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radikální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prostatektomie</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radioterapie</a:t>
            </a:r>
            <a:r>
              <a:rPr lang="en-GB" sz="1200" kern="1200" dirty="0">
                <a:solidFill>
                  <a:schemeClr val="tx1"/>
                </a:solidFill>
                <a:effectLst/>
                <a:latin typeface="+mn-lt"/>
                <a:ea typeface="+mn-ea"/>
                <a:cs typeface="+mn-cs"/>
              </a:rPr>
              <a:t>. To </a:t>
            </a:r>
            <a:r>
              <a:rPr lang="en-GB" sz="1200" kern="1200" dirty="0" err="1">
                <a:solidFill>
                  <a:schemeClr val="tx1"/>
                </a:solidFill>
                <a:effectLst/>
                <a:latin typeface="+mn-lt"/>
                <a:ea typeface="+mn-ea"/>
                <a:cs typeface="+mn-cs"/>
              </a:rPr>
              <a:t>může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souviset</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dlouhodobými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obavami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které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může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přinést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pravidelné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testování</a:t>
            </a:r>
            <a:r>
              <a:rPr lang="en-GB" sz="1200" kern="1200" dirty="0">
                <a:solidFill>
                  <a:schemeClr val="tx1"/>
                </a:solidFill>
                <a:effectLst/>
                <a:latin typeface="+mn-lt"/>
                <a:ea typeface="+mn-ea"/>
                <a:cs typeface="+mn-cs"/>
              </a:rPr>
              <a:t>, a se </a:t>
            </a:r>
            <a:r>
              <a:rPr lang="en-GB" sz="1200" kern="1200" dirty="0" err="1">
                <a:solidFill>
                  <a:schemeClr val="tx1"/>
                </a:solidFill>
                <a:effectLst/>
                <a:latin typeface="+mn-lt"/>
                <a:ea typeface="+mn-ea"/>
                <a:cs typeface="+mn-cs"/>
              </a:rPr>
              <a:t>skutečností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rozhodnutí</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léčbě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může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být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ještě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třeba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učinit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Průzkum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muži</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aktivním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sledování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který</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provedl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jeden</a:t>
            </a:r>
            <a:r>
              <a:rPr lang="en-GB" sz="1200" kern="1200" dirty="0">
                <a:solidFill>
                  <a:schemeClr val="tx1"/>
                </a:solidFill>
                <a:effectLst/>
                <a:latin typeface="+mn-lt"/>
                <a:ea typeface="+mn-ea"/>
                <a:cs typeface="+mn-cs"/>
              </a:rPr>
              <a:t> z </a:t>
            </a:r>
            <a:r>
              <a:rPr lang="en-GB" sz="1200" kern="1200" dirty="0" err="1">
                <a:solidFill>
                  <a:schemeClr val="tx1"/>
                </a:solidFill>
                <a:effectLst/>
                <a:latin typeface="+mn-lt"/>
                <a:ea typeface="+mn-ea"/>
                <a:cs typeface="+mn-cs"/>
              </a:rPr>
              <a:t>členů</a:t>
            </a:r>
            <a:r>
              <a:rPr lang="en-GB" sz="1200" kern="1200" dirty="0">
                <a:solidFill>
                  <a:schemeClr val="tx1"/>
                </a:solidFill>
                <a:effectLst/>
                <a:latin typeface="+mn-lt"/>
                <a:ea typeface="+mn-ea"/>
                <a:cs typeface="+mn-cs"/>
              </a:rPr>
              <a:t> Europa </a:t>
            </a:r>
            <a:r>
              <a:rPr lang="en-GB" sz="1200" kern="1200" dirty="0" err="1">
                <a:solidFill>
                  <a:schemeClr val="tx1"/>
                </a:solidFill>
                <a:effectLst/>
                <a:latin typeface="+mn-lt"/>
                <a:ea typeface="+mn-ea"/>
                <a:cs typeface="+mn-cs"/>
              </a:rPr>
              <a:t>Uomo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dánská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organizace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pacientů</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rakovinou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prostaty</a:t>
            </a:r>
            <a:r>
              <a:rPr lang="en-GB" sz="1200" kern="1200" dirty="0">
                <a:solidFill>
                  <a:schemeClr val="tx1"/>
                </a:solidFill>
                <a:effectLst/>
                <a:latin typeface="+mn-lt"/>
                <a:ea typeface="+mn-ea"/>
                <a:cs typeface="+mn-cs"/>
              </a:rPr>
              <a:t> PROPA, </a:t>
            </a:r>
            <a:r>
              <a:rPr lang="en-GB" sz="1200" kern="1200" dirty="0" err="1">
                <a:solidFill>
                  <a:schemeClr val="tx1"/>
                </a:solidFill>
                <a:effectLst/>
                <a:latin typeface="+mn-lt"/>
                <a:ea typeface="+mn-ea"/>
                <a:cs typeface="+mn-cs"/>
              </a:rPr>
              <a:t>zjistil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37 % se </a:t>
            </a:r>
            <a:r>
              <a:rPr lang="en-GB" sz="1200" kern="1200" dirty="0" err="1">
                <a:solidFill>
                  <a:schemeClr val="tx1"/>
                </a:solidFill>
                <a:effectLst/>
                <a:latin typeface="+mn-lt"/>
                <a:ea typeface="+mn-ea"/>
                <a:cs typeface="+mn-cs"/>
              </a:rPr>
              <a:t>cítí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vážně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středně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znepokojeně</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Tento snímek opět ukazuje hodnocení kvality života: čím vyšší hodnocení, tím vyšší kvalita života. Ukazuje kvalitu života v souvislosti se sexuální funkcí po různých způsobech léčby.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Hodnocení kvality života pro všechny druhy léčby je zjevně nízké ve srovnání s aktivním sledováním.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Proč hodnocení aktivního sledování není 100, což je vrchol stupnice hodnocení EPIC? Je to proto, že v tomto věku (průměrný věk studie je 70 let) nejsou sexuální funkce normálně 100%.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Při srovnání těchto údajů s běžnou populací je průměrné hodnocení sexuálních funkcí EPIC u mužů bez rakoviny prostaty 61, což je zjevně velmi podobné aktivnímu hodnocení sledování zde.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Jak velký problém je tedy ovlivnění sexuální funkce? Můžete vidět, že je to velký nebo středně závažný problém asi u poloviny mužů. Bylo by zajímavé získat pohled partnerů na stejnou otázku.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Přibližně tři čtvrtiny mužů, kteří odpověděli na průzkum, hodnotili svou současnou schopnost sexuálně fungovat špatně nebo velmi špatně. To je jasně zčásti odrazem věku respondenta a také účinků léčby.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Pro srovnání je však zajímavé podívat se na studii z roku 2017 u mužů v mírně vyšším věku (průměrný věk 74,5), kteří neměli rakovinu prostaty, a která používala stejná měření EPIC-26 (</a:t>
            </a:r>
            <a:r>
              <a:rPr lang="cs-CZ"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cs-CZ" sz="1800" kern="100" dirty="0">
                <a:effectLst/>
                <a:latin typeface="Calibri" panose="020F0502020204030204" pitchFamily="34" charset="0"/>
                <a:ea typeface="Calibri" panose="020F0502020204030204" pitchFamily="34" charset="0"/>
                <a:cs typeface="Arial" panose="020B0604020202020204" pitchFamily="34" charset="0"/>
              </a:rPr>
              <a:t> et al, PMID: 28168601). Zjistilo se, že 50 % těchto mužů hodnotilo jejich schopnost sexuálně fungovat jako špatnou nebo velmi špatnou. Je zřejmé, že se jedná o významně nižší procento než 76 % mužů s rakovinou prostaty v naší studii.</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Při</a:t>
            </a:r>
            <a:r>
              <a:rPr lang="en-US" dirty="0"/>
              <a:t> </a:t>
            </a:r>
            <a:r>
              <a:rPr lang="en-US" dirty="0" err="1"/>
              <a:t>pohledu</a:t>
            </a:r>
            <a:r>
              <a:rPr lang="en-US" dirty="0"/>
              <a:t> </a:t>
            </a:r>
            <a:r>
              <a:rPr lang="en-US" dirty="0" err="1"/>
              <a:t>na</a:t>
            </a:r>
            <a:r>
              <a:rPr lang="en-US" dirty="0"/>
              <a:t> to, jak </a:t>
            </a:r>
            <a:r>
              <a:rPr lang="en-US" dirty="0" err="1"/>
              <a:t>různé</a:t>
            </a:r>
            <a:r>
              <a:rPr lang="en-US" dirty="0"/>
              <a:t> </a:t>
            </a:r>
            <a:r>
              <a:rPr lang="en-US" dirty="0" err="1"/>
              <a:t>léčby</a:t>
            </a:r>
            <a:r>
              <a:rPr lang="en-US" dirty="0"/>
              <a:t> </a:t>
            </a:r>
            <a:r>
              <a:rPr lang="en-US" dirty="0" err="1"/>
              <a:t>ovlivňují</a:t>
            </a:r>
            <a:r>
              <a:rPr lang="en-US" dirty="0"/>
              <a:t> </a:t>
            </a:r>
            <a:r>
              <a:rPr lang="en-US" dirty="0" err="1"/>
              <a:t>sexuální</a:t>
            </a:r>
            <a:r>
              <a:rPr lang="en-US" dirty="0"/>
              <a:t> </a:t>
            </a:r>
            <a:r>
              <a:rPr lang="en-US" dirty="0" err="1"/>
              <a:t>funkci</a:t>
            </a:r>
            <a:r>
              <a:rPr lang="en-US" dirty="0"/>
              <a:t>, </a:t>
            </a:r>
            <a:r>
              <a:rPr lang="en-US" dirty="0" err="1"/>
              <a:t>můžete</a:t>
            </a:r>
            <a:r>
              <a:rPr lang="en-US" dirty="0"/>
              <a:t> z </a:t>
            </a:r>
            <a:r>
              <a:rPr lang="en-US" dirty="0" err="1"/>
              <a:t>výsledků</a:t>
            </a:r>
            <a:r>
              <a:rPr lang="en-US" dirty="0"/>
              <a:t> </a:t>
            </a:r>
            <a:r>
              <a:rPr lang="en-US" dirty="0" err="1"/>
              <a:t>výše</a:t>
            </a:r>
            <a:r>
              <a:rPr lang="en-US" dirty="0"/>
              <a:t> </a:t>
            </a:r>
            <a:r>
              <a:rPr lang="en-US" dirty="0" err="1"/>
              <a:t>vidět</a:t>
            </a:r>
            <a:r>
              <a:rPr lang="en-US" dirty="0"/>
              <a:t>, </a:t>
            </a:r>
            <a:r>
              <a:rPr lang="en-US" dirty="0" err="1"/>
              <a:t>že</a:t>
            </a:r>
            <a:r>
              <a:rPr lang="en-US" dirty="0"/>
              <a:t> </a:t>
            </a:r>
            <a:r>
              <a:rPr lang="en-US" dirty="0" err="1"/>
              <a:t>více</a:t>
            </a:r>
            <a:r>
              <a:rPr lang="en-US" dirty="0"/>
              <a:t> </a:t>
            </a:r>
            <a:r>
              <a:rPr lang="en-US" dirty="0" err="1"/>
              <a:t>než</a:t>
            </a:r>
            <a:r>
              <a:rPr lang="en-US" dirty="0"/>
              <a:t> </a:t>
            </a:r>
            <a:r>
              <a:rPr lang="en-US" dirty="0" err="1"/>
              <a:t>polovina</a:t>
            </a:r>
            <a:r>
              <a:rPr lang="en-US" dirty="0"/>
              <a:t> </a:t>
            </a:r>
            <a:r>
              <a:rPr lang="en-US" dirty="0" err="1"/>
              <a:t>mužů</a:t>
            </a:r>
            <a:r>
              <a:rPr lang="en-US" dirty="0"/>
              <a:t>, </a:t>
            </a:r>
            <a:r>
              <a:rPr lang="en-US" dirty="0" err="1"/>
              <a:t>kteří</a:t>
            </a:r>
            <a:r>
              <a:rPr lang="en-US" dirty="0"/>
              <a:t> </a:t>
            </a:r>
            <a:r>
              <a:rPr lang="en-US" dirty="0" err="1"/>
              <a:t>podstoupili</a:t>
            </a:r>
            <a:r>
              <a:rPr lang="en-US" dirty="0"/>
              <a:t> </a:t>
            </a:r>
            <a:r>
              <a:rPr lang="en-US" dirty="0" err="1"/>
              <a:t>prostatektomii</a:t>
            </a:r>
            <a:r>
              <a:rPr lang="en-US" dirty="0"/>
              <a:t>, </a:t>
            </a:r>
            <a:r>
              <a:rPr lang="en-US" dirty="0" err="1"/>
              <a:t>zjistí</a:t>
            </a:r>
            <a:r>
              <a:rPr lang="en-US" dirty="0"/>
              <a:t>, </a:t>
            </a:r>
            <a:r>
              <a:rPr lang="en-US" dirty="0" err="1"/>
              <a:t>že</a:t>
            </a:r>
            <a:r>
              <a:rPr lang="en-US" dirty="0"/>
              <a:t> </a:t>
            </a:r>
            <a:r>
              <a:rPr lang="en-US" dirty="0" err="1"/>
              <a:t>sexuální</a:t>
            </a:r>
            <a:r>
              <a:rPr lang="en-US" dirty="0"/>
              <a:t> </a:t>
            </a:r>
            <a:r>
              <a:rPr lang="en-US" dirty="0" err="1"/>
              <a:t>funkce</a:t>
            </a:r>
            <a:r>
              <a:rPr lang="en-US" dirty="0"/>
              <a:t> je pro </a:t>
            </a:r>
            <a:r>
              <a:rPr lang="en-US" dirty="0" err="1"/>
              <a:t>ně</a:t>
            </a:r>
            <a:r>
              <a:rPr lang="en-US" dirty="0"/>
              <a:t> </a:t>
            </a:r>
            <a:r>
              <a:rPr lang="en-US" dirty="0" err="1"/>
              <a:t>velkým</a:t>
            </a:r>
            <a:r>
              <a:rPr lang="en-US" dirty="0"/>
              <a:t> </a:t>
            </a:r>
            <a:r>
              <a:rPr lang="en-US" dirty="0" err="1"/>
              <a:t>nebo</a:t>
            </a:r>
            <a:r>
              <a:rPr lang="en-US" dirty="0"/>
              <a:t> </a:t>
            </a:r>
            <a:r>
              <a:rPr lang="en-US" dirty="0" err="1"/>
              <a:t>středním</a:t>
            </a:r>
            <a:r>
              <a:rPr lang="en-US" dirty="0"/>
              <a:t> </a:t>
            </a:r>
            <a:r>
              <a:rPr lang="en-US" dirty="0" err="1"/>
              <a:t>problémem</a:t>
            </a:r>
            <a:r>
              <a:rPr lang="en-US" dirty="0"/>
              <a:t>. To je </a:t>
            </a:r>
            <a:r>
              <a:rPr lang="en-US" dirty="0" err="1"/>
              <a:t>významný</a:t>
            </a:r>
            <a:r>
              <a:rPr lang="en-US" dirty="0"/>
              <a:t> </a:t>
            </a:r>
            <a:r>
              <a:rPr lang="en-US" dirty="0" err="1"/>
              <a:t>podíl</a:t>
            </a:r>
            <a:r>
              <a:rPr lang="en-US" dirty="0"/>
              <a:t>.</a:t>
            </a:r>
          </a:p>
          <a:p>
            <a:endParaRPr lang="en-US" dirty="0"/>
          </a:p>
          <a:p>
            <a:r>
              <a:rPr lang="en-US" dirty="0" err="1"/>
              <a:t>Níže</a:t>
            </a:r>
            <a:r>
              <a:rPr lang="en-US" dirty="0"/>
              <a:t> </a:t>
            </a:r>
            <a:r>
              <a:rPr lang="en-US" dirty="0" err="1"/>
              <a:t>uvedená</a:t>
            </a:r>
            <a:r>
              <a:rPr lang="en-US" dirty="0"/>
              <a:t> </a:t>
            </a:r>
            <a:r>
              <a:rPr lang="en-US" dirty="0" err="1"/>
              <a:t>čísla</a:t>
            </a:r>
            <a:r>
              <a:rPr lang="en-US" dirty="0"/>
              <a:t> </a:t>
            </a:r>
            <a:r>
              <a:rPr lang="en-US" dirty="0" err="1"/>
              <a:t>ukazují</a:t>
            </a:r>
            <a:r>
              <a:rPr lang="en-US" dirty="0"/>
              <a:t>, </a:t>
            </a:r>
            <a:r>
              <a:rPr lang="en-US" dirty="0" err="1"/>
              <a:t>že</a:t>
            </a:r>
            <a:r>
              <a:rPr lang="en-US" dirty="0"/>
              <a:t> </a:t>
            </a:r>
            <a:r>
              <a:rPr lang="en-US" dirty="0" err="1"/>
              <a:t>sexuální</a:t>
            </a:r>
            <a:r>
              <a:rPr lang="en-US" dirty="0"/>
              <a:t> </a:t>
            </a:r>
            <a:r>
              <a:rPr lang="en-US" dirty="0" err="1"/>
              <a:t>funkce</a:t>
            </a:r>
            <a:r>
              <a:rPr lang="en-US" dirty="0"/>
              <a:t> se po </a:t>
            </a:r>
            <a:r>
              <a:rPr lang="en-US" dirty="0" err="1"/>
              <a:t>radioterapii</a:t>
            </a:r>
            <a:r>
              <a:rPr lang="en-US" dirty="0"/>
              <a:t> </a:t>
            </a:r>
            <a:r>
              <a:rPr lang="en-US" dirty="0" err="1"/>
              <a:t>jeví</a:t>
            </a:r>
            <a:r>
              <a:rPr lang="en-US" dirty="0"/>
              <a:t> </a:t>
            </a:r>
            <a:r>
              <a:rPr lang="en-US" dirty="0" err="1"/>
              <a:t>jako</a:t>
            </a:r>
            <a:r>
              <a:rPr lang="en-US" dirty="0"/>
              <a:t> o </a:t>
            </a:r>
            <a:r>
              <a:rPr lang="en-US" dirty="0" err="1"/>
              <a:t>něco</a:t>
            </a:r>
            <a:r>
              <a:rPr lang="en-US" dirty="0"/>
              <a:t> </a:t>
            </a:r>
            <a:r>
              <a:rPr lang="en-US" dirty="0" err="1"/>
              <a:t>méně</a:t>
            </a:r>
            <a:r>
              <a:rPr lang="en-US" dirty="0"/>
              <a:t> </a:t>
            </a:r>
            <a:r>
              <a:rPr lang="en-US" dirty="0" err="1"/>
              <a:t>významný</a:t>
            </a:r>
            <a:r>
              <a:rPr lang="en-US" dirty="0"/>
              <a:t> </a:t>
            </a:r>
            <a:r>
              <a:rPr lang="en-US" dirty="0" err="1"/>
              <a:t>problém</a:t>
            </a:r>
            <a:r>
              <a:rPr lang="en-US" dirty="0"/>
              <a:t>: 47,3 % </a:t>
            </a:r>
            <a:r>
              <a:rPr lang="en-US" dirty="0" err="1"/>
              <a:t>respondentů</a:t>
            </a:r>
            <a:r>
              <a:rPr lang="en-US" dirty="0"/>
              <a:t> u </a:t>
            </a:r>
            <a:r>
              <a:rPr lang="en-US" dirty="0" err="1"/>
              <a:t>radioterapie</a:t>
            </a:r>
            <a:r>
              <a:rPr lang="en-US" dirty="0"/>
              <a:t> </a:t>
            </a:r>
            <a:r>
              <a:rPr lang="en-US" dirty="0" err="1"/>
              <a:t>mělo</a:t>
            </a:r>
            <a:r>
              <a:rPr lang="en-US" dirty="0"/>
              <a:t> </a:t>
            </a:r>
            <a:r>
              <a:rPr lang="en-US" dirty="0" err="1"/>
              <a:t>významné</a:t>
            </a:r>
            <a:r>
              <a:rPr lang="en-US" dirty="0"/>
              <a:t> </a:t>
            </a:r>
            <a:r>
              <a:rPr lang="en-US" dirty="0" err="1"/>
              <a:t>problémy</a:t>
            </a:r>
            <a:r>
              <a:rPr lang="en-US" dirty="0"/>
              <a:t> </a:t>
            </a:r>
            <a:r>
              <a:rPr lang="en-US" dirty="0" err="1"/>
              <a:t>ve</a:t>
            </a:r>
            <a:r>
              <a:rPr lang="en-US" dirty="0"/>
              <a:t> </a:t>
            </a:r>
            <a:r>
              <a:rPr lang="en-US" dirty="0" err="1"/>
              <a:t>srovnání</a:t>
            </a:r>
            <a:r>
              <a:rPr lang="en-US" dirty="0"/>
              <a:t> s 54,8 % </a:t>
            </a:r>
            <a:r>
              <a:rPr lang="en-US" dirty="0" err="1"/>
              <a:t>respondentů</a:t>
            </a:r>
            <a:r>
              <a:rPr lang="en-US" dirty="0"/>
              <a:t> u </a:t>
            </a:r>
            <a:r>
              <a:rPr lang="en-US" dirty="0" err="1"/>
              <a:t>prostatektomie</a:t>
            </a:r>
            <a:r>
              <a:rPr lang="en-US" dirty="0"/>
              <a:t>. </a:t>
            </a:r>
          </a:p>
          <a:p>
            <a:endParaRPr lang="en-US" dirty="0"/>
          </a:p>
          <a:p>
            <a:r>
              <a:rPr lang="en-US" dirty="0" err="1"/>
              <a:t>Obě</a:t>
            </a:r>
            <a:r>
              <a:rPr lang="en-US" dirty="0"/>
              <a:t> </a:t>
            </a:r>
            <a:r>
              <a:rPr lang="en-US" dirty="0" err="1"/>
              <a:t>zjištění</a:t>
            </a:r>
            <a:r>
              <a:rPr lang="en-US" dirty="0"/>
              <a:t> </a:t>
            </a:r>
            <a:r>
              <a:rPr lang="en-US" dirty="0" err="1"/>
              <a:t>však</a:t>
            </a:r>
            <a:r>
              <a:rPr lang="en-US" dirty="0"/>
              <a:t> </a:t>
            </a:r>
            <a:r>
              <a:rPr lang="en-US" dirty="0" err="1"/>
              <a:t>naznačují</a:t>
            </a:r>
            <a:r>
              <a:rPr lang="en-US" dirty="0"/>
              <a:t>, </a:t>
            </a:r>
            <a:r>
              <a:rPr lang="en-US" dirty="0" err="1"/>
              <a:t>že</a:t>
            </a:r>
            <a:r>
              <a:rPr lang="en-US" dirty="0"/>
              <a:t> </a:t>
            </a:r>
            <a:r>
              <a:rPr lang="en-US" dirty="0" err="1"/>
              <a:t>pokud</a:t>
            </a:r>
            <a:r>
              <a:rPr lang="en-US" dirty="0"/>
              <a:t> </a:t>
            </a:r>
            <a:r>
              <a:rPr lang="en-US" dirty="0" err="1"/>
              <a:t>jde</a:t>
            </a:r>
            <a:r>
              <a:rPr lang="en-US" dirty="0"/>
              <a:t> o </a:t>
            </a:r>
            <a:r>
              <a:rPr lang="en-US" dirty="0" err="1"/>
              <a:t>sexuální</a:t>
            </a:r>
            <a:r>
              <a:rPr lang="en-US" dirty="0"/>
              <a:t> </a:t>
            </a:r>
            <a:r>
              <a:rPr lang="en-US" dirty="0" err="1"/>
              <a:t>funkce</a:t>
            </a:r>
            <a:r>
              <a:rPr lang="en-US" dirty="0"/>
              <a:t>, </a:t>
            </a:r>
            <a:r>
              <a:rPr lang="en-US" dirty="0" err="1"/>
              <a:t>obě</a:t>
            </a:r>
            <a:r>
              <a:rPr lang="en-US" dirty="0"/>
              <a:t> </a:t>
            </a:r>
            <a:r>
              <a:rPr lang="en-US" dirty="0" err="1"/>
              <a:t>hlavní</a:t>
            </a:r>
            <a:r>
              <a:rPr lang="en-US" dirty="0"/>
              <a:t> </a:t>
            </a:r>
            <a:r>
              <a:rPr lang="en-US" dirty="0" err="1"/>
              <a:t>první</a:t>
            </a:r>
            <a:r>
              <a:rPr lang="en-US" dirty="0"/>
              <a:t> </a:t>
            </a:r>
            <a:r>
              <a:rPr lang="en-US" dirty="0" err="1"/>
              <a:t>léčby</a:t>
            </a:r>
            <a:r>
              <a:rPr lang="en-US" dirty="0"/>
              <a:t> </a:t>
            </a:r>
            <a:r>
              <a:rPr lang="en-US" dirty="0" err="1"/>
              <a:t>rakoviny</a:t>
            </a:r>
            <a:r>
              <a:rPr lang="en-US" dirty="0"/>
              <a:t> </a:t>
            </a:r>
            <a:r>
              <a:rPr lang="en-US" dirty="0" err="1"/>
              <a:t>prostaty</a:t>
            </a:r>
            <a:r>
              <a:rPr lang="en-US" dirty="0"/>
              <a:t> </a:t>
            </a:r>
            <a:r>
              <a:rPr lang="en-US" dirty="0" err="1"/>
              <a:t>mají</a:t>
            </a:r>
            <a:r>
              <a:rPr lang="en-US" dirty="0"/>
              <a:t> </a:t>
            </a:r>
            <a:r>
              <a:rPr lang="en-US" dirty="0" err="1"/>
              <a:t>významný</a:t>
            </a:r>
            <a:r>
              <a:rPr lang="en-US" dirty="0"/>
              <a:t> </a:t>
            </a:r>
            <a:r>
              <a:rPr lang="en-US" dirty="0" err="1"/>
              <a:t>vliv</a:t>
            </a:r>
            <a:r>
              <a:rPr lang="en-US" dirty="0"/>
              <a:t> </a:t>
            </a:r>
            <a:r>
              <a:rPr lang="en-US" dirty="0" err="1"/>
              <a:t>na</a:t>
            </a:r>
            <a:r>
              <a:rPr lang="en-US" dirty="0"/>
              <a:t> </a:t>
            </a:r>
            <a:r>
              <a:rPr lang="en-US" dirty="0" err="1"/>
              <a:t>kvalitu</a:t>
            </a:r>
            <a:r>
              <a:rPr lang="en-US" dirty="0"/>
              <a:t> </a:t>
            </a:r>
            <a:r>
              <a:rPr lang="en-US" dirty="0" err="1"/>
              <a:t>života</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Arial" panose="020B0604020202020204" pitchFamily="34" charset="0"/>
              </a:rPr>
              <a:t>Pouze třetina mužů, kteří se zúčastnili průzkumu, vyzkoušela léky a zařízení na zlepšení erekce. Vzhledem k prevalenci problémů se sexuální funkcí při léčbě zde zjevně existuje mezera a potřeba poskytnout mužům více rad ohledně těchto přístupů.</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 </a:t>
            </a:r>
            <a:r>
              <a:rPr lang="en-US" dirty="0" err="1"/>
              <a:t>močové</a:t>
            </a:r>
            <a:r>
              <a:rPr lang="en-US" dirty="0"/>
              <a:t> </a:t>
            </a:r>
            <a:r>
              <a:rPr lang="en-US" dirty="0" err="1"/>
              <a:t>inkontinenci</a:t>
            </a:r>
            <a:r>
              <a:rPr lang="en-US" dirty="0"/>
              <a:t> </a:t>
            </a:r>
            <a:r>
              <a:rPr lang="en-US" dirty="0" err="1"/>
              <a:t>jsme</a:t>
            </a:r>
            <a:r>
              <a:rPr lang="en-US" dirty="0"/>
              <a:t> </a:t>
            </a:r>
            <a:r>
              <a:rPr lang="en-US" dirty="0" err="1"/>
              <a:t>provedli</a:t>
            </a:r>
            <a:r>
              <a:rPr lang="en-US" dirty="0"/>
              <a:t> </a:t>
            </a:r>
            <a:r>
              <a:rPr lang="en-US" dirty="0" err="1"/>
              <a:t>přesně</a:t>
            </a:r>
            <a:r>
              <a:rPr lang="en-US" dirty="0"/>
              <a:t> </a:t>
            </a:r>
            <a:r>
              <a:rPr lang="en-US" dirty="0" err="1"/>
              <a:t>stejnou</a:t>
            </a:r>
            <a:r>
              <a:rPr lang="en-US" dirty="0"/>
              <a:t> </a:t>
            </a:r>
            <a:r>
              <a:rPr lang="en-US" dirty="0" err="1"/>
              <a:t>analýzu</a:t>
            </a:r>
            <a:r>
              <a:rPr lang="en-US" dirty="0"/>
              <a:t> </a:t>
            </a:r>
            <a:r>
              <a:rPr lang="en-US" dirty="0" err="1"/>
              <a:t>jako</a:t>
            </a:r>
            <a:r>
              <a:rPr lang="en-US" dirty="0"/>
              <a:t> u </a:t>
            </a:r>
            <a:r>
              <a:rPr lang="en-US" dirty="0" err="1"/>
              <a:t>sexuálních</a:t>
            </a:r>
            <a:r>
              <a:rPr lang="en-US" dirty="0"/>
              <a:t> </a:t>
            </a:r>
            <a:r>
              <a:rPr lang="en-US" dirty="0" err="1"/>
              <a:t>funkcí</a:t>
            </a:r>
            <a:r>
              <a:rPr lang="en-US" dirty="0"/>
              <a:t>. </a:t>
            </a:r>
            <a:r>
              <a:rPr lang="en-US" dirty="0" err="1"/>
              <a:t>Nejprve</a:t>
            </a:r>
            <a:r>
              <a:rPr lang="en-US" dirty="0"/>
              <a:t> </a:t>
            </a:r>
            <a:r>
              <a:rPr lang="en-US" dirty="0" err="1"/>
              <a:t>jsme</a:t>
            </a:r>
            <a:r>
              <a:rPr lang="en-US" dirty="0"/>
              <a:t> </a:t>
            </a:r>
            <a:r>
              <a:rPr lang="en-US" dirty="0" err="1"/>
              <a:t>porovnali</a:t>
            </a:r>
            <a:r>
              <a:rPr lang="en-US" dirty="0"/>
              <a:t> </a:t>
            </a:r>
            <a:r>
              <a:rPr lang="en-US" dirty="0" err="1"/>
              <a:t>různé</a:t>
            </a:r>
            <a:r>
              <a:rPr lang="en-US" dirty="0"/>
              <a:t> </a:t>
            </a:r>
            <a:r>
              <a:rPr lang="en-US" dirty="0" err="1"/>
              <a:t>způsoby</a:t>
            </a:r>
            <a:r>
              <a:rPr lang="en-US" dirty="0"/>
              <a:t> </a:t>
            </a:r>
            <a:r>
              <a:rPr lang="en-US" dirty="0" err="1"/>
              <a:t>léčby</a:t>
            </a:r>
            <a:r>
              <a:rPr lang="en-US" dirty="0"/>
              <a:t>. </a:t>
            </a:r>
            <a:r>
              <a:rPr lang="en-US" dirty="0" err="1"/>
              <a:t>Uvidíte</a:t>
            </a:r>
            <a:r>
              <a:rPr lang="en-US" dirty="0"/>
              <a:t>, </a:t>
            </a:r>
            <a:r>
              <a:rPr lang="en-US" dirty="0" err="1"/>
              <a:t>že</a:t>
            </a:r>
            <a:r>
              <a:rPr lang="en-US" dirty="0"/>
              <a:t> </a:t>
            </a:r>
            <a:r>
              <a:rPr lang="en-US" dirty="0" err="1"/>
              <a:t>prostatektomie</a:t>
            </a:r>
            <a:r>
              <a:rPr lang="en-US" dirty="0"/>
              <a:t> </a:t>
            </a:r>
            <a:r>
              <a:rPr lang="en-US" dirty="0" err="1"/>
              <a:t>souvisí</a:t>
            </a:r>
            <a:r>
              <a:rPr lang="en-US" dirty="0"/>
              <a:t> s </a:t>
            </a:r>
            <a:r>
              <a:rPr lang="en-US" dirty="0" err="1"/>
              <a:t>nižší</a:t>
            </a:r>
            <a:r>
              <a:rPr lang="en-US" dirty="0"/>
              <a:t> </a:t>
            </a:r>
            <a:r>
              <a:rPr lang="en-US" dirty="0" err="1"/>
              <a:t>kvalitou</a:t>
            </a:r>
            <a:r>
              <a:rPr lang="en-US" dirty="0"/>
              <a:t> </a:t>
            </a:r>
            <a:r>
              <a:rPr lang="en-US" dirty="0" err="1"/>
              <a:t>života</a:t>
            </a:r>
            <a:r>
              <a:rPr lang="en-US" dirty="0"/>
              <a:t> </a:t>
            </a:r>
            <a:r>
              <a:rPr lang="en-US" dirty="0" err="1"/>
              <a:t>než</a:t>
            </a:r>
            <a:r>
              <a:rPr lang="en-US" dirty="0"/>
              <a:t> </a:t>
            </a:r>
            <a:r>
              <a:rPr lang="en-US" dirty="0" err="1"/>
              <a:t>radioterapie</a:t>
            </a:r>
            <a:r>
              <a:rPr lang="en-US" dirty="0"/>
              <a:t>. </a:t>
            </a:r>
            <a:r>
              <a:rPr lang="en-US" dirty="0" err="1"/>
              <a:t>Ostatní</a:t>
            </a:r>
            <a:r>
              <a:rPr lang="en-US" dirty="0"/>
              <a:t> </a:t>
            </a:r>
            <a:r>
              <a:rPr lang="en-US" dirty="0" err="1"/>
              <a:t>léčby</a:t>
            </a:r>
            <a:r>
              <a:rPr lang="en-US" dirty="0"/>
              <a:t> </a:t>
            </a:r>
            <a:r>
              <a:rPr lang="en-US" dirty="0" err="1"/>
              <a:t>vykazují</a:t>
            </a:r>
            <a:r>
              <a:rPr lang="en-US" dirty="0"/>
              <a:t> </a:t>
            </a:r>
            <a:r>
              <a:rPr lang="en-US" dirty="0" err="1"/>
              <a:t>méně</a:t>
            </a:r>
            <a:r>
              <a:rPr lang="en-US" dirty="0"/>
              <a:t> </a:t>
            </a:r>
            <a:r>
              <a:rPr lang="en-US" dirty="0" err="1"/>
              <a:t>účinků</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Při</a:t>
            </a:r>
            <a:r>
              <a:rPr lang="en-US" dirty="0"/>
              <a:t> </a:t>
            </a:r>
            <a:r>
              <a:rPr lang="en-US" dirty="0" err="1"/>
              <a:t>srovnání</a:t>
            </a:r>
            <a:r>
              <a:rPr lang="en-US" dirty="0"/>
              <a:t> </a:t>
            </a:r>
            <a:r>
              <a:rPr lang="en-US" dirty="0" err="1"/>
              <a:t>těchto</a:t>
            </a:r>
            <a:r>
              <a:rPr lang="en-US" dirty="0"/>
              <a:t> </a:t>
            </a:r>
            <a:r>
              <a:rPr lang="en-US" dirty="0" err="1"/>
              <a:t>údajů</a:t>
            </a:r>
            <a:r>
              <a:rPr lang="en-US" dirty="0"/>
              <a:t> s </a:t>
            </a:r>
            <a:r>
              <a:rPr lang="en-US" dirty="0" err="1"/>
              <a:t>běžnou</a:t>
            </a:r>
            <a:r>
              <a:rPr lang="en-US" dirty="0"/>
              <a:t> </a:t>
            </a:r>
            <a:r>
              <a:rPr lang="en-US" dirty="0" err="1"/>
              <a:t>populací</a:t>
            </a:r>
            <a:r>
              <a:rPr lang="en-US" dirty="0"/>
              <a:t> je </a:t>
            </a:r>
            <a:r>
              <a:rPr lang="en-US" dirty="0" err="1"/>
              <a:t>průměrné</a:t>
            </a:r>
            <a:r>
              <a:rPr lang="en-US" dirty="0"/>
              <a:t> </a:t>
            </a:r>
            <a:r>
              <a:rPr lang="en-US" dirty="0" err="1"/>
              <a:t>hodnocení</a:t>
            </a:r>
            <a:r>
              <a:rPr lang="en-US" dirty="0"/>
              <a:t> </a:t>
            </a:r>
            <a:r>
              <a:rPr lang="en-US" dirty="0" err="1"/>
              <a:t>funkce</a:t>
            </a:r>
            <a:r>
              <a:rPr lang="en-US" dirty="0"/>
              <a:t> </a:t>
            </a:r>
            <a:r>
              <a:rPr lang="en-US" dirty="0" err="1"/>
              <a:t>močení</a:t>
            </a:r>
            <a:r>
              <a:rPr lang="en-US" dirty="0"/>
              <a:t> EPIC u </a:t>
            </a:r>
            <a:r>
              <a:rPr lang="en-US" dirty="0" err="1"/>
              <a:t>mužů</a:t>
            </a:r>
            <a:r>
              <a:rPr lang="en-US" dirty="0"/>
              <a:t> bez </a:t>
            </a:r>
            <a:r>
              <a:rPr lang="en-US" dirty="0" err="1"/>
              <a:t>rakoviny</a:t>
            </a:r>
            <a:r>
              <a:rPr lang="en-US" dirty="0"/>
              <a:t> </a:t>
            </a:r>
            <a:r>
              <a:rPr lang="en-US" dirty="0" err="1"/>
              <a:t>prostaty</a:t>
            </a:r>
            <a:r>
              <a:rPr lang="en-US" dirty="0"/>
              <a:t>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Arial" panose="020B0604020202020204" pitchFamily="34" charset="0"/>
              </a:rPr>
              <a:t>Podíváme-li se konkrétně na kontrolu moči, celkově 60 % dotázaných mužů mělo problémy. Zdá se, že chirurgie je spojena s nejvýznamnějšími problémy. Porovnání hodnot při chirurgickém zásahu s aktivním sledováním naznačuje, že operace zdvojnásobuje míru inkontinence. Je třeba poznamenat, že i během aktivního sledování však existují problémy s kapáním. To je odrazem průměrného věku respondentů.</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Co to v praxi znamená pro pacienty? Průzkum se ptal mužů, kolik inkontinenčních vložek každý den používají, a napříč všemi respondenty průzkumu více než třetina používá jednu nebo více vložek denně. To může odrážet skutečnost, že většina respondentů průzkumu podstoupila radikální prostatektomii. Z respondentů, kteří podstoupili prostatektomii, polovina používala vložky.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Abychom to uvedli do kontextu, studie z roku 2017 u mužů se zhruba stejným věkovým profilem, kteří NEBYLI léčeni na rakovinu prostaty, zjistila, že přibližně 5 % nosí vložky (PMID: 28168601). Je zde tedy zjevně významný účinek.</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Arial" panose="020B0604020202020204" pitchFamily="34" charset="0"/>
              </a:rPr>
              <a:t>Když se podíváme na to, jak velký vliv má kapání a únik na životy mužů, 16 % všech respondentů průzkumu to hodnotí jako velký nebo střední problém.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Pokud tento údaj rozdělíte na ty, kteří podstoupili prostatektomii a radioterapii, uvidíte vliv typu léčby na problém.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Podíváme-li se na pacienty s prostatektomií, v horním řádku čísel uvidíte, že 68 % říká, že kapání a únik je problém.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Porovnejte to s pacienty s radioterapií ve druhé linii, kde celkem 47 % pacientů tvrdí, že kapání a únik je problém.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Z těchto zjištění EUPROMS můžeme čerpat tři hlavní výsledná tvrzení.</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První je, že aktivní sledování by mělo být vždy zváženo, pokud jej lze bezpečně aplikovat, protože celkově nejlépe chrání kvalitu života. Kontrast mezi tímto a jinými přístupy je jistě z hlediska inkontinence a sexuálních funkcí jasný.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Druhou zprávou je, že včasné odhalení rakoviny prostaty je nanejvýš důležité. Čím pokročilejší je rakovina prostaty při stanovení diagnózy, tím horší jsou účinky léčby na kvalitu života. Graf zde ukazuje, že při současném pohledu na mnoho faktorů - nepohodlí, únava, nespavost a duševní zdraví - se všechny tyto příznaky setkávají s léčbou spojenou s pokročilejším karcinomem prostaty.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Arial" panose="020B0604020202020204" pitchFamily="34" charset="0"/>
              </a:rPr>
              <a:t>A třetí poselství, které si můžeme vzít ze všech údajů ze studie EUPROMS, je, že vysoce kvalitní léčba a podpora jsou zásadní. Výsledky EUPROMS ukazují závažné účinky, které mohou mít při léčbě rakoviny prostaty. Muži potřebují veškeré odborné znalosti a zkušenosti, které mohou získat během léčby a po ní, s informacemi a podporou v každé fázi procesu. Každý muž s rakovinou prostaty by měl být léčen v onkologickém centru s multidisciplinárními týmy.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 </a:t>
            </a:r>
            <a:r>
              <a:rPr lang="en-US" dirty="0" err="1"/>
              <a:t>důležité</a:t>
            </a:r>
            <a:r>
              <a:rPr lang="en-US" dirty="0"/>
              <a:t> </a:t>
            </a:r>
            <a:r>
              <a:rPr lang="en-US" dirty="0" err="1"/>
              <a:t>pochopit</a:t>
            </a:r>
            <a:r>
              <a:rPr lang="en-US" dirty="0"/>
              <a:t>, jak se </a:t>
            </a:r>
            <a:r>
              <a:rPr lang="en-US" dirty="0" err="1"/>
              <a:t>tato</a:t>
            </a:r>
            <a:r>
              <a:rPr lang="en-US" dirty="0"/>
              <a:t> </a:t>
            </a:r>
            <a:r>
              <a:rPr lang="en-US" dirty="0" err="1"/>
              <a:t>studie</a:t>
            </a:r>
            <a:r>
              <a:rPr lang="en-US" dirty="0"/>
              <a:t> </a:t>
            </a:r>
            <a:r>
              <a:rPr lang="en-US" dirty="0" err="1"/>
              <a:t>liší</a:t>
            </a:r>
            <a:r>
              <a:rPr lang="en-US" dirty="0"/>
              <a:t> od </a:t>
            </a:r>
            <a:r>
              <a:rPr lang="en-US" dirty="0" err="1"/>
              <a:t>předchozích</a:t>
            </a:r>
            <a:r>
              <a:rPr lang="en-US" dirty="0"/>
              <a:t> </a:t>
            </a:r>
            <a:r>
              <a:rPr lang="en-US" dirty="0" err="1"/>
              <a:t>studií</a:t>
            </a:r>
            <a:r>
              <a:rPr lang="en-US" dirty="0"/>
              <a:t> a </a:t>
            </a:r>
            <a:r>
              <a:rPr lang="en-US" dirty="0" err="1"/>
              <a:t>proč</a:t>
            </a:r>
            <a:r>
              <a:rPr lang="en-US" dirty="0"/>
              <a:t> je to </a:t>
            </a:r>
            <a:r>
              <a:rPr lang="en-US" dirty="0" err="1"/>
              <a:t>důležité</a:t>
            </a:r>
            <a:r>
              <a:rPr lang="en-US" dirty="0"/>
              <a:t>. </a:t>
            </a:r>
            <a:r>
              <a:rPr lang="en-US" dirty="0" err="1"/>
              <a:t>Většina</a:t>
            </a:r>
            <a:r>
              <a:rPr lang="en-US" dirty="0"/>
              <a:t> </a:t>
            </a:r>
            <a:r>
              <a:rPr lang="en-US" dirty="0" err="1"/>
              <a:t>studií</a:t>
            </a:r>
            <a:r>
              <a:rPr lang="en-US" dirty="0"/>
              <a:t> o </a:t>
            </a:r>
            <a:r>
              <a:rPr lang="en-US" dirty="0" err="1"/>
              <a:t>kvalitě</a:t>
            </a:r>
            <a:r>
              <a:rPr lang="en-US" dirty="0"/>
              <a:t> </a:t>
            </a:r>
            <a:r>
              <a:rPr lang="en-US" dirty="0" err="1"/>
              <a:t>života</a:t>
            </a:r>
            <a:r>
              <a:rPr lang="en-US" dirty="0"/>
              <a:t> u </a:t>
            </a:r>
            <a:r>
              <a:rPr lang="en-US" dirty="0" err="1"/>
              <a:t>mužů</a:t>
            </a:r>
            <a:r>
              <a:rPr lang="en-US" dirty="0"/>
              <a:t> s </a:t>
            </a:r>
            <a:r>
              <a:rPr lang="en-US" dirty="0" err="1"/>
              <a:t>rakovinou</a:t>
            </a:r>
            <a:r>
              <a:rPr lang="en-US" dirty="0"/>
              <a:t> </a:t>
            </a:r>
            <a:r>
              <a:rPr lang="en-US" dirty="0" err="1"/>
              <a:t>prostaty</a:t>
            </a:r>
            <a:r>
              <a:rPr lang="en-US" dirty="0"/>
              <a:t> se </a:t>
            </a:r>
            <a:r>
              <a:rPr lang="en-US" dirty="0" err="1"/>
              <a:t>provádí</a:t>
            </a:r>
            <a:r>
              <a:rPr lang="en-US" dirty="0"/>
              <a:t> v </a:t>
            </a:r>
            <a:r>
              <a:rPr lang="en-US" dirty="0" err="1"/>
              <a:t>klinickém</a:t>
            </a:r>
            <a:r>
              <a:rPr lang="en-US" dirty="0"/>
              <a:t> </a:t>
            </a:r>
            <a:r>
              <a:rPr lang="en-US" dirty="0" err="1"/>
              <a:t>prostředí</a:t>
            </a:r>
            <a:r>
              <a:rPr lang="en-US" dirty="0"/>
              <a:t>. </a:t>
            </a:r>
            <a:r>
              <a:rPr lang="en-US" dirty="0" err="1"/>
              <a:t>Jinými</a:t>
            </a:r>
            <a:r>
              <a:rPr lang="en-US" dirty="0"/>
              <a:t> </a:t>
            </a:r>
            <a:r>
              <a:rPr lang="en-US" dirty="0" err="1"/>
              <a:t>slovy</a:t>
            </a:r>
            <a:r>
              <a:rPr lang="en-US" dirty="0"/>
              <a:t>, </a:t>
            </a:r>
            <a:r>
              <a:rPr lang="en-US" dirty="0" err="1"/>
              <a:t>muži</a:t>
            </a:r>
            <a:r>
              <a:rPr lang="en-US" dirty="0"/>
              <a:t> </a:t>
            </a:r>
            <a:r>
              <a:rPr lang="en-US" dirty="0" err="1"/>
              <a:t>jsou</a:t>
            </a:r>
            <a:r>
              <a:rPr lang="en-US" dirty="0"/>
              <a:t> </a:t>
            </a:r>
            <a:r>
              <a:rPr lang="en-US" dirty="0" err="1"/>
              <a:t>dotazováni</a:t>
            </a:r>
            <a:r>
              <a:rPr lang="en-US" dirty="0"/>
              <a:t> </a:t>
            </a:r>
            <a:r>
              <a:rPr lang="en-US" dirty="0" err="1"/>
              <a:t>lékaři</a:t>
            </a:r>
            <a:r>
              <a:rPr lang="en-US" dirty="0"/>
              <a:t> a </a:t>
            </a:r>
            <a:r>
              <a:rPr lang="en-US" dirty="0" err="1"/>
              <a:t>zdravotními</a:t>
            </a:r>
            <a:r>
              <a:rPr lang="en-US" dirty="0"/>
              <a:t> </a:t>
            </a:r>
            <a:r>
              <a:rPr lang="en-US" dirty="0" err="1"/>
              <a:t>sestrami</a:t>
            </a:r>
            <a:r>
              <a:rPr lang="en-US" dirty="0"/>
              <a:t> </a:t>
            </a:r>
            <a:r>
              <a:rPr lang="en-US" dirty="0" err="1"/>
              <a:t>nebo</a:t>
            </a:r>
            <a:r>
              <a:rPr lang="en-US" dirty="0"/>
              <a:t> </a:t>
            </a:r>
            <a:r>
              <a:rPr lang="en-US" dirty="0" err="1"/>
              <a:t>vyplňují</a:t>
            </a:r>
            <a:r>
              <a:rPr lang="en-US" dirty="0"/>
              <a:t> </a:t>
            </a:r>
            <a:r>
              <a:rPr lang="en-US" dirty="0" err="1"/>
              <a:t>dotazníky</a:t>
            </a:r>
            <a:r>
              <a:rPr lang="en-US" dirty="0"/>
              <a:t>, </a:t>
            </a:r>
            <a:r>
              <a:rPr lang="en-US" dirty="0" err="1"/>
              <a:t>když</a:t>
            </a:r>
            <a:r>
              <a:rPr lang="en-US" dirty="0"/>
              <a:t> </a:t>
            </a:r>
            <a:r>
              <a:rPr lang="en-US" dirty="0" err="1"/>
              <a:t>navštěvují</a:t>
            </a:r>
            <a:r>
              <a:rPr lang="en-US" dirty="0"/>
              <a:t> </a:t>
            </a:r>
            <a:r>
              <a:rPr lang="en-US" dirty="0" err="1"/>
              <a:t>nemocnici</a:t>
            </a:r>
            <a:r>
              <a:rPr lang="en-US" dirty="0"/>
              <a:t> </a:t>
            </a:r>
            <a:r>
              <a:rPr lang="en-US" dirty="0" err="1"/>
              <a:t>kvůli</a:t>
            </a:r>
            <a:r>
              <a:rPr lang="en-US" dirty="0"/>
              <a:t> </a:t>
            </a:r>
            <a:r>
              <a:rPr lang="en-US" dirty="0" err="1"/>
              <a:t>ošetření</a:t>
            </a:r>
            <a:r>
              <a:rPr lang="en-US" dirty="0"/>
              <a:t> </a:t>
            </a:r>
            <a:r>
              <a:rPr lang="en-US" dirty="0" err="1"/>
              <a:t>nebo</a:t>
            </a:r>
            <a:r>
              <a:rPr lang="en-US" dirty="0"/>
              <a:t> </a:t>
            </a:r>
            <a:r>
              <a:rPr lang="en-US" dirty="0" err="1"/>
              <a:t>kontrole</a:t>
            </a:r>
            <a:r>
              <a:rPr lang="en-US" dirty="0"/>
              <a:t>. </a:t>
            </a:r>
            <a:r>
              <a:rPr lang="en-US" dirty="0" err="1"/>
              <a:t>Tento</a:t>
            </a:r>
            <a:r>
              <a:rPr lang="en-US" dirty="0"/>
              <a:t> online </a:t>
            </a:r>
            <a:r>
              <a:rPr lang="en-US" dirty="0" err="1"/>
              <a:t>průzkum</a:t>
            </a:r>
            <a:r>
              <a:rPr lang="en-US" dirty="0"/>
              <a:t> </a:t>
            </a:r>
            <a:r>
              <a:rPr lang="en-US" dirty="0" err="1"/>
              <a:t>vyplnili</a:t>
            </a:r>
            <a:r>
              <a:rPr lang="en-US" dirty="0"/>
              <a:t> </a:t>
            </a:r>
            <a:r>
              <a:rPr lang="en-US" dirty="0" err="1"/>
              <a:t>muži</a:t>
            </a:r>
            <a:r>
              <a:rPr lang="en-US" dirty="0"/>
              <a:t> </a:t>
            </a:r>
            <a:r>
              <a:rPr lang="en-US" dirty="0" err="1"/>
              <a:t>ve</a:t>
            </a:r>
            <a:r>
              <a:rPr lang="en-US" dirty="0"/>
              <a:t> </a:t>
            </a:r>
            <a:r>
              <a:rPr lang="en-US" dirty="0" err="1"/>
              <a:t>svém</a:t>
            </a:r>
            <a:r>
              <a:rPr lang="en-US" dirty="0"/>
              <a:t> </a:t>
            </a:r>
            <a:r>
              <a:rPr lang="en-US" dirty="0" err="1"/>
              <a:t>volném</a:t>
            </a:r>
            <a:r>
              <a:rPr lang="en-US" dirty="0"/>
              <a:t> </a:t>
            </a:r>
            <a:r>
              <a:rPr lang="en-US" dirty="0" err="1"/>
              <a:t>čase</a:t>
            </a:r>
            <a:r>
              <a:rPr lang="en-US" dirty="0"/>
              <a:t> a v </a:t>
            </a:r>
            <a:r>
              <a:rPr lang="en-US" dirty="0" err="1"/>
              <a:t>pohodlí</a:t>
            </a:r>
            <a:r>
              <a:rPr lang="en-US" dirty="0"/>
              <a:t> </a:t>
            </a:r>
            <a:r>
              <a:rPr lang="en-US" dirty="0" err="1"/>
              <a:t>domova</a:t>
            </a:r>
            <a:r>
              <a:rPr lang="en-US" dirty="0"/>
              <a:t>. To </a:t>
            </a:r>
            <a:r>
              <a:rPr lang="en-US" dirty="0" err="1"/>
              <a:t>znamená</a:t>
            </a:r>
            <a:r>
              <a:rPr lang="en-US" dirty="0"/>
              <a:t>, </a:t>
            </a:r>
            <a:r>
              <a:rPr lang="en-US" dirty="0" err="1"/>
              <a:t>že</a:t>
            </a:r>
            <a:r>
              <a:rPr lang="en-US" dirty="0"/>
              <a:t> </a:t>
            </a:r>
            <a:r>
              <a:rPr lang="en-US" dirty="0" err="1"/>
              <a:t>mohou</a:t>
            </a:r>
            <a:r>
              <a:rPr lang="en-US" dirty="0"/>
              <a:t> </a:t>
            </a:r>
            <a:r>
              <a:rPr lang="en-US" dirty="0" err="1"/>
              <a:t>mít</a:t>
            </a:r>
            <a:r>
              <a:rPr lang="en-US" dirty="0"/>
              <a:t> </a:t>
            </a:r>
            <a:r>
              <a:rPr lang="en-US" dirty="0" err="1"/>
              <a:t>více</a:t>
            </a:r>
            <a:r>
              <a:rPr lang="en-US" dirty="0"/>
              <a:t> </a:t>
            </a:r>
            <a:r>
              <a:rPr lang="en-US" dirty="0" err="1"/>
              <a:t>času</a:t>
            </a:r>
            <a:r>
              <a:rPr lang="en-US" dirty="0"/>
              <a:t> </a:t>
            </a:r>
            <a:r>
              <a:rPr lang="en-US" dirty="0" err="1"/>
              <a:t>na</a:t>
            </a:r>
            <a:r>
              <a:rPr lang="en-US" dirty="0"/>
              <a:t> </a:t>
            </a:r>
            <a:r>
              <a:rPr lang="en-US" dirty="0" err="1"/>
              <a:t>zvážení</a:t>
            </a:r>
            <a:r>
              <a:rPr lang="en-US" dirty="0"/>
              <a:t> </a:t>
            </a:r>
            <a:r>
              <a:rPr lang="en-US" dirty="0" err="1"/>
              <a:t>svých</a:t>
            </a:r>
            <a:r>
              <a:rPr lang="en-US" dirty="0"/>
              <a:t> </a:t>
            </a:r>
            <a:r>
              <a:rPr lang="en-US" dirty="0" err="1"/>
              <a:t>odpovědí</a:t>
            </a:r>
            <a:r>
              <a:rPr lang="en-US" dirty="0"/>
              <a:t> a </a:t>
            </a:r>
            <a:r>
              <a:rPr lang="en-US" dirty="0" err="1"/>
              <a:t>mohou</a:t>
            </a:r>
            <a:r>
              <a:rPr lang="en-US" dirty="0"/>
              <a:t> se </a:t>
            </a:r>
            <a:r>
              <a:rPr lang="en-US" dirty="0" err="1"/>
              <a:t>cítit</a:t>
            </a:r>
            <a:r>
              <a:rPr lang="en-US" dirty="0"/>
              <a:t> </a:t>
            </a:r>
            <a:r>
              <a:rPr lang="en-US" dirty="0" err="1"/>
              <a:t>pohodlněji</a:t>
            </a:r>
            <a:r>
              <a:rPr lang="en-US" dirty="0"/>
              <a:t> </a:t>
            </a:r>
            <a:r>
              <a:rPr lang="en-US" dirty="0" err="1"/>
              <a:t>mluvit</a:t>
            </a:r>
            <a:r>
              <a:rPr lang="en-US" dirty="0"/>
              <a:t> o tom, jak se </a:t>
            </a:r>
            <a:r>
              <a:rPr lang="en-US" dirty="0" err="1"/>
              <a:t>skutečně</a:t>
            </a:r>
            <a:r>
              <a:rPr lang="en-US" dirty="0"/>
              <a:t> </a:t>
            </a:r>
            <a:r>
              <a:rPr lang="en-US" dirty="0" err="1"/>
              <a:t>cítí</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Tento průzkum představuje průřezový obraz populace mužů, kteří byli léčeni pro rakovinu prostaty v celé Evropě. Průzkum se zeptal: „Jaký je váš život v této konkrétní době?“</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Arial" panose="020B0604020202020204" pitchFamily="34" charset="0"/>
              </a:rPr>
              <a:t>Studie nemohla zkoumat zdravotní stav jednotlivých respondentů před léčbou ani to, jak se pacienti s rakovinou prostaty liší od populace obecně. To by byl jiný druh studie.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on a bicycle&#10;&#10;Description automatically generated">
            <a:extLst>
              <a:ext uri="{FF2B5EF4-FFF2-40B4-BE49-F238E27FC236}">
                <a16:creationId xmlns:a16="http://schemas.microsoft.com/office/drawing/2014/main" id="{EAA65F73-18BC-DB98-1E6D-CA66FCC75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93"/>
            <a:ext cx="12192000" cy="6879293"/>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Dotazníky</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Dva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samostatné</a:t>
            </a:r>
            <a:r>
              <a:rPr lang="en-GB" sz="2300" dirty="0">
                <a:solidFill>
                  <a:schemeClr val="tx1">
                    <a:lumMod val="65000"/>
                    <a:lumOff val="35000"/>
                  </a:schemeClr>
                </a:solidFill>
                <a:latin typeface="Roboto" panose="02000000000000000000" pitchFamily="2" charset="0"/>
              </a:rPr>
              <a:t> on-line </a:t>
            </a:r>
            <a:r>
              <a:rPr lang="en-GB" sz="2300" dirty="0" err="1">
                <a:solidFill>
                  <a:schemeClr val="tx1">
                    <a:lumMod val="65000"/>
                    <a:lumOff val="35000"/>
                  </a:schemeClr>
                </a:solidFill>
                <a:latin typeface="Roboto" panose="02000000000000000000" pitchFamily="2" charset="0"/>
              </a:rPr>
              <a:t>průzkumy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provedené</a:t>
            </a:r>
            <a:r>
              <a:rPr lang="en-GB" sz="2300" dirty="0">
                <a:solidFill>
                  <a:schemeClr val="tx1">
                    <a:lumMod val="65000"/>
                    <a:lumOff val="35000"/>
                  </a:schemeClr>
                </a:solidFill>
                <a:latin typeface="Roboto" panose="02000000000000000000" pitchFamily="2" charset="0"/>
              </a:rPr>
              <a:t> v </a:t>
            </a:r>
            <a:r>
              <a:rPr lang="en-GB" sz="2300" dirty="0" err="1">
                <a:solidFill>
                  <a:schemeClr val="tx1">
                    <a:lumMod val="65000"/>
                    <a:lumOff val="35000"/>
                  </a:schemeClr>
                </a:solidFill>
                <a:latin typeface="Roboto" panose="02000000000000000000" pitchFamily="2" charset="0"/>
              </a:rPr>
              <a:t>letech</a:t>
            </a:r>
            <a:r>
              <a:rPr lang="en-GB" sz="2300" dirty="0">
                <a:solidFill>
                  <a:schemeClr val="tx1">
                    <a:lumMod val="65000"/>
                    <a:lumOff val="35000"/>
                  </a:schemeClr>
                </a:solidFill>
                <a:latin typeface="Roboto" panose="02000000000000000000" pitchFamily="2" charset="0"/>
              </a:rPr>
              <a:t> 2019 a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Pro </a:t>
            </a:r>
            <a:r>
              <a:rPr lang="en-GB" sz="2300" dirty="0" err="1">
                <a:solidFill>
                  <a:schemeClr val="tx1">
                    <a:lumMod val="65000"/>
                    <a:lumOff val="35000"/>
                  </a:schemeClr>
                </a:solidFill>
                <a:latin typeface="Roboto" panose="02000000000000000000" pitchFamily="2" charset="0"/>
              </a:rPr>
              <a:t>všechny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muže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kteří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podstoupili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léčbu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rakoviny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prostaty</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Oba </a:t>
            </a:r>
            <a:r>
              <a:rPr lang="en-GB" sz="2300" dirty="0" err="1">
                <a:solidFill>
                  <a:schemeClr val="tx1">
                    <a:lumMod val="65000"/>
                    <a:lumOff val="35000"/>
                  </a:schemeClr>
                </a:solidFill>
                <a:latin typeface="Roboto" panose="02000000000000000000" pitchFamily="2" charset="0"/>
              </a:rPr>
              <a:t>použily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otázky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založené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ověřených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dotaznících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kvality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života</a:t>
            </a:r>
            <a:r>
              <a:rPr lang="en-GB" sz="2300" dirty="0">
                <a:solidFill>
                  <a:schemeClr val="tx1">
                    <a:lumMod val="65000"/>
                    <a:lumOff val="35000"/>
                  </a:schemeClr>
                </a:solidFill>
                <a:latin typeface="Roboto" panose="02000000000000000000" pitchFamily="2" charset="0"/>
              </a:rPr>
              <a:t>: EPIC-26, EORTC-QLQ a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K </a:t>
            </a:r>
            <a:r>
              <a:rPr lang="en-GB" sz="2300" dirty="0" err="1">
                <a:solidFill>
                  <a:schemeClr val="tx1">
                    <a:lumMod val="65000"/>
                    <a:lumOff val="35000"/>
                  </a:schemeClr>
                </a:solidFill>
                <a:latin typeface="Roboto" panose="02000000000000000000" pitchFamily="2" charset="0"/>
              </a:rPr>
              <a:t>dispozici</a:t>
            </a:r>
            <a:r>
              <a:rPr lang="en-GB" sz="2300" dirty="0">
                <a:solidFill>
                  <a:schemeClr val="tx1">
                    <a:lumMod val="65000"/>
                    <a:lumOff val="35000"/>
                  </a:schemeClr>
                </a:solidFill>
                <a:latin typeface="Roboto" panose="02000000000000000000" pitchFamily="2" charset="0"/>
              </a:rPr>
              <a:t> v 19 </a:t>
            </a:r>
            <a:r>
              <a:rPr lang="en-GB" sz="2300" dirty="0" err="1">
                <a:solidFill>
                  <a:schemeClr val="tx1">
                    <a:lumMod val="65000"/>
                    <a:lumOff val="35000"/>
                  </a:schemeClr>
                </a:solidFill>
                <a:latin typeface="Roboto" panose="02000000000000000000" pitchFamily="2" charset="0"/>
              </a:rPr>
              <a:t>jazycích</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Odpovědi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byly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anonymní</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Zeměpisná</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odpověď</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“Unique” responses combined</a:t>
            </a:r>
          </a:p>
          <a:p>
            <a:r>
              <a:rPr lang="en-GB" sz="2300" dirty="0">
                <a:solidFill>
                  <a:schemeClr val="tx1">
                    <a:lumMod val="65000"/>
                    <a:lumOff val="35000"/>
                  </a:schemeClr>
                </a:solidFill>
                <a:latin typeface="Roboto" panose="02000000000000000000" pitchFamily="2" charset="0"/>
                <a:ea typeface="Roboto" panose="02000000000000000000" pitchFamily="2" charset="0"/>
              </a:rPr>
              <a:t>5,464 responses</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respondenta</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respondenta</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léčby</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Analýza</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78313"/>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rPr>
              <a:t>Analýzu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provedla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profesorka</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její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tým</a:t>
            </a:r>
            <a:r>
              <a:rPr lang="en-GB" sz="2300" dirty="0">
                <a:solidFill>
                  <a:schemeClr val="tx1">
                    <a:lumMod val="65000"/>
                    <a:lumOff val="35000"/>
                  </a:schemeClr>
                </a:solidFill>
                <a:latin typeface="Roboto" panose="02000000000000000000" pitchFamily="2" charset="0"/>
              </a:rPr>
              <a:t> z </a:t>
            </a:r>
            <a:r>
              <a:rPr lang="en-GB" sz="2300" dirty="0" err="1">
                <a:solidFill>
                  <a:schemeClr val="tx1">
                    <a:lumMod val="65000"/>
                    <a:lumOff val="35000"/>
                  </a:schemeClr>
                </a:solidFill>
                <a:latin typeface="Roboto" panose="02000000000000000000" pitchFamily="2" charset="0"/>
              </a:rPr>
              <a:t>Erazmova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univerzitního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lékařského</a:t>
            </a:r>
            <a:r>
              <a:rPr lang="en-GB" sz="2300" dirty="0">
                <a:solidFill>
                  <a:schemeClr val="tx1">
                    <a:lumMod val="65000"/>
                    <a:lumOff val="35000"/>
                  </a:schemeClr>
                </a:solidFill>
                <a:latin typeface="Roboto" panose="02000000000000000000" pitchFamily="2" charset="0"/>
              </a:rPr>
              <a:t> centra, </a:t>
            </a:r>
            <a:r>
              <a:rPr lang="en-GB" sz="2300" dirty="0" err="1">
                <a:solidFill>
                  <a:schemeClr val="tx1">
                    <a:lumMod val="65000"/>
                    <a:lumOff val="35000"/>
                  </a:schemeClr>
                </a:solidFill>
                <a:latin typeface="Roboto" panose="02000000000000000000" pitchFamily="2" charset="0"/>
              </a:rPr>
              <a:t>urologická</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klinika</a:t>
            </a:r>
            <a:r>
              <a:rPr lang="en-GB" sz="2300" dirty="0">
                <a:solidFill>
                  <a:schemeClr val="tx1">
                    <a:lumMod val="65000"/>
                    <a:lumOff val="35000"/>
                  </a:schemeClr>
                </a:solidFill>
                <a:latin typeface="Roboto" panose="02000000000000000000" pitchFamily="2" charset="0"/>
              </a:rPr>
              <a:t>, Rotterdam.</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Jejich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analýza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a:t>
            </a:r>
            <a:r>
              <a:rPr lang="en-GB" sz="2300" dirty="0">
                <a:solidFill>
                  <a:schemeClr val="tx1">
                    <a:lumMod val="65000"/>
                    <a:lumOff val="35000"/>
                  </a:schemeClr>
                </a:solidFill>
                <a:latin typeface="Roboto" panose="02000000000000000000" pitchFamily="2" charset="0"/>
              </a:rPr>
              <a:t> EUPROMS 1.0 a EUPROMS 2.0 </a:t>
            </a:r>
            <a:r>
              <a:rPr lang="en-GB" sz="2300" dirty="0" err="1">
                <a:solidFill>
                  <a:schemeClr val="tx1">
                    <a:lumMod val="65000"/>
                    <a:lumOff val="35000"/>
                  </a:schemeClr>
                </a:solidFill>
                <a:latin typeface="Roboto" panose="02000000000000000000" pitchFamily="2" charset="0"/>
              </a:rPr>
              <a:t>poskytla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uvedená</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kombinovaná</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zjištění</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Některá</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zjištění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vycházejí</a:t>
            </a:r>
            <a:r>
              <a:rPr lang="en-GB" sz="2300" dirty="0">
                <a:solidFill>
                  <a:schemeClr val="tx1">
                    <a:lumMod val="65000"/>
                    <a:lumOff val="35000"/>
                  </a:schemeClr>
                </a:solidFill>
                <a:latin typeface="Roboto" panose="02000000000000000000" pitchFamily="2" charset="0"/>
              </a:rPr>
              <a:t> ze </a:t>
            </a:r>
            <a:r>
              <a:rPr lang="en-GB" sz="2300" dirty="0" err="1">
                <a:solidFill>
                  <a:schemeClr val="tx1">
                    <a:lumMod val="65000"/>
                    <a:lumOff val="35000"/>
                  </a:schemeClr>
                </a:solidFill>
                <a:latin typeface="Roboto" panose="02000000000000000000" pitchFamily="2" charset="0"/>
              </a:rPr>
              <a:t>surových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odpovědí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průzkumu</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statistická</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významnost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nebyla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vypočítána</a:t>
            </a:r>
            <a:r>
              <a:rPr lang="en-GB" sz="2300" dirty="0">
                <a:solidFill>
                  <a:schemeClr val="tx1">
                    <a:lumMod val="65000"/>
                    <a:lumOff val="35000"/>
                  </a:schemeClr>
                </a:solidFill>
                <a:latin typeface="Roboto" panose="02000000000000000000" pitchFamily="2" charset="0"/>
              </a:rPr>
              <a:t> ani </a:t>
            </a:r>
            <a:r>
              <a:rPr lang="en-GB" sz="2300" dirty="0" err="1">
                <a:solidFill>
                  <a:schemeClr val="tx1">
                    <a:lumMod val="65000"/>
                    <a:lumOff val="35000"/>
                  </a:schemeClr>
                </a:solidFill>
                <a:latin typeface="Roboto" panose="02000000000000000000" pitchFamily="2" charset="0"/>
              </a:rPr>
              <a:t>zobrazena</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Všechny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nálezy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pomáhají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poskytnout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zásadní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informace</a:t>
            </a:r>
            <a:r>
              <a:rPr lang="en-GB" sz="2300" dirty="0">
                <a:solidFill>
                  <a:schemeClr val="tx1">
                    <a:lumMod val="65000"/>
                    <a:lumOff val="35000"/>
                  </a:schemeClr>
                </a:solidFill>
                <a:latin typeface="Roboto" panose="02000000000000000000" pitchFamily="2" charset="0"/>
              </a:rPr>
              <a:t> pro </a:t>
            </a:r>
            <a:r>
              <a:rPr lang="en-GB" sz="2300" dirty="0" err="1">
                <a:solidFill>
                  <a:schemeClr val="tx1">
                    <a:lumMod val="65000"/>
                    <a:lumOff val="35000"/>
                  </a:schemeClr>
                </a:solidFill>
                <a:latin typeface="Roboto" panose="02000000000000000000" pitchFamily="2" charset="0"/>
              </a:rPr>
              <a:t>klinické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rozhodování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díky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čemuž</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jsou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klinicky</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relevantní</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err="1">
                <a:solidFill>
                  <a:schemeClr val="accent1">
                    <a:lumMod val="50000"/>
                  </a:schemeClr>
                </a:solidFill>
                <a:latin typeface="Roboto" panose="02000000000000000000" pitchFamily="2" charset="0"/>
              </a:rPr>
              <a:t>Výsledky</a:t>
            </a:r>
            <a:r>
              <a:rPr lang="en-GB" sz="5400" dirty="0">
                <a:solidFill>
                  <a:schemeClr val="accent1">
                    <a:lumMod val="50000"/>
                  </a:schemeClr>
                </a:solidFill>
                <a:latin typeface="Roboto" panose="02000000000000000000" pitchFamily="2" charset="0"/>
              </a:rPr>
              <a:t> EUPROMS </a:t>
            </a:r>
          </a:p>
          <a:p>
            <a:pPr>
              <a:spcBef>
                <a:spcPts val="1200"/>
              </a:spcBef>
            </a:pPr>
            <a:r>
              <a:rPr lang="en-GB" sz="2800" dirty="0" err="1">
                <a:latin typeface="Roboto" panose="02000000000000000000" pitchFamily="2" charset="0"/>
              </a:rPr>
              <a:t>Obecná</a:t>
            </a:r>
            <a:r>
              <a:rPr lang="en-GB" sz="2800" dirty="0">
                <a:latin typeface="Roboto" panose="02000000000000000000" pitchFamily="2" charset="0"/>
              </a:rPr>
              <a:t> </a:t>
            </a:r>
            <a:r>
              <a:rPr lang="en-GB" sz="2800" dirty="0" err="1">
                <a:latin typeface="Roboto" panose="02000000000000000000" pitchFamily="2" charset="0"/>
              </a:rPr>
              <a:t>kvalita</a:t>
            </a:r>
            <a:r>
              <a:rPr lang="en-GB" sz="2800" dirty="0">
                <a:latin typeface="Roboto" panose="02000000000000000000" pitchFamily="2" charset="0"/>
              </a:rPr>
              <a:t> </a:t>
            </a:r>
            <a:r>
              <a:rPr lang="en-GB" sz="2800" dirty="0" err="1">
                <a:latin typeface="Roboto" panose="02000000000000000000" pitchFamily="2" charset="0"/>
              </a:rPr>
              <a:t>života</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758656"/>
            <a:ext cx="10077093" cy="5108043"/>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Výsledky</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Výsledky</a:t>
            </a:r>
            <a:r>
              <a:rPr lang="en-GB" sz="2800" dirty="0">
                <a:latin typeface="Roboto" panose="02000000000000000000" pitchFamily="2" charset="0"/>
              </a:rPr>
              <a:t>: </a:t>
            </a:r>
            <a:r>
              <a:rPr lang="en-GB" sz="2800" dirty="0" err="1">
                <a:latin typeface="Roboto" panose="02000000000000000000" pitchFamily="2" charset="0"/>
              </a:rPr>
              <a:t>Nepohodlí</a:t>
            </a:r>
            <a:r>
              <a:rPr lang="en-GB" sz="2800" dirty="0">
                <a:latin typeface="Roboto" panose="02000000000000000000" pitchFamily="2" charset="0"/>
              </a:rPr>
              <a:t>, </a:t>
            </a:r>
            <a:r>
              <a:rPr lang="en-GB" sz="2800" dirty="0" err="1">
                <a:latin typeface="Roboto" panose="02000000000000000000" pitchFamily="2" charset="0"/>
              </a:rPr>
              <a:t>únava</a:t>
            </a:r>
            <a:r>
              <a:rPr lang="en-GB" sz="2800" dirty="0">
                <a:latin typeface="Roboto" panose="02000000000000000000" pitchFamily="2" charset="0"/>
              </a:rPr>
              <a:t>, </a:t>
            </a:r>
            <a:r>
              <a:rPr lang="en-GB" sz="2800" dirty="0" err="1">
                <a:latin typeface="Roboto" panose="02000000000000000000" pitchFamily="2" charset="0"/>
              </a:rPr>
              <a:t>nespavost</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Studie</a:t>
            </a:r>
            <a:r>
              <a:rPr lang="en-GB" sz="5400" dirty="0">
                <a:solidFill>
                  <a:schemeClr val="accent1">
                    <a:lumMod val="50000"/>
                  </a:schemeClr>
                </a:solidFill>
                <a:latin typeface="Roboto" panose="02000000000000000000" pitchFamily="2" charset="0"/>
                <a:ea typeface="Roboto" panose="02000000000000000000" pitchFamily="2" charset="0"/>
              </a:rPr>
              <a:t> EUPROMS</a:t>
            </a:r>
          </a:p>
          <a:p>
            <a:pPr>
              <a:spcBef>
                <a:spcPts val="1200"/>
              </a:spcBef>
            </a:pPr>
            <a:r>
              <a:rPr lang="en-GB" sz="2800" dirty="0" err="1">
                <a:latin typeface="Roboto" panose="02000000000000000000" pitchFamily="2" charset="0"/>
                <a:ea typeface="Roboto" panose="02000000000000000000" pitchFamily="2" charset="0"/>
              </a:rPr>
              <a:t>Studie</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výsledků</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hlášených</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pacientem</a:t>
            </a:r>
            <a:r>
              <a:rPr lang="en-GB" sz="2800" dirty="0">
                <a:latin typeface="Roboto" panose="02000000000000000000" pitchFamily="2" charset="0"/>
                <a:ea typeface="Roboto" panose="02000000000000000000" pitchFamily="2" charset="0"/>
              </a:rPr>
              <a:t> 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err="1">
                <a:latin typeface="Roboto" panose="02000000000000000000" pitchFamily="2" charset="0"/>
                <a:ea typeface="Roboto" panose="02000000000000000000" pitchFamily="2" charset="0"/>
              </a:rPr>
              <a:t>První</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průzkum</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kvality</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života</a:t>
            </a:r>
            <a:r>
              <a:rPr lang="en-GB" sz="2300" dirty="0">
                <a:latin typeface="Roboto" panose="02000000000000000000" pitchFamily="2" charset="0"/>
                <a:ea typeface="Roboto" panose="02000000000000000000" pitchFamily="2" charset="0"/>
              </a:rPr>
              <a:t> s </a:t>
            </a:r>
            <a:r>
              <a:rPr lang="en-GB" sz="2300" dirty="0" err="1">
                <a:latin typeface="Roboto" panose="02000000000000000000" pitchFamily="2" charset="0"/>
                <a:ea typeface="Roboto" panose="02000000000000000000" pitchFamily="2" charset="0"/>
              </a:rPr>
              <a:t>rakovinou</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prostaty</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prováděný</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pacienty</a:t>
            </a:r>
            <a:r>
              <a:rPr lang="en-GB" sz="2300" dirty="0">
                <a:latin typeface="Roboto" panose="02000000000000000000" pitchFamily="2" charset="0"/>
                <a:ea typeface="Roboto" panose="02000000000000000000" pitchFamily="2" charset="0"/>
              </a:rPr>
              <a:t> pro </a:t>
            </a:r>
            <a:r>
              <a:rPr lang="en-GB" sz="2300" dirty="0" err="1">
                <a:latin typeface="Roboto" panose="02000000000000000000" pitchFamily="2" charset="0"/>
                <a:ea typeface="Roboto" panose="02000000000000000000" pitchFamily="2" charset="0"/>
              </a:rPr>
              <a:t>pacienty</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Výsledky</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Duševní</a:t>
            </a:r>
            <a:r>
              <a:rPr lang="en-GB" sz="2800" dirty="0">
                <a:latin typeface="Roboto" panose="02000000000000000000" pitchFamily="2" charset="0"/>
              </a:rPr>
              <a:t> </a:t>
            </a:r>
            <a:r>
              <a:rPr lang="en-GB" sz="2800" dirty="0" err="1">
                <a:latin typeface="Roboto" panose="02000000000000000000" pitchFamily="2" charset="0"/>
              </a:rPr>
              <a:t>zdraví</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695960"/>
            <a:ext cx="8890000" cy="533400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2" y="724950"/>
            <a:ext cx="9550399" cy="5120989"/>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Výsledky</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Sexuální</a:t>
            </a:r>
            <a:r>
              <a:rPr lang="en-GB" sz="2800" dirty="0">
                <a:latin typeface="Roboto" panose="02000000000000000000" pitchFamily="2" charset="0"/>
              </a:rPr>
              <a:t> </a:t>
            </a:r>
            <a:r>
              <a:rPr lang="en-GB" sz="2800" dirty="0" err="1">
                <a:latin typeface="Roboto" panose="02000000000000000000" pitchFamily="2" charset="0"/>
              </a:rPr>
              <a:t>funkce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1698" y="415145"/>
            <a:ext cx="8538599"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0"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pPr algn="ctr"/>
            <a:r>
              <a:rPr lang="en-US" sz="4600" dirty="0" err="1">
                <a:solidFill>
                  <a:srgbClr val="757070"/>
                </a:solidFill>
                <a:latin typeface="Roboto" panose="02000000000000000000" pitchFamily="2" charset="0"/>
                <a:ea typeface="Roboto" panose="02000000000000000000" pitchFamily="2" charset="0"/>
                <a:cs typeface="Apercu Regular"/>
              </a:rPr>
              <a:t>Informace</a:t>
            </a:r>
            <a:r>
              <a:rPr lang="en-US" sz="4600" dirty="0">
                <a:solidFill>
                  <a:srgbClr val="757070"/>
                </a:solidFill>
                <a:latin typeface="Roboto" panose="02000000000000000000" pitchFamily="2" charset="0"/>
                <a:ea typeface="Roboto" panose="02000000000000000000" pitchFamily="2" charset="0"/>
                <a:cs typeface="Apercu Regular"/>
              </a:rPr>
              <a:t> o </a:t>
            </a:r>
            <a:r>
              <a:rPr lang="en-US" sz="4600" dirty="0" err="1">
                <a:solidFill>
                  <a:srgbClr val="757070"/>
                </a:solidFill>
                <a:latin typeface="Roboto" panose="02000000000000000000" pitchFamily="2" charset="0"/>
                <a:ea typeface="Roboto" panose="02000000000000000000" pitchFamily="2" charset="0"/>
                <a:cs typeface="Apercu Regular"/>
              </a:rPr>
              <a:t>prezentaci</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Tato </a:t>
            </a:r>
            <a:r>
              <a:rPr lang="en-GB" sz="2300" dirty="0" err="1">
                <a:solidFill>
                  <a:schemeClr val="tx1">
                    <a:lumMod val="65000"/>
                    <a:lumOff val="35000"/>
                  </a:schemeClr>
                </a:solidFill>
                <a:latin typeface="Roboto" panose="02000000000000000000" pitchFamily="2" charset="0"/>
                <a:ea typeface="Roboto" panose="02000000000000000000" pitchFamily="2" charset="0"/>
              </a:rPr>
              <a:t>prezentace</a:t>
            </a:r>
            <a:r>
              <a:rPr lang="en-GB" sz="2300" dirty="0">
                <a:solidFill>
                  <a:schemeClr val="tx1">
                    <a:lumMod val="65000"/>
                    <a:lumOff val="35000"/>
                  </a:schemeClr>
                </a:solidFill>
                <a:latin typeface="Roboto" panose="02000000000000000000" pitchFamily="2" charset="0"/>
                <a:ea typeface="Roboto" panose="02000000000000000000" pitchFamily="2" charset="0"/>
              </a:rPr>
              <a:t> je </a:t>
            </a:r>
            <a:r>
              <a:rPr lang="en-GB" sz="2300" dirty="0" err="1">
                <a:solidFill>
                  <a:schemeClr val="tx1">
                    <a:lumMod val="65000"/>
                    <a:lumOff val="35000"/>
                  </a:schemeClr>
                </a:solidFill>
                <a:latin typeface="Roboto" panose="02000000000000000000" pitchFamily="2" charset="0"/>
                <a:ea typeface="Roboto" panose="02000000000000000000" pitchFamily="2" charset="0"/>
              </a:rPr>
              <a:t>určena</a:t>
            </a:r>
            <a:r>
              <a:rPr lang="en-GB" sz="2300" dirty="0">
                <a:solidFill>
                  <a:schemeClr val="tx1">
                    <a:lumMod val="65000"/>
                    <a:lumOff val="35000"/>
                  </a:schemeClr>
                </a:solidFill>
                <a:latin typeface="Roboto" panose="02000000000000000000" pitchFamily="2" charset="0"/>
                <a:ea typeface="Roboto" panose="02000000000000000000" pitchFamily="2" charset="0"/>
              </a:rPr>
              <a:t> pro </a:t>
            </a:r>
            <a:r>
              <a:rPr lang="en-GB" sz="2300" dirty="0" err="1">
                <a:solidFill>
                  <a:schemeClr val="tx1">
                    <a:lumMod val="65000"/>
                    <a:lumOff val="35000"/>
                  </a:schemeClr>
                </a:solidFill>
                <a:latin typeface="Roboto" panose="02000000000000000000" pitchFamily="2" charset="0"/>
                <a:ea typeface="Roboto" panose="02000000000000000000" pitchFamily="2" charset="0"/>
              </a:rPr>
              <a:t>skupiny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pacientů</a:t>
            </a:r>
            <a:r>
              <a:rPr lang="en-GB" sz="2300" dirty="0">
                <a:solidFill>
                  <a:schemeClr val="tx1">
                    <a:lumMod val="65000"/>
                    <a:lumOff val="35000"/>
                  </a:schemeClr>
                </a:solidFill>
                <a:latin typeface="Roboto" panose="02000000000000000000" pitchFamily="2" charset="0"/>
                <a:ea typeface="Roboto" panose="02000000000000000000" pitchFamily="2" charset="0"/>
              </a:rPr>
              <a:t> s </a:t>
            </a:r>
            <a:r>
              <a:rPr lang="en-GB" sz="2300" dirty="0" err="1">
                <a:solidFill>
                  <a:schemeClr val="tx1">
                    <a:lumMod val="65000"/>
                    <a:lumOff val="35000"/>
                  </a:schemeClr>
                </a:solidFill>
                <a:latin typeface="Roboto" panose="02000000000000000000" pitchFamily="2" charset="0"/>
                <a:ea typeface="Roboto" panose="02000000000000000000" pitchFamily="2" charset="0"/>
              </a:rPr>
              <a:t>rakovinou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širokou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veřejnost</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Výsledky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můžete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publikovat</a:t>
            </a:r>
            <a:r>
              <a:rPr lang="en-GB" sz="2300" dirty="0">
                <a:solidFill>
                  <a:schemeClr val="tx1">
                    <a:lumMod val="65000"/>
                    <a:lumOff val="35000"/>
                  </a:schemeClr>
                </a:solidFill>
                <a:latin typeface="Roboto" panose="02000000000000000000" pitchFamily="2" charset="0"/>
                <a:ea typeface="Roboto" panose="02000000000000000000" pitchFamily="2" charset="0"/>
              </a:rPr>
              <a:t> bez </a:t>
            </a:r>
            <a:r>
              <a:rPr lang="en-GB" sz="2300" dirty="0" err="1">
                <a:solidFill>
                  <a:schemeClr val="tx1">
                    <a:lumMod val="65000"/>
                    <a:lumOff val="35000"/>
                  </a:schemeClr>
                </a:solidFill>
                <a:latin typeface="Roboto" panose="02000000000000000000" pitchFamily="2" charset="0"/>
                <a:ea typeface="Roboto" panose="02000000000000000000" pitchFamily="2" charset="0"/>
              </a:rPr>
              <a:t>povolení</a:t>
            </a:r>
            <a:r>
              <a:rPr lang="en-GB" sz="2300" dirty="0">
                <a:solidFill>
                  <a:schemeClr val="tx1">
                    <a:lumMod val="65000"/>
                    <a:lumOff val="35000"/>
                  </a:schemeClr>
                </a:solidFill>
                <a:latin typeface="Roboto" panose="02000000000000000000" pitchFamily="2" charset="0"/>
                <a:ea typeface="Roboto" panose="02000000000000000000" pitchFamily="2" charset="0"/>
              </a:rPr>
              <a:t>, ale </a:t>
            </a:r>
            <a:r>
              <a:rPr lang="en-GB" sz="2300" dirty="0" err="1">
                <a:solidFill>
                  <a:schemeClr val="tx1">
                    <a:lumMod val="65000"/>
                    <a:lumOff val="35000"/>
                  </a:schemeClr>
                </a:solidFill>
                <a:latin typeface="Roboto" panose="02000000000000000000" pitchFamily="2" charset="0"/>
                <a:ea typeface="Roboto" panose="02000000000000000000" pitchFamily="2" charset="0"/>
              </a:rPr>
              <a:t>vždy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musíte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uvést</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studii</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Pokud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některý</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grafů</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reprodukujete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musí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zdroj</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uvedena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69" y="880534"/>
            <a:ext cx="8708147" cy="4489200"/>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0799" y="668765"/>
            <a:ext cx="7554933" cy="5366607"/>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104487"/>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Výsledky</a:t>
            </a:r>
            <a:r>
              <a:rPr lang="en-GB" sz="5400" dirty="0">
                <a:solidFill>
                  <a:schemeClr val="accent1">
                    <a:lumMod val="50000"/>
                  </a:schemeClr>
                </a:solidFill>
                <a:latin typeface="Roboto" panose="02000000000000000000" pitchFamily="2" charset="0"/>
              </a:rPr>
              <a:t> EUPROMS</a:t>
            </a:r>
          </a:p>
          <a:p>
            <a:pPr>
              <a:spcBef>
                <a:spcPts val="1200"/>
              </a:spcBef>
            </a:pPr>
            <a:r>
              <a:rPr lang="en-GB" sz="2800" dirty="0" err="1">
                <a:latin typeface="Roboto" panose="02000000000000000000" pitchFamily="2" charset="0"/>
              </a:rPr>
              <a:t>Únik</a:t>
            </a:r>
            <a:r>
              <a:rPr lang="en-GB" sz="2800" dirty="0">
                <a:latin typeface="Roboto" panose="02000000000000000000" pitchFamily="2" charset="0"/>
              </a:rPr>
              <a:t> </a:t>
            </a:r>
            <a:r>
              <a:rPr lang="en-GB" sz="2800" dirty="0" err="1">
                <a:latin typeface="Roboto" panose="02000000000000000000" pitchFamily="2" charset="0"/>
              </a:rPr>
              <a:t>moči</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24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7025" y="1246996"/>
            <a:ext cx="8373531"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74717" y="734980"/>
            <a:ext cx="7190627"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Studie</a:t>
            </a:r>
            <a:r>
              <a:rPr lang="en-GB" sz="5400" dirty="0">
                <a:solidFill>
                  <a:schemeClr val="accent1">
                    <a:lumMod val="50000"/>
                  </a:schemeClr>
                </a:solidFill>
                <a:latin typeface="Roboto" panose="02000000000000000000" pitchFamily="2" charset="0"/>
              </a:rPr>
              <a:t> EUPROMS</a:t>
            </a:r>
          </a:p>
          <a:p>
            <a:endParaRPr lang="en-GB" dirty="0">
              <a:latin typeface="Roboto" panose="02000000000000000000" pitchFamily="2" charset="0"/>
            </a:endParaRPr>
          </a:p>
          <a:p>
            <a:r>
              <a:rPr lang="en-GB" sz="2800" dirty="0" err="1">
                <a:latin typeface="Roboto" panose="02000000000000000000" pitchFamily="2" charset="0"/>
              </a:rPr>
              <a:t>Výsledná</a:t>
            </a:r>
            <a:r>
              <a:rPr lang="en-GB" sz="2800" dirty="0">
                <a:latin typeface="Roboto" panose="02000000000000000000" pitchFamily="2" charset="0"/>
              </a:rPr>
              <a:t> </a:t>
            </a:r>
            <a:r>
              <a:rPr lang="en-GB" sz="2800" dirty="0" err="1">
                <a:latin typeface="Roboto" panose="02000000000000000000" pitchFamily="2" charset="0"/>
              </a:rPr>
              <a:t>tvrzení</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Informace</a:t>
            </a:r>
            <a:r>
              <a:rPr lang="en-GB" sz="5400" dirty="0">
                <a:solidFill>
                  <a:schemeClr val="accent1">
                    <a:lumMod val="50000"/>
                  </a:schemeClr>
                </a:solidFill>
                <a:latin typeface="Roboto" panose="02000000000000000000" pitchFamily="2" charset="0"/>
                <a:ea typeface="Roboto" panose="02000000000000000000" pitchFamily="2" charset="0"/>
              </a:rPr>
              <a:t> o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Výsledná</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tvrzení</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0876" y="1533460"/>
            <a:ext cx="829639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Výsledná</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tvrzení</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Výsledná</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tvrzení</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n-GB" sz="2300" b="1" dirty="0" err="1">
                <a:solidFill>
                  <a:schemeClr val="accent1">
                    <a:lumMod val="50000"/>
                  </a:schemeClr>
                </a:solidFill>
                <a:latin typeface="Roboto" panose="02000000000000000000" pitchFamily="2" charset="0"/>
                <a:ea typeface="Roboto" panose="02000000000000000000" pitchFamily="2" charset="0"/>
              </a:rPr>
              <a:t>Potřebujeme</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rakovinová</a:t>
            </a:r>
            <a:r>
              <a:rPr lang="en-GB" sz="2300" b="1" dirty="0">
                <a:solidFill>
                  <a:schemeClr val="accent1">
                    <a:lumMod val="50000"/>
                  </a:schemeClr>
                </a:solidFill>
                <a:latin typeface="Roboto" panose="02000000000000000000" pitchFamily="2" charset="0"/>
                <a:ea typeface="Roboto" panose="02000000000000000000" pitchFamily="2" charset="0"/>
              </a:rPr>
              <a:t> centra s </a:t>
            </a:r>
            <a:r>
              <a:rPr lang="en-GB" sz="2300" b="1" dirty="0" err="1">
                <a:solidFill>
                  <a:schemeClr val="accent1">
                    <a:lumMod val="50000"/>
                  </a:schemeClr>
                </a:solidFill>
                <a:latin typeface="Roboto" panose="02000000000000000000" pitchFamily="2" charset="0"/>
                <a:ea typeface="Roboto" panose="02000000000000000000" pitchFamily="2" charset="0"/>
              </a:rPr>
              <a:t>multidisciplinárními</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týmy</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7426828"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Informace</a:t>
            </a:r>
            <a:r>
              <a:rPr lang="en-US" sz="4600" dirty="0">
                <a:solidFill>
                  <a:srgbClr val="757070"/>
                </a:solidFill>
                <a:latin typeface="Roboto" panose="02000000000000000000" pitchFamily="2" charset="0"/>
                <a:ea typeface="Roboto" panose="02000000000000000000" pitchFamily="2" charset="0"/>
                <a:cs typeface="Apercu Regular"/>
              </a:rPr>
              <a:t> o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47152"/>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je </a:t>
            </a:r>
            <a:r>
              <a:rPr lang="en-GB" sz="2300" dirty="0" err="1">
                <a:solidFill>
                  <a:schemeClr val="tx1">
                    <a:lumMod val="65000"/>
                    <a:lumOff val="35000"/>
                  </a:schemeClr>
                </a:solidFill>
                <a:latin typeface="Roboto" panose="02000000000000000000" pitchFamily="2" charset="0"/>
                <a:ea typeface="Roboto" panose="02000000000000000000" pitchFamily="2" charset="0"/>
              </a:rPr>
              <a:t>zkratka</a:t>
            </a:r>
            <a:r>
              <a:rPr lang="en-GB" sz="2300" dirty="0">
                <a:solidFill>
                  <a:schemeClr val="tx1">
                    <a:lumMod val="65000"/>
                    <a:lumOff val="35000"/>
                  </a:schemeClr>
                </a:solidFill>
                <a:latin typeface="Roboto" panose="02000000000000000000" pitchFamily="2" charset="0"/>
                <a:ea typeface="Roboto" panose="02000000000000000000" pitchFamily="2" charset="0"/>
              </a:rPr>
              <a:t> pro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o </a:t>
            </a:r>
            <a:r>
              <a:rPr lang="en-GB" sz="2300" dirty="0" err="1">
                <a:solidFill>
                  <a:schemeClr val="tx1">
                    <a:lumMod val="65000"/>
                    <a:lumOff val="35000"/>
                  </a:schemeClr>
                </a:solidFill>
                <a:latin typeface="Roboto" panose="02000000000000000000" pitchFamily="2" charset="0"/>
                <a:ea typeface="Roboto" panose="02000000000000000000" pitchFamily="2" charset="0"/>
              </a:rPr>
              <a:t>výsledcích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hlášená</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pacientem</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Jedná</a:t>
            </a:r>
            <a:r>
              <a:rPr lang="en-GB" sz="2300" dirty="0">
                <a:solidFill>
                  <a:schemeClr val="tx1">
                    <a:lumMod val="65000"/>
                    <a:lumOff val="35000"/>
                  </a:schemeClr>
                </a:solidFill>
                <a:latin typeface="Roboto" panose="02000000000000000000" pitchFamily="2" charset="0"/>
                <a:ea typeface="Roboto" panose="02000000000000000000" pitchFamily="2" charset="0"/>
              </a:rPr>
              <a:t> se o </a:t>
            </a:r>
            <a:r>
              <a:rPr lang="en-GB" sz="2300" dirty="0" err="1">
                <a:solidFill>
                  <a:schemeClr val="tx1">
                    <a:lumMod val="65000"/>
                    <a:lumOff val="35000"/>
                  </a:schemeClr>
                </a:solidFill>
                <a:latin typeface="Roboto" panose="02000000000000000000" pitchFamily="2" charset="0"/>
                <a:ea typeface="Roboto" panose="02000000000000000000" pitchFamily="2" charset="0"/>
              </a:rPr>
              <a:t>první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velkou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studii</a:t>
            </a:r>
            <a:r>
              <a:rPr lang="en-GB" sz="2300" dirty="0">
                <a:solidFill>
                  <a:schemeClr val="tx1">
                    <a:lumMod val="65000"/>
                    <a:lumOff val="35000"/>
                  </a:schemeClr>
                </a:solidFill>
                <a:latin typeface="Roboto" panose="02000000000000000000" pitchFamily="2" charset="0"/>
                <a:ea typeface="Roboto" panose="02000000000000000000" pitchFamily="2" charset="0"/>
              </a:rPr>
              <a:t> o </a:t>
            </a:r>
            <a:r>
              <a:rPr lang="en-GB" sz="2300" dirty="0" err="1">
                <a:solidFill>
                  <a:schemeClr val="tx1">
                    <a:lumMod val="65000"/>
                    <a:lumOff val="35000"/>
                  </a:schemeClr>
                </a:solidFill>
                <a:latin typeface="Roboto" panose="02000000000000000000" pitchFamily="2" charset="0"/>
                <a:ea typeface="Roboto" panose="02000000000000000000" pitchFamily="2" charset="0"/>
              </a:rPr>
              <a:t>kvalitě</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života</a:t>
            </a:r>
            <a:r>
              <a:rPr lang="en-GB" sz="2300" dirty="0">
                <a:solidFill>
                  <a:schemeClr val="tx1">
                    <a:lumMod val="65000"/>
                    <a:lumOff val="35000"/>
                  </a:schemeClr>
                </a:solidFill>
                <a:latin typeface="Roboto" panose="02000000000000000000" pitchFamily="2" charset="0"/>
                <a:ea typeface="Roboto" panose="02000000000000000000" pitchFamily="2" charset="0"/>
              </a:rPr>
              <a:t> po </a:t>
            </a:r>
            <a:r>
              <a:rPr lang="en-GB" sz="2300" dirty="0" err="1">
                <a:solidFill>
                  <a:schemeClr val="tx1">
                    <a:lumMod val="65000"/>
                    <a:lumOff val="35000"/>
                  </a:schemeClr>
                </a:solidFill>
                <a:latin typeface="Roboto" panose="02000000000000000000" pitchFamily="2" charset="0"/>
                <a:ea typeface="Roboto" panose="02000000000000000000" pitchFamily="2" charset="0"/>
              </a:rPr>
              <a:t>léčbě</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rakoviny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kterou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provádějí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samotní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Poskytuje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nový</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pohled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protože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většina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ostatních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kvality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života</a:t>
            </a:r>
            <a:r>
              <a:rPr lang="en-GB" sz="2300" dirty="0">
                <a:solidFill>
                  <a:schemeClr val="tx1">
                    <a:lumMod val="65000"/>
                    <a:lumOff val="35000"/>
                  </a:schemeClr>
                </a:solidFill>
                <a:latin typeface="Roboto" panose="02000000000000000000" pitchFamily="2" charset="0"/>
                <a:ea typeface="Roboto" panose="02000000000000000000" pitchFamily="2" charset="0"/>
              </a:rPr>
              <a:t> je </a:t>
            </a:r>
            <a:r>
              <a:rPr lang="en-GB" sz="2300" dirty="0" err="1">
                <a:solidFill>
                  <a:schemeClr val="tx1">
                    <a:lumMod val="65000"/>
                    <a:lumOff val="35000"/>
                  </a:schemeClr>
                </a:solidFill>
                <a:latin typeface="Roboto" panose="02000000000000000000" pitchFamily="2" charset="0"/>
                <a:ea typeface="Roboto" panose="02000000000000000000" pitchFamily="2" charset="0"/>
              </a:rPr>
              <a:t>prováděna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lékaři</a:t>
            </a:r>
            <a:r>
              <a:rPr lang="en-GB" sz="2300" dirty="0">
                <a:solidFill>
                  <a:schemeClr val="tx1">
                    <a:lumMod val="65000"/>
                    <a:lumOff val="35000"/>
                  </a:schemeClr>
                </a:solidFill>
                <a:latin typeface="Roboto" panose="02000000000000000000" pitchFamily="2" charset="0"/>
                <a:ea typeface="Roboto" panose="02000000000000000000" pitchFamily="2" charset="0"/>
              </a:rPr>
              <a:t> a v </a:t>
            </a:r>
            <a:r>
              <a:rPr lang="en-GB" sz="2300" dirty="0" err="1">
                <a:solidFill>
                  <a:schemeClr val="tx1">
                    <a:lumMod val="65000"/>
                    <a:lumOff val="35000"/>
                  </a:schemeClr>
                </a:solidFill>
                <a:latin typeface="Roboto" panose="02000000000000000000" pitchFamily="2" charset="0"/>
                <a:ea typeface="Roboto" panose="02000000000000000000" pitchFamily="2" charset="0"/>
              </a:rPr>
              <a:t>klinickém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prostředí</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7426828"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Informace</a:t>
            </a:r>
            <a:r>
              <a:rPr lang="en-US" sz="4600" dirty="0">
                <a:solidFill>
                  <a:srgbClr val="757070"/>
                </a:solidFill>
                <a:latin typeface="Roboto" panose="02000000000000000000" pitchFamily="2" charset="0"/>
                <a:ea typeface="Roboto" panose="02000000000000000000" pitchFamily="2" charset="0"/>
                <a:cs typeface="Apercu Regular"/>
              </a:rPr>
              <a:t> o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770811"/>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Zjištění</a:t>
            </a:r>
            <a:r>
              <a:rPr lang="en-GB" sz="2300" dirty="0">
                <a:solidFill>
                  <a:schemeClr val="tx1">
                    <a:lumMod val="65000"/>
                    <a:lumOff val="35000"/>
                  </a:schemeClr>
                </a:solidFill>
                <a:latin typeface="Roboto" panose="02000000000000000000" pitchFamily="2" charset="0"/>
                <a:ea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vycházejí</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odpovědí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dva</a:t>
            </a:r>
            <a:r>
              <a:rPr lang="en-GB" sz="2300" dirty="0">
                <a:solidFill>
                  <a:schemeClr val="tx1">
                    <a:lumMod val="65000"/>
                    <a:lumOff val="35000"/>
                  </a:schemeClr>
                </a:solidFill>
                <a:latin typeface="Roboto" panose="02000000000000000000" pitchFamily="2" charset="0"/>
                <a:ea typeface="Roboto" panose="02000000000000000000" pitchFamily="2" charset="0"/>
              </a:rPr>
              <a:t> online </a:t>
            </a:r>
            <a:r>
              <a:rPr lang="en-GB" sz="2300" dirty="0" err="1">
                <a:solidFill>
                  <a:schemeClr val="tx1">
                    <a:lumMod val="65000"/>
                    <a:lumOff val="35000"/>
                  </a:schemeClr>
                </a:solidFill>
                <a:latin typeface="Roboto" panose="02000000000000000000" pitchFamily="2" charset="0"/>
                <a:ea typeface="Roboto" panose="02000000000000000000" pitchFamily="2" charset="0"/>
              </a:rPr>
              <a:t>dotazníky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které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kladou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srovnatelné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otázky</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Zahájeno</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srpnu</a:t>
            </a:r>
            <a:r>
              <a:rPr lang="en-GB" sz="2300" dirty="0">
                <a:solidFill>
                  <a:schemeClr val="tx1">
                    <a:lumMod val="65000"/>
                    <a:lumOff val="35000"/>
                  </a:schemeClr>
                </a:solidFill>
                <a:latin typeface="Roboto" panose="02000000000000000000" pitchFamily="2" charset="0"/>
                <a:ea typeface="Roboto" panose="02000000000000000000" pitchFamily="2" charset="0"/>
              </a:rPr>
              <a: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poprvé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hlášeno</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lednu</a:t>
            </a:r>
            <a:r>
              <a:rPr lang="en-GB" sz="2300" dirty="0">
                <a:solidFill>
                  <a:schemeClr val="tx1">
                    <a:lumMod val="65000"/>
                    <a:lumOff val="35000"/>
                  </a:schemeClr>
                </a:solidFill>
                <a:latin typeface="Roboto" panose="02000000000000000000" pitchFamily="2" charset="0"/>
                <a:ea typeface="Roboto" panose="02000000000000000000" pitchFamily="2" charset="0"/>
              </a:rPr>
              <a:t>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3 000 </a:t>
            </a:r>
            <a:r>
              <a:rPr lang="en-GB" sz="2300" dirty="0" err="1">
                <a:solidFill>
                  <a:schemeClr val="tx1">
                    <a:lumMod val="65000"/>
                    <a:lumOff val="35000"/>
                  </a:schemeClr>
                </a:solidFill>
                <a:latin typeface="Roboto" panose="02000000000000000000" pitchFamily="2" charset="0"/>
                <a:ea typeface="Roboto" panose="02000000000000000000" pitchFamily="2" charset="0"/>
              </a:rPr>
              <a:t>odpovědí</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Zahájeno</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říjnu</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poprvé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hlášeno</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červenci</a:t>
            </a:r>
            <a:r>
              <a:rPr lang="en-GB" sz="2300" dirty="0">
                <a:solidFill>
                  <a:schemeClr val="tx1">
                    <a:lumMod val="65000"/>
                    <a:lumOff val="35000"/>
                  </a:schemeClr>
                </a:solidFill>
                <a:latin typeface="Roboto" panose="02000000000000000000" pitchFamily="2" charset="0"/>
                <a:ea typeface="Roboto" panose="02000000000000000000" pitchFamily="2" charset="0"/>
              </a:rPr>
              <a:t>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3 571 </a:t>
            </a:r>
            <a:r>
              <a:rPr lang="en-GB" sz="2300" dirty="0" err="1">
                <a:solidFill>
                  <a:schemeClr val="tx1">
                    <a:lumMod val="65000"/>
                    <a:lumOff val="35000"/>
                  </a:schemeClr>
                </a:solidFill>
                <a:latin typeface="Roboto" panose="02000000000000000000" pitchFamily="2" charset="0"/>
                <a:ea typeface="Roboto" panose="02000000000000000000" pitchFamily="2" charset="0"/>
              </a:rPr>
              <a:t>odpovědí</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94640"/>
            <a:ext cx="7319252"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Informace</a:t>
            </a:r>
            <a:r>
              <a:rPr lang="en-US" sz="4600" dirty="0">
                <a:solidFill>
                  <a:srgbClr val="757070"/>
                </a:solidFill>
                <a:latin typeface="Roboto" panose="02000000000000000000" pitchFamily="2" charset="0"/>
                <a:ea typeface="Roboto" panose="02000000000000000000" pitchFamily="2" charset="0"/>
                <a:cs typeface="Apercu Regular"/>
              </a:rPr>
              <a:t> o EUPROMS 3</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47152"/>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Zjištění</a:t>
            </a:r>
            <a:r>
              <a:rPr lang="en-GB" sz="2300" dirty="0">
                <a:solidFill>
                  <a:schemeClr val="tx1">
                    <a:lumMod val="65000"/>
                    <a:lumOff val="35000"/>
                  </a:schemeClr>
                </a:solidFill>
                <a:latin typeface="Roboto" panose="02000000000000000000" pitchFamily="2" charset="0"/>
                <a:ea typeface="Roboto" panose="02000000000000000000" pitchFamily="2" charset="0"/>
              </a:rPr>
              <a:t> z </a:t>
            </a:r>
            <a:r>
              <a:rPr lang="en-GB" sz="2300" dirty="0" err="1">
                <a:solidFill>
                  <a:schemeClr val="tx1">
                    <a:lumMod val="65000"/>
                    <a:lumOff val="35000"/>
                  </a:schemeClr>
                </a:solidFill>
                <a:latin typeface="Roboto" panose="02000000000000000000" pitchFamily="2" charset="0"/>
                <a:ea typeface="Roboto" panose="02000000000000000000" pitchFamily="2" charset="0"/>
              </a:rPr>
              <a:t>průzkumu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poskytují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rychlou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představu</a:t>
            </a:r>
            <a:r>
              <a:rPr lang="en-GB" sz="2300" dirty="0">
                <a:solidFill>
                  <a:schemeClr val="tx1">
                    <a:lumMod val="65000"/>
                    <a:lumOff val="35000"/>
                  </a:schemeClr>
                </a:solidFill>
                <a:latin typeface="Roboto" panose="02000000000000000000" pitchFamily="2" charset="0"/>
                <a:ea typeface="Roboto" panose="02000000000000000000" pitchFamily="2" charset="0"/>
              </a:rPr>
              <a:t> o </a:t>
            </a:r>
            <a:r>
              <a:rPr lang="en-GB" sz="2300" dirty="0" err="1">
                <a:solidFill>
                  <a:schemeClr val="tx1">
                    <a:lumMod val="65000"/>
                    <a:lumOff val="35000"/>
                  </a:schemeClr>
                </a:solidFill>
                <a:latin typeface="Roboto" panose="02000000000000000000" pitchFamily="2" charset="0"/>
                <a:ea typeface="Roboto" panose="02000000000000000000" pitchFamily="2" charset="0"/>
              </a:rPr>
              <a:t>problémech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kvality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života</a:t>
            </a:r>
            <a:r>
              <a:rPr lang="en-GB" sz="2300" dirty="0">
                <a:solidFill>
                  <a:schemeClr val="tx1">
                    <a:lumMod val="65000"/>
                    <a:lumOff val="35000"/>
                  </a:schemeClr>
                </a:solidFill>
                <a:latin typeface="Roboto" panose="02000000000000000000" pitchFamily="2" charset="0"/>
                <a:ea typeface="Roboto" panose="02000000000000000000" pitchFamily="2" charset="0"/>
              </a:rPr>
              <a:t>, s </a:t>
            </a:r>
            <a:r>
              <a:rPr lang="en-GB" sz="2300" dirty="0" err="1">
                <a:solidFill>
                  <a:schemeClr val="tx1">
                    <a:lumMod val="65000"/>
                    <a:lumOff val="35000"/>
                  </a:schemeClr>
                </a:solidFill>
                <a:latin typeface="Roboto" panose="02000000000000000000" pitchFamily="2" charset="0"/>
                <a:ea typeface="Roboto" panose="02000000000000000000" pitchFamily="2" charset="0"/>
              </a:rPr>
              <a:t>nimiž</a:t>
            </a:r>
            <a:r>
              <a:rPr lang="en-GB" sz="2300" dirty="0">
                <a:solidFill>
                  <a:schemeClr val="tx1">
                    <a:lumMod val="65000"/>
                    <a:lumOff val="35000"/>
                  </a:schemeClr>
                </a:solidFill>
                <a:latin typeface="Roboto" panose="02000000000000000000" pitchFamily="2" charset="0"/>
                <a:ea typeface="Roboto" panose="02000000000000000000" pitchFamily="2" charset="0"/>
              </a:rPr>
              <a:t> se </a:t>
            </a:r>
            <a:r>
              <a:rPr lang="en-GB" sz="2300" dirty="0" err="1">
                <a:solidFill>
                  <a:schemeClr val="tx1">
                    <a:lumMod val="65000"/>
                    <a:lumOff val="35000"/>
                  </a:schemeClr>
                </a:solidFill>
                <a:latin typeface="Roboto" panose="02000000000000000000" pitchFamily="2" charset="0"/>
                <a:ea typeface="Roboto" panose="02000000000000000000" pitchFamily="2" charset="0"/>
              </a:rPr>
              <a:t>setkali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muži</a:t>
            </a:r>
            <a:r>
              <a:rPr lang="en-GB" sz="2300" dirty="0">
                <a:solidFill>
                  <a:schemeClr val="tx1">
                    <a:lumMod val="65000"/>
                    <a:lumOff val="35000"/>
                  </a:schemeClr>
                </a:solidFill>
                <a:latin typeface="Roboto" panose="02000000000000000000" pitchFamily="2" charset="0"/>
                <a:ea typeface="Roboto" panose="02000000000000000000" pitchFamily="2" charset="0"/>
              </a:rPr>
              <a:t> s </a:t>
            </a:r>
            <a:r>
              <a:rPr lang="en-GB" sz="2300" dirty="0" err="1">
                <a:solidFill>
                  <a:schemeClr val="tx1">
                    <a:lumMod val="65000"/>
                    <a:lumOff val="35000"/>
                  </a:schemeClr>
                </a:solidFill>
                <a:latin typeface="Roboto" panose="02000000000000000000" pitchFamily="2" charset="0"/>
                <a:ea typeface="Roboto" panose="02000000000000000000" pitchFamily="2" charset="0"/>
              </a:rPr>
              <a:t>rakovinou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celé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Evropě</a:t>
            </a:r>
            <a:r>
              <a:rPr lang="en-GB" sz="2300" dirty="0">
                <a:solidFill>
                  <a:schemeClr val="tx1">
                    <a:lumMod val="65000"/>
                    <a:lumOff val="35000"/>
                  </a:schemeClr>
                </a:solidFill>
                <a:latin typeface="Roboto" panose="02000000000000000000" pitchFamily="2" charset="0"/>
                <a:ea typeface="Roboto" panose="02000000000000000000" pitchFamily="2" charset="0"/>
              </a:rPr>
              <a:t> v </a:t>
            </a:r>
            <a:r>
              <a:rPr lang="en-GB" sz="2300" dirty="0" err="1">
                <a:solidFill>
                  <a:schemeClr val="tx1">
                    <a:lumMod val="65000"/>
                    <a:lumOff val="35000"/>
                  </a:schemeClr>
                </a:solidFill>
                <a:latin typeface="Roboto" panose="02000000000000000000" pitchFamily="2" charset="0"/>
                <a:ea typeface="Roboto" panose="02000000000000000000" pitchFamily="2" charset="0"/>
              </a:rPr>
              <a:t>konkrétním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okamžiku</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Poskytují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informace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které</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mohou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pomoci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pacientům</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jejich</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lékařům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rozhodovat</a:t>
            </a:r>
            <a:r>
              <a:rPr lang="en-GB" sz="2300" dirty="0">
                <a:solidFill>
                  <a:schemeClr val="tx1">
                    <a:lumMod val="65000"/>
                    <a:lumOff val="35000"/>
                  </a:schemeClr>
                </a:solidFill>
                <a:latin typeface="Roboto" panose="02000000000000000000" pitchFamily="2" charset="0"/>
                <a:ea typeface="Roboto" panose="02000000000000000000" pitchFamily="2" charset="0"/>
              </a:rPr>
              <a:t> o </a:t>
            </a:r>
            <a:r>
              <a:rPr lang="en-GB" sz="2300" dirty="0" err="1">
                <a:solidFill>
                  <a:schemeClr val="tx1">
                    <a:lumMod val="65000"/>
                    <a:lumOff val="35000"/>
                  </a:schemeClr>
                </a:solidFill>
                <a:latin typeface="Roboto" panose="02000000000000000000" pitchFamily="2" charset="0"/>
                <a:ea typeface="Roboto" panose="02000000000000000000" pitchFamily="2" charset="0"/>
              </a:rPr>
              <a:t>léčbě</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Mohou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pomoci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při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kampani</a:t>
            </a:r>
            <a:r>
              <a:rPr lang="en-GB" sz="2300" dirty="0">
                <a:solidFill>
                  <a:schemeClr val="tx1">
                    <a:lumMod val="65000"/>
                    <a:lumOff val="35000"/>
                  </a:schemeClr>
                </a:solidFill>
                <a:latin typeface="Roboto" panose="02000000000000000000" pitchFamily="2" charset="0"/>
                <a:ea typeface="Roboto" panose="02000000000000000000" pitchFamily="2" charset="0"/>
              </a:rPr>
              <a:t> za </a:t>
            </a:r>
            <a:r>
              <a:rPr lang="en-GB" sz="2300" dirty="0" err="1">
                <a:solidFill>
                  <a:schemeClr val="tx1">
                    <a:lumMod val="65000"/>
                    <a:lumOff val="35000"/>
                  </a:schemeClr>
                </a:solidFill>
                <a:latin typeface="Roboto" panose="02000000000000000000" pitchFamily="2" charset="0"/>
                <a:ea typeface="Roboto" panose="02000000000000000000" pitchFamily="2" charset="0"/>
              </a:rPr>
              <a:t>včasnou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diagnostiku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rakoviny</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prostaty</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při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propagaci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přístupů</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jako</a:t>
            </a:r>
            <a:r>
              <a:rPr lang="en-GB" sz="2300" dirty="0">
                <a:solidFill>
                  <a:schemeClr val="tx1">
                    <a:lumMod val="65000"/>
                    <a:lumOff val="35000"/>
                  </a:schemeClr>
                </a:solidFill>
                <a:latin typeface="Roboto" panose="02000000000000000000" pitchFamily="2" charset="0"/>
                <a:ea typeface="Roboto" panose="02000000000000000000" pitchFamily="2" charset="0"/>
              </a:rPr>
              <a:t> je </a:t>
            </a:r>
            <a:r>
              <a:rPr lang="en-GB" sz="2300" dirty="0" err="1">
                <a:solidFill>
                  <a:schemeClr val="tx1">
                    <a:lumMod val="65000"/>
                    <a:lumOff val="35000"/>
                  </a:schemeClr>
                </a:solidFill>
                <a:latin typeface="Roboto" panose="02000000000000000000" pitchFamily="2" charset="0"/>
                <a:ea typeface="Roboto" panose="02000000000000000000" pitchFamily="2" charset="0"/>
              </a:rPr>
              <a:t>aktivní</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sledování</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7355110"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Informace</a:t>
            </a:r>
            <a:r>
              <a:rPr lang="en-US" sz="4600" dirty="0">
                <a:solidFill>
                  <a:srgbClr val="757070"/>
                </a:solidFill>
                <a:latin typeface="Roboto" panose="02000000000000000000" pitchFamily="2" charset="0"/>
                <a:ea typeface="Roboto" panose="02000000000000000000" pitchFamily="2" charset="0"/>
                <a:cs typeface="Apercu Regular"/>
              </a:rPr>
              <a:t> o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informoval</a:t>
            </a:r>
            <a:r>
              <a:rPr lang="en-GB" sz="2300" dirty="0">
                <a:solidFill>
                  <a:schemeClr val="tx1">
                    <a:lumMod val="65000"/>
                    <a:lumOff val="35000"/>
                  </a:schemeClr>
                </a:solidFill>
                <a:latin typeface="Roboto" panose="02000000000000000000" pitchFamily="2" charset="0"/>
              </a:rPr>
              <a:t> o </a:t>
            </a:r>
            <a:r>
              <a:rPr lang="en-GB" sz="2300" dirty="0" err="1">
                <a:solidFill>
                  <a:schemeClr val="tx1">
                    <a:lumMod val="65000"/>
                    <a:lumOff val="35000"/>
                  </a:schemeClr>
                </a:solidFill>
                <a:latin typeface="Roboto" panose="02000000000000000000" pitchFamily="2" charset="0"/>
              </a:rPr>
              <a:t>zjištěních</a:t>
            </a:r>
            <a:r>
              <a:rPr lang="en-GB" sz="2300" dirty="0">
                <a:solidFill>
                  <a:schemeClr val="tx1">
                    <a:lumMod val="65000"/>
                    <a:lumOff val="35000"/>
                  </a:schemeClr>
                </a:solidFill>
                <a:latin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rPr>
              <a:t>na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mnoha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důležitých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lékařských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konferencích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včetně</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Evropské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asociace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urologů</a:t>
            </a:r>
            <a:r>
              <a:rPr lang="en-GB" sz="2300" dirty="0">
                <a:solidFill>
                  <a:schemeClr val="tx1">
                    <a:lumMod val="65000"/>
                    <a:lumOff val="35000"/>
                  </a:schemeClr>
                </a:solidFill>
                <a:latin typeface="Roboto" panose="02000000000000000000" pitchFamily="2" charset="0"/>
              </a:rPr>
              <a:t> (EAU)</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Výroční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zasedání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sekce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onkologické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urologie</a:t>
            </a:r>
            <a:r>
              <a:rPr lang="en-GB" sz="2300" dirty="0">
                <a:solidFill>
                  <a:schemeClr val="tx1">
                    <a:lumMod val="65000"/>
                    <a:lumOff val="35000"/>
                  </a:schemeClr>
                </a:solidFill>
                <a:latin typeface="Roboto" panose="02000000000000000000" pitchFamily="2" charset="0"/>
              </a:rPr>
              <a:t> EAU</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Evropské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společnosti</a:t>
            </a:r>
            <a:r>
              <a:rPr lang="en-GB" sz="2300" dirty="0">
                <a:solidFill>
                  <a:schemeClr val="tx1">
                    <a:lumMod val="65000"/>
                    <a:lumOff val="35000"/>
                  </a:schemeClr>
                </a:solidFill>
                <a:latin typeface="Roboto" panose="02000000000000000000" pitchFamily="2" charset="0"/>
              </a:rPr>
              <a:t> pro </a:t>
            </a:r>
            <a:r>
              <a:rPr lang="en-GB" sz="2300" dirty="0" err="1">
                <a:solidFill>
                  <a:schemeClr val="tx1">
                    <a:lumMod val="65000"/>
                    <a:lumOff val="35000"/>
                  </a:schemeClr>
                </a:solidFill>
                <a:latin typeface="Roboto" panose="02000000000000000000" pitchFamily="2" charset="0"/>
              </a:rPr>
              <a:t>lékařskou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onkologii</a:t>
            </a:r>
            <a:r>
              <a:rPr lang="en-GB" sz="2300" dirty="0">
                <a:solidFill>
                  <a:schemeClr val="tx1">
                    <a:lumMod val="65000"/>
                    <a:lumOff val="35000"/>
                  </a:schemeClr>
                </a:solidFill>
                <a:latin typeface="Roboto" panose="02000000000000000000" pitchFamily="2" charset="0"/>
              </a:rPr>
              <a:t> (ESMO)</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Evropský</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multidisciplinární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kongres</a:t>
            </a:r>
            <a:r>
              <a:rPr lang="en-GB" sz="2300" dirty="0">
                <a:solidFill>
                  <a:schemeClr val="tx1">
                    <a:lumMod val="65000"/>
                    <a:lumOff val="35000"/>
                  </a:schemeClr>
                </a:solidFill>
                <a:latin typeface="Roboto" panose="02000000000000000000" pitchFamily="2" charset="0"/>
              </a:rPr>
              <a:t> o </a:t>
            </a:r>
            <a:r>
              <a:rPr lang="en-GB" sz="2300" dirty="0" err="1">
                <a:solidFill>
                  <a:schemeClr val="tx1">
                    <a:lumMod val="65000"/>
                    <a:lumOff val="35000"/>
                  </a:schemeClr>
                </a:solidFill>
                <a:latin typeface="Roboto" panose="02000000000000000000" pitchFamily="2" charset="0"/>
              </a:rPr>
              <a:t>urologických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rakovinách</a:t>
            </a:r>
            <a:r>
              <a:rPr lang="en-GB" sz="2300" dirty="0">
                <a:solidFill>
                  <a:schemeClr val="tx1">
                    <a:lumMod val="65000"/>
                    <a:lumOff val="35000"/>
                  </a:schemeClr>
                </a:solidFill>
                <a:latin typeface="Roboto" panose="02000000000000000000" pitchFamily="2" charset="0"/>
              </a:rPr>
              <a:t> (EMUC)</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Webový</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seminář</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Evropské</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organizace</a:t>
            </a:r>
            <a:r>
              <a:rPr lang="en-GB" sz="2300" dirty="0">
                <a:solidFill>
                  <a:schemeClr val="tx1">
                    <a:lumMod val="65000"/>
                    <a:lumOff val="35000"/>
                  </a:schemeClr>
                </a:solidFill>
                <a:latin typeface="Roboto" panose="02000000000000000000" pitchFamily="2" charset="0"/>
              </a:rPr>
              <a:t> pro </a:t>
            </a:r>
            <a:r>
              <a:rPr lang="en-GB" sz="2300" dirty="0" err="1">
                <a:solidFill>
                  <a:schemeClr val="tx1">
                    <a:lumMod val="65000"/>
                    <a:lumOff val="35000"/>
                  </a:schemeClr>
                </a:solidFill>
                <a:latin typeface="Roboto" panose="02000000000000000000" pitchFamily="2" charset="0"/>
              </a:rPr>
              <a:t>výzkum</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léčbu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rakoviny</a:t>
            </a:r>
            <a:r>
              <a:rPr lang="en-GB" sz="2300" dirty="0">
                <a:solidFill>
                  <a:schemeClr val="tx1">
                    <a:lumMod val="65000"/>
                    <a:lumOff val="35000"/>
                  </a:schemeClr>
                </a:solidFill>
                <a:latin typeface="Roboto" panose="02000000000000000000" pitchFamily="2" charset="0"/>
              </a:rPr>
              <a:t> (EORTC) </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Zjištění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byla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publikována</a:t>
            </a:r>
            <a:r>
              <a:rPr lang="en-GB" sz="2300" dirty="0">
                <a:solidFill>
                  <a:schemeClr val="tx1">
                    <a:lumMod val="65000"/>
                    <a:lumOff val="35000"/>
                  </a:schemeClr>
                </a:solidFill>
                <a:latin typeface="Roboto" panose="02000000000000000000" pitchFamily="2" charset="0"/>
              </a:rPr>
              <a:t> v </a:t>
            </a:r>
            <a:r>
              <a:rPr lang="en-GB" sz="2300" dirty="0" err="1">
                <a:solidFill>
                  <a:schemeClr val="tx1">
                    <a:lumMod val="65000"/>
                    <a:lumOff val="35000"/>
                  </a:schemeClr>
                </a:solidFill>
                <a:latin typeface="Roboto" panose="02000000000000000000" pitchFamily="2" charset="0"/>
              </a:rPr>
              <a:t>různých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publikacích</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včetně</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časopisu</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Jak </a:t>
            </a:r>
            <a:r>
              <a:rPr lang="en-GB" sz="5400" dirty="0" err="1">
                <a:solidFill>
                  <a:schemeClr val="accent1">
                    <a:lumMod val="50000"/>
                  </a:schemeClr>
                </a:solidFill>
                <a:latin typeface="Roboto" panose="02000000000000000000" pitchFamily="2" charset="0"/>
                <a:ea typeface="Roboto" panose="02000000000000000000" pitchFamily="2" charset="0"/>
              </a:rPr>
              <a:t>probíhala</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5273</TotalTime>
  <Words>2246</Words>
  <Application>Microsoft Macintosh PowerPoint</Application>
  <PresentationFormat>Widescreen</PresentationFormat>
  <Paragraphs>219</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216</cp:revision>
  <dcterms:created xsi:type="dcterms:W3CDTF">2019-05-14T09:26:05Z</dcterms:created>
  <dcterms:modified xsi:type="dcterms:W3CDTF">2023-07-11T13:22:26Z</dcterms:modified>
</cp:coreProperties>
</file>