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7" r:id="rId2"/>
    <p:sldId id="312" r:id="rId3"/>
    <p:sldId id="314" r:id="rId4"/>
    <p:sldId id="316" r:id="rId5"/>
    <p:sldId id="317" r:id="rId6"/>
    <p:sldId id="318" r:id="rId7"/>
    <p:sldId id="299" r:id="rId8"/>
    <p:sldId id="319" r:id="rId9"/>
    <p:sldId id="300" r:id="rId10"/>
    <p:sldId id="323" r:id="rId11"/>
    <p:sldId id="260" r:id="rId12"/>
    <p:sldId id="302" r:id="rId13"/>
    <p:sldId id="321" r:id="rId14"/>
    <p:sldId id="309" r:id="rId15"/>
    <p:sldId id="320" r:id="rId16"/>
    <p:sldId id="262" r:id="rId17"/>
    <p:sldId id="322" r:id="rId18"/>
    <p:sldId id="272" r:id="rId19"/>
    <p:sldId id="273" r:id="rId20"/>
    <p:sldId id="274" r:id="rId21"/>
    <p:sldId id="303" r:id="rId22"/>
    <p:sldId id="275" r:id="rId23"/>
    <p:sldId id="276" r:id="rId24"/>
    <p:sldId id="277" r:id="rId25"/>
    <p:sldId id="278" r:id="rId26"/>
    <p:sldId id="304" r:id="rId27"/>
    <p:sldId id="279" r:id="rId28"/>
    <p:sldId id="280" r:id="rId29"/>
    <p:sldId id="281" r:id="rId30"/>
    <p:sldId id="282" r:id="rId31"/>
    <p:sldId id="284" r:id="rId32"/>
    <p:sldId id="305" r:id="rId33"/>
    <p:sldId id="285" r:id="rId34"/>
    <p:sldId id="286" r:id="rId35"/>
    <p:sldId id="287" r:id="rId36"/>
    <p:sldId id="288" r:id="rId37"/>
    <p:sldId id="289" r:id="rId38"/>
    <p:sldId id="310" r:id="rId39"/>
    <p:sldId id="324" r:id="rId40"/>
    <p:sldId id="325" r:id="rId41"/>
    <p:sldId id="32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 deschamps" initials="ad" lastIdx="8" clrIdx="0">
    <p:extLst>
      <p:ext uri="{19B8F6BF-5375-455C-9EA6-DF929625EA0E}">
        <p15:presenceInfo xmlns:p15="http://schemas.microsoft.com/office/powerpoint/2012/main" userId="29108d73b4981f04" providerId="Windows Live"/>
      </p:ext>
    </p:extLst>
  </p:cmAuthor>
  <p:cmAuthor id="2" name="Simon Crompton" initials="SC" lastIdx="1" clrIdx="1">
    <p:extLst>
      <p:ext uri="{19B8F6BF-5375-455C-9EA6-DF929625EA0E}">
        <p15:presenceInfo xmlns:p15="http://schemas.microsoft.com/office/powerpoint/2012/main" userId="bc91a5c6fdef56c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AA43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ijl, gemiddeld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68" autoAdjust="0"/>
    <p:restoredTop sz="75831" autoAdjust="0"/>
  </p:normalViewPr>
  <p:slideViewPr>
    <p:cSldViewPr snapToGrid="0">
      <p:cViewPr varScale="1">
        <p:scale>
          <a:sx n="61" d="100"/>
          <a:sy n="61" d="100"/>
        </p:scale>
        <p:origin x="192" y="7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+mn-ea"/>
                <a:cs typeface="+mn-cs"/>
              </a:defRPr>
            </a:pPr>
            <a:r>
              <a:rPr lang="nl-BE"/>
              <a:t>Number of treatments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solidFill>
            <a:schemeClr val="bg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Roboto" panose="02000000000000000000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1BCC5-DA61-B64A-A85F-3C250C3717DA}" type="datetimeFigureOut">
              <a:rPr lang="en-US" smtClean="0"/>
              <a:t>3/24/21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C2793-E073-7A4C-BFE8-8257B50E4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53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18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Den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genomsnittliga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åldern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vid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diagnos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var 64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och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i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genomsnitt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svarade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männen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fem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år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efter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deras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behandling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. I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vissa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fall hade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tio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år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gått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sedan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behandlingen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,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medan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andra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precis hade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genomgått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Som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syns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i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fördelningskurvan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över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ålder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vid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första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diagnos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fick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över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50 %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av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deltagarna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sin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diagnos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vid 65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års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ålder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. Detta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går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emot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förutsättningen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att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prostatacancer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är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sjukdom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som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drabbar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gamla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män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41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flesta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deltagarna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bodde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partner,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vilket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viktigt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hänsyn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till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effekten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behandlingen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sexlivet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bias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deltagarprofilen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högre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utbildningsnivå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93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flesta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hade bara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fått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deltog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undersökningen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60 %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deltagarna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genomgått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radikal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prostatektomi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övergripande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resultaten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kommer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påverkas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effekten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livskvaliteten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har.</a:t>
            </a:r>
            <a:r>
              <a:rPr lang="en-GB" dirty="0">
                <a:effectLst/>
              </a:rPr>
              <a:t> </a:t>
            </a:r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55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86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tabellen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deltagarna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betygsatte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livskvalitet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från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till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svarens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fördelning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procent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märker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rapporterade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livskvaliteten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genomsnitt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hög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 ser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nästa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vissa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liv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bättre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55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bildspelet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livskvalitetsbetygen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lågt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betyg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motsvarar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försämrad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livskvalitet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försämrat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sexliv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inkontinens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påverkar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livskvalitet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biverkningar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behandlingen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00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Efter</a:t>
            </a:r>
            <a:r>
              <a:rPr lang="en-US" dirty="0"/>
              <a:t> dessa </a:t>
            </a:r>
            <a:r>
              <a:rPr lang="en-US" dirty="0" err="1"/>
              <a:t>allmänna</a:t>
            </a:r>
            <a:r>
              <a:rPr lang="en-US" dirty="0"/>
              <a:t> </a:t>
            </a:r>
            <a:r>
              <a:rPr lang="en-US" dirty="0" err="1"/>
              <a:t>resultat</a:t>
            </a:r>
            <a:r>
              <a:rPr lang="en-US" dirty="0"/>
              <a:t> tar vi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titt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några</a:t>
            </a:r>
            <a:r>
              <a:rPr lang="en-US" dirty="0"/>
              <a:t> </a:t>
            </a:r>
            <a:r>
              <a:rPr lang="en-US" dirty="0" err="1"/>
              <a:t>specifika</a:t>
            </a:r>
            <a:r>
              <a:rPr lang="en-US" dirty="0"/>
              <a:t> </a:t>
            </a:r>
            <a:r>
              <a:rPr lang="en-US" dirty="0" err="1"/>
              <a:t>delar</a:t>
            </a:r>
            <a:r>
              <a:rPr lang="en-US" dirty="0"/>
              <a:t> av </a:t>
            </a:r>
            <a:r>
              <a:rPr lang="en-US" dirty="0" err="1"/>
              <a:t>hur</a:t>
            </a:r>
            <a:r>
              <a:rPr lang="en-US" dirty="0"/>
              <a:t> </a:t>
            </a:r>
            <a:r>
              <a:rPr lang="en-US" dirty="0" err="1"/>
              <a:t>livskvaliteten</a:t>
            </a:r>
            <a:r>
              <a:rPr lang="en-US" dirty="0"/>
              <a:t> </a:t>
            </a:r>
            <a:r>
              <a:rPr lang="en-US" dirty="0" err="1"/>
              <a:t>påverkas</a:t>
            </a:r>
            <a:r>
              <a:rPr lang="en-US" dirty="0"/>
              <a:t> </a:t>
            </a:r>
            <a:r>
              <a:rPr lang="en-US" dirty="0" err="1"/>
              <a:t>efter</a:t>
            </a:r>
            <a:r>
              <a:rPr lang="en-US" dirty="0"/>
              <a:t> </a:t>
            </a:r>
            <a:r>
              <a:rPr lang="en-US" dirty="0" err="1"/>
              <a:t>behandling</a:t>
            </a:r>
            <a:r>
              <a:rPr lang="en-US" dirty="0"/>
              <a:t> av </a:t>
            </a:r>
            <a:r>
              <a:rPr lang="en-US" dirty="0" err="1"/>
              <a:t>prostatacancer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Först</a:t>
            </a:r>
            <a:r>
              <a:rPr lang="en-US" dirty="0"/>
              <a:t> </a:t>
            </a:r>
            <a:r>
              <a:rPr lang="en-US" dirty="0" err="1"/>
              <a:t>upplever</a:t>
            </a:r>
            <a:r>
              <a:rPr lang="en-US" dirty="0"/>
              <a:t> </a:t>
            </a:r>
            <a:r>
              <a:rPr lang="en-US" dirty="0" err="1"/>
              <a:t>män</a:t>
            </a:r>
            <a:r>
              <a:rPr lang="en-US" dirty="0"/>
              <a:t> </a:t>
            </a:r>
            <a:r>
              <a:rPr lang="en-US" dirty="0" err="1"/>
              <a:t>obehag</a:t>
            </a:r>
            <a:r>
              <a:rPr lang="en-US" dirty="0"/>
              <a:t>, </a:t>
            </a:r>
            <a:r>
              <a:rPr lang="en-US" dirty="0" err="1"/>
              <a:t>trötthet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sömnlöshet</a:t>
            </a:r>
            <a:r>
              <a:rPr lang="en-US" dirty="0"/>
              <a:t> </a:t>
            </a:r>
            <a:r>
              <a:rPr lang="en-US" dirty="0" err="1"/>
              <a:t>efter</a:t>
            </a:r>
            <a:r>
              <a:rPr lang="en-US" dirty="0"/>
              <a:t> </a:t>
            </a:r>
            <a:r>
              <a:rPr lang="en-US" dirty="0" err="1"/>
              <a:t>behandlingen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878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 ser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bilderna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ökar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obehaget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behandlingen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fortskrider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kemoterapi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når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avancerade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rapporteras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gånger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så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hög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smärta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obehag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jämfört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tidiga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57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tredjedel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männen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genomgått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kemoterapi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uppger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har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känt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trötta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under den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senaste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trötthet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lägre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jämfört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behandlingar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strålbehandling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verkar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kopplat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till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ökad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trötthet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jämfört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operation.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006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Resultaten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sömnlöshet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verkar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drabba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efter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strålbehandling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ADT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efter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kemoterapi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Effekterna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verkar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fördubblas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allteftersom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behandlingen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övergår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till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kemoterapi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95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51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825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Olika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nivåer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ångest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depression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upplevs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olika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steg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behandlingen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upplever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ungefär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ångest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under den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första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linjens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Dock ser man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ångest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depression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verkar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efter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behandlingen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021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Dock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verkar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återfall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prostatacancer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kraftigt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påverka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mentala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hälsan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Mer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hälften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deltagarna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återfall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effekten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mentala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hälsa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betyg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sex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mer.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betydande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effekt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ord.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476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fann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42 %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männen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behandlats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prostatacancer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uppger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har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ångest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depression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någon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211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Vilka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behandlingar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mest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kopplade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till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psykiska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problem? Du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återigen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problemen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verkar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förvärras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avancerad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cancer.</a:t>
            </a:r>
          </a:p>
          <a:p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intressant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notera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aktiv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övervakning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associerad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högre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nivåer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depression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eller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ångest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än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vissa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behandlingar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såsom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radikal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prostatektomi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strålbehandling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Detta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något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göra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den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långsiktiga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oron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orsakas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regelbundna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prover,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samt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faktum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behandlingsbeslut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fortfarande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behöva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fattas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undersökning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män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aktiv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övervakning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Europa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Uomos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medlemmar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den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danska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prostatacancerorganisationen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PROPA,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fann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37 %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tillfrågade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kände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allvarligt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eller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måttligt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oroliga</a:t>
            </a:r>
            <a:r>
              <a:rPr lang="en-GB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662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bilden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livskvalitetsbetygen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högt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betyg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motsvarar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bättre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livskvalitet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livskvaliteten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fråga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om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sexliv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efter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olika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behandlingar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Resultaten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deltagarnas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sexliv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genomsnitt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bättre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efter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prostatektomi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strålbehandling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vilket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överraskning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skillnaden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poäng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mellan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strålbehandling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radikal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prostatektomi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nödvändigtvis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kliniskt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relevant.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livskvalitetsbetyget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båda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behandlingarna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uppenbara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skäl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låga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jämfört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aktiv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övervakning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Varför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betyget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aktiv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övervakning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100,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vilket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högsta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betyget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EPIC-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skalan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Uppenbarligen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sexlivet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normalt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försämrat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 den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genomsnittliga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åldern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70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 man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jämför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dessa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siffror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den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allmänna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befolkningen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genomsnittliga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EPIC-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betyget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sexlivet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prostatacancer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55,8,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vilket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ligger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nära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aktiva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övervakningsbetyget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800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egentligen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sexdriften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hälften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männen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måttligt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problem. Det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möjligt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andelen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skulle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ännu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högre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om vi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ställde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fråga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till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partners.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566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Cirka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fjärdedelar</a:t>
            </a:r>
            <a:r>
              <a:rPr lang="en-US" dirty="0"/>
              <a:t> av </a:t>
            </a:r>
            <a:r>
              <a:rPr lang="en-US" dirty="0" err="1"/>
              <a:t>männen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deltog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undersökningen</a:t>
            </a:r>
            <a:r>
              <a:rPr lang="en-US" dirty="0"/>
              <a:t> </a:t>
            </a:r>
            <a:r>
              <a:rPr lang="en-US" dirty="0" err="1"/>
              <a:t>betygsatte</a:t>
            </a:r>
            <a:r>
              <a:rPr lang="en-US" dirty="0"/>
              <a:t> sin </a:t>
            </a:r>
            <a:r>
              <a:rPr lang="en-US" dirty="0" err="1"/>
              <a:t>nuvarande</a:t>
            </a:r>
            <a:r>
              <a:rPr lang="en-US" dirty="0"/>
              <a:t> </a:t>
            </a:r>
            <a:r>
              <a:rPr lang="en-US" dirty="0" err="1"/>
              <a:t>sexuella</a:t>
            </a:r>
            <a:r>
              <a:rPr lang="en-US" dirty="0"/>
              <a:t> </a:t>
            </a:r>
            <a:r>
              <a:rPr lang="en-US" dirty="0" err="1"/>
              <a:t>förmåga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dålig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väldigt</a:t>
            </a:r>
            <a:r>
              <a:rPr lang="en-US" dirty="0"/>
              <a:t> </a:t>
            </a:r>
            <a:r>
              <a:rPr lang="en-US" dirty="0" err="1"/>
              <a:t>dålig</a:t>
            </a:r>
            <a:r>
              <a:rPr lang="en-US" dirty="0"/>
              <a:t>. Detta </a:t>
            </a:r>
            <a:r>
              <a:rPr lang="en-US" dirty="0" err="1"/>
              <a:t>återspeglar</a:t>
            </a:r>
            <a:r>
              <a:rPr lang="en-US" dirty="0"/>
              <a:t> </a:t>
            </a:r>
            <a:r>
              <a:rPr lang="en-US" dirty="0" err="1"/>
              <a:t>delvis</a:t>
            </a:r>
            <a:r>
              <a:rPr lang="en-US" dirty="0"/>
              <a:t> </a:t>
            </a:r>
            <a:r>
              <a:rPr lang="en-US" dirty="0" err="1"/>
              <a:t>deltagarnas</a:t>
            </a:r>
            <a:r>
              <a:rPr lang="en-US" dirty="0"/>
              <a:t> </a:t>
            </a:r>
            <a:r>
              <a:rPr lang="en-US" dirty="0" err="1"/>
              <a:t>ålder</a:t>
            </a:r>
            <a:r>
              <a:rPr lang="en-US" dirty="0"/>
              <a:t> </a:t>
            </a:r>
            <a:r>
              <a:rPr lang="en-US" dirty="0" err="1"/>
              <a:t>samt</a:t>
            </a:r>
            <a:r>
              <a:rPr lang="en-US" dirty="0"/>
              <a:t> </a:t>
            </a:r>
            <a:r>
              <a:rPr lang="en-US" dirty="0" err="1"/>
              <a:t>effekterna</a:t>
            </a:r>
            <a:r>
              <a:rPr lang="en-US" dirty="0"/>
              <a:t> av </a:t>
            </a:r>
            <a:r>
              <a:rPr lang="en-US" dirty="0" err="1"/>
              <a:t>behandlingen</a:t>
            </a:r>
            <a:r>
              <a:rPr lang="en-US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</a:t>
            </a:r>
            <a:r>
              <a:rPr lang="en-US" dirty="0" err="1"/>
              <a:t>jämförelse</a:t>
            </a:r>
            <a:r>
              <a:rPr lang="en-US" dirty="0"/>
              <a:t> </a:t>
            </a:r>
            <a:r>
              <a:rPr lang="en-US" dirty="0" err="1"/>
              <a:t>finns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studie</a:t>
            </a:r>
            <a:r>
              <a:rPr lang="en-US" dirty="0"/>
              <a:t> </a:t>
            </a:r>
            <a:r>
              <a:rPr lang="en-US" dirty="0" err="1"/>
              <a:t>från</a:t>
            </a:r>
            <a:r>
              <a:rPr lang="en-US" dirty="0"/>
              <a:t> 2017 av </a:t>
            </a:r>
            <a:r>
              <a:rPr lang="en-US" dirty="0" err="1"/>
              <a:t>män</a:t>
            </a:r>
            <a:r>
              <a:rPr lang="en-US" dirty="0"/>
              <a:t> med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något</a:t>
            </a:r>
            <a:r>
              <a:rPr lang="en-US" dirty="0"/>
              <a:t> </a:t>
            </a:r>
            <a:r>
              <a:rPr lang="en-US" dirty="0" err="1"/>
              <a:t>högre</a:t>
            </a:r>
            <a:r>
              <a:rPr lang="en-US" dirty="0"/>
              <a:t> </a:t>
            </a:r>
            <a:r>
              <a:rPr lang="en-US" dirty="0" err="1"/>
              <a:t>genomsnittlig</a:t>
            </a:r>
            <a:r>
              <a:rPr lang="en-US" dirty="0"/>
              <a:t> </a:t>
            </a:r>
            <a:r>
              <a:rPr lang="en-US" dirty="0" err="1"/>
              <a:t>ålder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74,5 </a:t>
            </a:r>
            <a:r>
              <a:rPr lang="en-US" dirty="0" err="1"/>
              <a:t>år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inte</a:t>
            </a:r>
            <a:r>
              <a:rPr lang="en-US" dirty="0"/>
              <a:t> har </a:t>
            </a:r>
            <a:r>
              <a:rPr lang="en-US" dirty="0" err="1"/>
              <a:t>prostatacancer</a:t>
            </a:r>
            <a:r>
              <a:rPr lang="en-US" dirty="0"/>
              <a:t>, </a:t>
            </a:r>
            <a:r>
              <a:rPr lang="en-US" dirty="0" err="1"/>
              <a:t>vilken</a:t>
            </a:r>
            <a:r>
              <a:rPr lang="en-US" dirty="0"/>
              <a:t> </a:t>
            </a:r>
            <a:r>
              <a:rPr lang="en-US" dirty="0" err="1"/>
              <a:t>använder</a:t>
            </a:r>
            <a:r>
              <a:rPr lang="en-US" dirty="0"/>
              <a:t> </a:t>
            </a:r>
            <a:r>
              <a:rPr lang="en-US" dirty="0" err="1"/>
              <a:t>samma</a:t>
            </a:r>
            <a:r>
              <a:rPr lang="en-US" dirty="0"/>
              <a:t> EPIC-26-mått (</a:t>
            </a:r>
            <a:r>
              <a:rPr lang="en-US" dirty="0" err="1"/>
              <a:t>Venderbos</a:t>
            </a:r>
            <a:r>
              <a:rPr lang="en-US" dirty="0"/>
              <a:t> et al, PMID: 28168601). Den </a:t>
            </a:r>
            <a:r>
              <a:rPr lang="en-US" dirty="0" err="1"/>
              <a:t>visade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50 % av dessa </a:t>
            </a:r>
            <a:r>
              <a:rPr lang="en-US" dirty="0" err="1"/>
              <a:t>män</a:t>
            </a:r>
            <a:r>
              <a:rPr lang="en-US" dirty="0"/>
              <a:t> </a:t>
            </a:r>
            <a:r>
              <a:rPr lang="en-US" dirty="0" err="1"/>
              <a:t>betygsatte</a:t>
            </a:r>
            <a:r>
              <a:rPr lang="en-US" dirty="0"/>
              <a:t> sin </a:t>
            </a:r>
            <a:r>
              <a:rPr lang="en-US" dirty="0" err="1"/>
              <a:t>sexuella</a:t>
            </a:r>
            <a:r>
              <a:rPr lang="en-US" dirty="0"/>
              <a:t> </a:t>
            </a:r>
            <a:r>
              <a:rPr lang="en-US" dirty="0" err="1"/>
              <a:t>förmåga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dålig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väldigt</a:t>
            </a:r>
            <a:r>
              <a:rPr lang="en-US" dirty="0"/>
              <a:t> </a:t>
            </a:r>
            <a:r>
              <a:rPr lang="en-US" dirty="0" err="1"/>
              <a:t>dålig</a:t>
            </a:r>
            <a:r>
              <a:rPr lang="en-US" dirty="0"/>
              <a:t>. Detta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betydligt</a:t>
            </a:r>
            <a:r>
              <a:rPr lang="en-US" dirty="0"/>
              <a:t> </a:t>
            </a:r>
            <a:r>
              <a:rPr lang="en-US" dirty="0" err="1"/>
              <a:t>lägre</a:t>
            </a:r>
            <a:r>
              <a:rPr lang="en-US" dirty="0"/>
              <a:t> </a:t>
            </a:r>
            <a:r>
              <a:rPr lang="en-US" dirty="0" err="1"/>
              <a:t>än</a:t>
            </a:r>
            <a:r>
              <a:rPr lang="en-US" dirty="0"/>
              <a:t> </a:t>
            </a:r>
            <a:r>
              <a:rPr lang="en-US" dirty="0" err="1"/>
              <a:t>andelen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76 % av </a:t>
            </a:r>
            <a:r>
              <a:rPr lang="en-US" dirty="0" err="1"/>
              <a:t>männen</a:t>
            </a:r>
            <a:r>
              <a:rPr lang="en-US" dirty="0"/>
              <a:t> med </a:t>
            </a:r>
            <a:r>
              <a:rPr lang="en-US" dirty="0" err="1"/>
              <a:t>prostatacancer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denna</a:t>
            </a:r>
            <a:r>
              <a:rPr lang="en-US" dirty="0"/>
              <a:t> </a:t>
            </a:r>
            <a:r>
              <a:rPr lang="en-US" dirty="0" err="1"/>
              <a:t>studie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526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 man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tittar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olika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behandlingarna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påverkar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sexuella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förmågan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 man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högst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hälften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männen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genomgått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prostatektomi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uppger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har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måttliga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problem med den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sexuella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förmågan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Detta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betydande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Siffrorna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nedan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verkar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problem med den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sexuella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förmågan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efter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strålbehandling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44,5 % hade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betydande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problem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efter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strålbehandling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jämfört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54,5 %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prostatektomi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tydligare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tabell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S1,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värdena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sexuell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förmåga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ungefär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jämlika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mellan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strålbehandling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prostatektomi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båda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resultaten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indikerar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två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första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viktiga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behandlingarna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prostatacancer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betydande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effekt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sexuella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förmågan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livskvaliteten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728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Endast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34 %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männen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prövat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läkemedel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produkter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förbättra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erektionsförmågan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vilket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innebär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uppenbart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behov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råd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om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överkomma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sådana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problem.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52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010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Vi har </a:t>
            </a:r>
            <a:r>
              <a:rPr lang="en-US" dirty="0" err="1"/>
              <a:t>gjort</a:t>
            </a:r>
            <a:r>
              <a:rPr lang="en-US" dirty="0"/>
              <a:t> </a:t>
            </a:r>
            <a:r>
              <a:rPr lang="en-US" dirty="0" err="1"/>
              <a:t>samma</a:t>
            </a:r>
            <a:r>
              <a:rPr lang="en-US" dirty="0"/>
              <a:t> </a:t>
            </a:r>
            <a:r>
              <a:rPr lang="en-US" dirty="0" err="1"/>
              <a:t>analys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inkontinens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sexuell</a:t>
            </a:r>
            <a:r>
              <a:rPr lang="en-US" dirty="0"/>
              <a:t> </a:t>
            </a:r>
            <a:r>
              <a:rPr lang="en-US" dirty="0" err="1"/>
              <a:t>förmåga</a:t>
            </a:r>
            <a:r>
              <a:rPr lang="en-US" dirty="0"/>
              <a:t>. Vi </a:t>
            </a:r>
            <a:r>
              <a:rPr lang="en-US" dirty="0" err="1"/>
              <a:t>började</a:t>
            </a:r>
            <a:r>
              <a:rPr lang="en-US" dirty="0"/>
              <a:t> med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jämföra</a:t>
            </a:r>
            <a:r>
              <a:rPr lang="en-US" dirty="0"/>
              <a:t> de </a:t>
            </a:r>
            <a:r>
              <a:rPr lang="en-US" dirty="0" err="1"/>
              <a:t>olika</a:t>
            </a:r>
            <a:r>
              <a:rPr lang="en-US" dirty="0"/>
              <a:t> </a:t>
            </a:r>
            <a:r>
              <a:rPr lang="en-US" dirty="0" err="1"/>
              <a:t>behandlingarna</a:t>
            </a:r>
            <a:r>
              <a:rPr lang="en-US" dirty="0"/>
              <a:t>. </a:t>
            </a:r>
            <a:r>
              <a:rPr lang="en-US" dirty="0" err="1"/>
              <a:t>Prostatektomi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förknippat</a:t>
            </a:r>
            <a:r>
              <a:rPr lang="en-US" dirty="0"/>
              <a:t> med </a:t>
            </a:r>
            <a:r>
              <a:rPr lang="en-US" dirty="0" err="1"/>
              <a:t>sämre</a:t>
            </a:r>
            <a:r>
              <a:rPr lang="en-US" dirty="0"/>
              <a:t> </a:t>
            </a:r>
            <a:r>
              <a:rPr lang="en-US" dirty="0" err="1"/>
              <a:t>livskvalitet</a:t>
            </a:r>
            <a:r>
              <a:rPr lang="en-US" dirty="0"/>
              <a:t> </a:t>
            </a:r>
            <a:r>
              <a:rPr lang="en-US" dirty="0" err="1"/>
              <a:t>än</a:t>
            </a:r>
            <a:r>
              <a:rPr lang="en-US" dirty="0"/>
              <a:t> </a:t>
            </a:r>
            <a:r>
              <a:rPr lang="en-US" dirty="0" err="1"/>
              <a:t>strålbehandling</a:t>
            </a:r>
            <a:r>
              <a:rPr lang="en-US" dirty="0"/>
              <a:t>. De </a:t>
            </a:r>
            <a:r>
              <a:rPr lang="en-US" dirty="0" err="1"/>
              <a:t>övriga</a:t>
            </a:r>
            <a:r>
              <a:rPr lang="en-US" dirty="0"/>
              <a:t> </a:t>
            </a:r>
            <a:r>
              <a:rPr lang="en-US" dirty="0" err="1"/>
              <a:t>behandlingarna</a:t>
            </a:r>
            <a:r>
              <a:rPr lang="en-US" dirty="0"/>
              <a:t> </a:t>
            </a:r>
            <a:r>
              <a:rPr lang="en-US" dirty="0" err="1"/>
              <a:t>uppvisar</a:t>
            </a:r>
            <a:r>
              <a:rPr lang="en-US" dirty="0"/>
              <a:t> </a:t>
            </a:r>
            <a:r>
              <a:rPr lang="en-US" dirty="0" err="1"/>
              <a:t>färre</a:t>
            </a:r>
            <a:r>
              <a:rPr lang="en-US" dirty="0"/>
              <a:t> </a:t>
            </a:r>
            <a:r>
              <a:rPr lang="en-US" dirty="0" err="1"/>
              <a:t>effekter</a:t>
            </a:r>
            <a:r>
              <a:rPr lang="en-US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Jämfört</a:t>
            </a:r>
            <a:r>
              <a:rPr lang="en-US" dirty="0"/>
              <a:t> med den </a:t>
            </a:r>
            <a:r>
              <a:rPr lang="en-US" dirty="0" err="1"/>
              <a:t>allmänna</a:t>
            </a:r>
            <a:r>
              <a:rPr lang="en-US" dirty="0"/>
              <a:t> </a:t>
            </a:r>
            <a:r>
              <a:rPr lang="en-US" dirty="0" err="1"/>
              <a:t>befolkningen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det </a:t>
            </a:r>
            <a:r>
              <a:rPr lang="en-US" dirty="0" err="1"/>
              <a:t>genomsnittliga</a:t>
            </a:r>
            <a:r>
              <a:rPr lang="en-US" dirty="0"/>
              <a:t> EPIC-</a:t>
            </a:r>
            <a:r>
              <a:rPr lang="en-US" dirty="0" err="1"/>
              <a:t>betyget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kontinens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män</a:t>
            </a:r>
            <a:r>
              <a:rPr lang="en-US" dirty="0"/>
              <a:t> </a:t>
            </a:r>
            <a:r>
              <a:rPr lang="en-US" dirty="0" err="1"/>
              <a:t>utan</a:t>
            </a:r>
            <a:r>
              <a:rPr lang="en-US" dirty="0"/>
              <a:t> </a:t>
            </a:r>
            <a:r>
              <a:rPr lang="en-US" dirty="0" err="1"/>
              <a:t>prostatacancer</a:t>
            </a:r>
            <a:r>
              <a:rPr lang="en-US" dirty="0"/>
              <a:t> 89,5.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949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hade 61 %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männen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deltog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undersökningen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någon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problem med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inkontinens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Operationen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verkar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förknippad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största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Om man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jämför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operationen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aktiv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övervakning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innebär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operationen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dubbelt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så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hög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förekomst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inkontinens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Observera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även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förekommer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problem med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läckage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aktiv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övervakning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Detta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återspeglar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deltagarnas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genomsnittsålder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387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innebär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patienterna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praktiken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Undersökningen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frågade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männen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många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inkontinensskydd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använder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tredjedel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deltagarna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uppgav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använder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skydd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om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Detta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mycket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återspegla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två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tredjedelar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deltagarna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uppgav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har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genomgått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radikal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prostatektomi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Av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deltagarna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genomgått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radikal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prostatektomi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använde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hälften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skydd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visade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från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2017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ungefär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åldersprofil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 har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behandlats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prostatacancer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10 %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använde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skydd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(PMID: 28168601).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Så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betydande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effekt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36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hänsyn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till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dropp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läckage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påverkar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liv,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uppger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17 %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deltagarna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måttligt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problem.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788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Om man </a:t>
            </a:r>
            <a:r>
              <a:rPr lang="en-US" dirty="0" err="1"/>
              <a:t>fördelar</a:t>
            </a:r>
            <a:r>
              <a:rPr lang="en-US" dirty="0"/>
              <a:t> </a:t>
            </a:r>
            <a:r>
              <a:rPr lang="en-US" dirty="0" err="1"/>
              <a:t>siffran</a:t>
            </a:r>
            <a:r>
              <a:rPr lang="en-US" dirty="0"/>
              <a:t> </a:t>
            </a:r>
            <a:r>
              <a:rPr lang="en-US" dirty="0" err="1"/>
              <a:t>mellan</a:t>
            </a:r>
            <a:r>
              <a:rPr lang="en-US" dirty="0"/>
              <a:t> de </a:t>
            </a:r>
            <a:r>
              <a:rPr lang="en-US" dirty="0" err="1"/>
              <a:t>som</a:t>
            </a:r>
            <a:r>
              <a:rPr lang="en-US" dirty="0"/>
              <a:t> har </a:t>
            </a:r>
            <a:r>
              <a:rPr lang="en-US" dirty="0" err="1"/>
              <a:t>genomgått</a:t>
            </a:r>
            <a:r>
              <a:rPr lang="en-US" dirty="0"/>
              <a:t> </a:t>
            </a:r>
            <a:r>
              <a:rPr lang="en-US" dirty="0" err="1"/>
              <a:t>prostatektomi</a:t>
            </a:r>
            <a:r>
              <a:rPr lang="en-US" dirty="0"/>
              <a:t> </a:t>
            </a:r>
            <a:r>
              <a:rPr lang="en-US" dirty="0" err="1"/>
              <a:t>respektive</a:t>
            </a:r>
            <a:r>
              <a:rPr lang="en-US" dirty="0"/>
              <a:t> </a:t>
            </a:r>
            <a:r>
              <a:rPr lang="en-US" dirty="0" err="1"/>
              <a:t>strålbehandling</a:t>
            </a:r>
            <a:r>
              <a:rPr lang="en-US" dirty="0"/>
              <a:t> </a:t>
            </a:r>
            <a:r>
              <a:rPr lang="en-US" dirty="0" err="1"/>
              <a:t>märker</a:t>
            </a:r>
            <a:r>
              <a:rPr lang="en-US" dirty="0"/>
              <a:t> man </a:t>
            </a:r>
            <a:r>
              <a:rPr lang="en-US" dirty="0" err="1"/>
              <a:t>hur</a:t>
            </a:r>
            <a:r>
              <a:rPr lang="en-US" dirty="0"/>
              <a:t> </a:t>
            </a:r>
            <a:r>
              <a:rPr lang="en-US" dirty="0" err="1"/>
              <a:t>problemet</a:t>
            </a:r>
            <a:r>
              <a:rPr lang="en-US" dirty="0"/>
              <a:t> </a:t>
            </a:r>
            <a:r>
              <a:rPr lang="en-US" dirty="0" err="1"/>
              <a:t>påverkas</a:t>
            </a:r>
            <a:r>
              <a:rPr lang="en-US" dirty="0"/>
              <a:t> av de </a:t>
            </a:r>
            <a:r>
              <a:rPr lang="en-US" dirty="0" err="1"/>
              <a:t>olika</a:t>
            </a:r>
            <a:r>
              <a:rPr lang="en-US" dirty="0"/>
              <a:t> </a:t>
            </a:r>
            <a:r>
              <a:rPr lang="en-US" dirty="0" err="1"/>
              <a:t>behandlingarna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67 % av </a:t>
            </a:r>
            <a:r>
              <a:rPr lang="en-US" dirty="0" err="1"/>
              <a:t>prostatektomipatienterna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den </a:t>
            </a:r>
            <a:r>
              <a:rPr lang="en-US" dirty="0" err="1"/>
              <a:t>översta</a:t>
            </a:r>
            <a:r>
              <a:rPr lang="en-US" dirty="0"/>
              <a:t> </a:t>
            </a:r>
            <a:r>
              <a:rPr lang="en-US" dirty="0" err="1"/>
              <a:t>raden</a:t>
            </a:r>
            <a:r>
              <a:rPr lang="en-US" dirty="0"/>
              <a:t> </a:t>
            </a:r>
            <a:r>
              <a:rPr lang="en-US" dirty="0" err="1"/>
              <a:t>uppger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dropp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läckage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ett</a:t>
            </a:r>
            <a:r>
              <a:rPr lang="en-US" dirty="0"/>
              <a:t> problem.</a:t>
            </a:r>
          </a:p>
          <a:p>
            <a:endParaRPr lang="en-US" dirty="0"/>
          </a:p>
          <a:p>
            <a:r>
              <a:rPr lang="en-US" dirty="0" err="1"/>
              <a:t>Jämfört</a:t>
            </a:r>
            <a:r>
              <a:rPr lang="en-US" dirty="0"/>
              <a:t> med </a:t>
            </a:r>
            <a:r>
              <a:rPr lang="en-US" dirty="0" err="1"/>
              <a:t>strålbehandlingspatienterna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den </a:t>
            </a:r>
            <a:r>
              <a:rPr lang="en-US" dirty="0" err="1"/>
              <a:t>andra</a:t>
            </a:r>
            <a:r>
              <a:rPr lang="en-US" dirty="0"/>
              <a:t> </a:t>
            </a:r>
            <a:r>
              <a:rPr lang="en-US" dirty="0" err="1"/>
              <a:t>raden</a:t>
            </a:r>
            <a:r>
              <a:rPr lang="en-US" dirty="0"/>
              <a:t> </a:t>
            </a:r>
            <a:r>
              <a:rPr lang="en-US" dirty="0" err="1"/>
              <a:t>uppger</a:t>
            </a:r>
            <a:r>
              <a:rPr lang="en-US" dirty="0"/>
              <a:t> 48 % av </a:t>
            </a:r>
            <a:r>
              <a:rPr lang="en-US" dirty="0" err="1"/>
              <a:t>patienterna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dropp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läckage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ett</a:t>
            </a:r>
            <a:r>
              <a:rPr lang="en-US" dirty="0"/>
              <a:t> problem.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037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viktiga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slutsatser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från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resultaten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EUPROMS.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första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aktiv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övervakning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alltid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bör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övervägas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om den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användas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säkert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eftersom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erbjuder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övergripande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bästa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livskvaliteten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fråga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om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inkontinens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sexuell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förmåga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kontrasten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mellan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uppenbar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024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viktiga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slutsatsen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avgörande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upptäcka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prostatacancer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tidigt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skede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Ju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avancerad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prostatacancern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diagnostiseras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större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effekten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livskvaliteten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Tabellen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om man tar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olika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faktorerna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obehag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trötthet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sömnlöshet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mental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hälsa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tillsammans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högre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förknippade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behandlingar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avancerad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prostatacancer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GB" dirty="0">
                <a:effectLst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760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tredje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slutsatsen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från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resultaten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EUPROMS-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hjälp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hög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kvalitet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avgörande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Resultaten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EUPROMS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allvarliga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biverkningarna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uppstå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samband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behandlingen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prostatacancer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behöver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expertis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erfarenhet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få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under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efter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behandlingen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tillsammans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information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stöd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steg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prostatacancer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bör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cancercenter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multidisciplinära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team.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84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viktigt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förstå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skiljer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från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tidigare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studier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varför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viktigt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flesta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studier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livskvaliteten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prostatacancer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hålls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kliniska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miljöer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Med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får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frågor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från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sjukvårdspersonal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fyller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undersökningar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besöker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sjukhuset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behandlingar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kontroller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Denna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webbundersökning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utföras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männen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takt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hemifrån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innebär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hade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tänka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över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känna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bekväma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säga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verkligen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tycker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Ibland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oroade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över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låta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kritiska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negativa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framför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läkare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vårdpersonal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09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55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undersökningen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erbjuder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snapshot –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tvärsnitt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populationen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behandlats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prostatacancer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Europa.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Undersökningen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frågade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”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liv just nu?”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enskilda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deltagarnas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medicinska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tillstånd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behandlingen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prostatacancer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skiljer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från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allmänna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befolkningen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skulle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80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862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Undersökningen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inkluderade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demografiska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frågor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frågor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om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hälsa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vardagsaktiviteter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livskvalitet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använde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validerade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mått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vanligt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förekommande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hälsoforskning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EQ-5D-5L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EORTC-QLQ-C30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EPIC-26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248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Provstorleken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på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3 000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deltagare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är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väldigt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stor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och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ger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svaren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auktoritet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Det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stora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deltagarantalet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var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utspritt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över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25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länder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, men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deltagare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från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Östeuropa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var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underrepresenterade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och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viss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underrepresentation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från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Sydeuropa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förekom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också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C2793-E073-7A4C-BFE8-8257B50E44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987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68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36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66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2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06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93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3/24/21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90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3/24/21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7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3/24/21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95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01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3/24/21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A7AC5-6045-4418-8E60-F48788734473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3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" y="4852208"/>
            <a:ext cx="1219200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2" name="Picture 1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5447256"/>
            <a:ext cx="6117279" cy="1117746"/>
          </a:xfrm>
          <a:prstGeom prst="rect">
            <a:avLst/>
          </a:prstGeom>
        </p:spPr>
      </p:pic>
      <p:sp>
        <p:nvSpPr>
          <p:cNvPr id="5" name="Title 22">
            <a:extLst>
              <a:ext uri="{FF2B5EF4-FFF2-40B4-BE49-F238E27FC236}">
                <a16:creationId xmlns:a16="http://schemas.microsoft.com/office/drawing/2014/main" id="{067BD9FB-1818-4D53-B910-C22A2AAD007C}"/>
              </a:ext>
            </a:extLst>
          </p:cNvPr>
          <p:cNvSpPr txBox="1">
            <a:spLocks/>
          </p:cNvSpPr>
          <p:nvPr/>
        </p:nvSpPr>
        <p:spPr>
          <a:xfrm>
            <a:off x="546100" y="180753"/>
            <a:ext cx="11296790" cy="31110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sz="5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EUPROMS-</a:t>
            </a:r>
            <a:r>
              <a:rPr lang="en-GB" sz="5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studien</a:t>
            </a:r>
            <a:endParaRPr lang="en-GB" sz="5400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1200"/>
              </a:spcBef>
            </a:pPr>
            <a:r>
              <a:rPr lang="en-GB" sz="2800" dirty="0">
                <a:latin typeface="Roboto" panose="02000000000000000000" pitchFamily="2" charset="0"/>
                <a:ea typeface="Roboto" panose="02000000000000000000" pitchFamily="2" charset="0"/>
              </a:rPr>
              <a:t>Europa </a:t>
            </a:r>
            <a:r>
              <a:rPr lang="en-GB" sz="2800" dirty="0" err="1">
                <a:latin typeface="Roboto" panose="02000000000000000000" pitchFamily="2" charset="0"/>
                <a:ea typeface="Roboto" panose="02000000000000000000" pitchFamily="2" charset="0"/>
              </a:rPr>
              <a:t>Uomo</a:t>
            </a:r>
            <a:r>
              <a:rPr lang="en-GB" sz="2800" dirty="0"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GB" sz="2800" dirty="0" err="1">
                <a:latin typeface="Roboto" panose="02000000000000000000" pitchFamily="2" charset="0"/>
                <a:ea typeface="Roboto" panose="02000000000000000000" pitchFamily="2" charset="0"/>
              </a:rPr>
              <a:t>en</a:t>
            </a:r>
            <a:r>
              <a:rPr lang="en-GB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dirty="0" err="1">
                <a:latin typeface="Roboto" panose="02000000000000000000" pitchFamily="2" charset="0"/>
                <a:ea typeface="Roboto" panose="02000000000000000000" pitchFamily="2" charset="0"/>
              </a:rPr>
              <a:t>studie</a:t>
            </a:r>
            <a:r>
              <a:rPr lang="en-GB" sz="2800" dirty="0">
                <a:latin typeface="Roboto" panose="02000000000000000000" pitchFamily="2" charset="0"/>
                <a:ea typeface="Roboto" panose="02000000000000000000" pitchFamily="2" charset="0"/>
              </a:rPr>
              <a:t> med </a:t>
            </a:r>
            <a:r>
              <a:rPr lang="en-GB" sz="2800" dirty="0" err="1">
                <a:latin typeface="Roboto" panose="02000000000000000000" pitchFamily="2" charset="0"/>
                <a:ea typeface="Roboto" panose="02000000000000000000" pitchFamily="2" charset="0"/>
              </a:rPr>
              <a:t>patientrapporterade</a:t>
            </a:r>
            <a:r>
              <a:rPr lang="en-GB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dirty="0" err="1">
                <a:latin typeface="Roboto" panose="02000000000000000000" pitchFamily="2" charset="0"/>
                <a:ea typeface="Roboto" panose="02000000000000000000" pitchFamily="2" charset="0"/>
              </a:rPr>
              <a:t>resultat</a:t>
            </a:r>
            <a:r>
              <a:rPr lang="en-GB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endParaRPr lang="en-GB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Den </a:t>
            </a:r>
            <a:r>
              <a:rPr lang="en-GB" sz="2300" dirty="0" err="1">
                <a:latin typeface="Roboto" panose="02000000000000000000" pitchFamily="2" charset="0"/>
                <a:ea typeface="Roboto" panose="02000000000000000000" pitchFamily="2" charset="0"/>
              </a:rPr>
              <a:t>första</a:t>
            </a:r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latin typeface="Roboto" panose="02000000000000000000" pitchFamily="2" charset="0"/>
                <a:ea typeface="Roboto" panose="02000000000000000000" pitchFamily="2" charset="0"/>
              </a:rPr>
              <a:t>livskvalitetsundersökningen</a:t>
            </a:r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latin typeface="Roboto" panose="02000000000000000000" pitchFamily="2" charset="0"/>
                <a:ea typeface="Roboto" panose="02000000000000000000" pitchFamily="2" charset="0"/>
              </a:rPr>
              <a:t>för</a:t>
            </a:r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latin typeface="Roboto" panose="02000000000000000000" pitchFamily="2" charset="0"/>
                <a:ea typeface="Roboto" panose="02000000000000000000" pitchFamily="2" charset="0"/>
              </a:rPr>
              <a:t>prostatacancer</a:t>
            </a:r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latin typeface="Roboto" panose="02000000000000000000" pitchFamily="2" charset="0"/>
                <a:ea typeface="Roboto" panose="02000000000000000000" pitchFamily="2" charset="0"/>
              </a:rPr>
              <a:t>som</a:t>
            </a:r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latin typeface="Roboto" panose="02000000000000000000" pitchFamily="2" charset="0"/>
                <a:ea typeface="Roboto" panose="02000000000000000000" pitchFamily="2" charset="0"/>
              </a:rPr>
              <a:t>hålls</a:t>
            </a:r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latin typeface="Roboto" panose="02000000000000000000" pitchFamily="2" charset="0"/>
                <a:ea typeface="Roboto" panose="02000000000000000000" pitchFamily="2" charset="0"/>
              </a:rPr>
              <a:t>av</a:t>
            </a:r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latin typeface="Roboto" panose="02000000000000000000" pitchFamily="2" charset="0"/>
                <a:ea typeface="Roboto" panose="02000000000000000000" pitchFamily="2" charset="0"/>
              </a:rPr>
              <a:t>patienter</a:t>
            </a:r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latin typeface="Roboto" panose="02000000000000000000" pitchFamily="2" charset="0"/>
                <a:ea typeface="Roboto" panose="02000000000000000000" pitchFamily="2" charset="0"/>
              </a:rPr>
              <a:t>för</a:t>
            </a:r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latin typeface="Roboto" panose="02000000000000000000" pitchFamily="2" charset="0"/>
                <a:ea typeface="Roboto" panose="02000000000000000000" pitchFamily="2" charset="0"/>
              </a:rPr>
              <a:t>patienter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365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23172" y="-545412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8549FF-D602-B242-9B0B-6BBDEAB1D18B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16" name="Tekstvak 1">
            <a:extLst>
              <a:ext uri="{FF2B5EF4-FFF2-40B4-BE49-F238E27FC236}">
                <a16:creationId xmlns:a16="http://schemas.microsoft.com/office/drawing/2014/main" id="{38CFD700-E3F4-9C43-B700-0E3404A3B4F9}"/>
              </a:ext>
            </a:extLst>
          </p:cNvPr>
          <p:cNvSpPr txBox="1"/>
          <p:nvPr/>
        </p:nvSpPr>
        <p:spPr>
          <a:xfrm>
            <a:off x="892419" y="187036"/>
            <a:ext cx="6539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Deltagarprofil</a:t>
            </a:r>
            <a:endParaRPr lang="en-US" sz="4600" dirty="0">
              <a:solidFill>
                <a:srgbClr val="757070"/>
              </a:solidFill>
              <a:latin typeface="Roboto" panose="02000000000000000000" pitchFamily="2" charset="0"/>
              <a:cs typeface="Apercu Regular"/>
            </a:endParaRPr>
          </a:p>
        </p:txBody>
      </p:sp>
      <p:pic>
        <p:nvPicPr>
          <p:cNvPr id="19" name="Picture 18" descr="Blue logo.png">
            <a:extLst>
              <a:ext uri="{FF2B5EF4-FFF2-40B4-BE49-F238E27FC236}">
                <a16:creationId xmlns:a16="http://schemas.microsoft.com/office/drawing/2014/main" id="{E20118D8-EC83-5945-B210-F6234D9D9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0BA567-3D85-5D4B-90F3-AB6C625BB8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2" y="1456420"/>
            <a:ext cx="8958898" cy="494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23172" y="-545412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C76C40-3327-3443-A478-3467DB650E02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21" name="Tekstvak 1">
            <a:extLst>
              <a:ext uri="{FF2B5EF4-FFF2-40B4-BE49-F238E27FC236}">
                <a16:creationId xmlns:a16="http://schemas.microsoft.com/office/drawing/2014/main" id="{5F7160EC-51F8-9646-9A16-055A71003836}"/>
              </a:ext>
            </a:extLst>
          </p:cNvPr>
          <p:cNvSpPr txBox="1"/>
          <p:nvPr/>
        </p:nvSpPr>
        <p:spPr>
          <a:xfrm>
            <a:off x="892419" y="187036"/>
            <a:ext cx="6539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Deltagarprofil</a:t>
            </a:r>
            <a:endParaRPr lang="en-US" sz="4600" dirty="0">
              <a:solidFill>
                <a:srgbClr val="757070"/>
              </a:solidFill>
              <a:latin typeface="Roboto" panose="02000000000000000000" pitchFamily="2" charset="0"/>
              <a:cs typeface="Apercu Regular"/>
            </a:endParaRPr>
          </a:p>
        </p:txBody>
      </p:sp>
      <p:pic>
        <p:nvPicPr>
          <p:cNvPr id="25" name="Picture 24" descr="Blue logo.png">
            <a:extLst>
              <a:ext uri="{FF2B5EF4-FFF2-40B4-BE49-F238E27FC236}">
                <a16:creationId xmlns:a16="http://schemas.microsoft.com/office/drawing/2014/main" id="{8C8F7FF3-1861-1545-AE92-04962B8D9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EB2412-8C6E-E641-8F54-EC38F1821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46" y="1490919"/>
            <a:ext cx="8849434" cy="437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87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graphicFrame>
        <p:nvGraphicFramePr>
          <p:cNvPr id="8" name="Grafiek 7">
            <a:extLst>
              <a:ext uri="{FF2B5EF4-FFF2-40B4-BE49-F238E27FC236}">
                <a16:creationId xmlns:a16="http://schemas.microsoft.com/office/drawing/2014/main" id="{46F60063-DFA1-4031-B50D-786756FCF277}"/>
              </a:ext>
            </a:extLst>
          </p:cNvPr>
          <p:cNvGraphicFramePr>
            <a:graphicFrameLocks/>
          </p:cNvGraphicFramePr>
          <p:nvPr/>
        </p:nvGraphicFramePr>
        <p:xfrm>
          <a:off x="-144109" y="124734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482CFB0B-AAF3-754E-9D2E-55B2296C71AC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24" name="Tekstvak 1">
            <a:extLst>
              <a:ext uri="{FF2B5EF4-FFF2-40B4-BE49-F238E27FC236}">
                <a16:creationId xmlns:a16="http://schemas.microsoft.com/office/drawing/2014/main" id="{402CAA52-814F-3F4F-95A1-0DD335F497AB}"/>
              </a:ext>
            </a:extLst>
          </p:cNvPr>
          <p:cNvSpPr txBox="1"/>
          <p:nvPr/>
        </p:nvSpPr>
        <p:spPr>
          <a:xfrm>
            <a:off x="892419" y="187036"/>
            <a:ext cx="6539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Behandlingsprofil</a:t>
            </a:r>
            <a:endParaRPr lang="en-US" sz="4600" dirty="0">
              <a:solidFill>
                <a:srgbClr val="757070"/>
              </a:solidFill>
              <a:latin typeface="Roboto" panose="02000000000000000000" pitchFamily="2" charset="0"/>
              <a:cs typeface="Apercu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F0AA27-82E4-2143-B242-4F6D58C6DA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38" y="1540509"/>
            <a:ext cx="8641462" cy="457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92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D9B0EBC-DC6E-4392-94B1-8673FA9F433F}"/>
              </a:ext>
            </a:extLst>
          </p:cNvPr>
          <p:cNvSpPr txBox="1"/>
          <p:nvPr/>
        </p:nvSpPr>
        <p:spPr>
          <a:xfrm>
            <a:off x="892419" y="187036"/>
            <a:ext cx="6539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Analysen</a:t>
            </a:r>
            <a:endParaRPr lang="en-US" sz="4600" dirty="0">
              <a:solidFill>
                <a:srgbClr val="757070"/>
              </a:solidFill>
              <a:latin typeface="Roboto" panose="02000000000000000000" pitchFamily="2" charset="0"/>
              <a:cs typeface="Apercu Regular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80726A6-132B-4A48-BE78-C28A82BA1F67}"/>
              </a:ext>
            </a:extLst>
          </p:cNvPr>
          <p:cNvSpPr txBox="1"/>
          <p:nvPr/>
        </p:nvSpPr>
        <p:spPr>
          <a:xfrm>
            <a:off x="892419" y="1762858"/>
            <a:ext cx="1055516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Datan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analyserades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av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professor Monique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Roobol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och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hennes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team vid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urologiavdelningen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hos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Erasmus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universitets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medicinska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fakultet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Rotterdam.</a:t>
            </a: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Deras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analys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utgjorde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grunden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för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resultaten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här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och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de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vetenskapliga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artiklarna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.</a:t>
            </a: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Vissa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av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resultaten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är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baserade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på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råa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undersökningssvar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och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deras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statistiska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betydelse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har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inte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beräknats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eller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visats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.</a:t>
            </a: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Dock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kan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alla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resultaten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bidra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med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viktig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information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för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kliniska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beslut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,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vilket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gör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dem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kliniskt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relevanta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.</a:t>
            </a: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51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" y="4852208"/>
            <a:ext cx="1219200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2" name="Picture 1" descr="Blue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5447256"/>
            <a:ext cx="6117279" cy="11177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1CF265C-5702-9E41-B739-2041CD7F35AF}"/>
              </a:ext>
            </a:extLst>
          </p:cNvPr>
          <p:cNvSpPr/>
          <p:nvPr/>
        </p:nvSpPr>
        <p:spPr>
          <a:xfrm>
            <a:off x="832335" y="857143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5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EUPROMS-</a:t>
            </a:r>
            <a:r>
              <a:rPr lang="en-GB" sz="5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studien</a:t>
            </a:r>
            <a:endParaRPr lang="en-GB" sz="5400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>
              <a:spcBef>
                <a:spcPts val="1200"/>
              </a:spcBef>
            </a:pPr>
            <a:r>
              <a:rPr lang="en-GB" sz="2800" dirty="0" err="1">
                <a:latin typeface="Roboto" panose="02000000000000000000" pitchFamily="2" charset="0"/>
              </a:rPr>
              <a:t>Resultat</a:t>
            </a:r>
            <a:r>
              <a:rPr lang="en-GB" sz="2800" dirty="0">
                <a:latin typeface="Roboto" panose="02000000000000000000" pitchFamily="2" charset="0"/>
              </a:rPr>
              <a:t>: </a:t>
            </a:r>
            <a:r>
              <a:rPr lang="en-GB" sz="2800" dirty="0" err="1">
                <a:latin typeface="Roboto" panose="02000000000000000000" pitchFamily="2" charset="0"/>
              </a:rPr>
              <a:t>allmän</a:t>
            </a:r>
            <a:r>
              <a:rPr lang="en-GB" sz="2800" dirty="0">
                <a:latin typeface="Roboto" panose="02000000000000000000" pitchFamily="2" charset="0"/>
              </a:rPr>
              <a:t> </a:t>
            </a:r>
            <a:r>
              <a:rPr lang="en-GB" sz="2800" dirty="0" err="1">
                <a:latin typeface="Roboto" panose="02000000000000000000" pitchFamily="2" charset="0"/>
              </a:rPr>
              <a:t>livskvalitet</a:t>
            </a:r>
            <a:endParaRPr lang="en-GB" sz="2800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666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D68BCB-2BD8-2A47-925D-CA3CDB6FC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21" y="1836420"/>
            <a:ext cx="9826557" cy="318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95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47919A-EC13-7045-BEC5-2A9C807472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524" y="1101090"/>
            <a:ext cx="9184951" cy="465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83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" y="4852208"/>
            <a:ext cx="1219200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5" name="Title 22">
            <a:extLst>
              <a:ext uri="{FF2B5EF4-FFF2-40B4-BE49-F238E27FC236}">
                <a16:creationId xmlns:a16="http://schemas.microsoft.com/office/drawing/2014/main" id="{067BD9FB-1818-4D53-B910-C22A2AAD007C}"/>
              </a:ext>
            </a:extLst>
          </p:cNvPr>
          <p:cNvSpPr txBox="1">
            <a:spLocks/>
          </p:cNvSpPr>
          <p:nvPr/>
        </p:nvSpPr>
        <p:spPr>
          <a:xfrm>
            <a:off x="984738" y="180753"/>
            <a:ext cx="10858152" cy="20009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dirty="0"/>
            </a:br>
            <a:r>
              <a:rPr lang="en-GB" sz="5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EUPROMS-</a:t>
            </a:r>
            <a:r>
              <a:rPr lang="en-GB" sz="5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studien</a:t>
            </a:r>
            <a:endParaRPr lang="en-GB" sz="5400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>
              <a:spcBef>
                <a:spcPts val="1200"/>
              </a:spcBef>
            </a:pPr>
            <a:r>
              <a:rPr lang="en-GB" sz="2800" dirty="0" err="1">
                <a:latin typeface="Roboto" panose="02000000000000000000" pitchFamily="2" charset="0"/>
              </a:rPr>
              <a:t>Resultat</a:t>
            </a:r>
            <a:r>
              <a:rPr lang="en-GB" sz="2800" dirty="0">
                <a:latin typeface="Roboto" panose="02000000000000000000" pitchFamily="2" charset="0"/>
              </a:rPr>
              <a:t>: </a:t>
            </a:r>
            <a:r>
              <a:rPr lang="en-GB" sz="2800" dirty="0" err="1">
                <a:latin typeface="Roboto" panose="02000000000000000000" pitchFamily="2" charset="0"/>
              </a:rPr>
              <a:t>Obehag</a:t>
            </a:r>
            <a:r>
              <a:rPr lang="en-GB" sz="2800" dirty="0">
                <a:latin typeface="Roboto" panose="02000000000000000000" pitchFamily="2" charset="0"/>
              </a:rPr>
              <a:t>, </a:t>
            </a:r>
            <a:r>
              <a:rPr lang="en-GB" sz="2800" dirty="0" err="1">
                <a:latin typeface="Roboto" panose="02000000000000000000" pitchFamily="2" charset="0"/>
              </a:rPr>
              <a:t>trötthet</a:t>
            </a:r>
            <a:r>
              <a:rPr lang="en-GB" sz="2800" dirty="0">
                <a:latin typeface="Roboto" panose="02000000000000000000" pitchFamily="2" charset="0"/>
              </a:rPr>
              <a:t>, </a:t>
            </a:r>
            <a:r>
              <a:rPr lang="en-GB" sz="2800" dirty="0" err="1">
                <a:latin typeface="Roboto" panose="02000000000000000000" pitchFamily="2" charset="0"/>
              </a:rPr>
              <a:t>sömnlöshet</a:t>
            </a:r>
            <a:endParaRPr lang="en-GB" dirty="0"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5447256"/>
            <a:ext cx="6117279" cy="111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11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97378A-7A48-1A46-BDBB-3E8B85C2F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1047772"/>
            <a:ext cx="9702800" cy="480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32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4D4428-251D-B140-8AED-2C61F57D81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79" y="1082039"/>
            <a:ext cx="9902781" cy="462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99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D9B0EBC-DC6E-4392-94B1-8673FA9F433F}"/>
              </a:ext>
            </a:extLst>
          </p:cNvPr>
          <p:cNvSpPr txBox="1"/>
          <p:nvPr/>
        </p:nvSpPr>
        <p:spPr>
          <a:xfrm>
            <a:off x="338818" y="187036"/>
            <a:ext cx="825654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Om den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här</a:t>
            </a:r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presentationen</a:t>
            </a:r>
            <a:endParaRPr lang="en-US" sz="4600" dirty="0">
              <a:solidFill>
                <a:srgbClr val="757070"/>
              </a:solidFill>
              <a:latin typeface="Roboto" panose="02000000000000000000" pitchFamily="2" charset="0"/>
              <a:ea typeface="Roboto" panose="02000000000000000000" pitchFamily="2" charset="0"/>
              <a:cs typeface="Apercu Regular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80726A6-132B-4A48-BE78-C28A82BA1F67}"/>
              </a:ext>
            </a:extLst>
          </p:cNvPr>
          <p:cNvSpPr txBox="1"/>
          <p:nvPr/>
        </p:nvSpPr>
        <p:spPr>
          <a:xfrm>
            <a:off x="892419" y="1762858"/>
            <a:ext cx="1055516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Den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här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presentationen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är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till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för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prostatacancerpatienter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samt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allmänheten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Du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är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välkommen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att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publicera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resultaten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utan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tillstånd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men du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måste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alltid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hänvisa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till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studien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Europa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Uomo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EUPROMS</a:t>
            </a: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Om du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använder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någon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av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tabellerna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måste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du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hänvisa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till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studien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Europa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Uomo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EUPROMS</a:t>
            </a: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171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236E69-B495-E347-8B10-B447E80BF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538" y="962116"/>
            <a:ext cx="9895142" cy="515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18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" y="4852208"/>
            <a:ext cx="1219200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2" name="Picture 1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5447256"/>
            <a:ext cx="6117279" cy="1117746"/>
          </a:xfrm>
          <a:prstGeom prst="rect">
            <a:avLst/>
          </a:prstGeom>
        </p:spPr>
      </p:pic>
      <p:sp>
        <p:nvSpPr>
          <p:cNvPr id="5" name="Title 22">
            <a:extLst>
              <a:ext uri="{FF2B5EF4-FFF2-40B4-BE49-F238E27FC236}">
                <a16:creationId xmlns:a16="http://schemas.microsoft.com/office/drawing/2014/main" id="{067BD9FB-1818-4D53-B910-C22A2AAD007C}"/>
              </a:ext>
            </a:extLst>
          </p:cNvPr>
          <p:cNvSpPr txBox="1">
            <a:spLocks/>
          </p:cNvSpPr>
          <p:nvPr/>
        </p:nvSpPr>
        <p:spPr>
          <a:xfrm>
            <a:off x="546100" y="180753"/>
            <a:ext cx="11296790" cy="20009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dirty="0"/>
            </a:br>
            <a:r>
              <a:rPr lang="en-GB" sz="5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EUPROMS-</a:t>
            </a:r>
            <a:r>
              <a:rPr lang="en-GB" sz="5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studien</a:t>
            </a:r>
            <a:endParaRPr lang="en-GB" sz="5400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>
              <a:spcBef>
                <a:spcPts val="1200"/>
              </a:spcBef>
            </a:pPr>
            <a:r>
              <a:rPr lang="en-GB" sz="2800" dirty="0" err="1">
                <a:latin typeface="Roboto" panose="02000000000000000000" pitchFamily="2" charset="0"/>
              </a:rPr>
              <a:t>Resultat</a:t>
            </a:r>
            <a:r>
              <a:rPr lang="en-GB" sz="2800" dirty="0">
                <a:latin typeface="Roboto" panose="02000000000000000000" pitchFamily="2" charset="0"/>
              </a:rPr>
              <a:t>: mental </a:t>
            </a:r>
            <a:r>
              <a:rPr lang="en-GB" sz="2800" dirty="0" err="1">
                <a:latin typeface="Roboto" panose="02000000000000000000" pitchFamily="2" charset="0"/>
              </a:rPr>
              <a:t>hälsa</a:t>
            </a:r>
            <a:endParaRPr lang="en-GB" dirty="0"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1296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F471E0-8B06-4A40-8EF7-38C7AF59F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444322"/>
            <a:ext cx="7772400" cy="627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28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1A4F1C-50D4-E549-9F0E-07BC64EF36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72776"/>
            <a:ext cx="7767665" cy="590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66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4065B8-8D3D-C941-BE28-25F814651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82" y="747564"/>
            <a:ext cx="8843335" cy="530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46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ACBC62-0341-0048-BB45-2FF7F7F3D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04" y="854429"/>
            <a:ext cx="9313368" cy="499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93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" y="4852208"/>
            <a:ext cx="1219200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2" name="Picture 1" descr="Blue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5447256"/>
            <a:ext cx="6117279" cy="1117746"/>
          </a:xfrm>
          <a:prstGeom prst="rect">
            <a:avLst/>
          </a:prstGeom>
        </p:spPr>
      </p:pic>
      <p:sp>
        <p:nvSpPr>
          <p:cNvPr id="5" name="Title 22">
            <a:extLst>
              <a:ext uri="{FF2B5EF4-FFF2-40B4-BE49-F238E27FC236}">
                <a16:creationId xmlns:a16="http://schemas.microsoft.com/office/drawing/2014/main" id="{067BD9FB-1818-4D53-B910-C22A2AAD007C}"/>
              </a:ext>
            </a:extLst>
          </p:cNvPr>
          <p:cNvSpPr txBox="1">
            <a:spLocks/>
          </p:cNvSpPr>
          <p:nvPr/>
        </p:nvSpPr>
        <p:spPr>
          <a:xfrm>
            <a:off x="546100" y="180753"/>
            <a:ext cx="11296790" cy="20009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dirty="0"/>
            </a:br>
            <a:r>
              <a:rPr lang="en-GB" sz="5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EUPROMS-</a:t>
            </a:r>
            <a:r>
              <a:rPr lang="en-GB" sz="5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studien</a:t>
            </a:r>
            <a:endParaRPr lang="en-GB" sz="5400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r>
              <a:rPr lang="en-GB" sz="2800" dirty="0" err="1">
                <a:latin typeface="Roboto" panose="02000000000000000000" pitchFamily="2" charset="0"/>
              </a:rPr>
              <a:t>Resultat</a:t>
            </a:r>
            <a:r>
              <a:rPr lang="en-GB" sz="2800" dirty="0">
                <a:latin typeface="Roboto" panose="02000000000000000000" pitchFamily="2" charset="0"/>
              </a:rPr>
              <a:t>: </a:t>
            </a:r>
            <a:r>
              <a:rPr lang="en-GB" sz="2800" dirty="0" err="1">
                <a:latin typeface="Roboto" panose="02000000000000000000" pitchFamily="2" charset="0"/>
              </a:rPr>
              <a:t>sexliv</a:t>
            </a:r>
            <a:endParaRPr lang="en-GB" dirty="0"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04058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8E90EC-56FF-504A-B899-9B51AB967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80" y="705191"/>
            <a:ext cx="9001760" cy="54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23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04F256-1E07-E444-BEB5-F7C69E996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20" y="711030"/>
            <a:ext cx="8788400" cy="568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252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661C4A-955A-D64B-B1E0-7584933AE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91" y="1077597"/>
            <a:ext cx="9366469" cy="481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85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" y="4852208"/>
            <a:ext cx="1219200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2" name="Picture 1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5447256"/>
            <a:ext cx="6117279" cy="1117746"/>
          </a:xfrm>
          <a:prstGeom prst="rect">
            <a:avLst/>
          </a:prstGeom>
        </p:spPr>
      </p:pic>
      <p:sp>
        <p:nvSpPr>
          <p:cNvPr id="5" name="Title 22">
            <a:extLst>
              <a:ext uri="{FF2B5EF4-FFF2-40B4-BE49-F238E27FC236}">
                <a16:creationId xmlns:a16="http://schemas.microsoft.com/office/drawing/2014/main" id="{067BD9FB-1818-4D53-B910-C22A2AAD007C}"/>
              </a:ext>
            </a:extLst>
          </p:cNvPr>
          <p:cNvSpPr txBox="1">
            <a:spLocks/>
          </p:cNvSpPr>
          <p:nvPr/>
        </p:nvSpPr>
        <p:spPr>
          <a:xfrm>
            <a:off x="546100" y="180753"/>
            <a:ext cx="11296790" cy="43711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b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sz="5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EUPROMS-</a:t>
            </a:r>
            <a:r>
              <a:rPr lang="en-GB" sz="5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studien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800" dirty="0" err="1">
                <a:latin typeface="Roboto" panose="02000000000000000000" pitchFamily="2" charset="0"/>
                <a:ea typeface="Roboto" panose="02000000000000000000" pitchFamily="2" charset="0"/>
              </a:rPr>
              <a:t>Bakgrundsinformation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427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CFC1D9-5BA7-364A-A6FB-93F5419D01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773724"/>
            <a:ext cx="7239720" cy="54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37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7EC7DD-7647-5C45-8676-760666F87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93873"/>
            <a:ext cx="9550400" cy="274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617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" y="4852208"/>
            <a:ext cx="1219200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2" name="Picture 1" descr="Blue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5447256"/>
            <a:ext cx="6117279" cy="1117746"/>
          </a:xfrm>
          <a:prstGeom prst="rect">
            <a:avLst/>
          </a:prstGeom>
        </p:spPr>
      </p:pic>
      <p:sp>
        <p:nvSpPr>
          <p:cNvPr id="5" name="Title 22">
            <a:extLst>
              <a:ext uri="{FF2B5EF4-FFF2-40B4-BE49-F238E27FC236}">
                <a16:creationId xmlns:a16="http://schemas.microsoft.com/office/drawing/2014/main" id="{067BD9FB-1818-4D53-B910-C22A2AAD007C}"/>
              </a:ext>
            </a:extLst>
          </p:cNvPr>
          <p:cNvSpPr txBox="1">
            <a:spLocks/>
          </p:cNvSpPr>
          <p:nvPr/>
        </p:nvSpPr>
        <p:spPr>
          <a:xfrm>
            <a:off x="546100" y="180753"/>
            <a:ext cx="11296790" cy="20009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dirty="0"/>
            </a:br>
            <a:r>
              <a:rPr lang="en-GB" sz="5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EUPROMS-</a:t>
            </a:r>
            <a:r>
              <a:rPr lang="en-GB" sz="5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studien</a:t>
            </a:r>
            <a:endParaRPr lang="en-GB" sz="5400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>
              <a:spcBef>
                <a:spcPts val="1200"/>
              </a:spcBef>
            </a:pPr>
            <a:r>
              <a:rPr lang="en-GB" sz="2800" dirty="0" err="1">
                <a:latin typeface="Roboto" panose="02000000000000000000" pitchFamily="2" charset="0"/>
              </a:rPr>
              <a:t>Resultat</a:t>
            </a:r>
            <a:r>
              <a:rPr lang="en-GB" sz="2800" dirty="0">
                <a:latin typeface="Roboto" panose="02000000000000000000" pitchFamily="2" charset="0"/>
              </a:rPr>
              <a:t>: </a:t>
            </a:r>
            <a:r>
              <a:rPr lang="en-GB" sz="2800" dirty="0" err="1">
                <a:latin typeface="Roboto" panose="02000000000000000000" pitchFamily="2" charset="0"/>
              </a:rPr>
              <a:t>inkontinens</a:t>
            </a:r>
            <a:endParaRPr lang="en-GB" dirty="0"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1135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D1FE76-2FD6-0443-887D-CD493E158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21" y="640079"/>
            <a:ext cx="8811079" cy="545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81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AA9B7C-6019-D145-B291-C0845B6B4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553" y="1051142"/>
            <a:ext cx="9066893" cy="500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442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4FC9A0-B1B9-F34B-AFDE-5A3ACC246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472" y="839580"/>
            <a:ext cx="8470900" cy="521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050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5E5658-E676-284F-A963-BD9359ECAF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03" y="1600200"/>
            <a:ext cx="9109569" cy="430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774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A26570-F22A-6D4E-9025-D76AF5B43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314" y="808654"/>
            <a:ext cx="73660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360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" y="4852208"/>
            <a:ext cx="1219200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2" name="Picture 1" descr="Blue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5447256"/>
            <a:ext cx="6117279" cy="1117746"/>
          </a:xfrm>
          <a:prstGeom prst="rect">
            <a:avLst/>
          </a:prstGeom>
        </p:spPr>
      </p:pic>
      <p:sp>
        <p:nvSpPr>
          <p:cNvPr id="5" name="Title 22">
            <a:extLst>
              <a:ext uri="{FF2B5EF4-FFF2-40B4-BE49-F238E27FC236}">
                <a16:creationId xmlns:a16="http://schemas.microsoft.com/office/drawing/2014/main" id="{067BD9FB-1818-4D53-B910-C22A2AAD007C}"/>
              </a:ext>
            </a:extLst>
          </p:cNvPr>
          <p:cNvSpPr txBox="1">
            <a:spLocks/>
          </p:cNvSpPr>
          <p:nvPr/>
        </p:nvSpPr>
        <p:spPr>
          <a:xfrm>
            <a:off x="546100" y="180753"/>
            <a:ext cx="11296790" cy="20009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dirty="0"/>
            </a:br>
            <a:r>
              <a:rPr lang="en-GB" sz="5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EUPROMS-</a:t>
            </a:r>
            <a:r>
              <a:rPr lang="en-GB" sz="5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studien</a:t>
            </a:r>
            <a:endParaRPr lang="en-GB" sz="5400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r>
              <a:rPr lang="en-GB" sz="2800" dirty="0" err="1">
                <a:latin typeface="Roboto" panose="02000000000000000000" pitchFamily="2" charset="0"/>
              </a:rPr>
              <a:t>Slutsatser</a:t>
            </a:r>
            <a:endParaRPr lang="en-GB" dirty="0"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94951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D9B0EBC-DC6E-4392-94B1-8673FA9F433F}"/>
              </a:ext>
            </a:extLst>
          </p:cNvPr>
          <p:cNvSpPr txBox="1"/>
          <p:nvPr/>
        </p:nvSpPr>
        <p:spPr>
          <a:xfrm>
            <a:off x="892419" y="187036"/>
            <a:ext cx="6539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Slutsatser</a:t>
            </a:r>
            <a:endParaRPr lang="en-US" sz="4600" dirty="0">
              <a:solidFill>
                <a:srgbClr val="757070"/>
              </a:solidFill>
              <a:latin typeface="Roboto" panose="02000000000000000000" pitchFamily="2" charset="0"/>
              <a:cs typeface="Apercu Regula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AC217E-396C-764D-9167-ECB3A7426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25" y="1485721"/>
            <a:ext cx="8515532" cy="46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26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D9B0EBC-DC6E-4392-94B1-8673FA9F433F}"/>
              </a:ext>
            </a:extLst>
          </p:cNvPr>
          <p:cNvSpPr txBox="1"/>
          <p:nvPr/>
        </p:nvSpPr>
        <p:spPr>
          <a:xfrm>
            <a:off x="338818" y="187036"/>
            <a:ext cx="1032918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EUPROMS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bakgrundsinformation</a:t>
            </a:r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 1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80726A6-132B-4A48-BE78-C28A82BA1F67}"/>
              </a:ext>
            </a:extLst>
          </p:cNvPr>
          <p:cNvSpPr txBox="1"/>
          <p:nvPr/>
        </p:nvSpPr>
        <p:spPr>
          <a:xfrm>
            <a:off x="892419" y="1762858"/>
            <a:ext cx="10555166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EUPROMS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står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för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Europa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Uomo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Patient Reported Outcome Study</a:t>
            </a: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Det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är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den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första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stora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studien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av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livskvaliteten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efter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behandling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av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prostatacancer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hålls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av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patienterna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själva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Den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bygger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på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onlineundersökning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fyllts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av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nära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3 000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män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Europa</a:t>
            </a: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Detta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erbjuder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ett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nytt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perspektiv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eftersom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flesta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andra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livskvalitetsstudier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hålls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av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och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med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läkare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klinisk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miljö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Studien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inleddes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augusti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2019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och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första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resultaten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rapporterades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januari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2020</a:t>
            </a: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773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D9B0EBC-DC6E-4392-94B1-8673FA9F433F}"/>
              </a:ext>
            </a:extLst>
          </p:cNvPr>
          <p:cNvSpPr txBox="1"/>
          <p:nvPr/>
        </p:nvSpPr>
        <p:spPr>
          <a:xfrm>
            <a:off x="892419" y="187036"/>
            <a:ext cx="6539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Slutsatser</a:t>
            </a:r>
            <a:endParaRPr lang="en-US" sz="4600" dirty="0">
              <a:solidFill>
                <a:srgbClr val="757070"/>
              </a:solidFill>
              <a:latin typeface="Roboto" panose="02000000000000000000" pitchFamily="2" charset="0"/>
              <a:cs typeface="Apercu Regula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11E3FE-BFD7-AE47-945A-A7A79F66F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88" y="1525297"/>
            <a:ext cx="8389484" cy="462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430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D9B0EBC-DC6E-4392-94B1-8673FA9F433F}"/>
              </a:ext>
            </a:extLst>
          </p:cNvPr>
          <p:cNvSpPr txBox="1"/>
          <p:nvPr/>
        </p:nvSpPr>
        <p:spPr>
          <a:xfrm>
            <a:off x="892419" y="187036"/>
            <a:ext cx="6539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Slutsatser</a:t>
            </a:r>
            <a:endParaRPr lang="en-US" sz="4600" dirty="0">
              <a:solidFill>
                <a:srgbClr val="757070"/>
              </a:solidFill>
              <a:latin typeface="Roboto" panose="02000000000000000000" pitchFamily="2" charset="0"/>
              <a:cs typeface="Apercu Regular"/>
            </a:endParaRPr>
          </a:p>
        </p:txBody>
      </p:sp>
      <p:sp>
        <p:nvSpPr>
          <p:cNvPr id="13" name="Tekstvak 10">
            <a:extLst>
              <a:ext uri="{FF2B5EF4-FFF2-40B4-BE49-F238E27FC236}">
                <a16:creationId xmlns:a16="http://schemas.microsoft.com/office/drawing/2014/main" id="{80851AD0-239D-2248-81CB-0118317E5A3E}"/>
              </a:ext>
            </a:extLst>
          </p:cNvPr>
          <p:cNvSpPr txBox="1"/>
          <p:nvPr/>
        </p:nvSpPr>
        <p:spPr>
          <a:xfrm>
            <a:off x="892419" y="1512278"/>
            <a:ext cx="1196193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Vi </a:t>
            </a:r>
            <a:r>
              <a:rPr lang="en-GB" sz="2300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behöver</a:t>
            </a:r>
            <a:r>
              <a:rPr lang="en-GB" sz="23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cancercenter</a:t>
            </a:r>
            <a:r>
              <a:rPr lang="en-GB" sz="23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med </a:t>
            </a:r>
            <a:r>
              <a:rPr lang="en-GB" sz="2300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multidisciplinära</a:t>
            </a:r>
            <a:r>
              <a:rPr lang="en-GB" sz="23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team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CBACA75-67DA-7E4E-97AB-BFB777C11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62" y="2104748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54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D9B0EBC-DC6E-4392-94B1-8673FA9F433F}"/>
              </a:ext>
            </a:extLst>
          </p:cNvPr>
          <p:cNvSpPr txBox="1"/>
          <p:nvPr/>
        </p:nvSpPr>
        <p:spPr>
          <a:xfrm>
            <a:off x="338818" y="187036"/>
            <a:ext cx="1003962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EUPROMS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bakgrundsinformation</a:t>
            </a:r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 2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80726A6-132B-4A48-BE78-C28A82BA1F67}"/>
              </a:ext>
            </a:extLst>
          </p:cNvPr>
          <p:cNvSpPr txBox="1"/>
          <p:nvPr/>
        </p:nvSpPr>
        <p:spPr>
          <a:xfrm>
            <a:off x="892419" y="1762858"/>
            <a:ext cx="10555166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Europa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Uomo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har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rapporterat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resultaten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från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EUPROMS till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många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viktiga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medicinska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konferenser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såsom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European Association of Urologists (EAU) Congress 2020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EAU Section of Oncological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Urologys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årsmöte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European Society for Medical Oncology (ESMO) Congress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European Multidisciplinary Congress on Urological Cancers (EMUC)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European Organisation for Research and Treatment of Cancers (EORTC)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webinarium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Resultaten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har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också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publicerats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flera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olika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publikationer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,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inklusive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European Urology Focus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tidsskrift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395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D9B0EBC-DC6E-4392-94B1-8673FA9F433F}"/>
              </a:ext>
            </a:extLst>
          </p:cNvPr>
          <p:cNvSpPr txBox="1"/>
          <p:nvPr/>
        </p:nvSpPr>
        <p:spPr>
          <a:xfrm>
            <a:off x="338818" y="187036"/>
            <a:ext cx="101920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EUPROMS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bakgrundsinformation</a:t>
            </a:r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ea typeface="Roboto" panose="02000000000000000000" pitchFamily="2" charset="0"/>
                <a:cs typeface="Apercu Regular"/>
              </a:rPr>
              <a:t> 3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80726A6-132B-4A48-BE78-C28A82BA1F67}"/>
              </a:ext>
            </a:extLst>
          </p:cNvPr>
          <p:cNvSpPr txBox="1"/>
          <p:nvPr/>
        </p:nvSpPr>
        <p:spPr>
          <a:xfrm>
            <a:off x="892419" y="1762858"/>
            <a:ext cx="10555166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Resultaten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av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undersökningen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ger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ett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snapshot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av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problemen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med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livskvalitet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upplevs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av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män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med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prostatacancer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Europa vid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ett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visst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tillfälle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kan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hjälpa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patienter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och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deras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läkare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när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fattar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beslut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om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behandlingar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kan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hjälpa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till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att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upptäcka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prostatacancer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tidigt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och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främja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metoder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aktiv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övervakning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037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" y="4852208"/>
            <a:ext cx="1219200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2" name="Picture 1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5447256"/>
            <a:ext cx="6117279" cy="1117746"/>
          </a:xfrm>
          <a:prstGeom prst="rect">
            <a:avLst/>
          </a:prstGeom>
        </p:spPr>
      </p:pic>
      <p:sp>
        <p:nvSpPr>
          <p:cNvPr id="5" name="Title 22">
            <a:extLst>
              <a:ext uri="{FF2B5EF4-FFF2-40B4-BE49-F238E27FC236}">
                <a16:creationId xmlns:a16="http://schemas.microsoft.com/office/drawing/2014/main" id="{067BD9FB-1818-4D53-B910-C22A2AAD007C}"/>
              </a:ext>
            </a:extLst>
          </p:cNvPr>
          <p:cNvSpPr txBox="1">
            <a:spLocks/>
          </p:cNvSpPr>
          <p:nvPr/>
        </p:nvSpPr>
        <p:spPr>
          <a:xfrm>
            <a:off x="686778" y="215923"/>
            <a:ext cx="11296790" cy="43711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dirty="0"/>
            </a:br>
            <a:r>
              <a:rPr lang="en-GB" sz="5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EUPROMS-</a:t>
            </a:r>
            <a:r>
              <a:rPr lang="en-GB" sz="5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</a:rPr>
              <a:t>studien</a:t>
            </a:r>
            <a:endParaRPr lang="en-GB" sz="5400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>
              <a:spcBef>
                <a:spcPts val="1200"/>
              </a:spcBef>
            </a:pPr>
            <a:r>
              <a:rPr lang="en-GB" sz="2800" dirty="0" err="1">
                <a:latin typeface="Roboto" panose="02000000000000000000" pitchFamily="2" charset="0"/>
              </a:rPr>
              <a:t>Hur</a:t>
            </a:r>
            <a:r>
              <a:rPr lang="en-GB" sz="2800" dirty="0">
                <a:latin typeface="Roboto" panose="02000000000000000000" pitchFamily="2" charset="0"/>
              </a:rPr>
              <a:t> </a:t>
            </a:r>
            <a:r>
              <a:rPr lang="en-GB" sz="2800" dirty="0" err="1">
                <a:latin typeface="Roboto" panose="02000000000000000000" pitchFamily="2" charset="0"/>
              </a:rPr>
              <a:t>studien</a:t>
            </a:r>
            <a:r>
              <a:rPr lang="en-GB" sz="2800" dirty="0">
                <a:latin typeface="Roboto" panose="02000000000000000000" pitchFamily="2" charset="0"/>
              </a:rPr>
              <a:t> </a:t>
            </a:r>
            <a:r>
              <a:rPr lang="en-GB" sz="2800" dirty="0" err="1">
                <a:latin typeface="Roboto" panose="02000000000000000000" pitchFamily="2" charset="0"/>
              </a:rPr>
              <a:t>hölls</a:t>
            </a:r>
            <a:endParaRPr lang="en-GB" dirty="0"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>
              <a:latin typeface="Roboto" panose="02000000000000000000" pitchFamily="2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0404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279CC7-7EB6-4882-84BC-1A818A576EF3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D9B0EBC-DC6E-4392-94B1-8673FA9F433F}"/>
              </a:ext>
            </a:extLst>
          </p:cNvPr>
          <p:cNvSpPr txBox="1"/>
          <p:nvPr/>
        </p:nvSpPr>
        <p:spPr>
          <a:xfrm>
            <a:off x="892419" y="187036"/>
            <a:ext cx="6539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Undersökningen</a:t>
            </a:r>
            <a:endParaRPr lang="en-US" sz="4600" dirty="0">
              <a:solidFill>
                <a:srgbClr val="757070"/>
              </a:solidFill>
              <a:latin typeface="Roboto" panose="02000000000000000000" pitchFamily="2" charset="0"/>
              <a:cs typeface="Apercu Regular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80726A6-132B-4A48-BE78-C28A82BA1F67}"/>
              </a:ext>
            </a:extLst>
          </p:cNvPr>
          <p:cNvSpPr txBox="1"/>
          <p:nvPr/>
        </p:nvSpPr>
        <p:spPr>
          <a:xfrm>
            <a:off x="892419" y="1762858"/>
            <a:ext cx="1055516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En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undersökning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på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20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minuter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för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män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som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har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behandlats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för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prostatacancer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Den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fanns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på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19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språk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Validerade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livskvalitetsundersökningar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som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användes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: EPIC-26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och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EORTC-QLQ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och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EQ-5D-5L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Alla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svar</a:t>
            </a: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 var </a:t>
            </a:r>
            <a:r>
              <a:rPr lang="en-GB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anonyma</a:t>
            </a: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  <a:p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036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F0D41D-3831-4DF6-84E7-48C468F8C057}"/>
              </a:ext>
            </a:extLst>
          </p:cNvPr>
          <p:cNvSpPr/>
          <p:nvPr/>
        </p:nvSpPr>
        <p:spPr>
          <a:xfrm>
            <a:off x="506247" y="-920969"/>
            <a:ext cx="12560058" cy="25304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8" descr="Blu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0" y="6053565"/>
            <a:ext cx="3060314" cy="55917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F6F7E91-674B-DA49-9B3B-623A631D9AE3}"/>
              </a:ext>
            </a:extLst>
          </p:cNvPr>
          <p:cNvSpPr/>
          <p:nvPr/>
        </p:nvSpPr>
        <p:spPr>
          <a:xfrm>
            <a:off x="-140071" y="948693"/>
            <a:ext cx="12438291" cy="253042"/>
          </a:xfrm>
          <a:prstGeom prst="rect">
            <a:avLst/>
          </a:prstGeom>
          <a:solidFill>
            <a:srgbClr val="FAA4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14" name="Tekstvak 1">
            <a:extLst>
              <a:ext uri="{FF2B5EF4-FFF2-40B4-BE49-F238E27FC236}">
                <a16:creationId xmlns:a16="http://schemas.microsoft.com/office/drawing/2014/main" id="{953DD251-6247-6847-AA17-EA2C28CD6D87}"/>
              </a:ext>
            </a:extLst>
          </p:cNvPr>
          <p:cNvSpPr txBox="1"/>
          <p:nvPr/>
        </p:nvSpPr>
        <p:spPr>
          <a:xfrm>
            <a:off x="892419" y="187036"/>
            <a:ext cx="6539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Geografisk</a:t>
            </a:r>
            <a:r>
              <a:rPr lang="en-US" sz="4600" dirty="0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 </a:t>
            </a:r>
            <a:r>
              <a:rPr lang="en-US" sz="4600" dirty="0" err="1">
                <a:solidFill>
                  <a:srgbClr val="757070"/>
                </a:solidFill>
                <a:latin typeface="Roboto" panose="02000000000000000000" pitchFamily="2" charset="0"/>
                <a:cs typeface="Apercu Regular"/>
              </a:rPr>
              <a:t>respons</a:t>
            </a:r>
            <a:endParaRPr lang="en-US" sz="4600" dirty="0">
              <a:solidFill>
                <a:srgbClr val="757070"/>
              </a:solidFill>
              <a:latin typeface="Roboto" panose="02000000000000000000" pitchFamily="2" charset="0"/>
              <a:cs typeface="Apercu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D991A7-92D8-FA4A-AEA9-6E183820A3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41" y="1599752"/>
            <a:ext cx="9750619" cy="445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8166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EAU patient view Barcelona 2019 André Deschamps</Template>
  <TotalTime>4896</TotalTime>
  <Words>2222</Words>
  <Application>Microsoft Macintosh PowerPoint</Application>
  <PresentationFormat>Widescreen</PresentationFormat>
  <Paragraphs>201</Paragraphs>
  <Slides>41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Roboto</vt:lpstr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andre deschamps</dc:creator>
  <cp:lastModifiedBy>Simon Crompton</cp:lastModifiedBy>
  <cp:revision>204</cp:revision>
  <dcterms:created xsi:type="dcterms:W3CDTF">2019-05-14T09:26:05Z</dcterms:created>
  <dcterms:modified xsi:type="dcterms:W3CDTF">2021-03-24T11:10:03Z</dcterms:modified>
</cp:coreProperties>
</file>