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771" autoAdjust="0"/>
    <p:restoredTop sz="80363" autoAdjust="0"/>
  </p:normalViewPr>
  <p:slideViewPr>
    <p:cSldViewPr snapToGrid="0">
      <p:cViewPr varScale="1">
        <p:scale>
          <a:sx n="66" d="100"/>
          <a:sy n="66" d="100"/>
        </p:scale>
        <p:origin x="224" y="7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2/23/21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media de edad en el momento del diagnóstico era de 64 años y, de media, la información se facilitaba cinco años después de recibir tratamiento. En el caso de algunos hombres, el tratamiento se realizó hacía diez años; en otros casos, acababan de terminar.</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Como pueden ver en el gráfico de distribución de edad en el primer diagnóstico, más del 50 % de los encuestados recibieron su diagnóstico antes de cumplir los 65. Este hecho contradice la idea de que el cáncer de próstata es una enfermedad de hombres de edad muy avanzada.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mayoría de los encuestados vivían con su pareja, algo que reviste importancia habida cuenta de los efectos que el tratamiento puede tener en la función sexual.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Hay cierto sesgo en el perfil de los encuestados en pro de un mayor nivel educativo.</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mayoría de los pacientes solo recibieron un tratamiento hasta el inicio de la encuesta.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Cerca del 60 % de encuestados se ha sometido a una </a:t>
            </a:r>
            <a:r>
              <a:rPr lang="es-ES" sz="1200" kern="1200" dirty="0" err="1">
                <a:solidFill>
                  <a:schemeClr val="tx1"/>
                </a:solidFill>
                <a:effectLst/>
                <a:latin typeface="+mn-lt"/>
                <a:ea typeface="+mn-ea"/>
                <a:cs typeface="+mn-cs"/>
              </a:rPr>
              <a:t>prostatectomía</a:t>
            </a:r>
            <a:r>
              <a:rPr lang="es-ES" sz="1200" kern="1200" dirty="0">
                <a:solidFill>
                  <a:schemeClr val="tx1"/>
                </a:solidFill>
                <a:effectLst/>
                <a:latin typeface="+mn-lt"/>
                <a:ea typeface="+mn-ea"/>
                <a:cs typeface="+mn-cs"/>
              </a:rPr>
              <a:t> radical, así que los resultados generales estarán influidos por los efectos de este tratamiento en particular sobre la calidad de vida.</a:t>
            </a:r>
            <a:r>
              <a:rPr lang="en-GB" dirty="0">
                <a:effectLst/>
              </a:rPr>
              <a:t> </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a:t>
            </a:r>
            <a:r>
              <a:rPr lang="en-US" dirty="0" err="1"/>
              <a:t>gráfico</a:t>
            </a:r>
            <a:r>
              <a:rPr lang="en-US" dirty="0"/>
              <a:t> </a:t>
            </a:r>
            <a:r>
              <a:rPr lang="en-US" dirty="0" err="1"/>
              <a:t>muestra</a:t>
            </a:r>
            <a:r>
              <a:rPr lang="en-US" dirty="0"/>
              <a:t> la </a:t>
            </a:r>
            <a:r>
              <a:rPr lang="en-US" dirty="0" err="1"/>
              <a:t>calificación</a:t>
            </a:r>
            <a:r>
              <a:rPr lang="en-US" dirty="0"/>
              <a:t> que </a:t>
            </a:r>
            <a:r>
              <a:rPr lang="en-US" dirty="0" err="1"/>
              <a:t>otorgan</a:t>
            </a:r>
            <a:r>
              <a:rPr lang="en-US" dirty="0"/>
              <a:t> </a:t>
            </a:r>
            <a:r>
              <a:rPr lang="en-US" dirty="0" err="1"/>
              <a:t>todos</a:t>
            </a:r>
            <a:r>
              <a:rPr lang="en-US" dirty="0"/>
              <a:t> los </a:t>
            </a:r>
            <a:r>
              <a:rPr lang="en-US" dirty="0" err="1"/>
              <a:t>encuestados</a:t>
            </a:r>
            <a:r>
              <a:rPr lang="en-US" dirty="0"/>
              <a:t> a </a:t>
            </a:r>
            <a:r>
              <a:rPr lang="en-US" dirty="0" err="1"/>
              <a:t>su</a:t>
            </a:r>
            <a:r>
              <a:rPr lang="en-US" dirty="0"/>
              <a:t> </a:t>
            </a:r>
            <a:r>
              <a:rPr lang="en-US" dirty="0" err="1"/>
              <a:t>calidad</a:t>
            </a:r>
            <a:r>
              <a:rPr lang="en-US" dirty="0"/>
              <a:t> de </a:t>
            </a:r>
            <a:r>
              <a:rPr lang="en-US" dirty="0" err="1"/>
              <a:t>vida</a:t>
            </a:r>
            <a:r>
              <a:rPr lang="en-US" dirty="0"/>
              <a:t> </a:t>
            </a:r>
            <a:r>
              <a:rPr lang="en-US" dirty="0" err="1"/>
              <a:t>puntuando</a:t>
            </a:r>
            <a:r>
              <a:rPr lang="en-US" dirty="0"/>
              <a:t> del uno al </a:t>
            </a:r>
            <a:r>
              <a:rPr lang="en-US" dirty="0" err="1"/>
              <a:t>siete</a:t>
            </a:r>
            <a:r>
              <a:rPr lang="en-US" dirty="0"/>
              <a:t> y el </a:t>
            </a:r>
            <a:r>
              <a:rPr lang="en-US" dirty="0" err="1"/>
              <a:t>porcentaje</a:t>
            </a:r>
            <a:r>
              <a:rPr lang="en-US" dirty="0"/>
              <a:t> </a:t>
            </a:r>
            <a:r>
              <a:rPr lang="en-US" dirty="0" err="1"/>
              <a:t>en</a:t>
            </a:r>
            <a:r>
              <a:rPr lang="en-US" dirty="0"/>
              <a:t> </a:t>
            </a:r>
            <a:r>
              <a:rPr lang="en-US" dirty="0" err="1"/>
              <a:t>cada</a:t>
            </a:r>
            <a:r>
              <a:rPr lang="en-US" dirty="0"/>
              <a:t> </a:t>
            </a:r>
            <a:r>
              <a:rPr lang="en-US" dirty="0" err="1"/>
              <a:t>categoría</a:t>
            </a:r>
            <a:r>
              <a:rPr lang="en-US" dirty="0"/>
              <a:t>. </a:t>
            </a:r>
            <a:r>
              <a:rPr lang="en-US" dirty="0" err="1"/>
              <a:t>Pueden</a:t>
            </a:r>
            <a:r>
              <a:rPr lang="en-US" dirty="0"/>
              <a:t> </a:t>
            </a:r>
            <a:r>
              <a:rPr lang="en-US" dirty="0" err="1"/>
              <a:t>ver</a:t>
            </a:r>
            <a:r>
              <a:rPr lang="en-US" dirty="0"/>
              <a:t> que la </a:t>
            </a:r>
            <a:r>
              <a:rPr lang="en-US" dirty="0" err="1"/>
              <a:t>calidad</a:t>
            </a:r>
            <a:r>
              <a:rPr lang="en-US" dirty="0"/>
              <a:t> de </a:t>
            </a:r>
            <a:r>
              <a:rPr lang="en-US" dirty="0" err="1"/>
              <a:t>vida</a:t>
            </a:r>
            <a:r>
              <a:rPr lang="en-US" dirty="0"/>
              <a:t> de los </a:t>
            </a:r>
            <a:r>
              <a:rPr lang="en-US" dirty="0" err="1"/>
              <a:t>encuestados</a:t>
            </a:r>
            <a:r>
              <a:rPr lang="en-US" dirty="0"/>
              <a:t> es </a:t>
            </a:r>
            <a:r>
              <a:rPr lang="en-US" dirty="0" err="1"/>
              <a:t>generalmente</a:t>
            </a:r>
            <a:r>
              <a:rPr lang="en-US" dirty="0"/>
              <a:t> </a:t>
            </a:r>
            <a:r>
              <a:rPr lang="en-US" dirty="0" err="1"/>
              <a:t>buena</a:t>
            </a:r>
            <a:r>
              <a:rPr lang="en-US" dirty="0"/>
              <a:t>. Pero, </a:t>
            </a:r>
            <a:r>
              <a:rPr lang="en-US" dirty="0" err="1"/>
              <a:t>como</a:t>
            </a:r>
            <a:r>
              <a:rPr lang="en-US" dirty="0"/>
              <a:t> </a:t>
            </a:r>
            <a:r>
              <a:rPr lang="en-US" dirty="0" err="1"/>
              <a:t>veremos</a:t>
            </a:r>
            <a:r>
              <a:rPr lang="en-US" dirty="0"/>
              <a:t> </a:t>
            </a:r>
            <a:r>
              <a:rPr lang="en-US" dirty="0" err="1"/>
              <a:t>en</a:t>
            </a:r>
            <a:r>
              <a:rPr lang="en-US" dirty="0"/>
              <a:t> la </a:t>
            </a:r>
            <a:r>
              <a:rPr lang="en-US" dirty="0" err="1"/>
              <a:t>siguiente</a:t>
            </a:r>
            <a:r>
              <a:rPr lang="en-US" dirty="0"/>
              <a:t> </a:t>
            </a:r>
            <a:r>
              <a:rPr lang="en-US" dirty="0" err="1"/>
              <a:t>diapositiva</a:t>
            </a:r>
            <a:r>
              <a:rPr lang="en-US" dirty="0"/>
              <a:t>, </a:t>
            </a:r>
            <a:r>
              <a:rPr lang="en-US" dirty="0" err="1"/>
              <a:t>algunos</a:t>
            </a:r>
            <a:r>
              <a:rPr lang="en-US" dirty="0"/>
              <a:t> </a:t>
            </a:r>
            <a:r>
              <a:rPr lang="en-US" dirty="0" err="1"/>
              <a:t>aspectos</a:t>
            </a:r>
            <a:r>
              <a:rPr lang="en-US" dirty="0"/>
              <a:t> de </a:t>
            </a:r>
            <a:r>
              <a:rPr lang="en-US" dirty="0" err="1"/>
              <a:t>su</a:t>
            </a:r>
            <a:r>
              <a:rPr lang="en-US" dirty="0"/>
              <a:t> </a:t>
            </a:r>
            <a:r>
              <a:rPr lang="en-US" dirty="0" err="1"/>
              <a:t>vida</a:t>
            </a:r>
            <a:r>
              <a:rPr lang="en-US" dirty="0"/>
              <a:t> </a:t>
            </a:r>
            <a:r>
              <a:rPr lang="en-US" dirty="0" err="1"/>
              <a:t>están</a:t>
            </a:r>
            <a:r>
              <a:rPr lang="en-US" dirty="0"/>
              <a:t> </a:t>
            </a:r>
            <a:r>
              <a:rPr lang="en-US" dirty="0" err="1"/>
              <a:t>mejor</a:t>
            </a:r>
            <a:r>
              <a:rPr lang="en-US" dirty="0"/>
              <a:t> que </a:t>
            </a:r>
            <a:r>
              <a:rPr lang="en-US" dirty="0" err="1"/>
              <a:t>otros</a:t>
            </a:r>
            <a:r>
              <a:rPr lang="en-US" dirty="0"/>
              <a:t>.</a:t>
            </a:r>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Esta</a:t>
            </a:r>
            <a:r>
              <a:rPr lang="en-US" dirty="0"/>
              <a:t> </a:t>
            </a:r>
            <a:r>
              <a:rPr lang="en-US" dirty="0" err="1"/>
              <a:t>diapositiva</a:t>
            </a:r>
            <a:r>
              <a:rPr lang="en-US" dirty="0"/>
              <a:t> </a:t>
            </a:r>
            <a:r>
              <a:rPr lang="en-US" dirty="0" err="1"/>
              <a:t>muestra</a:t>
            </a:r>
            <a:r>
              <a:rPr lang="en-US" dirty="0"/>
              <a:t> las </a:t>
            </a:r>
            <a:r>
              <a:rPr lang="en-US" dirty="0" err="1"/>
              <a:t>puntuaciones</a:t>
            </a:r>
            <a:r>
              <a:rPr lang="en-US" dirty="0"/>
              <a:t> de </a:t>
            </a:r>
            <a:r>
              <a:rPr lang="en-US" dirty="0" err="1"/>
              <a:t>calidad</a:t>
            </a:r>
            <a:r>
              <a:rPr lang="en-US" dirty="0"/>
              <a:t> de </a:t>
            </a:r>
            <a:r>
              <a:rPr lang="en-US" dirty="0" err="1"/>
              <a:t>vida</a:t>
            </a:r>
            <a:r>
              <a:rPr lang="en-US" dirty="0"/>
              <a:t>, </a:t>
            </a:r>
            <a:r>
              <a:rPr lang="en-US" dirty="0" err="1"/>
              <a:t>así</a:t>
            </a:r>
            <a:r>
              <a:rPr lang="en-US" dirty="0"/>
              <a:t> que, </a:t>
            </a:r>
            <a:r>
              <a:rPr lang="en-US" dirty="0" err="1"/>
              <a:t>cuanto</a:t>
            </a:r>
            <a:r>
              <a:rPr lang="en-US" dirty="0"/>
              <a:t> </a:t>
            </a:r>
            <a:r>
              <a:rPr lang="en-US" dirty="0" err="1"/>
              <a:t>más</a:t>
            </a:r>
            <a:r>
              <a:rPr lang="en-US" dirty="0"/>
              <a:t> </a:t>
            </a:r>
            <a:r>
              <a:rPr lang="en-US" dirty="0" err="1"/>
              <a:t>baja</a:t>
            </a:r>
            <a:r>
              <a:rPr lang="en-US" dirty="0"/>
              <a:t> sea la </a:t>
            </a:r>
            <a:r>
              <a:rPr lang="en-US" dirty="0" err="1"/>
              <a:t>puntuación</a:t>
            </a:r>
            <a:r>
              <a:rPr lang="en-US" dirty="0"/>
              <a:t>, </a:t>
            </a:r>
            <a:r>
              <a:rPr lang="en-US" dirty="0" err="1"/>
              <a:t>peor</a:t>
            </a:r>
            <a:r>
              <a:rPr lang="en-US" dirty="0"/>
              <a:t> </a:t>
            </a:r>
            <a:r>
              <a:rPr lang="en-US" dirty="0" err="1"/>
              <a:t>será</a:t>
            </a:r>
            <a:r>
              <a:rPr lang="en-US" dirty="0"/>
              <a:t> la </a:t>
            </a:r>
            <a:r>
              <a:rPr lang="en-US" dirty="0" err="1"/>
              <a:t>calidad</a:t>
            </a:r>
            <a:r>
              <a:rPr lang="en-US" dirty="0"/>
              <a:t> de </a:t>
            </a:r>
            <a:r>
              <a:rPr lang="en-US" dirty="0" err="1"/>
              <a:t>vida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 </a:t>
            </a:r>
            <a:r>
              <a:rPr lang="en-US" dirty="0" err="1"/>
              <a:t>ahí</a:t>
            </a:r>
            <a:r>
              <a:rPr lang="en-US" dirty="0"/>
              <a:t> se </a:t>
            </a:r>
            <a:r>
              <a:rPr lang="en-US" dirty="0" err="1"/>
              <a:t>desprende</a:t>
            </a:r>
            <a:r>
              <a:rPr lang="en-US" dirty="0"/>
              <a:t> que la </a:t>
            </a:r>
            <a:r>
              <a:rPr lang="en-US" dirty="0" err="1"/>
              <a:t>falta</a:t>
            </a:r>
            <a:r>
              <a:rPr lang="en-US" dirty="0"/>
              <a:t> de </a:t>
            </a:r>
            <a:r>
              <a:rPr lang="en-US" dirty="0" err="1"/>
              <a:t>función</a:t>
            </a:r>
            <a:r>
              <a:rPr lang="en-US" dirty="0"/>
              <a:t> sexual —y, </a:t>
            </a:r>
            <a:r>
              <a:rPr lang="en-US" dirty="0" err="1"/>
              <a:t>en</a:t>
            </a:r>
            <a:r>
              <a:rPr lang="en-US" dirty="0"/>
              <a:t> </a:t>
            </a:r>
            <a:r>
              <a:rPr lang="en-US" dirty="0" err="1"/>
              <a:t>menor</a:t>
            </a:r>
            <a:r>
              <a:rPr lang="en-US" dirty="0"/>
              <a:t> </a:t>
            </a:r>
            <a:r>
              <a:rPr lang="en-US" dirty="0" err="1"/>
              <a:t>medida</a:t>
            </a:r>
            <a:r>
              <a:rPr lang="en-US" dirty="0"/>
              <a:t>, la </a:t>
            </a:r>
            <a:r>
              <a:rPr lang="en-US" dirty="0" err="1"/>
              <a:t>incontinencia</a:t>
            </a:r>
            <a:r>
              <a:rPr lang="en-US" dirty="0"/>
              <a:t>— </a:t>
            </a:r>
            <a:r>
              <a:rPr lang="en-US" dirty="0" err="1"/>
              <a:t>afectan</a:t>
            </a:r>
            <a:r>
              <a:rPr lang="en-US" dirty="0"/>
              <a:t> a la </a:t>
            </a:r>
            <a:r>
              <a:rPr lang="en-US" dirty="0" err="1"/>
              <a:t>calidad</a:t>
            </a:r>
            <a:r>
              <a:rPr lang="en-US" dirty="0"/>
              <a:t> de </a:t>
            </a:r>
            <a:r>
              <a:rPr lang="en-US" dirty="0" err="1"/>
              <a:t>vida</a:t>
            </a:r>
            <a:r>
              <a:rPr lang="en-US" dirty="0"/>
              <a:t> de los hombres </a:t>
            </a:r>
            <a:r>
              <a:rPr lang="en-US" dirty="0" err="1"/>
              <a:t>en</a:t>
            </a:r>
            <a:r>
              <a:rPr lang="en-US" dirty="0"/>
              <a:t> mayor </a:t>
            </a:r>
            <a:r>
              <a:rPr lang="en-US" dirty="0" err="1"/>
              <a:t>grado</a:t>
            </a:r>
            <a:r>
              <a:rPr lang="en-US" dirty="0"/>
              <a:t> que </a:t>
            </a:r>
            <a:r>
              <a:rPr lang="en-US" dirty="0" err="1"/>
              <a:t>otras</a:t>
            </a:r>
            <a:r>
              <a:rPr lang="en-US" dirty="0"/>
              <a:t> </a:t>
            </a:r>
            <a:r>
              <a:rPr lang="en-US" dirty="0" err="1"/>
              <a:t>secuelas</a:t>
            </a:r>
            <a:r>
              <a:rPr lang="en-US" dirty="0"/>
              <a:t> del </a:t>
            </a:r>
            <a:r>
              <a:rPr lang="en-US" dirty="0" err="1"/>
              <a:t>tratamiento</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Tras</a:t>
            </a:r>
            <a:r>
              <a:rPr lang="en-US" dirty="0"/>
              <a:t> </a:t>
            </a:r>
            <a:r>
              <a:rPr lang="en-US" dirty="0" err="1"/>
              <a:t>esos</a:t>
            </a:r>
            <a:r>
              <a:rPr lang="en-US" dirty="0"/>
              <a:t> </a:t>
            </a:r>
            <a:r>
              <a:rPr lang="en-US" dirty="0" err="1"/>
              <a:t>hallazgos</a:t>
            </a:r>
            <a:r>
              <a:rPr lang="en-US" dirty="0"/>
              <a:t> </a:t>
            </a:r>
            <a:r>
              <a:rPr lang="en-US" dirty="0" err="1"/>
              <a:t>generales</a:t>
            </a:r>
            <a:r>
              <a:rPr lang="en-US" dirty="0"/>
              <a:t>, </a:t>
            </a:r>
            <a:r>
              <a:rPr lang="en-US" dirty="0" err="1"/>
              <a:t>veamos</a:t>
            </a:r>
            <a:r>
              <a:rPr lang="en-US" dirty="0"/>
              <a:t> </a:t>
            </a:r>
            <a:r>
              <a:rPr lang="en-US" dirty="0" err="1"/>
              <a:t>algunos</a:t>
            </a:r>
            <a:r>
              <a:rPr lang="en-US" dirty="0"/>
              <a:t> </a:t>
            </a:r>
            <a:r>
              <a:rPr lang="en-US" dirty="0" err="1"/>
              <a:t>aspectos</a:t>
            </a:r>
            <a:r>
              <a:rPr lang="en-US" dirty="0"/>
              <a:t> </a:t>
            </a:r>
            <a:r>
              <a:rPr lang="en-US" dirty="0" err="1"/>
              <a:t>específicos</a:t>
            </a:r>
            <a:r>
              <a:rPr lang="en-US" dirty="0"/>
              <a:t> de la </a:t>
            </a:r>
            <a:r>
              <a:rPr lang="en-US" dirty="0" err="1"/>
              <a:t>calidad</a:t>
            </a:r>
            <a:r>
              <a:rPr lang="en-US" dirty="0"/>
              <a:t> de </a:t>
            </a:r>
            <a:r>
              <a:rPr lang="en-US" dirty="0" err="1"/>
              <a:t>vida</a:t>
            </a:r>
            <a:r>
              <a:rPr lang="en-US" dirty="0"/>
              <a:t> </a:t>
            </a:r>
            <a:r>
              <a:rPr lang="en-US" dirty="0" err="1"/>
              <a:t>tras</a:t>
            </a:r>
            <a:r>
              <a:rPr lang="en-US" dirty="0"/>
              <a:t> el </a:t>
            </a:r>
            <a:r>
              <a:rPr lang="en-US" dirty="0" err="1"/>
              <a:t>tratamiento</a:t>
            </a:r>
            <a:r>
              <a:rPr lang="en-US" dirty="0"/>
              <a:t> del </a:t>
            </a:r>
            <a:r>
              <a:rPr lang="en-US" dirty="0" err="1"/>
              <a:t>cáncer</a:t>
            </a:r>
            <a:r>
              <a:rPr lang="en-US" dirty="0"/>
              <a:t> de </a:t>
            </a:r>
            <a:r>
              <a:rPr lang="en-US" dirty="0" err="1"/>
              <a:t>próstata</a:t>
            </a:r>
            <a:r>
              <a:rPr lang="en-US" dirty="0"/>
              <a:t>.</a:t>
            </a:r>
          </a:p>
          <a:p>
            <a:endParaRPr lang="en-US" dirty="0"/>
          </a:p>
          <a:p>
            <a:r>
              <a:rPr lang="en-US" dirty="0" err="1"/>
              <a:t>En</a:t>
            </a:r>
            <a:r>
              <a:rPr lang="en-US" dirty="0"/>
              <a:t> primer </a:t>
            </a:r>
            <a:r>
              <a:rPr lang="en-US" dirty="0" err="1"/>
              <a:t>lugar</a:t>
            </a:r>
            <a:r>
              <a:rPr lang="en-US" dirty="0"/>
              <a:t>, la </a:t>
            </a:r>
            <a:r>
              <a:rPr lang="en-US" dirty="0" err="1"/>
              <a:t>incomodidad</a:t>
            </a:r>
            <a:r>
              <a:rPr lang="en-US" dirty="0"/>
              <a:t>, </a:t>
            </a:r>
            <a:r>
              <a:rPr lang="en-US" dirty="0" err="1"/>
              <a:t>cansancio</a:t>
            </a:r>
            <a:r>
              <a:rPr lang="en-US" dirty="0"/>
              <a:t> e </a:t>
            </a:r>
            <a:r>
              <a:rPr lang="en-US" dirty="0" err="1"/>
              <a:t>insomnio</a:t>
            </a:r>
            <a:r>
              <a:rPr lang="en-US" dirty="0"/>
              <a:t> </a:t>
            </a:r>
            <a:r>
              <a:rPr lang="en-US" dirty="0" err="1"/>
              <a:t>experimentados</a:t>
            </a:r>
            <a:r>
              <a:rPr lang="en-US" dirty="0"/>
              <a:t> por los hombres </a:t>
            </a:r>
            <a:r>
              <a:rPr lang="en-US" dirty="0" err="1"/>
              <a:t>tras</a:t>
            </a:r>
            <a:r>
              <a:rPr lang="en-US" dirty="0"/>
              <a:t> el </a:t>
            </a:r>
            <a:r>
              <a:rPr lang="en-US" dirty="0" err="1"/>
              <a:t>tratamiento</a:t>
            </a:r>
            <a:r>
              <a:rPr lang="en-US" dirty="0"/>
              <a:t>.</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Pueden ver en la diapositiva que la incomodidad aumenta conforme los hombres van avanzando en las fases del tratamiento. Cuando se llega a la quimioterapia en las fases avanzadas, se informa de un dolor e incomodidad hasta tres veces mayor en comparación a las fases más tempranas del tratamiento.</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Más de un tercio de los hombres que había recibido quimioterapia afirma haberse sentido cansado la semana anterior. Los niveles de cansancio son inferiores en comparación a otros tratamientos, pero la radioterapia parece estar más asociada al cansancio que la cirugía.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este estudio se desveló que los hombres parecen sufrir bastante insomnio tras la radioterapia con ADT y también tras la quimioterapia. Los efectos llegan casi a duplicarse a medida que el tratamiento pasa a la quimioterapia.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En las diferentes fases del tratamiento se dan diferentes niveles de ansiedad y depresión. Los hombres sufren niveles de ansiedad bastante similares durante el tratamiento de primera línea y de segunda línea. Sin embargo, pueden ver que la ansiedad y la depresión tienden a disminuir tras el tratamiento.</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No obstante, si se sufre una reincidencia del cáncer de próstata, esto parece afectar en gran medida a la salud mental. Aquí se puede ver que más de la mitad de los encuestados que sufrieron una reincidencia puntúan los efectos en su salud mental con un seis o más; en otras palabras, les afecta en gran medida.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Del estudio se desprende que el 42 % de los hombres que han recibido tratamiento para el cáncer de próstata afirman sentir ansiedad o depresión en cierta medida.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dirty="0">
                <a:solidFill>
                  <a:schemeClr val="tx1"/>
                </a:solidFill>
                <a:effectLst/>
                <a:latin typeface="+mn-lt"/>
                <a:ea typeface="+mn-ea"/>
                <a:cs typeface="+mn-cs"/>
              </a:rPr>
              <a:t>¿</a:t>
            </a:r>
            <a:r>
              <a:rPr lang="en-GB" sz="1200" u="none" kern="1200" dirty="0" err="1">
                <a:solidFill>
                  <a:schemeClr val="tx1"/>
                </a:solidFill>
                <a:effectLst/>
                <a:latin typeface="+mn-lt"/>
                <a:ea typeface="+mn-ea"/>
                <a:cs typeface="+mn-cs"/>
              </a:rPr>
              <a:t>Qué</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tratamientos</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están</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más</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asociados</a:t>
            </a:r>
            <a:r>
              <a:rPr lang="en-GB" sz="1200" u="none" kern="1200" dirty="0">
                <a:solidFill>
                  <a:schemeClr val="tx1"/>
                </a:solidFill>
                <a:effectLst/>
                <a:latin typeface="+mn-lt"/>
                <a:ea typeface="+mn-ea"/>
                <a:cs typeface="+mn-cs"/>
              </a:rPr>
              <a:t> a </a:t>
            </a:r>
            <a:r>
              <a:rPr lang="en-GB" sz="1200" u="none" kern="1200" dirty="0" err="1">
                <a:solidFill>
                  <a:schemeClr val="tx1"/>
                </a:solidFill>
                <a:effectLst/>
                <a:latin typeface="+mn-lt"/>
                <a:ea typeface="+mn-ea"/>
                <a:cs typeface="+mn-cs"/>
              </a:rPr>
              <a:t>problemas</a:t>
            </a:r>
            <a:r>
              <a:rPr lang="en-GB" sz="1200" u="none" kern="1200" dirty="0">
                <a:solidFill>
                  <a:schemeClr val="tx1"/>
                </a:solidFill>
                <a:effectLst/>
                <a:latin typeface="+mn-lt"/>
                <a:ea typeface="+mn-ea"/>
                <a:cs typeface="+mn-cs"/>
              </a:rPr>
              <a:t> de </a:t>
            </a:r>
            <a:r>
              <a:rPr lang="en-GB" sz="1200" u="none" kern="1200" dirty="0" err="1">
                <a:solidFill>
                  <a:schemeClr val="tx1"/>
                </a:solidFill>
                <a:effectLst/>
                <a:latin typeface="+mn-lt"/>
                <a:ea typeface="+mn-ea"/>
                <a:cs typeface="+mn-cs"/>
              </a:rPr>
              <a:t>salud</a:t>
            </a:r>
            <a:r>
              <a:rPr lang="en-GB" sz="1200" u="none" kern="1200" dirty="0">
                <a:solidFill>
                  <a:schemeClr val="tx1"/>
                </a:solidFill>
                <a:effectLst/>
                <a:latin typeface="+mn-lt"/>
                <a:ea typeface="+mn-ea"/>
                <a:cs typeface="+mn-cs"/>
              </a:rPr>
              <a:t> mental? </a:t>
            </a:r>
            <a:r>
              <a:rPr lang="en-GB" sz="1200" u="none" kern="1200" dirty="0" err="1">
                <a:solidFill>
                  <a:schemeClr val="tx1"/>
                </a:solidFill>
                <a:effectLst/>
                <a:latin typeface="+mn-lt"/>
                <a:ea typeface="+mn-ea"/>
                <a:cs typeface="+mn-cs"/>
              </a:rPr>
              <a:t>Pueden</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ver</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nuevamente</a:t>
            </a:r>
            <a:r>
              <a:rPr lang="en-GB" sz="1200" u="none" kern="1200" dirty="0">
                <a:solidFill>
                  <a:schemeClr val="tx1"/>
                </a:solidFill>
                <a:effectLst/>
                <a:latin typeface="+mn-lt"/>
                <a:ea typeface="+mn-ea"/>
                <a:cs typeface="+mn-cs"/>
              </a:rPr>
              <a:t> que los </a:t>
            </a:r>
            <a:r>
              <a:rPr lang="en-GB" sz="1200" u="none" kern="1200" dirty="0" err="1">
                <a:solidFill>
                  <a:schemeClr val="tx1"/>
                </a:solidFill>
                <a:effectLst/>
                <a:latin typeface="+mn-lt"/>
                <a:ea typeface="+mn-ea"/>
                <a:cs typeface="+mn-cs"/>
              </a:rPr>
              <a:t>problemas</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parecen</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empeorar</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cuanto</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más</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avanzado</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está</a:t>
            </a:r>
            <a:r>
              <a:rPr lang="en-GB" sz="1200" u="none" kern="1200" dirty="0">
                <a:solidFill>
                  <a:schemeClr val="tx1"/>
                </a:solidFill>
                <a:effectLst/>
                <a:latin typeface="+mn-lt"/>
                <a:ea typeface="+mn-ea"/>
                <a:cs typeface="+mn-cs"/>
              </a:rPr>
              <a:t> el </a:t>
            </a:r>
            <a:r>
              <a:rPr lang="en-GB" sz="1200" u="none" kern="1200" dirty="0" err="1">
                <a:solidFill>
                  <a:schemeClr val="tx1"/>
                </a:solidFill>
                <a:effectLst/>
                <a:latin typeface="+mn-lt"/>
                <a:ea typeface="+mn-ea"/>
                <a:cs typeface="+mn-cs"/>
              </a:rPr>
              <a:t>cáncer</a:t>
            </a:r>
            <a:r>
              <a:rPr lang="en-GB" sz="1200" u="none" kern="1200" dirty="0">
                <a:solidFill>
                  <a:schemeClr val="tx1"/>
                </a:solidFill>
                <a:effectLst/>
                <a:latin typeface="+mn-lt"/>
                <a:ea typeface="+mn-ea"/>
                <a:cs typeface="+mn-cs"/>
              </a:rPr>
              <a:t>.</a:t>
            </a:r>
          </a:p>
          <a:p>
            <a:r>
              <a:rPr lang="en-GB" sz="1200" u="none" kern="1200" dirty="0">
                <a:solidFill>
                  <a:schemeClr val="tx1"/>
                </a:solidFill>
                <a:effectLst/>
                <a:latin typeface="+mn-lt"/>
                <a:ea typeface="+mn-ea"/>
                <a:cs typeface="+mn-cs"/>
              </a:rPr>
              <a:t>Es </a:t>
            </a:r>
            <a:r>
              <a:rPr lang="en-GB" sz="1200" u="none" kern="1200" dirty="0" err="1">
                <a:solidFill>
                  <a:schemeClr val="tx1"/>
                </a:solidFill>
                <a:effectLst/>
                <a:latin typeface="+mn-lt"/>
                <a:ea typeface="+mn-ea"/>
                <a:cs typeface="+mn-cs"/>
              </a:rPr>
              <a:t>interesante</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señalar</a:t>
            </a:r>
            <a:r>
              <a:rPr lang="en-GB" sz="1200" u="none" kern="1200" dirty="0">
                <a:solidFill>
                  <a:schemeClr val="tx1"/>
                </a:solidFill>
                <a:effectLst/>
                <a:latin typeface="+mn-lt"/>
                <a:ea typeface="+mn-ea"/>
                <a:cs typeface="+mn-cs"/>
              </a:rPr>
              <a:t> que la </a:t>
            </a:r>
            <a:r>
              <a:rPr lang="en-GB" sz="1200" u="none" kern="1200" dirty="0" err="1">
                <a:solidFill>
                  <a:schemeClr val="tx1"/>
                </a:solidFill>
                <a:effectLst/>
                <a:latin typeface="+mn-lt"/>
                <a:ea typeface="+mn-ea"/>
                <a:cs typeface="+mn-cs"/>
              </a:rPr>
              <a:t>vigilancia</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activa</a:t>
            </a:r>
            <a:r>
              <a:rPr lang="en-GB" sz="1200" u="none" kern="1200" dirty="0">
                <a:solidFill>
                  <a:schemeClr val="tx1"/>
                </a:solidFill>
                <a:effectLst/>
                <a:latin typeface="+mn-lt"/>
                <a:ea typeface="+mn-ea"/>
                <a:cs typeface="+mn-cs"/>
              </a:rPr>
              <a:t> se </a:t>
            </a:r>
            <a:r>
              <a:rPr lang="en-GB" sz="1200" u="none" kern="1200" dirty="0" err="1">
                <a:solidFill>
                  <a:schemeClr val="tx1"/>
                </a:solidFill>
                <a:effectLst/>
                <a:latin typeface="+mn-lt"/>
                <a:ea typeface="+mn-ea"/>
                <a:cs typeface="+mn-cs"/>
              </a:rPr>
              <a:t>asocia</a:t>
            </a:r>
            <a:r>
              <a:rPr lang="en-GB" sz="1200" u="none" kern="1200" dirty="0">
                <a:solidFill>
                  <a:schemeClr val="tx1"/>
                </a:solidFill>
                <a:effectLst/>
                <a:latin typeface="+mn-lt"/>
                <a:ea typeface="+mn-ea"/>
                <a:cs typeface="+mn-cs"/>
              </a:rPr>
              <a:t> a </a:t>
            </a:r>
            <a:r>
              <a:rPr lang="en-GB" sz="1200" u="none" kern="1200" dirty="0" err="1">
                <a:solidFill>
                  <a:schemeClr val="tx1"/>
                </a:solidFill>
                <a:effectLst/>
                <a:latin typeface="+mn-lt"/>
                <a:ea typeface="+mn-ea"/>
                <a:cs typeface="+mn-cs"/>
              </a:rPr>
              <a:t>niveles</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más</a:t>
            </a:r>
            <a:r>
              <a:rPr lang="en-GB" sz="1200" u="none" kern="1200" dirty="0">
                <a:solidFill>
                  <a:schemeClr val="tx1"/>
                </a:solidFill>
                <a:effectLst/>
                <a:latin typeface="+mn-lt"/>
                <a:ea typeface="+mn-ea"/>
                <a:cs typeface="+mn-cs"/>
              </a:rPr>
              <a:t> altos de </a:t>
            </a:r>
            <a:r>
              <a:rPr lang="en-GB" sz="1200" u="none" kern="1200" dirty="0" err="1">
                <a:solidFill>
                  <a:schemeClr val="tx1"/>
                </a:solidFill>
                <a:effectLst/>
                <a:latin typeface="+mn-lt"/>
                <a:ea typeface="+mn-ea"/>
                <a:cs typeface="+mn-cs"/>
              </a:rPr>
              <a:t>depresión</a:t>
            </a:r>
            <a:r>
              <a:rPr lang="en-GB" sz="1200" u="none" kern="1200" dirty="0">
                <a:solidFill>
                  <a:schemeClr val="tx1"/>
                </a:solidFill>
                <a:effectLst/>
                <a:latin typeface="+mn-lt"/>
                <a:ea typeface="+mn-ea"/>
                <a:cs typeface="+mn-cs"/>
              </a:rPr>
              <a:t> o </a:t>
            </a:r>
            <a:r>
              <a:rPr lang="en-GB" sz="1200" u="none" kern="1200" dirty="0" err="1">
                <a:solidFill>
                  <a:schemeClr val="tx1"/>
                </a:solidFill>
                <a:effectLst/>
                <a:latin typeface="+mn-lt"/>
                <a:ea typeface="+mn-ea"/>
                <a:cs typeface="+mn-cs"/>
              </a:rPr>
              <a:t>ansiedad</a:t>
            </a:r>
            <a:r>
              <a:rPr lang="en-GB" sz="1200" u="none" kern="1200" dirty="0">
                <a:solidFill>
                  <a:schemeClr val="tx1"/>
                </a:solidFill>
                <a:effectLst/>
                <a:latin typeface="+mn-lt"/>
                <a:ea typeface="+mn-ea"/>
                <a:cs typeface="+mn-cs"/>
              </a:rPr>
              <a:t> que </a:t>
            </a:r>
            <a:r>
              <a:rPr lang="en-GB" sz="1200" u="none" kern="1200" dirty="0" err="1">
                <a:solidFill>
                  <a:schemeClr val="tx1"/>
                </a:solidFill>
                <a:effectLst/>
                <a:latin typeface="+mn-lt"/>
                <a:ea typeface="+mn-ea"/>
                <a:cs typeface="+mn-cs"/>
              </a:rPr>
              <a:t>algunos</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tratamientos</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como</a:t>
            </a:r>
            <a:r>
              <a:rPr lang="en-GB" sz="1200" u="none" kern="1200" dirty="0">
                <a:solidFill>
                  <a:schemeClr val="tx1"/>
                </a:solidFill>
                <a:effectLst/>
                <a:latin typeface="+mn-lt"/>
                <a:ea typeface="+mn-ea"/>
                <a:cs typeface="+mn-cs"/>
              </a:rPr>
              <a:t> la </a:t>
            </a:r>
            <a:r>
              <a:rPr lang="en-GB" sz="1200" u="none" kern="1200" dirty="0" err="1">
                <a:solidFill>
                  <a:schemeClr val="tx1"/>
                </a:solidFill>
                <a:effectLst/>
                <a:latin typeface="+mn-lt"/>
                <a:ea typeface="+mn-ea"/>
                <a:cs typeface="+mn-cs"/>
              </a:rPr>
              <a:t>prostatectomía</a:t>
            </a:r>
            <a:r>
              <a:rPr lang="en-GB" sz="1200" u="none" kern="1200" dirty="0">
                <a:solidFill>
                  <a:schemeClr val="tx1"/>
                </a:solidFill>
                <a:effectLst/>
                <a:latin typeface="+mn-lt"/>
                <a:ea typeface="+mn-ea"/>
                <a:cs typeface="+mn-cs"/>
              </a:rPr>
              <a:t> radical y la </a:t>
            </a:r>
            <a:r>
              <a:rPr lang="en-GB" sz="1200" u="none" kern="1200" dirty="0" err="1">
                <a:solidFill>
                  <a:schemeClr val="tx1"/>
                </a:solidFill>
                <a:effectLst/>
                <a:latin typeface="+mn-lt"/>
                <a:ea typeface="+mn-ea"/>
                <a:cs typeface="+mn-cs"/>
              </a:rPr>
              <a:t>radioterapia</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Esto</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puede</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tener</a:t>
            </a:r>
            <a:r>
              <a:rPr lang="en-GB" sz="1200" u="none" kern="1200" dirty="0">
                <a:solidFill>
                  <a:schemeClr val="tx1"/>
                </a:solidFill>
                <a:effectLst/>
                <a:latin typeface="+mn-lt"/>
                <a:ea typeface="+mn-ea"/>
                <a:cs typeface="+mn-cs"/>
              </a:rPr>
              <a:t> algo que </a:t>
            </a:r>
            <a:r>
              <a:rPr lang="en-GB" sz="1200" u="none" kern="1200" dirty="0" err="1">
                <a:solidFill>
                  <a:schemeClr val="tx1"/>
                </a:solidFill>
                <a:effectLst/>
                <a:latin typeface="+mn-lt"/>
                <a:ea typeface="+mn-ea"/>
                <a:cs typeface="+mn-cs"/>
              </a:rPr>
              <a:t>ver</a:t>
            </a:r>
            <a:r>
              <a:rPr lang="en-GB" sz="1200" u="none" kern="1200" dirty="0">
                <a:solidFill>
                  <a:schemeClr val="tx1"/>
                </a:solidFill>
                <a:effectLst/>
                <a:latin typeface="+mn-lt"/>
                <a:ea typeface="+mn-ea"/>
                <a:cs typeface="+mn-cs"/>
              </a:rPr>
              <a:t> con la </a:t>
            </a:r>
            <a:r>
              <a:rPr lang="en-GB" sz="1200" u="none" kern="1200" dirty="0" err="1">
                <a:solidFill>
                  <a:schemeClr val="tx1"/>
                </a:solidFill>
                <a:effectLst/>
                <a:latin typeface="+mn-lt"/>
                <a:ea typeface="+mn-ea"/>
                <a:cs typeface="+mn-cs"/>
              </a:rPr>
              <a:t>preocupación</a:t>
            </a:r>
            <a:r>
              <a:rPr lang="en-GB" sz="1200" u="none" kern="1200" dirty="0">
                <a:solidFill>
                  <a:schemeClr val="tx1"/>
                </a:solidFill>
                <a:effectLst/>
                <a:latin typeface="+mn-lt"/>
                <a:ea typeface="+mn-ea"/>
                <a:cs typeface="+mn-cs"/>
              </a:rPr>
              <a:t> a largo </a:t>
            </a:r>
            <a:r>
              <a:rPr lang="en-GB" sz="1200" u="none" kern="1200" dirty="0" err="1">
                <a:solidFill>
                  <a:schemeClr val="tx1"/>
                </a:solidFill>
                <a:effectLst/>
                <a:latin typeface="+mn-lt"/>
                <a:ea typeface="+mn-ea"/>
                <a:cs typeface="+mn-cs"/>
              </a:rPr>
              <a:t>plazo</a:t>
            </a:r>
            <a:r>
              <a:rPr lang="en-GB" sz="1200" u="none" kern="1200" dirty="0">
                <a:solidFill>
                  <a:schemeClr val="tx1"/>
                </a:solidFill>
                <a:effectLst/>
                <a:latin typeface="+mn-lt"/>
                <a:ea typeface="+mn-ea"/>
                <a:cs typeface="+mn-cs"/>
              </a:rPr>
              <a:t> que </a:t>
            </a:r>
            <a:r>
              <a:rPr lang="en-GB" sz="1200" u="none" kern="1200" dirty="0" err="1">
                <a:solidFill>
                  <a:schemeClr val="tx1"/>
                </a:solidFill>
                <a:effectLst/>
                <a:latin typeface="+mn-lt"/>
                <a:ea typeface="+mn-ea"/>
                <a:cs typeface="+mn-cs"/>
              </a:rPr>
              <a:t>pueden</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suponer</a:t>
            </a:r>
            <a:r>
              <a:rPr lang="en-GB" sz="1200" u="none" kern="1200" dirty="0">
                <a:solidFill>
                  <a:schemeClr val="tx1"/>
                </a:solidFill>
                <a:effectLst/>
                <a:latin typeface="+mn-lt"/>
                <a:ea typeface="+mn-ea"/>
                <a:cs typeface="+mn-cs"/>
              </a:rPr>
              <a:t> las </a:t>
            </a:r>
            <a:r>
              <a:rPr lang="en-GB" sz="1200" u="none" kern="1200" dirty="0" err="1">
                <a:solidFill>
                  <a:schemeClr val="tx1"/>
                </a:solidFill>
                <a:effectLst/>
                <a:latin typeface="+mn-lt"/>
                <a:ea typeface="+mn-ea"/>
                <a:cs typeface="+mn-cs"/>
              </a:rPr>
              <a:t>pruebas</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periódicas</a:t>
            </a:r>
            <a:r>
              <a:rPr lang="en-GB" sz="1200" u="none" kern="1200" dirty="0">
                <a:solidFill>
                  <a:schemeClr val="tx1"/>
                </a:solidFill>
                <a:effectLst/>
                <a:latin typeface="+mn-lt"/>
                <a:ea typeface="+mn-ea"/>
                <a:cs typeface="+mn-cs"/>
              </a:rPr>
              <a:t> y el </a:t>
            </a:r>
            <a:r>
              <a:rPr lang="en-GB" sz="1200" u="none" kern="1200" dirty="0" err="1">
                <a:solidFill>
                  <a:schemeClr val="tx1"/>
                </a:solidFill>
                <a:effectLst/>
                <a:latin typeface="+mn-lt"/>
                <a:ea typeface="+mn-ea"/>
                <a:cs typeface="+mn-cs"/>
              </a:rPr>
              <a:t>hecho</a:t>
            </a:r>
            <a:r>
              <a:rPr lang="en-GB" sz="1200" u="none" kern="1200" dirty="0">
                <a:solidFill>
                  <a:schemeClr val="tx1"/>
                </a:solidFill>
                <a:effectLst/>
                <a:latin typeface="+mn-lt"/>
                <a:ea typeface="+mn-ea"/>
                <a:cs typeface="+mn-cs"/>
              </a:rPr>
              <a:t> de que </a:t>
            </a:r>
            <a:r>
              <a:rPr lang="en-GB" sz="1200" u="none" kern="1200" dirty="0" err="1">
                <a:solidFill>
                  <a:schemeClr val="tx1"/>
                </a:solidFill>
                <a:effectLst/>
                <a:latin typeface="+mn-lt"/>
                <a:ea typeface="+mn-ea"/>
                <a:cs typeface="+mn-cs"/>
              </a:rPr>
              <a:t>todavía</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deban</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tomarse</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decisiones</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sobre</a:t>
            </a:r>
            <a:r>
              <a:rPr lang="en-GB" sz="1200" u="none" kern="1200" dirty="0">
                <a:solidFill>
                  <a:schemeClr val="tx1"/>
                </a:solidFill>
                <a:effectLst/>
                <a:latin typeface="+mn-lt"/>
                <a:ea typeface="+mn-ea"/>
                <a:cs typeface="+mn-cs"/>
              </a:rPr>
              <a:t> el </a:t>
            </a:r>
            <a:r>
              <a:rPr lang="en-GB" sz="1200" u="none" kern="1200" dirty="0" err="1">
                <a:solidFill>
                  <a:schemeClr val="tx1"/>
                </a:solidFill>
                <a:effectLst/>
                <a:latin typeface="+mn-lt"/>
                <a:ea typeface="+mn-ea"/>
                <a:cs typeface="+mn-cs"/>
              </a:rPr>
              <a:t>tratamiento</a:t>
            </a:r>
            <a:r>
              <a:rPr lang="en-GB" sz="1200" u="none" kern="1200" dirty="0">
                <a:solidFill>
                  <a:schemeClr val="tx1"/>
                </a:solidFill>
                <a:effectLst/>
                <a:latin typeface="+mn-lt"/>
                <a:ea typeface="+mn-ea"/>
                <a:cs typeface="+mn-cs"/>
              </a:rPr>
              <a:t>. Una </a:t>
            </a:r>
            <a:r>
              <a:rPr lang="en-GB" sz="1200" u="none" kern="1200" dirty="0" err="1">
                <a:solidFill>
                  <a:schemeClr val="tx1"/>
                </a:solidFill>
                <a:effectLst/>
                <a:latin typeface="+mn-lt"/>
                <a:ea typeface="+mn-ea"/>
                <a:cs typeface="+mn-cs"/>
              </a:rPr>
              <a:t>encuesta</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realizada</a:t>
            </a:r>
            <a:r>
              <a:rPr lang="en-GB" sz="1200" u="none" kern="1200" dirty="0">
                <a:solidFill>
                  <a:schemeClr val="tx1"/>
                </a:solidFill>
                <a:effectLst/>
                <a:latin typeface="+mn-lt"/>
                <a:ea typeface="+mn-ea"/>
                <a:cs typeface="+mn-cs"/>
              </a:rPr>
              <a:t> por uno de los </a:t>
            </a:r>
            <a:r>
              <a:rPr lang="en-GB" sz="1200" u="none" kern="1200" dirty="0" err="1">
                <a:solidFill>
                  <a:schemeClr val="tx1"/>
                </a:solidFill>
                <a:effectLst/>
                <a:latin typeface="+mn-lt"/>
                <a:ea typeface="+mn-ea"/>
                <a:cs typeface="+mn-cs"/>
              </a:rPr>
              <a:t>miembros</a:t>
            </a:r>
            <a:r>
              <a:rPr lang="en-GB" sz="1200" u="none" kern="1200" dirty="0">
                <a:solidFill>
                  <a:schemeClr val="tx1"/>
                </a:solidFill>
                <a:effectLst/>
                <a:latin typeface="+mn-lt"/>
                <a:ea typeface="+mn-ea"/>
                <a:cs typeface="+mn-cs"/>
              </a:rPr>
              <a:t> de Europa </a:t>
            </a:r>
            <a:r>
              <a:rPr lang="en-GB" sz="1200" u="none" kern="1200" dirty="0" err="1">
                <a:solidFill>
                  <a:schemeClr val="tx1"/>
                </a:solidFill>
                <a:effectLst/>
                <a:latin typeface="+mn-lt"/>
                <a:ea typeface="+mn-ea"/>
                <a:cs typeface="+mn-cs"/>
              </a:rPr>
              <a:t>Uomo</a:t>
            </a:r>
            <a:r>
              <a:rPr lang="en-GB" sz="1200" u="none" kern="1200" dirty="0">
                <a:solidFill>
                  <a:schemeClr val="tx1"/>
                </a:solidFill>
                <a:effectLst/>
                <a:latin typeface="+mn-lt"/>
                <a:ea typeface="+mn-ea"/>
                <a:cs typeface="+mn-cs"/>
              </a:rPr>
              <a:t>, la </a:t>
            </a:r>
            <a:r>
              <a:rPr lang="en-GB" sz="1200" u="none" kern="1200" dirty="0" err="1">
                <a:solidFill>
                  <a:schemeClr val="tx1"/>
                </a:solidFill>
                <a:effectLst/>
                <a:latin typeface="+mn-lt"/>
                <a:ea typeface="+mn-ea"/>
                <a:cs typeface="+mn-cs"/>
              </a:rPr>
              <a:t>organización</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danesa</a:t>
            </a:r>
            <a:r>
              <a:rPr lang="en-GB" sz="1200" u="none" kern="1200" dirty="0">
                <a:solidFill>
                  <a:schemeClr val="tx1"/>
                </a:solidFill>
                <a:effectLst/>
                <a:latin typeface="+mn-lt"/>
                <a:ea typeface="+mn-ea"/>
                <a:cs typeface="+mn-cs"/>
              </a:rPr>
              <a:t> de </a:t>
            </a:r>
            <a:r>
              <a:rPr lang="en-GB" sz="1200" u="none" kern="1200" dirty="0" err="1">
                <a:solidFill>
                  <a:schemeClr val="tx1"/>
                </a:solidFill>
                <a:effectLst/>
                <a:latin typeface="+mn-lt"/>
                <a:ea typeface="+mn-ea"/>
                <a:cs typeface="+mn-cs"/>
              </a:rPr>
              <a:t>pacientes</a:t>
            </a:r>
            <a:r>
              <a:rPr lang="en-GB" sz="1200" u="none" kern="1200" dirty="0">
                <a:solidFill>
                  <a:schemeClr val="tx1"/>
                </a:solidFill>
                <a:effectLst/>
                <a:latin typeface="+mn-lt"/>
                <a:ea typeface="+mn-ea"/>
                <a:cs typeface="+mn-cs"/>
              </a:rPr>
              <a:t> con </a:t>
            </a:r>
            <a:r>
              <a:rPr lang="en-GB" sz="1200" u="none" kern="1200" dirty="0" err="1">
                <a:solidFill>
                  <a:schemeClr val="tx1"/>
                </a:solidFill>
                <a:effectLst/>
                <a:latin typeface="+mn-lt"/>
                <a:ea typeface="+mn-ea"/>
                <a:cs typeface="+mn-cs"/>
              </a:rPr>
              <a:t>cáncer</a:t>
            </a:r>
            <a:r>
              <a:rPr lang="en-GB" sz="1200" u="none" kern="1200" dirty="0">
                <a:solidFill>
                  <a:schemeClr val="tx1"/>
                </a:solidFill>
                <a:effectLst/>
                <a:latin typeface="+mn-lt"/>
                <a:ea typeface="+mn-ea"/>
                <a:cs typeface="+mn-cs"/>
              </a:rPr>
              <a:t> de </a:t>
            </a:r>
            <a:r>
              <a:rPr lang="en-GB" sz="1200" u="none" kern="1200" dirty="0" err="1">
                <a:solidFill>
                  <a:schemeClr val="tx1"/>
                </a:solidFill>
                <a:effectLst/>
                <a:latin typeface="+mn-lt"/>
                <a:ea typeface="+mn-ea"/>
                <a:cs typeface="+mn-cs"/>
              </a:rPr>
              <a:t>próstata</a:t>
            </a:r>
            <a:r>
              <a:rPr lang="en-GB" sz="1200" u="none" kern="1200" dirty="0">
                <a:solidFill>
                  <a:schemeClr val="tx1"/>
                </a:solidFill>
                <a:effectLst/>
                <a:latin typeface="+mn-lt"/>
                <a:ea typeface="+mn-ea"/>
                <a:cs typeface="+mn-cs"/>
              </a:rPr>
              <a:t> PROPA, entre hombres </a:t>
            </a:r>
            <a:r>
              <a:rPr lang="en-GB" sz="1200" u="none" kern="1200" dirty="0" err="1">
                <a:solidFill>
                  <a:schemeClr val="tx1"/>
                </a:solidFill>
                <a:effectLst/>
                <a:latin typeface="+mn-lt"/>
                <a:ea typeface="+mn-ea"/>
                <a:cs typeface="+mn-cs"/>
              </a:rPr>
              <a:t>en</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vigilancia</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activa</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reveló</a:t>
            </a:r>
            <a:r>
              <a:rPr lang="en-GB" sz="1200" u="none" kern="1200" dirty="0">
                <a:solidFill>
                  <a:schemeClr val="tx1"/>
                </a:solidFill>
                <a:effectLst/>
                <a:latin typeface="+mn-lt"/>
                <a:ea typeface="+mn-ea"/>
                <a:cs typeface="+mn-cs"/>
              </a:rPr>
              <a:t> que el 37 % se </a:t>
            </a:r>
            <a:r>
              <a:rPr lang="en-GB" sz="1200" u="none" kern="1200" dirty="0" err="1">
                <a:solidFill>
                  <a:schemeClr val="tx1"/>
                </a:solidFill>
                <a:effectLst/>
                <a:latin typeface="+mn-lt"/>
                <a:ea typeface="+mn-ea"/>
                <a:cs typeface="+mn-cs"/>
              </a:rPr>
              <a:t>sentía</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seria</a:t>
            </a:r>
            <a:r>
              <a:rPr lang="en-GB" sz="1200" u="none" kern="1200" dirty="0">
                <a:solidFill>
                  <a:schemeClr val="tx1"/>
                </a:solidFill>
                <a:effectLst/>
                <a:latin typeface="+mn-lt"/>
                <a:ea typeface="+mn-ea"/>
                <a:cs typeface="+mn-cs"/>
              </a:rPr>
              <a:t> o </a:t>
            </a:r>
            <a:r>
              <a:rPr lang="en-GB" sz="1200" u="none" kern="1200" dirty="0" err="1">
                <a:solidFill>
                  <a:schemeClr val="tx1"/>
                </a:solidFill>
                <a:effectLst/>
                <a:latin typeface="+mn-lt"/>
                <a:ea typeface="+mn-ea"/>
                <a:cs typeface="+mn-cs"/>
              </a:rPr>
              <a:t>moderadamente</a:t>
            </a:r>
            <a:r>
              <a:rPr lang="en-GB" sz="1200" u="none" kern="1200" dirty="0">
                <a:solidFill>
                  <a:schemeClr val="tx1"/>
                </a:solidFill>
                <a:effectLst/>
                <a:latin typeface="+mn-lt"/>
                <a:ea typeface="+mn-ea"/>
                <a:cs typeface="+mn-cs"/>
              </a:rPr>
              <a:t> </a:t>
            </a:r>
            <a:r>
              <a:rPr lang="en-GB" sz="1200" u="none" kern="1200" dirty="0" err="1">
                <a:solidFill>
                  <a:schemeClr val="tx1"/>
                </a:solidFill>
                <a:effectLst/>
                <a:latin typeface="+mn-lt"/>
                <a:ea typeface="+mn-ea"/>
                <a:cs typeface="+mn-cs"/>
              </a:rPr>
              <a:t>preocupado</a:t>
            </a:r>
            <a:r>
              <a:rPr lang="en-GB" sz="1200" u="none" kern="1200" dirty="0">
                <a:solidFill>
                  <a:schemeClr val="tx1"/>
                </a:solidFill>
                <a:effectLst/>
                <a:latin typeface="+mn-lt"/>
                <a:ea typeface="+mn-ea"/>
                <a:cs typeface="+mn-cs"/>
              </a:rPr>
              <a:t>.</a:t>
            </a:r>
            <a:r>
              <a:rPr lang="en-GB" u="none" dirty="0">
                <a:effectLst/>
              </a:rPr>
              <a:t> </a:t>
            </a:r>
            <a:endParaRPr lang="en-US" u="none" dirty="0"/>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Esta diapositiva indica una vez más la puntuación de la calidad de vida: a mayor puntuación, mayor calidad de vida. Muestra la calidad de vida en relación con la función sexual tras someterse a diferentes tratamientos. </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Podrán ver que la calidad de vida sexual era mejor tras la </a:t>
            </a:r>
            <a:r>
              <a:rPr lang="es-ES" sz="1200" kern="1200" dirty="0" err="1">
                <a:solidFill>
                  <a:schemeClr val="tx1"/>
                </a:solidFill>
                <a:effectLst/>
                <a:latin typeface="+mn-lt"/>
                <a:ea typeface="+mn-ea"/>
                <a:cs typeface="+mn-cs"/>
              </a:rPr>
              <a:t>prostatectomía</a:t>
            </a:r>
            <a:r>
              <a:rPr lang="es-ES" sz="1200" kern="1200" dirty="0">
                <a:solidFill>
                  <a:schemeClr val="tx1"/>
                </a:solidFill>
                <a:effectLst/>
                <a:latin typeface="+mn-lt"/>
                <a:ea typeface="+mn-ea"/>
                <a:cs typeface="+mn-cs"/>
              </a:rPr>
              <a:t> que tras la radioterapia, lo cual nos sorprendió. No obstante, la diferencia de 4 puntos entre la radioterapia y la </a:t>
            </a:r>
            <a:r>
              <a:rPr lang="es-ES" sz="1200" kern="1200" dirty="0" err="1">
                <a:solidFill>
                  <a:schemeClr val="tx1"/>
                </a:solidFill>
                <a:effectLst/>
                <a:latin typeface="+mn-lt"/>
                <a:ea typeface="+mn-ea"/>
                <a:cs typeface="+mn-cs"/>
              </a:rPr>
              <a:t>prostatectomía</a:t>
            </a:r>
            <a:r>
              <a:rPr lang="es-ES" sz="1200" kern="1200" dirty="0">
                <a:solidFill>
                  <a:schemeClr val="tx1"/>
                </a:solidFill>
                <a:effectLst/>
                <a:latin typeface="+mn-lt"/>
                <a:ea typeface="+mn-ea"/>
                <a:cs typeface="+mn-cs"/>
              </a:rPr>
              <a:t> radical es pequeña y podría no ser relevante a nivel clínico. </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Sin embargo, no cabe duda de que las puntuaciones de calidad de vida para ambos tratamientos son bajas en comparación con la vigilancia activa.</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¿Por qué la puntuación de la vigilancia activa no es de 100, que supone el valor máximo en la puntuación EPIC? Claramente se debe a que a estas edades (la media de edad del estudio son 70 años), normalmente la función sexual no está al 100 %. </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se comparan estas cifras con la población general, la puntuación media EPIC de la función sexual de los hombres sin cáncer de próstata es de 55,8, que claramente es muy similar a la puntuación de la vigilancia activa que se muestra aquí.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Entonces, ¿cuál es la magnitud del problema de la función sexual? Pueden ver que, para la mitad de los hombres, supone un problema moderado o grave. Es posible que dicha cifra fuera incluso más alta si planteáramos dicha pregunta a sus parejas.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Cerca de tres cuartos de los hombres que respondieron a la encuesta puntuaron su capacidad actual de función sexual como mala o muy mala. Esto claramente es en parte un reflejo de la edad de los encuestados, así como de los efectos del tratamiento. </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No obstante, a efectos comparativos, es interesante observar los resultados de un estudio de 2017 sobre hombres de edad ligeramente más avanzada (una media de edad de 74,5) que no tienen cáncer de próstata y en el que se utilizaron las mismas medidas EPIC-26 (</a:t>
            </a:r>
            <a:r>
              <a:rPr lang="es-ES" sz="1200" kern="1200" dirty="0" err="1">
                <a:solidFill>
                  <a:schemeClr val="tx1"/>
                </a:solidFill>
                <a:effectLst/>
                <a:latin typeface="+mn-lt"/>
                <a:ea typeface="+mn-ea"/>
                <a:cs typeface="+mn-cs"/>
              </a:rPr>
              <a:t>Venderbos</a:t>
            </a:r>
            <a:r>
              <a:rPr lang="es-ES" sz="1200" kern="1200" dirty="0">
                <a:solidFill>
                  <a:schemeClr val="tx1"/>
                </a:solidFill>
                <a:effectLst/>
                <a:latin typeface="+mn-lt"/>
                <a:ea typeface="+mn-ea"/>
                <a:cs typeface="+mn-cs"/>
              </a:rPr>
              <a:t> et al, PMID: 28168601). Desveló que el 50 % de dichos hombres puntuaba su capacidad de función sexual como mala o muy mala. Claramente, este porcentaje es significativamente inferior al 76 % de los hombres con cáncer de próstata encuestados en nuestro estudio.</a:t>
            </a:r>
            <a:r>
              <a:rPr lang="en-GB" dirty="0">
                <a:effectLst/>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 </a:t>
            </a:r>
            <a:r>
              <a:rPr lang="en-US" dirty="0" err="1"/>
              <a:t>observan</a:t>
            </a:r>
            <a:r>
              <a:rPr lang="en-US" dirty="0"/>
              <a:t> </a:t>
            </a:r>
            <a:r>
              <a:rPr lang="en-US" dirty="0" err="1"/>
              <a:t>cómo</a:t>
            </a:r>
            <a:r>
              <a:rPr lang="en-US" dirty="0"/>
              <a:t> </a:t>
            </a:r>
            <a:r>
              <a:rPr lang="en-US" dirty="0" err="1"/>
              <a:t>han</a:t>
            </a:r>
            <a:r>
              <a:rPr lang="en-US" dirty="0"/>
              <a:t> </a:t>
            </a:r>
            <a:r>
              <a:rPr lang="en-US" dirty="0" err="1"/>
              <a:t>afectado</a:t>
            </a:r>
            <a:r>
              <a:rPr lang="en-US" dirty="0"/>
              <a:t> los </a:t>
            </a:r>
            <a:r>
              <a:rPr lang="en-US" dirty="0" err="1"/>
              <a:t>diferentes</a:t>
            </a:r>
            <a:r>
              <a:rPr lang="en-US" dirty="0"/>
              <a:t> </a:t>
            </a:r>
            <a:r>
              <a:rPr lang="en-US" dirty="0" err="1"/>
              <a:t>tratamientos</a:t>
            </a:r>
            <a:r>
              <a:rPr lang="en-US" dirty="0"/>
              <a:t> a la </a:t>
            </a:r>
            <a:r>
              <a:rPr lang="en-US" dirty="0" err="1"/>
              <a:t>función</a:t>
            </a:r>
            <a:r>
              <a:rPr lang="en-US" dirty="0"/>
              <a:t> sexual, </a:t>
            </a:r>
            <a:r>
              <a:rPr lang="en-US" dirty="0" err="1"/>
              <a:t>podrán</a:t>
            </a:r>
            <a:r>
              <a:rPr lang="en-US" dirty="0"/>
              <a:t> </a:t>
            </a:r>
            <a:r>
              <a:rPr lang="en-US" dirty="0" err="1"/>
              <a:t>ver</a:t>
            </a:r>
            <a:r>
              <a:rPr lang="en-US" dirty="0"/>
              <a:t> </a:t>
            </a:r>
            <a:r>
              <a:rPr lang="en-US" dirty="0" err="1"/>
              <a:t>en</a:t>
            </a:r>
            <a:r>
              <a:rPr lang="en-US" dirty="0"/>
              <a:t> la </a:t>
            </a:r>
            <a:r>
              <a:rPr lang="en-US" dirty="0" err="1"/>
              <a:t>línea</a:t>
            </a:r>
            <a:r>
              <a:rPr lang="en-US" dirty="0"/>
              <a:t> de </a:t>
            </a:r>
            <a:r>
              <a:rPr lang="en-US" dirty="0" err="1"/>
              <a:t>cifras</a:t>
            </a:r>
            <a:r>
              <a:rPr lang="en-US" dirty="0"/>
              <a:t> superior que </a:t>
            </a:r>
            <a:r>
              <a:rPr lang="en-US" dirty="0" err="1"/>
              <a:t>más</a:t>
            </a:r>
            <a:r>
              <a:rPr lang="en-US" dirty="0"/>
              <a:t> de la </a:t>
            </a:r>
            <a:r>
              <a:rPr lang="en-US" dirty="0" err="1"/>
              <a:t>mitad</a:t>
            </a:r>
            <a:r>
              <a:rPr lang="en-US" dirty="0"/>
              <a:t> de los hombres que se </a:t>
            </a:r>
            <a:r>
              <a:rPr lang="en-US" dirty="0" err="1"/>
              <a:t>han</a:t>
            </a:r>
            <a:r>
              <a:rPr lang="en-US" dirty="0"/>
              <a:t> </a:t>
            </a:r>
            <a:r>
              <a:rPr lang="en-US" dirty="0" err="1"/>
              <a:t>sometido</a:t>
            </a:r>
            <a:r>
              <a:rPr lang="en-US" dirty="0"/>
              <a:t> a una </a:t>
            </a:r>
            <a:r>
              <a:rPr lang="en-US" dirty="0" err="1"/>
              <a:t>prostatectomía</a:t>
            </a:r>
            <a:r>
              <a:rPr lang="en-US" dirty="0"/>
              <a:t> </a:t>
            </a:r>
            <a:r>
              <a:rPr lang="en-US" dirty="0" err="1"/>
              <a:t>consideran</a:t>
            </a:r>
            <a:r>
              <a:rPr lang="en-US" dirty="0"/>
              <a:t> que la </a:t>
            </a:r>
            <a:r>
              <a:rPr lang="en-US" dirty="0" err="1"/>
              <a:t>función</a:t>
            </a:r>
            <a:r>
              <a:rPr lang="en-US" dirty="0"/>
              <a:t> sexual es un </a:t>
            </a:r>
            <a:r>
              <a:rPr lang="en-US" dirty="0" err="1"/>
              <a:t>problema</a:t>
            </a:r>
            <a:r>
              <a:rPr lang="en-US" dirty="0"/>
              <a:t> </a:t>
            </a:r>
            <a:r>
              <a:rPr lang="en-US" dirty="0" err="1"/>
              <a:t>moderado</a:t>
            </a:r>
            <a:r>
              <a:rPr lang="en-US" dirty="0"/>
              <a:t> o grave para </a:t>
            </a:r>
            <a:r>
              <a:rPr lang="en-US" dirty="0" err="1"/>
              <a:t>ellos</a:t>
            </a:r>
            <a:r>
              <a:rPr lang="en-US" dirty="0"/>
              <a:t>. Es un </a:t>
            </a:r>
            <a:r>
              <a:rPr lang="en-US" dirty="0" err="1"/>
              <a:t>porcentaje</a:t>
            </a:r>
            <a:r>
              <a:rPr lang="en-US" dirty="0"/>
              <a:t> </a:t>
            </a:r>
            <a:r>
              <a:rPr lang="en-US" dirty="0" err="1"/>
              <a:t>importante</a:t>
            </a:r>
            <a:r>
              <a:rPr lang="en-US" dirty="0"/>
              <a:t>.</a:t>
            </a:r>
          </a:p>
          <a:p>
            <a:endParaRPr lang="en-US" dirty="0"/>
          </a:p>
          <a:p>
            <a:r>
              <a:rPr lang="en-US" dirty="0"/>
              <a:t>De las </a:t>
            </a:r>
            <a:r>
              <a:rPr lang="en-US" dirty="0" err="1"/>
              <a:t>cifras</a:t>
            </a:r>
            <a:r>
              <a:rPr lang="en-US" dirty="0"/>
              <a:t> </a:t>
            </a:r>
            <a:r>
              <a:rPr lang="en-US" dirty="0" err="1"/>
              <a:t>inferiores</a:t>
            </a:r>
            <a:r>
              <a:rPr lang="en-US" dirty="0"/>
              <a:t> se </a:t>
            </a:r>
            <a:r>
              <a:rPr lang="en-US" dirty="0" err="1"/>
              <a:t>desprende</a:t>
            </a:r>
            <a:r>
              <a:rPr lang="en-US" dirty="0"/>
              <a:t> que la </a:t>
            </a:r>
            <a:r>
              <a:rPr lang="en-US" dirty="0" err="1"/>
              <a:t>función</a:t>
            </a:r>
            <a:r>
              <a:rPr lang="en-US" dirty="0"/>
              <a:t> sexual </a:t>
            </a:r>
            <a:r>
              <a:rPr lang="en-US" dirty="0" err="1"/>
              <a:t>supone</a:t>
            </a:r>
            <a:r>
              <a:rPr lang="en-US" dirty="0"/>
              <a:t> un </a:t>
            </a:r>
            <a:r>
              <a:rPr lang="en-US" dirty="0" err="1"/>
              <a:t>problema</a:t>
            </a:r>
            <a:r>
              <a:rPr lang="en-US" dirty="0"/>
              <a:t> </a:t>
            </a:r>
            <a:r>
              <a:rPr lang="en-US" dirty="0" err="1"/>
              <a:t>menos</a:t>
            </a:r>
            <a:r>
              <a:rPr lang="en-US" dirty="0"/>
              <a:t> grave </a:t>
            </a:r>
            <a:r>
              <a:rPr lang="en-US" dirty="0" err="1"/>
              <a:t>tras</a:t>
            </a:r>
            <a:r>
              <a:rPr lang="en-US" dirty="0"/>
              <a:t> la </a:t>
            </a:r>
            <a:r>
              <a:rPr lang="en-US" dirty="0" err="1"/>
              <a:t>radioterapia</a:t>
            </a:r>
            <a:r>
              <a:rPr lang="en-US" dirty="0"/>
              <a:t>: el 44,5 % de </a:t>
            </a:r>
            <a:r>
              <a:rPr lang="en-US" dirty="0" err="1"/>
              <a:t>pacientes</a:t>
            </a:r>
            <a:r>
              <a:rPr lang="en-US" dirty="0"/>
              <a:t> de </a:t>
            </a:r>
            <a:r>
              <a:rPr lang="en-US" dirty="0" err="1"/>
              <a:t>radioterapia</a:t>
            </a:r>
            <a:r>
              <a:rPr lang="en-US" dirty="0"/>
              <a:t> </a:t>
            </a:r>
            <a:r>
              <a:rPr lang="en-US" dirty="0" err="1"/>
              <a:t>tuvo</a:t>
            </a:r>
            <a:r>
              <a:rPr lang="en-US" dirty="0"/>
              <a:t> </a:t>
            </a:r>
            <a:r>
              <a:rPr lang="en-US" dirty="0" err="1"/>
              <a:t>problemas</a:t>
            </a:r>
            <a:r>
              <a:rPr lang="en-US" dirty="0"/>
              <a:t> </a:t>
            </a:r>
            <a:r>
              <a:rPr lang="en-US" dirty="0" err="1"/>
              <a:t>significativos</a:t>
            </a:r>
            <a:r>
              <a:rPr lang="en-US" dirty="0"/>
              <a:t> </a:t>
            </a:r>
            <a:r>
              <a:rPr lang="en-US" dirty="0" err="1"/>
              <a:t>en</a:t>
            </a:r>
            <a:r>
              <a:rPr lang="en-US" dirty="0"/>
              <a:t> </a:t>
            </a:r>
            <a:r>
              <a:rPr lang="en-US" dirty="0" err="1"/>
              <a:t>comparación</a:t>
            </a:r>
            <a:r>
              <a:rPr lang="en-US" dirty="0"/>
              <a:t> al 54,5 % de </a:t>
            </a:r>
            <a:r>
              <a:rPr lang="en-US" dirty="0" err="1"/>
              <a:t>pacientes</a:t>
            </a:r>
            <a:r>
              <a:rPr lang="en-US" dirty="0"/>
              <a:t> de </a:t>
            </a:r>
            <a:r>
              <a:rPr lang="en-US" dirty="0" err="1"/>
              <a:t>prostatectomía</a:t>
            </a:r>
            <a:r>
              <a:rPr lang="en-US" dirty="0"/>
              <a:t>. </a:t>
            </a:r>
          </a:p>
          <a:p>
            <a:endParaRPr lang="en-US" dirty="0"/>
          </a:p>
          <a:p>
            <a:r>
              <a:rPr lang="en-US" dirty="0"/>
              <a:t>Este </a:t>
            </a:r>
            <a:r>
              <a:rPr lang="en-US" dirty="0" err="1"/>
              <a:t>hallazgo</a:t>
            </a:r>
            <a:r>
              <a:rPr lang="en-US" dirty="0"/>
              <a:t> es </a:t>
            </a:r>
            <a:r>
              <a:rPr lang="en-US" dirty="0" err="1"/>
              <a:t>aún</a:t>
            </a:r>
            <a:r>
              <a:rPr lang="en-US" dirty="0"/>
              <a:t> </a:t>
            </a:r>
            <a:r>
              <a:rPr lang="en-US" dirty="0" err="1"/>
              <a:t>más</a:t>
            </a:r>
            <a:r>
              <a:rPr lang="en-US" dirty="0"/>
              <a:t> claro que el </a:t>
            </a:r>
            <a:r>
              <a:rPr lang="en-US" dirty="0" err="1"/>
              <a:t>observado</a:t>
            </a:r>
            <a:r>
              <a:rPr lang="en-US" dirty="0"/>
              <a:t> </a:t>
            </a:r>
            <a:r>
              <a:rPr lang="en-US" dirty="0" err="1"/>
              <a:t>en</a:t>
            </a:r>
            <a:r>
              <a:rPr lang="en-US" dirty="0"/>
              <a:t> el </a:t>
            </a:r>
            <a:r>
              <a:rPr lang="en-US" dirty="0" err="1"/>
              <a:t>gráfico</a:t>
            </a:r>
            <a:r>
              <a:rPr lang="en-US" dirty="0"/>
              <a:t> S1, </a:t>
            </a:r>
            <a:r>
              <a:rPr lang="en-US" dirty="0" err="1"/>
              <a:t>en</a:t>
            </a:r>
            <a:r>
              <a:rPr lang="en-US" dirty="0"/>
              <a:t> el que los </a:t>
            </a:r>
            <a:r>
              <a:rPr lang="en-US" dirty="0" err="1"/>
              <a:t>valores</a:t>
            </a:r>
            <a:r>
              <a:rPr lang="en-US" dirty="0"/>
              <a:t> de </a:t>
            </a:r>
            <a:r>
              <a:rPr lang="en-US" dirty="0" err="1"/>
              <a:t>función</a:t>
            </a:r>
            <a:r>
              <a:rPr lang="en-US" dirty="0"/>
              <a:t> sexual </a:t>
            </a:r>
            <a:r>
              <a:rPr lang="en-US" dirty="0" err="1"/>
              <a:t>fueron</a:t>
            </a:r>
            <a:r>
              <a:rPr lang="en-US" dirty="0"/>
              <a:t> </a:t>
            </a:r>
            <a:r>
              <a:rPr lang="en-US" dirty="0" err="1"/>
              <a:t>bastante</a:t>
            </a:r>
            <a:r>
              <a:rPr lang="en-US" dirty="0"/>
              <a:t> </a:t>
            </a:r>
            <a:r>
              <a:rPr lang="en-US" dirty="0" err="1"/>
              <a:t>similares</a:t>
            </a:r>
            <a:r>
              <a:rPr lang="en-US" dirty="0"/>
              <a:t> entre la </a:t>
            </a:r>
            <a:r>
              <a:rPr lang="en-US" dirty="0" err="1"/>
              <a:t>radioterapia</a:t>
            </a:r>
            <a:r>
              <a:rPr lang="en-US" dirty="0"/>
              <a:t> y la </a:t>
            </a:r>
            <a:r>
              <a:rPr lang="en-US" dirty="0" err="1"/>
              <a:t>prostatectomía</a:t>
            </a:r>
            <a:r>
              <a:rPr lang="en-US" dirty="0"/>
              <a:t>. Pero ambos </a:t>
            </a:r>
            <a:r>
              <a:rPr lang="en-US" dirty="0" err="1"/>
              <a:t>hallazgos</a:t>
            </a:r>
            <a:r>
              <a:rPr lang="en-US" dirty="0"/>
              <a:t> </a:t>
            </a:r>
            <a:r>
              <a:rPr lang="en-US" dirty="0" err="1"/>
              <a:t>indican</a:t>
            </a:r>
            <a:r>
              <a:rPr lang="en-US" dirty="0"/>
              <a:t> que, </a:t>
            </a:r>
            <a:r>
              <a:rPr lang="en-US" dirty="0" err="1"/>
              <a:t>en</a:t>
            </a:r>
            <a:r>
              <a:rPr lang="en-US" dirty="0"/>
              <a:t> lo que se </a:t>
            </a:r>
            <a:r>
              <a:rPr lang="en-US" dirty="0" err="1"/>
              <a:t>refiere</a:t>
            </a:r>
            <a:r>
              <a:rPr lang="en-US" dirty="0"/>
              <a:t> a la </a:t>
            </a:r>
            <a:r>
              <a:rPr lang="en-US" dirty="0" err="1"/>
              <a:t>función</a:t>
            </a:r>
            <a:r>
              <a:rPr lang="en-US" dirty="0"/>
              <a:t> sexual, los dos </a:t>
            </a:r>
            <a:r>
              <a:rPr lang="en-US" dirty="0" err="1"/>
              <a:t>principales</a:t>
            </a:r>
            <a:r>
              <a:rPr lang="en-US" dirty="0"/>
              <a:t> </a:t>
            </a:r>
            <a:r>
              <a:rPr lang="en-US" dirty="0" err="1"/>
              <a:t>tratamientos</a:t>
            </a:r>
            <a:r>
              <a:rPr lang="en-US" dirty="0"/>
              <a:t> </a:t>
            </a:r>
            <a:r>
              <a:rPr lang="en-US" dirty="0" err="1"/>
              <a:t>iniciales</a:t>
            </a:r>
            <a:r>
              <a:rPr lang="en-US" dirty="0"/>
              <a:t> para el </a:t>
            </a:r>
            <a:r>
              <a:rPr lang="en-US" dirty="0" err="1"/>
              <a:t>cáncer</a:t>
            </a:r>
            <a:r>
              <a:rPr lang="en-US" dirty="0"/>
              <a:t> de </a:t>
            </a:r>
            <a:r>
              <a:rPr lang="en-US" dirty="0" err="1"/>
              <a:t>próstata</a:t>
            </a:r>
            <a:r>
              <a:rPr lang="en-US" dirty="0"/>
              <a:t> </a:t>
            </a:r>
            <a:r>
              <a:rPr lang="en-US" dirty="0" err="1"/>
              <a:t>afectan</a:t>
            </a:r>
            <a:r>
              <a:rPr lang="en-US" dirty="0"/>
              <a:t> </a:t>
            </a:r>
            <a:r>
              <a:rPr lang="en-US" dirty="0" err="1"/>
              <a:t>significativamente</a:t>
            </a:r>
            <a:r>
              <a:rPr lang="en-US" dirty="0"/>
              <a:t> a la </a:t>
            </a:r>
            <a:r>
              <a:rPr lang="en-US" dirty="0" err="1"/>
              <a:t>calidad</a:t>
            </a:r>
            <a:r>
              <a:rPr lang="en-US" dirty="0"/>
              <a:t> de </a:t>
            </a:r>
            <a:r>
              <a:rPr lang="en-US" dirty="0" err="1"/>
              <a:t>vida</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Solamente el 34 % de los hombres han probado medicaciones y dispositivos para mejorar las erecciones, así que no cabe duda de que se debe asesorar mejor a los hombres sobre este tipo de enfoques para ayudarles a superar posibles problemas.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Pasando a la incontinencia urinaria, hemos realizado el mismo análisis exactamente que para la función sexual. En primer lugar, comparamos los diferentes tratamientos. Verán que la </a:t>
            </a:r>
            <a:r>
              <a:rPr lang="es-ES" sz="1200" kern="1200" dirty="0" err="1">
                <a:solidFill>
                  <a:schemeClr val="tx1"/>
                </a:solidFill>
                <a:effectLst/>
                <a:latin typeface="+mn-lt"/>
                <a:ea typeface="+mn-ea"/>
                <a:cs typeface="+mn-cs"/>
              </a:rPr>
              <a:t>prostatectomía</a:t>
            </a:r>
            <a:r>
              <a:rPr lang="es-ES" sz="1200" kern="1200" dirty="0">
                <a:solidFill>
                  <a:schemeClr val="tx1"/>
                </a:solidFill>
                <a:effectLst/>
                <a:latin typeface="+mn-lt"/>
                <a:ea typeface="+mn-ea"/>
                <a:cs typeface="+mn-cs"/>
              </a:rPr>
              <a:t> se asocia a una calidad de vida peor que la asociada a la radioterapia. Los otros tratamientos muestran menos efectos. </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comparamos estas cifras con la población general, la puntuación media EPIC de la función urinaria de los hombres sin cáncer de próstata es de 89,5.</a:t>
            </a:r>
            <a:r>
              <a:rPr lang="en-GB" dirty="0">
                <a:effectLst/>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Si se fijan específicamente en el control urinario, en conjunto, un 61 % de los hombres encuestados tienen problemas de algún tipo. Parece que la cirugía es el tratamiento que se asocia a los problemas más graves. Si comparamos la cifra de la cirugía con la vigilancia activa, se desprende que la cirugía duplica su tasa de incontinencia. Debe tenerse en cuenta que, incluso durante la vigilancia activa, también existen problemas con el goteo. Esto es un reflejo de la media de edad de los encuestados.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¿Qué implica esto para los pacientes en la práctica? En la encuesta se preguntó a los hombres cuantas compresas para el goteo utilizan cada día, y resultó que más de un tercio utiliza una o más compresas al día. Esto refleja claramente el hecho de que dos tercios de los encuestados afirmó haberse sometido a una </a:t>
            </a:r>
            <a:r>
              <a:rPr lang="es-ES" sz="1200" kern="1200" dirty="0" err="1">
                <a:solidFill>
                  <a:schemeClr val="tx1"/>
                </a:solidFill>
                <a:effectLst/>
                <a:latin typeface="+mn-lt"/>
                <a:ea typeface="+mn-ea"/>
                <a:cs typeface="+mn-cs"/>
              </a:rPr>
              <a:t>prostatectomía</a:t>
            </a:r>
            <a:r>
              <a:rPr lang="es-ES" sz="1200" kern="1200" dirty="0">
                <a:solidFill>
                  <a:schemeClr val="tx1"/>
                </a:solidFill>
                <a:effectLst/>
                <a:latin typeface="+mn-lt"/>
                <a:ea typeface="+mn-ea"/>
                <a:cs typeface="+mn-cs"/>
              </a:rPr>
              <a:t> radical. De los encuestados que se habían realizado una </a:t>
            </a:r>
            <a:r>
              <a:rPr lang="es-ES" sz="1200" kern="1200" dirty="0" err="1">
                <a:solidFill>
                  <a:schemeClr val="tx1"/>
                </a:solidFill>
                <a:effectLst/>
                <a:latin typeface="+mn-lt"/>
                <a:ea typeface="+mn-ea"/>
                <a:cs typeface="+mn-cs"/>
              </a:rPr>
              <a:t>prostatectomía</a:t>
            </a:r>
            <a:r>
              <a:rPr lang="es-ES" sz="1200" kern="1200" dirty="0">
                <a:solidFill>
                  <a:schemeClr val="tx1"/>
                </a:solidFill>
                <a:effectLst/>
                <a:latin typeface="+mn-lt"/>
                <a:ea typeface="+mn-ea"/>
                <a:cs typeface="+mn-cs"/>
              </a:rPr>
              <a:t>, la mitad utilizaban compresas.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Para contextualizar: en un estudio de 2017 sobre hombres de un perfil de edad similar que NO habían recibido tratamiento para el cáncer de próstata, cerca del 10 % utilizaban compresas (PMID: 28168601). Así que hay un efecto claro y significativo.</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Si observan la magnitud del efecto que tienen el goteo y las pérdidas en las vidas de los hombres, el 17 % de todos los encuestados lo consideran un problema moderado o grave.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Si se desglosa esta cifra en pacientes que se han sometido a </a:t>
            </a:r>
            <a:r>
              <a:rPr lang="es-ES" sz="1200" kern="1200" dirty="0" err="1">
                <a:solidFill>
                  <a:schemeClr val="tx1"/>
                </a:solidFill>
                <a:effectLst/>
                <a:latin typeface="+mn-lt"/>
                <a:ea typeface="+mn-ea"/>
                <a:cs typeface="+mn-cs"/>
              </a:rPr>
              <a:t>prostatectomía</a:t>
            </a:r>
            <a:r>
              <a:rPr lang="es-ES" sz="1200" kern="1200" dirty="0">
                <a:solidFill>
                  <a:schemeClr val="tx1"/>
                </a:solidFill>
                <a:effectLst/>
                <a:latin typeface="+mn-lt"/>
                <a:ea typeface="+mn-ea"/>
                <a:cs typeface="+mn-cs"/>
              </a:rPr>
              <a:t> y los que se han sometido a radioterapia, se observa la influencia del tipo de tratamiento en el problema.</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observan a los pacientes de </a:t>
            </a:r>
            <a:r>
              <a:rPr lang="es-ES" sz="1200" kern="1200" dirty="0" err="1">
                <a:solidFill>
                  <a:schemeClr val="tx1"/>
                </a:solidFill>
                <a:effectLst/>
                <a:latin typeface="+mn-lt"/>
                <a:ea typeface="+mn-ea"/>
                <a:cs typeface="+mn-cs"/>
              </a:rPr>
              <a:t>prostatectomía</a:t>
            </a:r>
            <a:r>
              <a:rPr lang="es-ES" sz="1200" kern="1200" dirty="0">
                <a:solidFill>
                  <a:schemeClr val="tx1"/>
                </a:solidFill>
                <a:effectLst/>
                <a:latin typeface="+mn-lt"/>
                <a:ea typeface="+mn-ea"/>
                <a:cs typeface="+mn-cs"/>
              </a:rPr>
              <a:t>, en la línea superior de cifras, verán que el 67 % afirma que el goteo y las pérdidas son un problema.</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Compárenla con la de los pacientes de radioterapia, en la segunda línea, en la que un total del 48 % de los pacientes afirma que el goteo y las pérdidas son un problema.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Podemos extraer tres conclusiones claras de los hallazgos de EUPROMS.</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primera es que siempre debe contemplarse la vigilancia activa, si esta puede aplicarse de forma segura, ya que protege mejor la calidad de vida de forma general. Ciertamente, en lo que concierne a la incontinencia y la función sexual, el contraste entre este y el resto de enfoques es patente.</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segunda conclusión es que la detección temprana del cáncer de próstata es de suma importancia. Cuanto más se tarde en realizar el diagnóstico del cáncer de próstata, peores serán los efectos del tratamiento en la calidad de vida. Este gráfico nos muestra que, si observamos diversos factores en conjunto —incomodidad, cansancio, insomnio y salud mental—, todos ellos se sufren de forma más grave con tratamientos asociados a cánceres de próstata más avanzados.</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tercera conclusión que podemos extraer de todos los datos del estudio EUPROMS es que es esencial ofrecer tratamiento y asistencia de gran calidad. En los resultados de EUPROMS podemos observar los graves efectos que puede conllevar el tratamiento de cáncer de próstata. Los hombres necesitan todo el conocimiento y la experiencia que se les pueda facilitar durante y tras el tratamiento, así como información y apoyo en cada fase del proceso. Todos y cada uno de los hombres que sufren cáncer de próstata deberían ser tratados en centros oncológicos con equipos multidisciplinares.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Es importante comprender las diferencias entre este estudio y otros previos, ya que en ellas reside su importancia. La mayoría de los estudios sobre calidad de vida en hombres con cáncer de próstata se realiza en un entorno clínico. En otras palabras: los médicos plantean preguntas a los hombres, o estos completan cuestionarios cuando acuden al hospital para realizar el tratamiento o alguna revisión. La encuesta en línea la completaron en su tiempo libre y desde la comodidad de sus propias casas. Esto implica que dispusieron de más tiempo para meditar sus respuestas y quizá fuera más fácil para ellos contar cómo se sienten realmente. A veces a la gente le preocupa parecer crítica o negativa enfrente de sus médicos u otro personal sanitario.</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Esta encuesta ofrece una visión general; una imagen transversal de una población de hombres que han recibido tratamiento para el cáncer de próstata en Europa. En la encuesta se preguntaba lo siguiente: «¿Cómo es su vida en este momento en particular?»</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estudio no podía contemplar el estado de salud previo al tratamiento de los encuestados ni cómo se diferencian los pacientes de cáncer de próstata de la población en general. Se trataría de un estudio diferente.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encuesta incluía preguntas para determinar la demografía y una serie de preguntas para determinar la salud, las actividades vitales cotidianas y la calidad de vida usando tres mediciones validadas que se utilizan habitualmente en la investigación sanitaria:</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El tamaño de muestra de 3000 encuestados es muy grande y hace que los resultados sean fehacientes.</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respuesta fue amplia en los 25 países, pero hubo cierta infrarrepresentación de la región de Europa Oriental y en la región de Europa Meridional.</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2/23/21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2/23/21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2/23/21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2/23/21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2/23/21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err="1">
                <a:solidFill>
                  <a:schemeClr val="accent1">
                    <a:lumMod val="50000"/>
                  </a:schemeClr>
                </a:solidFill>
                <a:latin typeface="Roboto" panose="02000000000000000000" pitchFamily="2" charset="0"/>
                <a:ea typeface="Roboto" panose="02000000000000000000" pitchFamily="2" charset="0"/>
              </a:rPr>
              <a:t>Estudio</a:t>
            </a:r>
            <a:r>
              <a:rPr lang="en-GB" sz="5400" dirty="0">
                <a:solidFill>
                  <a:schemeClr val="accent1">
                    <a:lumMod val="50000"/>
                  </a:schemeClr>
                </a:solidFill>
                <a:latin typeface="Roboto" panose="02000000000000000000" pitchFamily="2" charset="0"/>
                <a:ea typeface="Roboto" panose="02000000000000000000" pitchFamily="2" charset="0"/>
              </a:rPr>
              <a:t> EUPROMS</a:t>
            </a:r>
          </a:p>
          <a:p>
            <a:r>
              <a:rPr lang="en-GB" sz="2800" dirty="0" err="1">
                <a:latin typeface="Roboto" panose="02000000000000000000" pitchFamily="2" charset="0"/>
                <a:ea typeface="Roboto" panose="02000000000000000000" pitchFamily="2" charset="0"/>
              </a:rPr>
              <a:t>Estudio</a:t>
            </a:r>
            <a:r>
              <a:rPr lang="en-GB" sz="2800" dirty="0">
                <a:latin typeface="Roboto" panose="02000000000000000000" pitchFamily="2" charset="0"/>
                <a:ea typeface="Roboto" panose="02000000000000000000" pitchFamily="2" charset="0"/>
              </a:rPr>
              <a:t> de </a:t>
            </a:r>
            <a:r>
              <a:rPr lang="en-GB" sz="2800" dirty="0" err="1">
                <a:latin typeface="Roboto" panose="02000000000000000000" pitchFamily="2" charset="0"/>
                <a:ea typeface="Roboto" panose="02000000000000000000" pitchFamily="2" charset="0"/>
              </a:rPr>
              <a:t>resultados</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informados</a:t>
            </a:r>
            <a:r>
              <a:rPr lang="en-GB" sz="2800" dirty="0">
                <a:latin typeface="Roboto" panose="02000000000000000000" pitchFamily="2" charset="0"/>
                <a:ea typeface="Roboto" panose="02000000000000000000" pitchFamily="2" charset="0"/>
              </a:rPr>
              <a:t> por el </a:t>
            </a:r>
            <a:r>
              <a:rPr lang="en-GB" sz="2800" dirty="0" err="1">
                <a:latin typeface="Roboto" panose="02000000000000000000" pitchFamily="2" charset="0"/>
                <a:ea typeface="Roboto" panose="02000000000000000000" pitchFamily="2" charset="0"/>
              </a:rPr>
              <a:t>paciente</a:t>
            </a:r>
            <a:r>
              <a:rPr lang="en-GB" sz="2800" dirty="0">
                <a:latin typeface="Roboto" panose="02000000000000000000" pitchFamily="2" charset="0"/>
                <a:ea typeface="Roboto" panose="02000000000000000000" pitchFamily="2" charset="0"/>
              </a:rPr>
              <a:t> de Europa </a:t>
            </a:r>
            <a:r>
              <a:rPr lang="en-GB" sz="2800" dirty="0" err="1">
                <a:latin typeface="Roboto" panose="02000000000000000000" pitchFamily="2" charset="0"/>
                <a:ea typeface="Roboto" panose="02000000000000000000" pitchFamily="2" charset="0"/>
              </a:rPr>
              <a:t>Uomo</a:t>
            </a:r>
            <a:endParaRPr lang="en-GB" sz="2800" dirty="0">
              <a:latin typeface="Roboto" panose="02000000000000000000" pitchFamily="2" charset="0"/>
              <a:ea typeface="Roboto" panose="02000000000000000000" pitchFamily="2" charset="0"/>
            </a:endParaRPr>
          </a:p>
          <a:p>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El primer </a:t>
            </a:r>
            <a:r>
              <a:rPr lang="en-GB" sz="2300" dirty="0" err="1">
                <a:latin typeface="Roboto" panose="02000000000000000000" pitchFamily="2" charset="0"/>
                <a:ea typeface="Roboto" panose="02000000000000000000" pitchFamily="2" charset="0"/>
              </a:rPr>
              <a:t>estudio</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sobre</a:t>
            </a:r>
            <a:r>
              <a:rPr lang="en-GB" sz="2300" dirty="0">
                <a:latin typeface="Roboto" panose="02000000000000000000" pitchFamily="2" charset="0"/>
                <a:ea typeface="Roboto" panose="02000000000000000000" pitchFamily="2" charset="0"/>
              </a:rPr>
              <a:t> la </a:t>
            </a:r>
            <a:r>
              <a:rPr lang="en-GB" sz="2300" dirty="0" err="1">
                <a:latin typeface="Roboto" panose="02000000000000000000" pitchFamily="2" charset="0"/>
                <a:ea typeface="Roboto" panose="02000000000000000000" pitchFamily="2" charset="0"/>
              </a:rPr>
              <a:t>calidad</a:t>
            </a:r>
            <a:r>
              <a:rPr lang="en-GB" sz="2300" dirty="0">
                <a:latin typeface="Roboto" panose="02000000000000000000" pitchFamily="2" charset="0"/>
                <a:ea typeface="Roboto" panose="02000000000000000000" pitchFamily="2" charset="0"/>
              </a:rPr>
              <a:t> de </a:t>
            </a:r>
            <a:r>
              <a:rPr lang="en-GB" sz="2300" dirty="0" err="1">
                <a:latin typeface="Roboto" panose="02000000000000000000" pitchFamily="2" charset="0"/>
                <a:ea typeface="Roboto" panose="02000000000000000000" pitchFamily="2" charset="0"/>
              </a:rPr>
              <a:t>vida</a:t>
            </a:r>
            <a:r>
              <a:rPr lang="en-GB" sz="2300" dirty="0">
                <a:latin typeface="Roboto" panose="02000000000000000000" pitchFamily="2" charset="0"/>
                <a:ea typeface="Roboto" panose="02000000000000000000" pitchFamily="2" charset="0"/>
              </a:rPr>
              <a:t> de las personas con </a:t>
            </a:r>
            <a:r>
              <a:rPr lang="en-GB" sz="2300" dirty="0" err="1">
                <a:latin typeface="Roboto" panose="02000000000000000000" pitchFamily="2" charset="0"/>
                <a:ea typeface="Roboto" panose="02000000000000000000" pitchFamily="2" charset="0"/>
              </a:rPr>
              <a:t>cáncer</a:t>
            </a:r>
            <a:r>
              <a:rPr lang="en-GB" sz="2300" dirty="0">
                <a:latin typeface="Roboto" panose="02000000000000000000" pitchFamily="2" charset="0"/>
                <a:ea typeface="Roboto" panose="02000000000000000000" pitchFamily="2" charset="0"/>
              </a:rPr>
              <a:t> de </a:t>
            </a:r>
            <a:r>
              <a:rPr lang="en-GB" sz="2300" dirty="0" err="1">
                <a:latin typeface="Roboto" panose="02000000000000000000" pitchFamily="2" charset="0"/>
                <a:ea typeface="Roboto" panose="02000000000000000000" pitchFamily="2" charset="0"/>
              </a:rPr>
              <a:t>próstata</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realizado</a:t>
            </a:r>
            <a:r>
              <a:rPr lang="en-GB" sz="2300" dirty="0">
                <a:latin typeface="Roboto" panose="02000000000000000000" pitchFamily="2" charset="0"/>
                <a:ea typeface="Roboto" panose="02000000000000000000" pitchFamily="2" charset="0"/>
              </a:rPr>
              <a:t> por los </a:t>
            </a:r>
            <a:r>
              <a:rPr lang="en-GB" sz="2300" dirty="0" err="1">
                <a:latin typeface="Roboto" panose="02000000000000000000" pitchFamily="2" charset="0"/>
                <a:ea typeface="Roboto" panose="02000000000000000000" pitchFamily="2" charset="0"/>
              </a:rPr>
              <a:t>pacientes</a:t>
            </a:r>
            <a:r>
              <a:rPr lang="en-GB" sz="2300" dirty="0">
                <a:latin typeface="Roboto" panose="02000000000000000000" pitchFamily="2" charset="0"/>
                <a:ea typeface="Roboto" panose="02000000000000000000" pitchFamily="2" charset="0"/>
              </a:rPr>
              <a:t> para los </a:t>
            </a:r>
            <a:r>
              <a:rPr lang="en-GB" sz="2300" dirty="0" err="1">
                <a:latin typeface="Roboto" panose="02000000000000000000" pitchFamily="2" charset="0"/>
                <a:ea typeface="Roboto" panose="02000000000000000000" pitchFamily="2" charset="0"/>
              </a:rPr>
              <a:t>pacientes</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Perfil</a:t>
            </a:r>
            <a:r>
              <a:rPr lang="en-US" sz="4600" dirty="0">
                <a:solidFill>
                  <a:srgbClr val="757070"/>
                </a:solidFill>
                <a:latin typeface="Roboto" panose="02000000000000000000" pitchFamily="2" charset="0"/>
                <a:cs typeface="Apercu Regular"/>
              </a:rPr>
              <a:t> del </a:t>
            </a:r>
            <a:r>
              <a:rPr lang="en-US" sz="4600" dirty="0" err="1">
                <a:solidFill>
                  <a:srgbClr val="757070"/>
                </a:solidFill>
                <a:latin typeface="Roboto" panose="02000000000000000000" pitchFamily="2" charset="0"/>
                <a:cs typeface="Apercu Regular"/>
              </a:rPr>
              <a:t>encuestado</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32B0881-391E-1646-968B-31B25D406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497439"/>
            <a:ext cx="8541245" cy="4874400"/>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Perfil</a:t>
            </a:r>
            <a:r>
              <a:rPr lang="en-US" sz="4600" dirty="0">
                <a:solidFill>
                  <a:srgbClr val="757070"/>
                </a:solidFill>
                <a:latin typeface="Roboto" panose="02000000000000000000" pitchFamily="2" charset="0"/>
                <a:cs typeface="Apercu Regular"/>
              </a:rPr>
              <a:t> del </a:t>
            </a:r>
            <a:r>
              <a:rPr lang="en-US" sz="4600" dirty="0" err="1">
                <a:solidFill>
                  <a:srgbClr val="757070"/>
                </a:solidFill>
                <a:latin typeface="Roboto" panose="02000000000000000000" pitchFamily="2" charset="0"/>
                <a:cs typeface="Apercu Regular"/>
              </a:rPr>
              <a:t>encuestado</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69108B08-82A2-2841-BD45-5620C1D9E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683165"/>
            <a:ext cx="8832167" cy="4370400"/>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Perfil</a:t>
            </a:r>
            <a:r>
              <a:rPr lang="en-US" sz="4600" dirty="0">
                <a:solidFill>
                  <a:srgbClr val="757070"/>
                </a:solidFill>
                <a:latin typeface="Roboto" panose="02000000000000000000" pitchFamily="2" charset="0"/>
                <a:cs typeface="Apercu Regular"/>
              </a:rPr>
              <a:t> de </a:t>
            </a:r>
            <a:r>
              <a:rPr lang="en-US" sz="4600" dirty="0" err="1">
                <a:solidFill>
                  <a:srgbClr val="757070"/>
                </a:solidFill>
                <a:latin typeface="Roboto" panose="02000000000000000000" pitchFamily="2" charset="0"/>
                <a:cs typeface="Apercu Regular"/>
              </a:rPr>
              <a:t>tratamiento</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63B3444F-5C9E-784F-A52D-2AAD1C379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419" y="1512559"/>
            <a:ext cx="8848495" cy="4683600"/>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El </a:t>
            </a:r>
            <a:r>
              <a:rPr lang="en-US" sz="4600" dirty="0" err="1">
                <a:solidFill>
                  <a:srgbClr val="757070"/>
                </a:solidFill>
                <a:latin typeface="Roboto" panose="02000000000000000000" pitchFamily="2" charset="0"/>
                <a:cs typeface="Apercu Regular"/>
              </a:rPr>
              <a:t>análisis</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552998"/>
            <a:ext cx="10555166" cy="506292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La </a:t>
            </a:r>
            <a:r>
              <a:rPr lang="en-GB" sz="2300" dirty="0" err="1">
                <a:solidFill>
                  <a:schemeClr val="tx1">
                    <a:lumMod val="65000"/>
                    <a:lumOff val="35000"/>
                  </a:schemeClr>
                </a:solidFill>
                <a:latin typeface="Roboto" panose="02000000000000000000" pitchFamily="2" charset="0"/>
              </a:rPr>
              <a:t>encargada</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analizar</a:t>
            </a:r>
            <a:r>
              <a:rPr lang="en-GB" sz="2300" dirty="0">
                <a:solidFill>
                  <a:schemeClr val="tx1">
                    <a:lumMod val="65000"/>
                    <a:lumOff val="35000"/>
                  </a:schemeClr>
                </a:solidFill>
                <a:latin typeface="Roboto" panose="02000000000000000000" pitchFamily="2" charset="0"/>
              </a:rPr>
              <a:t> los </a:t>
            </a:r>
            <a:r>
              <a:rPr lang="en-GB" sz="2300" dirty="0" err="1">
                <a:solidFill>
                  <a:schemeClr val="tx1">
                    <a:lumMod val="65000"/>
                    <a:lumOff val="35000"/>
                  </a:schemeClr>
                </a:solidFill>
                <a:latin typeface="Roboto" panose="02000000000000000000" pitchFamily="2" charset="0"/>
              </a:rPr>
              <a:t>datos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fue</a:t>
            </a:r>
            <a:r>
              <a:rPr lang="en-GB" sz="2300" dirty="0">
                <a:solidFill>
                  <a:schemeClr val="tx1">
                    <a:lumMod val="65000"/>
                    <a:lumOff val="35000"/>
                  </a:schemeClr>
                </a:solidFill>
                <a:latin typeface="Roboto" panose="02000000000000000000" pitchFamily="2" charset="0"/>
              </a:rPr>
              <a:t> la </a:t>
            </a:r>
            <a:r>
              <a:rPr lang="en-GB" sz="2300" dirty="0" err="1">
                <a:solidFill>
                  <a:schemeClr val="tx1">
                    <a:lumMod val="65000"/>
                    <a:lumOff val="35000"/>
                  </a:schemeClr>
                </a:solidFill>
                <a:latin typeface="Roboto" panose="02000000000000000000" pitchFamily="2" charset="0"/>
              </a:rPr>
              <a:t>Catedrática</a:t>
            </a:r>
            <a:r>
              <a:rPr lang="en-GB" sz="2300" dirty="0">
                <a:solidFill>
                  <a:schemeClr val="tx1">
                    <a:lumMod val="65000"/>
                    <a:lumOff val="35000"/>
                  </a:schemeClr>
                </a:solidFill>
                <a:latin typeface="Roboto" panose="02000000000000000000" pitchFamily="2" charset="0"/>
              </a:rPr>
              <a:t>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y </a:t>
            </a:r>
            <a:r>
              <a:rPr lang="en-GB" sz="2300" dirty="0" err="1">
                <a:solidFill>
                  <a:schemeClr val="tx1">
                    <a:lumMod val="65000"/>
                    <a:lumOff val="35000"/>
                  </a:schemeClr>
                </a:solidFill>
                <a:latin typeface="Roboto" panose="02000000000000000000" pitchFamily="2" charset="0"/>
              </a:rPr>
              <a:t>su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equipo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el </a:t>
            </a:r>
            <a:r>
              <a:rPr lang="en-GB" sz="2300" dirty="0" err="1">
                <a:solidFill>
                  <a:schemeClr val="tx1">
                    <a:lumMod val="65000"/>
                    <a:lumOff val="35000"/>
                  </a:schemeClr>
                </a:solidFill>
                <a:latin typeface="Roboto" panose="02000000000000000000" pitchFamily="2" charset="0"/>
              </a:rPr>
              <a:t>Departamento</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Urología</a:t>
            </a:r>
            <a:r>
              <a:rPr lang="en-GB" sz="2300" dirty="0">
                <a:solidFill>
                  <a:schemeClr val="tx1">
                    <a:lumMod val="65000"/>
                    <a:lumOff val="35000"/>
                  </a:schemeClr>
                </a:solidFill>
                <a:latin typeface="Roboto" panose="02000000000000000000" pitchFamily="2" charset="0"/>
              </a:rPr>
              <a:t> del Centro </a:t>
            </a:r>
            <a:r>
              <a:rPr lang="en-GB" sz="2300" dirty="0" err="1">
                <a:solidFill>
                  <a:schemeClr val="tx1">
                    <a:lumMod val="65000"/>
                    <a:lumOff val="35000"/>
                  </a:schemeClr>
                </a:solidFill>
                <a:latin typeface="Roboto" panose="02000000000000000000" pitchFamily="2" charset="0"/>
              </a:rPr>
              <a:t>Médico</a:t>
            </a:r>
            <a:r>
              <a:rPr lang="en-GB" sz="2300" dirty="0">
                <a:solidFill>
                  <a:schemeClr val="tx1">
                    <a:lumMod val="65000"/>
                    <a:lumOff val="35000"/>
                  </a:schemeClr>
                </a:solidFill>
                <a:latin typeface="Roboto" panose="02000000000000000000" pitchFamily="2" charset="0"/>
              </a:rPr>
              <a:t> de la Universidad Erasmo de </a:t>
            </a:r>
            <a:r>
              <a:rPr lang="en-GB" sz="2300" dirty="0" err="1">
                <a:solidFill>
                  <a:schemeClr val="tx1">
                    <a:lumMod val="65000"/>
                    <a:lumOff val="35000"/>
                  </a:schemeClr>
                </a:solidFill>
                <a:latin typeface="Roboto" panose="02000000000000000000" pitchFamily="2" charset="0"/>
              </a:rPr>
              <a:t>Róterdam</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Su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análisis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disemina</a:t>
            </a:r>
            <a:r>
              <a:rPr lang="en-GB" sz="2300" dirty="0">
                <a:solidFill>
                  <a:schemeClr val="tx1">
                    <a:lumMod val="65000"/>
                    <a:lumOff val="35000"/>
                  </a:schemeClr>
                </a:solidFill>
                <a:latin typeface="Roboto" panose="02000000000000000000" pitchFamily="2" charset="0"/>
              </a:rPr>
              <a:t> los </a:t>
            </a:r>
            <a:r>
              <a:rPr lang="en-GB" sz="2300" dirty="0" err="1">
                <a:solidFill>
                  <a:schemeClr val="tx1">
                    <a:lumMod val="65000"/>
                    <a:lumOff val="35000"/>
                  </a:schemeClr>
                </a:solidFill>
                <a:latin typeface="Roboto" panose="02000000000000000000" pitchFamily="2" charset="0"/>
              </a:rPr>
              <a:t>resultados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aquí</a:t>
            </a:r>
            <a:r>
              <a:rPr lang="en-GB" sz="2300" dirty="0">
                <a:solidFill>
                  <a:schemeClr val="tx1">
                    <a:lumMod val="65000"/>
                    <a:lumOff val="35000"/>
                  </a:schemeClr>
                </a:solidFill>
                <a:latin typeface="Roboto" panose="02000000000000000000" pitchFamily="2" charset="0"/>
              </a:rPr>
              <a:t> y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publicaciones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científicas</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Algunos</a:t>
            </a:r>
            <a:r>
              <a:rPr lang="en-GB" sz="2300" dirty="0">
                <a:solidFill>
                  <a:schemeClr val="tx1">
                    <a:lumMod val="65000"/>
                    <a:lumOff val="35000"/>
                  </a:schemeClr>
                </a:solidFill>
                <a:latin typeface="Roboto" panose="02000000000000000000" pitchFamily="2" charset="0"/>
              </a:rPr>
              <a:t> de los </a:t>
            </a:r>
            <a:r>
              <a:rPr lang="en-GB" sz="2300" dirty="0" err="1">
                <a:solidFill>
                  <a:schemeClr val="tx1">
                    <a:lumMod val="65000"/>
                    <a:lumOff val="35000"/>
                  </a:schemeClr>
                </a:solidFill>
                <a:latin typeface="Roboto" panose="02000000000000000000" pitchFamily="2" charset="0"/>
              </a:rPr>
              <a:t>hallazgos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contemplados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aquí</a:t>
            </a:r>
            <a:r>
              <a:rPr lang="en-GB" sz="2300" dirty="0">
                <a:solidFill>
                  <a:schemeClr val="tx1">
                    <a:lumMod val="65000"/>
                    <a:lumOff val="35000"/>
                  </a:schemeClr>
                </a:solidFill>
                <a:latin typeface="Roboto" panose="02000000000000000000" pitchFamily="2" charset="0"/>
              </a:rPr>
              <a:t> se </a:t>
            </a:r>
            <a:r>
              <a:rPr lang="en-GB" sz="2300" dirty="0" err="1">
                <a:solidFill>
                  <a:schemeClr val="tx1">
                    <a:lumMod val="65000"/>
                    <a:lumOff val="35000"/>
                  </a:schemeClr>
                </a:solidFill>
                <a:latin typeface="Roboto" panose="02000000000000000000" pitchFamily="2" charset="0"/>
              </a:rPr>
              <a:t>basan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respuestas</a:t>
            </a:r>
            <a:r>
              <a:rPr lang="en-GB" sz="2300" dirty="0">
                <a:solidFill>
                  <a:schemeClr val="tx1">
                    <a:lumMod val="65000"/>
                    <a:lumOff val="35000"/>
                  </a:schemeClr>
                </a:solidFill>
                <a:latin typeface="Roboto" panose="02000000000000000000" pitchFamily="2" charset="0"/>
              </a:rPr>
              <a:t> de la </a:t>
            </a:r>
            <a:r>
              <a:rPr lang="en-GB" sz="2300" dirty="0" err="1">
                <a:solidFill>
                  <a:schemeClr val="tx1">
                    <a:lumMod val="65000"/>
                    <a:lumOff val="35000"/>
                  </a:schemeClr>
                </a:solidFill>
                <a:latin typeface="Roboto" panose="02000000000000000000" pitchFamily="2" charset="0"/>
              </a:rPr>
              <a:t>encuesta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bruto</a:t>
            </a:r>
            <a:r>
              <a:rPr lang="en-GB" sz="2300" dirty="0">
                <a:solidFill>
                  <a:schemeClr val="tx1">
                    <a:lumMod val="65000"/>
                    <a:lumOff val="35000"/>
                  </a:schemeClr>
                </a:solidFill>
                <a:latin typeface="Roboto" panose="02000000000000000000" pitchFamily="2" charset="0"/>
              </a:rPr>
              <a:t> y </a:t>
            </a:r>
            <a:r>
              <a:rPr lang="en-GB" sz="2300" dirty="0" err="1">
                <a:solidFill>
                  <a:schemeClr val="tx1">
                    <a:lumMod val="65000"/>
                    <a:lumOff val="35000"/>
                  </a:schemeClr>
                </a:solidFill>
                <a:latin typeface="Roboto" panose="02000000000000000000" pitchFamily="2" charset="0"/>
              </a:rPr>
              <a:t>aún</a:t>
            </a:r>
            <a:r>
              <a:rPr lang="en-GB" sz="2300" dirty="0">
                <a:solidFill>
                  <a:schemeClr val="tx1">
                    <a:lumMod val="65000"/>
                    <a:lumOff val="35000"/>
                  </a:schemeClr>
                </a:solidFill>
                <a:latin typeface="Roboto" panose="02000000000000000000" pitchFamily="2" charset="0"/>
              </a:rPr>
              <a:t> no se ha </a:t>
            </a:r>
            <a:r>
              <a:rPr lang="en-GB" sz="2300" dirty="0" err="1">
                <a:solidFill>
                  <a:schemeClr val="tx1">
                    <a:lumMod val="65000"/>
                    <a:lumOff val="35000"/>
                  </a:schemeClr>
                </a:solidFill>
                <a:latin typeface="Roboto" panose="02000000000000000000" pitchFamily="2" charset="0"/>
              </a:rPr>
              <a:t>calculado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indicado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relevancia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estadística</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No obstante, los </a:t>
            </a:r>
            <a:r>
              <a:rPr lang="en-GB" sz="2300" dirty="0" err="1">
                <a:solidFill>
                  <a:schemeClr val="tx1">
                    <a:lumMod val="65000"/>
                    <a:lumOff val="35000"/>
                  </a:schemeClr>
                </a:solidFill>
                <a:latin typeface="Roboto" panose="02000000000000000000" pitchFamily="2" charset="0"/>
              </a:rPr>
              <a:t>hallazgos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ayudan</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facilitar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información</a:t>
            </a:r>
            <a:r>
              <a:rPr lang="en-GB" sz="2300" dirty="0">
                <a:solidFill>
                  <a:schemeClr val="tx1">
                    <a:lumMod val="65000"/>
                    <a:lumOff val="35000"/>
                  </a:schemeClr>
                </a:solidFill>
                <a:latin typeface="Roboto" panose="02000000000000000000" pitchFamily="2" charset="0"/>
              </a:rPr>
              <a:t> fundamental para la </a:t>
            </a:r>
            <a:r>
              <a:rPr lang="en-GB" sz="2300" dirty="0" err="1">
                <a:solidFill>
                  <a:schemeClr val="tx1">
                    <a:lumMod val="65000"/>
                    <a:lumOff val="35000"/>
                  </a:schemeClr>
                </a:solidFill>
                <a:latin typeface="Roboto" panose="02000000000000000000" pitchFamily="2" charset="0"/>
              </a:rPr>
              <a:t>toma</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decisiones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clínicas</a:t>
            </a:r>
            <a:r>
              <a:rPr lang="en-GB" sz="2300" dirty="0">
                <a:solidFill>
                  <a:schemeClr val="tx1">
                    <a:lumMod val="65000"/>
                    <a:lumOff val="35000"/>
                  </a:schemeClr>
                </a:solidFill>
                <a:latin typeface="Roboto" panose="02000000000000000000" pitchFamily="2" charset="0"/>
              </a:rPr>
              <a:t>, lo que las </a:t>
            </a:r>
            <a:r>
              <a:rPr lang="en-GB" sz="2300" dirty="0" err="1">
                <a:solidFill>
                  <a:schemeClr val="tx1">
                    <a:lumMod val="65000"/>
                    <a:lumOff val="35000"/>
                  </a:schemeClr>
                </a:solidFill>
                <a:latin typeface="Roboto" panose="02000000000000000000" pitchFamily="2" charset="0"/>
              </a:rPr>
              <a:t>dota</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relevancia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clínica</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508105"/>
          </a:xfrm>
          <a:prstGeom prst="rect">
            <a:avLst/>
          </a:prstGeom>
        </p:spPr>
        <p:txBody>
          <a:bodyPr>
            <a:spAutoFit/>
          </a:bodyPr>
          <a:lstStyle/>
          <a:p>
            <a:r>
              <a:rPr lang="en-GB" sz="5400" dirty="0" err="1">
                <a:solidFill>
                  <a:schemeClr val="accent1">
                    <a:lumMod val="50000"/>
                  </a:schemeClr>
                </a:solidFill>
                <a:latin typeface="Roboto" panose="02000000000000000000" pitchFamily="2" charset="0"/>
                <a:ea typeface="Roboto" panose="02000000000000000000" pitchFamily="2" charset="0"/>
              </a:rPr>
              <a:t>Estudio</a:t>
            </a:r>
            <a:r>
              <a:rPr lang="en-GB" sz="5400" dirty="0">
                <a:solidFill>
                  <a:schemeClr val="accent1">
                    <a:lumMod val="50000"/>
                  </a:schemeClr>
                </a:solidFill>
                <a:latin typeface="Roboto" panose="02000000000000000000" pitchFamily="2" charset="0"/>
                <a:ea typeface="Roboto" panose="02000000000000000000" pitchFamily="2" charset="0"/>
              </a:rPr>
              <a:t> EUPROMS</a:t>
            </a:r>
          </a:p>
          <a:p>
            <a:pPr>
              <a:spcBef>
                <a:spcPts val="1200"/>
              </a:spcBef>
            </a:pPr>
            <a:r>
              <a:rPr lang="en-GB" sz="2800" dirty="0" err="1">
                <a:latin typeface="Roboto" panose="02000000000000000000" pitchFamily="2" charset="0"/>
              </a:rPr>
              <a:t>Resultados</a:t>
            </a:r>
            <a:r>
              <a:rPr lang="en-GB" sz="2800" dirty="0">
                <a:latin typeface="Roboto" panose="02000000000000000000" pitchFamily="2" charset="0"/>
              </a:rPr>
              <a:t>: </a:t>
            </a:r>
            <a:r>
              <a:rPr lang="en-GB" sz="2800" dirty="0" err="1">
                <a:latin typeface="Roboto" panose="02000000000000000000" pitchFamily="2" charset="0"/>
              </a:rPr>
              <a:t>calidad</a:t>
            </a:r>
            <a:r>
              <a:rPr lang="en-GB" sz="2800" dirty="0">
                <a:latin typeface="Roboto" panose="02000000000000000000" pitchFamily="2" charset="0"/>
              </a:rPr>
              <a:t> de </a:t>
            </a:r>
            <a:r>
              <a:rPr lang="en-GB" sz="2800" dirty="0" err="1">
                <a:latin typeface="Roboto" panose="02000000000000000000" pitchFamily="2" charset="0"/>
              </a:rPr>
              <a:t>vida</a:t>
            </a:r>
            <a:r>
              <a:rPr lang="en-GB" sz="2800" dirty="0">
                <a:latin typeface="Roboto" panose="02000000000000000000" pitchFamily="2" charset="0"/>
              </a:rPr>
              <a:t> general</a:t>
            </a: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4BBF951F-C315-5B4A-A60A-AA1569C69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175" y="1629000"/>
            <a:ext cx="10103225" cy="3240000"/>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A8C7D2D3-B495-5B41-BA99-846105DBA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673" y="1000800"/>
            <a:ext cx="9580653" cy="4856400"/>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err="1">
                <a:solidFill>
                  <a:schemeClr val="accent1">
                    <a:lumMod val="50000"/>
                  </a:schemeClr>
                </a:solidFill>
                <a:latin typeface="Roboto" panose="02000000000000000000" pitchFamily="2" charset="0"/>
                <a:ea typeface="Roboto" panose="02000000000000000000" pitchFamily="2" charset="0"/>
              </a:rPr>
              <a:t>Estudio</a:t>
            </a:r>
            <a:r>
              <a:rPr lang="en-GB" sz="5400" dirty="0">
                <a:solidFill>
                  <a:schemeClr val="accent1">
                    <a:lumMod val="50000"/>
                  </a:schemeClr>
                </a:solidFill>
                <a:latin typeface="Roboto" panose="02000000000000000000" pitchFamily="2" charset="0"/>
                <a:ea typeface="Roboto" panose="02000000000000000000" pitchFamily="2" charset="0"/>
              </a:rPr>
              <a:t> EUPROMS</a:t>
            </a:r>
          </a:p>
          <a:p>
            <a:pPr>
              <a:spcBef>
                <a:spcPts val="1200"/>
              </a:spcBef>
            </a:pPr>
            <a:r>
              <a:rPr lang="en-GB" sz="2800" dirty="0" err="1">
                <a:latin typeface="Roboto" panose="02000000000000000000" pitchFamily="2" charset="0"/>
              </a:rPr>
              <a:t>Resultados</a:t>
            </a:r>
            <a:r>
              <a:rPr lang="en-GB" sz="2800" dirty="0">
                <a:latin typeface="Roboto" panose="02000000000000000000" pitchFamily="2" charset="0"/>
              </a:rPr>
              <a:t>: </a:t>
            </a:r>
            <a:r>
              <a:rPr lang="en-GB" sz="2800" dirty="0" err="1">
                <a:latin typeface="Roboto" panose="02000000000000000000" pitchFamily="2" charset="0"/>
              </a:rPr>
              <a:t>incomodidad</a:t>
            </a:r>
            <a:r>
              <a:rPr lang="en-GB" sz="2800" dirty="0">
                <a:latin typeface="Roboto" panose="02000000000000000000" pitchFamily="2" charset="0"/>
              </a:rPr>
              <a:t>, </a:t>
            </a:r>
            <a:r>
              <a:rPr lang="en-GB" sz="2800" dirty="0" err="1">
                <a:latin typeface="Roboto" panose="02000000000000000000" pitchFamily="2" charset="0"/>
              </a:rPr>
              <a:t>cansancio</a:t>
            </a:r>
            <a:r>
              <a:rPr lang="en-GB" sz="2800" dirty="0">
                <a:latin typeface="Roboto" panose="02000000000000000000" pitchFamily="2" charset="0"/>
              </a:rPr>
              <a:t>, </a:t>
            </a:r>
            <a:r>
              <a:rPr lang="en-GB" sz="2800" dirty="0" err="1">
                <a:latin typeface="Roboto" panose="02000000000000000000" pitchFamily="2" charset="0"/>
              </a:rPr>
              <a:t>insomnio</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928B033-3B8E-C446-95B0-230737580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252" y="967844"/>
            <a:ext cx="9239290" cy="4922311"/>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2FC76E2-D548-294D-B1A5-65CBA6E38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82" y="1179012"/>
            <a:ext cx="10016236" cy="4680000"/>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err="1">
                <a:solidFill>
                  <a:srgbClr val="757070"/>
                </a:solidFill>
                <a:latin typeface="Roboto" panose="02000000000000000000" pitchFamily="2" charset="0"/>
                <a:ea typeface="Roboto" panose="02000000000000000000" pitchFamily="2" charset="0"/>
                <a:cs typeface="Apercu Regular"/>
              </a:rPr>
              <a:t>Sobre</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esta</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presentación</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2923877"/>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Esta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presentación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está</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dirigida</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grupos</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pacientes</a:t>
            </a:r>
            <a:r>
              <a:rPr lang="en-GB" sz="2300" dirty="0">
                <a:solidFill>
                  <a:schemeClr val="tx1">
                    <a:lumMod val="65000"/>
                    <a:lumOff val="35000"/>
                  </a:schemeClr>
                </a:solidFill>
                <a:latin typeface="Roboto" panose="02000000000000000000" pitchFamily="2" charset="0"/>
                <a:ea typeface="Roboto" panose="02000000000000000000" pitchFamily="2" charset="0"/>
              </a:rPr>
              <a:t> con </a:t>
            </a:r>
            <a:r>
              <a:rPr lang="en-GB" sz="2300" dirty="0" err="1">
                <a:solidFill>
                  <a:schemeClr val="tx1">
                    <a:lumMod val="65000"/>
                    <a:lumOff val="35000"/>
                  </a:schemeClr>
                </a:solidFill>
                <a:latin typeface="Roboto" panose="02000000000000000000" pitchFamily="2" charset="0"/>
                <a:ea typeface="Roboto" panose="02000000000000000000" pitchFamily="2" charset="0"/>
              </a:rPr>
              <a:t>cáncer</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próstata</a:t>
            </a:r>
            <a:r>
              <a:rPr lang="en-GB" sz="2300" dirty="0">
                <a:solidFill>
                  <a:schemeClr val="tx1">
                    <a:lumMod val="65000"/>
                    <a:lumOff val="35000"/>
                  </a:schemeClr>
                </a:solidFill>
                <a:latin typeface="Roboto" panose="02000000000000000000" pitchFamily="2" charset="0"/>
                <a:ea typeface="Roboto" panose="02000000000000000000" pitchFamily="2" charset="0"/>
              </a:rPr>
              <a:t> y al </a:t>
            </a:r>
            <a:r>
              <a:rPr lang="en-GB" sz="2300" dirty="0" err="1">
                <a:solidFill>
                  <a:schemeClr val="tx1">
                    <a:lumMod val="65000"/>
                    <a:lumOff val="35000"/>
                  </a:schemeClr>
                </a:solidFill>
                <a:latin typeface="Roboto" panose="02000000000000000000" pitchFamily="2" charset="0"/>
                <a:ea typeface="Roboto" panose="02000000000000000000" pitchFamily="2" charset="0"/>
              </a:rPr>
              <a:t>público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general</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Le </a:t>
            </a:r>
            <a:r>
              <a:rPr lang="en-GB" sz="2300" dirty="0" err="1">
                <a:solidFill>
                  <a:schemeClr val="tx1">
                    <a:lumMod val="65000"/>
                    <a:lumOff val="35000"/>
                  </a:schemeClr>
                </a:solidFill>
                <a:latin typeface="Roboto" panose="02000000000000000000" pitchFamily="2" charset="0"/>
                <a:ea typeface="Roboto" panose="02000000000000000000" pitchFamily="2" charset="0"/>
              </a:rPr>
              <a:t>instamos</a:t>
            </a:r>
            <a:r>
              <a:rPr lang="en-GB" sz="2300" dirty="0">
                <a:solidFill>
                  <a:schemeClr val="tx1">
                    <a:lumMod val="65000"/>
                    <a:lumOff val="35000"/>
                  </a:schemeClr>
                </a:solidFill>
                <a:latin typeface="Roboto" panose="02000000000000000000" pitchFamily="2" charset="0"/>
                <a:ea typeface="Roboto" panose="02000000000000000000" pitchFamily="2" charset="0"/>
              </a:rPr>
              <a:t> a que </a:t>
            </a:r>
            <a:r>
              <a:rPr lang="en-GB" sz="2300" dirty="0" err="1">
                <a:solidFill>
                  <a:schemeClr val="tx1">
                    <a:lumMod val="65000"/>
                    <a:lumOff val="35000"/>
                  </a:schemeClr>
                </a:solidFill>
                <a:latin typeface="Roboto" panose="02000000000000000000" pitchFamily="2" charset="0"/>
                <a:ea typeface="Roboto" panose="02000000000000000000" pitchFamily="2" charset="0"/>
              </a:rPr>
              <a:t>publique</a:t>
            </a:r>
            <a:r>
              <a:rPr lang="en-GB" sz="2300" dirty="0">
                <a:solidFill>
                  <a:schemeClr val="tx1">
                    <a:lumMod val="65000"/>
                    <a:lumOff val="35000"/>
                  </a:schemeClr>
                </a:solidFill>
                <a:latin typeface="Roboto" panose="02000000000000000000" pitchFamily="2" charset="0"/>
                <a:ea typeface="Roboto" panose="02000000000000000000" pitchFamily="2" charset="0"/>
              </a:rPr>
              <a:t> los </a:t>
            </a:r>
            <a:r>
              <a:rPr lang="en-GB" sz="2300" dirty="0" err="1">
                <a:solidFill>
                  <a:schemeClr val="tx1">
                    <a:lumMod val="65000"/>
                    <a:lumOff val="35000"/>
                  </a:schemeClr>
                </a:solidFill>
                <a:latin typeface="Roboto" panose="02000000000000000000" pitchFamily="2" charset="0"/>
                <a:ea typeface="Roboto" panose="02000000000000000000" pitchFamily="2" charset="0"/>
              </a:rPr>
              <a:t>resultados</a:t>
            </a:r>
            <a:r>
              <a:rPr lang="en-GB" sz="2300" dirty="0">
                <a:solidFill>
                  <a:schemeClr val="tx1">
                    <a:lumMod val="65000"/>
                    <a:lumOff val="35000"/>
                  </a:schemeClr>
                </a:solidFill>
                <a:latin typeface="Roboto" panose="02000000000000000000" pitchFamily="2" charset="0"/>
                <a:ea typeface="Roboto" panose="02000000000000000000" pitchFamily="2" charset="0"/>
              </a:rPr>
              <a:t> sin </a:t>
            </a:r>
            <a:r>
              <a:rPr lang="en-GB" sz="2300" dirty="0" err="1">
                <a:solidFill>
                  <a:schemeClr val="tx1">
                    <a:lumMod val="65000"/>
                    <a:lumOff val="35000"/>
                  </a:schemeClr>
                </a:solidFill>
                <a:latin typeface="Roboto" panose="02000000000000000000" pitchFamily="2" charset="0"/>
                <a:ea typeface="Roboto" panose="02000000000000000000" pitchFamily="2" charset="0"/>
              </a:rPr>
              <a:t>pedir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permiso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pero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siempre</a:t>
            </a:r>
            <a:r>
              <a:rPr lang="en-GB" sz="2300" dirty="0">
                <a:solidFill>
                  <a:schemeClr val="tx1">
                    <a:lumMod val="65000"/>
                    <a:lumOff val="35000"/>
                  </a:schemeClr>
                </a:solidFill>
                <a:latin typeface="Roboto" panose="02000000000000000000" pitchFamily="2" charset="0"/>
                <a:ea typeface="Roboto" panose="02000000000000000000" pitchFamily="2" charset="0"/>
              </a:rPr>
              <a:t> debe </a:t>
            </a:r>
            <a:r>
              <a:rPr lang="en-GB" sz="2300" dirty="0" err="1">
                <a:solidFill>
                  <a:schemeClr val="tx1">
                    <a:lumMod val="65000"/>
                    <a:lumOff val="35000"/>
                  </a:schemeClr>
                </a:solidFill>
                <a:latin typeface="Roboto" panose="02000000000000000000" pitchFamily="2" charset="0"/>
                <a:ea typeface="Roboto" panose="02000000000000000000" pitchFamily="2" charset="0"/>
              </a:rPr>
              <a:t>citar</a:t>
            </a:r>
            <a:r>
              <a:rPr lang="en-GB" sz="2300" dirty="0">
                <a:solidFill>
                  <a:schemeClr val="tx1">
                    <a:lumMod val="65000"/>
                    <a:lumOff val="35000"/>
                  </a:schemeClr>
                </a:solidFill>
                <a:latin typeface="Roboto" panose="02000000000000000000" pitchFamily="2" charset="0"/>
                <a:ea typeface="Roboto" panose="02000000000000000000" pitchFamily="2" charset="0"/>
              </a:rPr>
              <a:t> el </a:t>
            </a:r>
            <a:r>
              <a:rPr lang="en-GB" sz="2300" dirty="0" err="1">
                <a:solidFill>
                  <a:schemeClr val="tx1">
                    <a:lumMod val="65000"/>
                    <a:lumOff val="35000"/>
                  </a:schemeClr>
                </a:solidFill>
                <a:latin typeface="Roboto" panose="02000000000000000000" pitchFamily="2" charset="0"/>
                <a:ea typeface="Roboto" panose="02000000000000000000" pitchFamily="2" charset="0"/>
              </a:rPr>
              <a:t>estudio</a:t>
            </a:r>
            <a:r>
              <a:rPr lang="en-GB" sz="2300" dirty="0">
                <a:solidFill>
                  <a:schemeClr val="tx1">
                    <a:lumMod val="65000"/>
                    <a:lumOff val="35000"/>
                  </a:schemeClr>
                </a:solidFill>
                <a:latin typeface="Roboto" panose="02000000000000000000" pitchFamily="2" charset="0"/>
                <a:ea typeface="Roboto" panose="02000000000000000000" pitchFamily="2" charset="0"/>
              </a:rPr>
              <a:t> EUPROMS de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Si reproduce </a:t>
            </a:r>
            <a:r>
              <a:rPr lang="en-GB" sz="2300" dirty="0" err="1">
                <a:solidFill>
                  <a:schemeClr val="tx1">
                    <a:lumMod val="65000"/>
                    <a:lumOff val="35000"/>
                  </a:schemeClr>
                </a:solidFill>
                <a:latin typeface="Roboto" panose="02000000000000000000" pitchFamily="2" charset="0"/>
                <a:ea typeface="Roboto" panose="02000000000000000000" pitchFamily="2" charset="0"/>
              </a:rPr>
              <a:t>alguno</a:t>
            </a:r>
            <a:r>
              <a:rPr lang="en-GB" sz="2300" dirty="0">
                <a:solidFill>
                  <a:schemeClr val="tx1">
                    <a:lumMod val="65000"/>
                    <a:lumOff val="35000"/>
                  </a:schemeClr>
                </a:solidFill>
                <a:latin typeface="Roboto" panose="02000000000000000000" pitchFamily="2" charset="0"/>
                <a:ea typeface="Roboto" panose="02000000000000000000" pitchFamily="2" charset="0"/>
              </a:rPr>
              <a:t> de los </a:t>
            </a:r>
            <a:r>
              <a:rPr lang="en-GB" sz="2300" dirty="0" err="1">
                <a:solidFill>
                  <a:schemeClr val="tx1">
                    <a:lumMod val="65000"/>
                    <a:lumOff val="35000"/>
                  </a:schemeClr>
                </a:solidFill>
                <a:latin typeface="Roboto" panose="02000000000000000000" pitchFamily="2" charset="0"/>
                <a:ea typeface="Roboto" panose="02000000000000000000" pitchFamily="2" charset="0"/>
              </a:rPr>
              <a:t>gráficos</a:t>
            </a:r>
            <a:r>
              <a:rPr lang="en-GB" sz="2300" dirty="0">
                <a:solidFill>
                  <a:schemeClr val="tx1">
                    <a:lumMod val="65000"/>
                    <a:lumOff val="35000"/>
                  </a:schemeClr>
                </a:solidFill>
                <a:latin typeface="Roboto" panose="02000000000000000000" pitchFamily="2" charset="0"/>
                <a:ea typeface="Roboto" panose="02000000000000000000" pitchFamily="2" charset="0"/>
              </a:rPr>
              <a:t>, debe </a:t>
            </a:r>
            <a:r>
              <a:rPr lang="en-GB" sz="2300" dirty="0" err="1">
                <a:solidFill>
                  <a:schemeClr val="tx1">
                    <a:lumMod val="65000"/>
                    <a:lumOff val="35000"/>
                  </a:schemeClr>
                </a:solidFill>
                <a:latin typeface="Roboto" panose="02000000000000000000" pitchFamily="2" charset="0"/>
                <a:ea typeface="Roboto" panose="02000000000000000000" pitchFamily="2" charset="0"/>
              </a:rPr>
              <a:t>citar</a:t>
            </a:r>
            <a:r>
              <a:rPr lang="en-GB" sz="2300" dirty="0">
                <a:solidFill>
                  <a:schemeClr val="tx1">
                    <a:lumMod val="65000"/>
                    <a:lumOff val="35000"/>
                  </a:schemeClr>
                </a:solidFill>
                <a:latin typeface="Roboto" panose="02000000000000000000" pitchFamily="2" charset="0"/>
                <a:ea typeface="Roboto" panose="02000000000000000000" pitchFamily="2" charset="0"/>
              </a:rPr>
              <a:t> el </a:t>
            </a:r>
            <a:r>
              <a:rPr lang="en-GB" sz="2300" dirty="0" err="1">
                <a:solidFill>
                  <a:schemeClr val="tx1">
                    <a:lumMod val="65000"/>
                    <a:lumOff val="35000"/>
                  </a:schemeClr>
                </a:solidFill>
                <a:latin typeface="Roboto" panose="02000000000000000000" pitchFamily="2" charset="0"/>
                <a:ea typeface="Roboto" panose="02000000000000000000" pitchFamily="2" charset="0"/>
              </a:rPr>
              <a:t>estudio</a:t>
            </a:r>
            <a:r>
              <a:rPr lang="en-GB" sz="2300" dirty="0">
                <a:solidFill>
                  <a:schemeClr val="tx1">
                    <a:lumMod val="65000"/>
                    <a:lumOff val="35000"/>
                  </a:schemeClr>
                </a:solidFill>
                <a:latin typeface="Roboto" panose="02000000000000000000" pitchFamily="2" charset="0"/>
                <a:ea typeface="Roboto" panose="02000000000000000000" pitchFamily="2" charset="0"/>
              </a:rPr>
              <a:t> EUPROMS de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CA73643-0CD6-6644-8A3A-D83DDDAF4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681" y="1120646"/>
            <a:ext cx="8988079" cy="4680000"/>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err="1">
                <a:solidFill>
                  <a:schemeClr val="accent1">
                    <a:lumMod val="50000"/>
                  </a:schemeClr>
                </a:solidFill>
                <a:latin typeface="Roboto" panose="02000000000000000000" pitchFamily="2" charset="0"/>
                <a:ea typeface="Roboto" panose="02000000000000000000" pitchFamily="2" charset="0"/>
              </a:rPr>
              <a:t>Estudio</a:t>
            </a:r>
            <a:r>
              <a:rPr lang="en-GB" sz="5400" dirty="0">
                <a:solidFill>
                  <a:schemeClr val="accent1">
                    <a:lumMod val="50000"/>
                  </a:schemeClr>
                </a:solidFill>
                <a:latin typeface="Roboto" panose="02000000000000000000" pitchFamily="2" charset="0"/>
                <a:ea typeface="Roboto" panose="02000000000000000000" pitchFamily="2" charset="0"/>
              </a:rPr>
              <a:t> EUPROMS</a:t>
            </a:r>
          </a:p>
          <a:p>
            <a:pPr>
              <a:spcBef>
                <a:spcPts val="1200"/>
              </a:spcBef>
            </a:pPr>
            <a:r>
              <a:rPr lang="en-GB" sz="2800" dirty="0" err="1">
                <a:latin typeface="Roboto" panose="02000000000000000000" pitchFamily="2" charset="0"/>
              </a:rPr>
              <a:t>Resultados</a:t>
            </a:r>
            <a:r>
              <a:rPr lang="en-GB" sz="2800" dirty="0">
                <a:latin typeface="Roboto" panose="02000000000000000000" pitchFamily="2" charset="0"/>
              </a:rPr>
              <a:t>: </a:t>
            </a:r>
            <a:r>
              <a:rPr lang="en-GB" sz="2800" dirty="0" err="1">
                <a:latin typeface="Roboto" panose="02000000000000000000" pitchFamily="2" charset="0"/>
              </a:rPr>
              <a:t>salud</a:t>
            </a:r>
            <a:r>
              <a:rPr lang="en-GB" sz="2800" dirty="0">
                <a:latin typeface="Roboto" panose="02000000000000000000" pitchFamily="2" charset="0"/>
              </a:rPr>
              <a:t> mental</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8BE818B-7EB8-1F4E-B1B7-B08261F48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400" y="630234"/>
            <a:ext cx="7366000" cy="5943600"/>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077F4C1-7BBB-CC4F-9E9F-EA62FBAE5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890" y="549000"/>
            <a:ext cx="7575510" cy="5760000"/>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51B8FE30-BF61-2E4E-82A7-E19C4DB24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310" y="729000"/>
            <a:ext cx="9000000" cy="5400000"/>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601C8D6-8099-8A4E-8D14-67EBF391E7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956" y="994110"/>
            <a:ext cx="9399357" cy="5040000"/>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err="1">
                <a:solidFill>
                  <a:schemeClr val="accent1">
                    <a:lumMod val="50000"/>
                  </a:schemeClr>
                </a:solidFill>
                <a:latin typeface="Roboto" panose="02000000000000000000" pitchFamily="2" charset="0"/>
                <a:ea typeface="Roboto" panose="02000000000000000000" pitchFamily="2" charset="0"/>
              </a:rPr>
              <a:t>Estudio</a:t>
            </a:r>
            <a:r>
              <a:rPr lang="en-GB" sz="5400" dirty="0">
                <a:solidFill>
                  <a:schemeClr val="accent1">
                    <a:lumMod val="50000"/>
                  </a:schemeClr>
                </a:solidFill>
                <a:latin typeface="Roboto" panose="02000000000000000000" pitchFamily="2" charset="0"/>
                <a:ea typeface="Roboto" panose="02000000000000000000" pitchFamily="2" charset="0"/>
              </a:rPr>
              <a:t> EUPROMS</a:t>
            </a:r>
          </a:p>
          <a:p>
            <a:endParaRPr lang="en-GB" dirty="0">
              <a:latin typeface="Roboto" panose="02000000000000000000" pitchFamily="2" charset="0"/>
            </a:endParaRPr>
          </a:p>
          <a:p>
            <a:r>
              <a:rPr lang="en-GB" sz="2800" dirty="0" err="1">
                <a:latin typeface="Roboto" panose="02000000000000000000" pitchFamily="2" charset="0"/>
              </a:rPr>
              <a:t>Resultados</a:t>
            </a:r>
            <a:r>
              <a:rPr lang="en-GB" sz="2800" dirty="0">
                <a:latin typeface="Roboto" panose="02000000000000000000" pitchFamily="2" charset="0"/>
              </a:rPr>
              <a:t>: </a:t>
            </a:r>
            <a:r>
              <a:rPr lang="en-GB" sz="2800" dirty="0" err="1">
                <a:latin typeface="Roboto" panose="02000000000000000000" pitchFamily="2" charset="0"/>
              </a:rPr>
              <a:t>función</a:t>
            </a:r>
            <a:r>
              <a:rPr lang="en-GB" sz="2800" dirty="0">
                <a:latin typeface="Roboto" panose="02000000000000000000" pitchFamily="2" charset="0"/>
              </a:rPr>
              <a:t> sexual</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40B82AA-07EA-1947-B573-BA4C38EB1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325" y="670635"/>
            <a:ext cx="8374332" cy="5400000"/>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CB17D42-2B3B-5042-A7FC-1A8B27E16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757" y="573154"/>
            <a:ext cx="8908800" cy="5760000"/>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D296102-7A82-FC4D-A9EB-52D4F1DDE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032" y="916290"/>
            <a:ext cx="9809396" cy="5040000"/>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err="1">
                <a:solidFill>
                  <a:schemeClr val="accent1">
                    <a:lumMod val="50000"/>
                  </a:schemeClr>
                </a:solidFill>
                <a:latin typeface="Roboto" panose="02000000000000000000" pitchFamily="2" charset="0"/>
                <a:ea typeface="Roboto" panose="02000000000000000000" pitchFamily="2" charset="0"/>
              </a:rPr>
              <a:t>Estudio</a:t>
            </a:r>
            <a:r>
              <a:rPr lang="en-GB" sz="5400" dirty="0">
                <a:solidFill>
                  <a:schemeClr val="accent1">
                    <a:lumMod val="50000"/>
                  </a:schemeClr>
                </a:solidFill>
                <a:latin typeface="Roboto" panose="02000000000000000000" pitchFamily="2" charset="0"/>
                <a:ea typeface="Roboto" panose="02000000000000000000" pitchFamily="2" charset="0"/>
              </a:rPr>
              <a:t> EUPROMS</a:t>
            </a:r>
          </a:p>
          <a:p>
            <a:r>
              <a:rPr lang="en-GB" sz="2800" dirty="0" err="1">
                <a:latin typeface="Roboto" panose="02000000000000000000" pitchFamily="2" charset="0"/>
                <a:ea typeface="Roboto" panose="02000000000000000000" pitchFamily="2" charset="0"/>
              </a:rPr>
              <a:t>Antecedentes</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A2D3CA0-FECE-0F42-A68B-E365D5574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680" y="639000"/>
            <a:ext cx="7491667" cy="5580000"/>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6C1CC5E5-32F1-B543-986F-B54D1C13E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021" y="1697071"/>
            <a:ext cx="10365957" cy="2520000"/>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err="1">
                <a:solidFill>
                  <a:schemeClr val="accent1">
                    <a:lumMod val="50000"/>
                  </a:schemeClr>
                </a:solidFill>
                <a:latin typeface="Roboto" panose="02000000000000000000" pitchFamily="2" charset="0"/>
                <a:ea typeface="Roboto" panose="02000000000000000000" pitchFamily="2" charset="0"/>
              </a:rPr>
              <a:t>Estudio</a:t>
            </a:r>
            <a:r>
              <a:rPr lang="en-GB" sz="5400" dirty="0">
                <a:solidFill>
                  <a:schemeClr val="accent1">
                    <a:lumMod val="50000"/>
                  </a:schemeClr>
                </a:solidFill>
                <a:latin typeface="Roboto" panose="02000000000000000000" pitchFamily="2" charset="0"/>
                <a:ea typeface="Roboto" panose="02000000000000000000" pitchFamily="2" charset="0"/>
              </a:rPr>
              <a:t> EUPROMS</a:t>
            </a:r>
          </a:p>
          <a:p>
            <a:pPr>
              <a:spcBef>
                <a:spcPts val="1200"/>
              </a:spcBef>
            </a:pPr>
            <a:r>
              <a:rPr lang="en-GB" sz="2800" dirty="0" err="1">
                <a:latin typeface="Roboto" panose="02000000000000000000" pitchFamily="2" charset="0"/>
              </a:rPr>
              <a:t>Resultados</a:t>
            </a:r>
            <a:r>
              <a:rPr lang="en-GB" sz="2800" dirty="0">
                <a:latin typeface="Roboto" panose="02000000000000000000" pitchFamily="2" charset="0"/>
              </a:rPr>
              <a:t>: </a:t>
            </a:r>
            <a:r>
              <a:rPr lang="en-GB" sz="2800" dirty="0" err="1">
                <a:latin typeface="Roboto" panose="02000000000000000000" pitchFamily="2" charset="0"/>
              </a:rPr>
              <a:t>incontinencia</a:t>
            </a:r>
            <a:r>
              <a:rPr lang="en-GB" sz="2800" dirty="0">
                <a:latin typeface="Roboto" panose="02000000000000000000" pitchFamily="2" charset="0"/>
              </a:rPr>
              <a:t> </a:t>
            </a:r>
            <a:r>
              <a:rPr lang="en-GB" sz="2800" dirty="0" err="1">
                <a:latin typeface="Roboto" panose="02000000000000000000" pitchFamily="2" charset="0"/>
              </a:rPr>
              <a:t>urinaria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AD5CB67A-DF4B-444C-ADF8-C37AC14D4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413" y="729000"/>
            <a:ext cx="8198953" cy="5400000"/>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1542F88-91F6-2944-A266-0A8415520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345" y="731385"/>
            <a:ext cx="9787500" cy="5400000"/>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85EE66F-B4F4-B948-BC7F-EA30BC9BE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052" y="729000"/>
            <a:ext cx="9157895" cy="5400000"/>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FEB46BB-99BE-134D-9529-2A1972AF0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065" y="1179000"/>
            <a:ext cx="9190141" cy="4500000"/>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7D4D95C-2797-8F43-A3F6-8959B26E7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162" y="490110"/>
            <a:ext cx="7443333" cy="55440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err="1">
                <a:solidFill>
                  <a:schemeClr val="accent1">
                    <a:lumMod val="50000"/>
                  </a:schemeClr>
                </a:solidFill>
                <a:latin typeface="Roboto" panose="02000000000000000000" pitchFamily="2" charset="0"/>
                <a:ea typeface="Roboto" panose="02000000000000000000" pitchFamily="2" charset="0"/>
              </a:rPr>
              <a:t>Estudio</a:t>
            </a:r>
            <a:r>
              <a:rPr lang="en-GB" sz="5400" dirty="0">
                <a:solidFill>
                  <a:schemeClr val="accent1">
                    <a:lumMod val="50000"/>
                  </a:schemeClr>
                </a:solidFill>
                <a:latin typeface="Roboto" panose="02000000000000000000" pitchFamily="2" charset="0"/>
                <a:ea typeface="Roboto" panose="02000000000000000000" pitchFamily="2" charset="0"/>
              </a:rPr>
              <a:t> EUPROMS</a:t>
            </a:r>
          </a:p>
          <a:p>
            <a:endParaRPr lang="en-GB" dirty="0">
              <a:latin typeface="Roboto" panose="02000000000000000000" pitchFamily="2" charset="0"/>
            </a:endParaRPr>
          </a:p>
          <a:p>
            <a:r>
              <a:rPr lang="en-GB" sz="2800" dirty="0" err="1">
                <a:latin typeface="Roboto" panose="02000000000000000000" pitchFamily="2" charset="0"/>
              </a:rPr>
              <a:t>Conclusiones</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Conclusiones</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4AA51A19-D084-3E4E-9E18-F19A3A272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798" y="1517565"/>
            <a:ext cx="7647907" cy="4536000"/>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antecedentes</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388108"/>
            <a:ext cx="10555166" cy="5770811"/>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es la sigla </a:t>
            </a:r>
            <a:r>
              <a:rPr lang="en-GB" sz="2300" dirty="0" err="1">
                <a:solidFill>
                  <a:schemeClr val="tx1">
                    <a:lumMod val="65000"/>
                    <a:lumOff val="35000"/>
                  </a:schemeClr>
                </a:solidFill>
                <a:latin typeface="Roboto" panose="02000000000000000000" pitchFamily="2" charset="0"/>
                <a:ea typeface="Roboto" panose="02000000000000000000" pitchFamily="2" charset="0"/>
              </a:rPr>
              <a:t>inglesa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utilizada</a:t>
            </a:r>
            <a:r>
              <a:rPr lang="en-GB" sz="2300" dirty="0">
                <a:solidFill>
                  <a:schemeClr val="tx1">
                    <a:lumMod val="65000"/>
                    <a:lumOff val="35000"/>
                  </a:schemeClr>
                </a:solidFill>
                <a:latin typeface="Roboto" panose="02000000000000000000" pitchFamily="2" charset="0"/>
                <a:ea typeface="Roboto" panose="02000000000000000000" pitchFamily="2" charset="0"/>
              </a:rPr>
              <a:t> para el </a:t>
            </a:r>
            <a:r>
              <a:rPr lang="en-GB" sz="2300" dirty="0" err="1">
                <a:solidFill>
                  <a:schemeClr val="tx1">
                    <a:lumMod val="65000"/>
                    <a:lumOff val="35000"/>
                  </a:schemeClr>
                </a:solidFill>
                <a:latin typeface="Roboto" panose="02000000000000000000" pitchFamily="2" charset="0"/>
                <a:ea typeface="Roboto" panose="02000000000000000000" pitchFamily="2" charset="0"/>
              </a:rPr>
              <a:t>estudio</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resultados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informados</a:t>
            </a:r>
            <a:r>
              <a:rPr lang="en-GB" sz="2300" dirty="0">
                <a:solidFill>
                  <a:schemeClr val="tx1">
                    <a:lumMod val="65000"/>
                    <a:lumOff val="35000"/>
                  </a:schemeClr>
                </a:solidFill>
                <a:latin typeface="Roboto" panose="02000000000000000000" pitchFamily="2" charset="0"/>
                <a:ea typeface="Roboto" panose="02000000000000000000" pitchFamily="2" charset="0"/>
              </a:rPr>
              <a:t> por el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paciente</a:t>
            </a:r>
            <a:r>
              <a:rPr lang="en-GB" sz="2300" dirty="0">
                <a:solidFill>
                  <a:schemeClr val="tx1">
                    <a:lumMod val="65000"/>
                    <a:lumOff val="35000"/>
                  </a:schemeClr>
                </a:solidFill>
                <a:latin typeface="Roboto" panose="02000000000000000000" pitchFamily="2" charset="0"/>
                <a:ea typeface="Roboto" panose="02000000000000000000" pitchFamily="2" charset="0"/>
              </a:rPr>
              <a:t> de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Es el primer gran </a:t>
            </a:r>
            <a:r>
              <a:rPr lang="en-GB" sz="2300" dirty="0" err="1">
                <a:solidFill>
                  <a:schemeClr val="tx1">
                    <a:lumMod val="65000"/>
                    <a:lumOff val="35000"/>
                  </a:schemeClr>
                </a:solidFill>
                <a:latin typeface="Roboto" panose="02000000000000000000" pitchFamily="2" charset="0"/>
                <a:ea typeface="Roboto" panose="02000000000000000000" pitchFamily="2" charset="0"/>
              </a:rPr>
              <a:t>estudio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realizado</a:t>
            </a:r>
            <a:r>
              <a:rPr lang="en-GB" sz="2300" dirty="0">
                <a:solidFill>
                  <a:schemeClr val="tx1">
                    <a:lumMod val="65000"/>
                    <a:lumOff val="35000"/>
                  </a:schemeClr>
                </a:solidFill>
                <a:latin typeface="Roboto" panose="02000000000000000000" pitchFamily="2" charset="0"/>
                <a:ea typeface="Roboto" panose="02000000000000000000" pitchFamily="2" charset="0"/>
              </a:rPr>
              <a:t> por los </a:t>
            </a:r>
            <a:r>
              <a:rPr lang="en-GB" sz="2300" dirty="0" err="1">
                <a:solidFill>
                  <a:schemeClr val="tx1">
                    <a:lumMod val="65000"/>
                    <a:lumOff val="35000"/>
                  </a:schemeClr>
                </a:solidFill>
                <a:latin typeface="Roboto" panose="02000000000000000000" pitchFamily="2" charset="0"/>
                <a:ea typeface="Roboto" panose="02000000000000000000" pitchFamily="2" charset="0"/>
              </a:rPr>
              <a:t>propios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pacientes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sobre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calidad</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vida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tras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someterse</a:t>
            </a:r>
            <a:r>
              <a:rPr lang="en-GB" sz="2300" dirty="0">
                <a:solidFill>
                  <a:schemeClr val="tx1">
                    <a:lumMod val="65000"/>
                    <a:lumOff val="35000"/>
                  </a:schemeClr>
                </a:solidFill>
                <a:latin typeface="Roboto" panose="02000000000000000000" pitchFamily="2" charset="0"/>
                <a:ea typeface="Roboto" panose="02000000000000000000" pitchFamily="2" charset="0"/>
              </a:rPr>
              <a:t> al </a:t>
            </a:r>
            <a:r>
              <a:rPr lang="en-GB" sz="2300" dirty="0" err="1">
                <a:solidFill>
                  <a:schemeClr val="tx1">
                    <a:lumMod val="65000"/>
                    <a:lumOff val="35000"/>
                  </a:schemeClr>
                </a:solidFill>
                <a:latin typeface="Roboto" panose="02000000000000000000" pitchFamily="2" charset="0"/>
                <a:ea typeface="Roboto" panose="02000000000000000000" pitchFamily="2" charset="0"/>
              </a:rPr>
              <a:t>tratamiento</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cáncer</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próstata</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Se </a:t>
            </a:r>
            <a:r>
              <a:rPr lang="en-GB" sz="2300" dirty="0" err="1">
                <a:solidFill>
                  <a:schemeClr val="tx1">
                    <a:lumMod val="65000"/>
                    <a:lumOff val="35000"/>
                  </a:schemeClr>
                </a:solidFill>
                <a:latin typeface="Roboto" panose="02000000000000000000" pitchFamily="2" charset="0"/>
                <a:ea typeface="Roboto" panose="02000000000000000000" pitchFamily="2" charset="0"/>
              </a:rPr>
              <a:t>basa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un </a:t>
            </a:r>
            <a:r>
              <a:rPr lang="en-GB" sz="2300" dirty="0" err="1">
                <a:solidFill>
                  <a:schemeClr val="tx1">
                    <a:lumMod val="65000"/>
                    <a:lumOff val="35000"/>
                  </a:schemeClr>
                </a:solidFill>
                <a:latin typeface="Roboto" panose="02000000000000000000" pitchFamily="2" charset="0"/>
                <a:ea typeface="Roboto" panose="02000000000000000000" pitchFamily="2" charset="0"/>
              </a:rPr>
              <a:t>cuestionario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línea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realizado</a:t>
            </a:r>
            <a:r>
              <a:rPr lang="en-GB" sz="2300" dirty="0">
                <a:solidFill>
                  <a:schemeClr val="tx1">
                    <a:lumMod val="65000"/>
                    <a:lumOff val="35000"/>
                  </a:schemeClr>
                </a:solidFill>
                <a:latin typeface="Roboto" panose="02000000000000000000" pitchFamily="2" charset="0"/>
                <a:ea typeface="Roboto" panose="02000000000000000000" pitchFamily="2" charset="0"/>
              </a:rPr>
              <a:t> por </a:t>
            </a:r>
            <a:r>
              <a:rPr lang="en-GB" sz="2300" dirty="0" err="1">
                <a:solidFill>
                  <a:schemeClr val="tx1">
                    <a:lumMod val="65000"/>
                    <a:lumOff val="35000"/>
                  </a:schemeClr>
                </a:solidFill>
                <a:latin typeface="Roboto" panose="02000000000000000000" pitchFamily="2" charset="0"/>
                <a:ea typeface="Roboto" panose="02000000000000000000" pitchFamily="2" charset="0"/>
              </a:rPr>
              <a:t>aproximadamente</a:t>
            </a:r>
            <a:r>
              <a:rPr lang="en-GB" sz="2300" dirty="0">
                <a:solidFill>
                  <a:schemeClr val="tx1">
                    <a:lumMod val="65000"/>
                    <a:lumOff val="35000"/>
                  </a:schemeClr>
                </a:solidFill>
                <a:latin typeface="Roboto" panose="02000000000000000000" pitchFamily="2" charset="0"/>
                <a:ea typeface="Roboto" panose="02000000000000000000" pitchFamily="2" charset="0"/>
              </a:rPr>
              <a:t> 3000 hombres de </a:t>
            </a:r>
            <a:r>
              <a:rPr lang="en-GB" sz="2300" dirty="0" err="1">
                <a:solidFill>
                  <a:schemeClr val="tx1">
                    <a:lumMod val="65000"/>
                    <a:lumOff val="35000"/>
                  </a:schemeClr>
                </a:solidFill>
                <a:latin typeface="Roboto" panose="02000000000000000000" pitchFamily="2" charset="0"/>
                <a:ea typeface="Roboto" panose="02000000000000000000" pitchFamily="2" charset="0"/>
              </a:rPr>
              <a:t>toda</a:t>
            </a:r>
            <a:r>
              <a:rPr lang="en-GB" sz="2300" dirty="0">
                <a:solidFill>
                  <a:schemeClr val="tx1">
                    <a:lumMod val="65000"/>
                    <a:lumOff val="35000"/>
                  </a:schemeClr>
                </a:solidFill>
                <a:latin typeface="Roboto" panose="02000000000000000000" pitchFamily="2" charset="0"/>
                <a:ea typeface="Roboto" panose="02000000000000000000" pitchFamily="2" charset="0"/>
              </a:rPr>
              <a:t> Europa</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Ofrece</a:t>
            </a:r>
            <a:r>
              <a:rPr lang="en-GB" sz="2300" dirty="0">
                <a:solidFill>
                  <a:schemeClr val="tx1">
                    <a:lumMod val="65000"/>
                    <a:lumOff val="35000"/>
                  </a:schemeClr>
                </a:solidFill>
                <a:latin typeface="Roboto" panose="02000000000000000000" pitchFamily="2" charset="0"/>
                <a:ea typeface="Roboto" panose="02000000000000000000" pitchFamily="2" charset="0"/>
              </a:rPr>
              <a:t> una </a:t>
            </a:r>
            <a:r>
              <a:rPr lang="en-GB" sz="2300" dirty="0" err="1">
                <a:solidFill>
                  <a:schemeClr val="tx1">
                    <a:lumMod val="65000"/>
                    <a:lumOff val="35000"/>
                  </a:schemeClr>
                </a:solidFill>
                <a:latin typeface="Roboto" panose="02000000000000000000" pitchFamily="2" charset="0"/>
                <a:ea typeface="Roboto" panose="02000000000000000000" pitchFamily="2" charset="0"/>
              </a:rPr>
              <a:t>nueva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perspectiva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porque</a:t>
            </a:r>
            <a:r>
              <a:rPr lang="en-GB" sz="2300" dirty="0">
                <a:solidFill>
                  <a:schemeClr val="tx1">
                    <a:lumMod val="65000"/>
                    <a:lumOff val="35000"/>
                  </a:schemeClr>
                </a:solidFill>
                <a:latin typeface="Roboto" panose="02000000000000000000" pitchFamily="2" charset="0"/>
                <a:ea typeface="Roboto" panose="02000000000000000000" pitchFamily="2" charset="0"/>
              </a:rPr>
              <a:t> la </a:t>
            </a:r>
            <a:r>
              <a:rPr lang="en-GB" sz="2300" dirty="0" err="1">
                <a:solidFill>
                  <a:schemeClr val="tx1">
                    <a:lumMod val="65000"/>
                    <a:lumOff val="35000"/>
                  </a:schemeClr>
                </a:solidFill>
                <a:latin typeface="Roboto" panose="02000000000000000000" pitchFamily="2" charset="0"/>
                <a:ea typeface="Roboto" panose="02000000000000000000" pitchFamily="2" charset="0"/>
              </a:rPr>
              <a:t>mayoría</a:t>
            </a:r>
            <a:r>
              <a:rPr lang="en-GB" sz="2300" dirty="0">
                <a:solidFill>
                  <a:schemeClr val="tx1">
                    <a:lumMod val="65000"/>
                    <a:lumOff val="35000"/>
                  </a:schemeClr>
                </a:solidFill>
                <a:latin typeface="Roboto" panose="02000000000000000000" pitchFamily="2" charset="0"/>
                <a:ea typeface="Roboto" panose="02000000000000000000" pitchFamily="2" charset="0"/>
              </a:rPr>
              <a:t> del resto de </a:t>
            </a:r>
            <a:r>
              <a:rPr lang="en-GB" sz="2300" dirty="0" err="1">
                <a:solidFill>
                  <a:schemeClr val="tx1">
                    <a:lumMod val="65000"/>
                    <a:lumOff val="35000"/>
                  </a:schemeClr>
                </a:solidFill>
                <a:latin typeface="Roboto" panose="02000000000000000000" pitchFamily="2" charset="0"/>
                <a:ea typeface="Roboto" panose="02000000000000000000" pitchFamily="2" charset="0"/>
              </a:rPr>
              <a:t>estudios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sobre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calidad</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vida</a:t>
            </a:r>
            <a:r>
              <a:rPr lang="en-GB" sz="2300" dirty="0">
                <a:solidFill>
                  <a:schemeClr val="tx1">
                    <a:lumMod val="65000"/>
                    <a:lumOff val="35000"/>
                  </a:schemeClr>
                </a:solidFill>
                <a:latin typeface="Roboto" panose="02000000000000000000" pitchFamily="2" charset="0"/>
                <a:ea typeface="Roboto" panose="02000000000000000000" pitchFamily="2" charset="0"/>
              </a:rPr>
              <a:t> los </a:t>
            </a:r>
            <a:r>
              <a:rPr lang="en-GB" sz="2300" dirty="0" err="1">
                <a:solidFill>
                  <a:schemeClr val="tx1">
                    <a:lumMod val="65000"/>
                    <a:lumOff val="35000"/>
                  </a:schemeClr>
                </a:solidFill>
                <a:latin typeface="Roboto" panose="02000000000000000000" pitchFamily="2" charset="0"/>
                <a:ea typeface="Roboto" panose="02000000000000000000" pitchFamily="2" charset="0"/>
              </a:rPr>
              <a:t>han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realizado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médicos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un </a:t>
            </a:r>
            <a:r>
              <a:rPr lang="en-GB" sz="2300" dirty="0" err="1">
                <a:solidFill>
                  <a:schemeClr val="tx1">
                    <a:lumMod val="65000"/>
                    <a:lumOff val="35000"/>
                  </a:schemeClr>
                </a:solidFill>
                <a:latin typeface="Roboto" panose="02000000000000000000" pitchFamily="2" charset="0"/>
                <a:ea typeface="Roboto" panose="02000000000000000000" pitchFamily="2" charset="0"/>
              </a:rPr>
              <a:t>entorno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clínico</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El </a:t>
            </a:r>
            <a:r>
              <a:rPr lang="en-GB" sz="2300" dirty="0" err="1">
                <a:solidFill>
                  <a:schemeClr val="tx1">
                    <a:lumMod val="65000"/>
                    <a:lumOff val="35000"/>
                  </a:schemeClr>
                </a:solidFill>
                <a:latin typeface="Roboto" panose="02000000000000000000" pitchFamily="2" charset="0"/>
                <a:ea typeface="Roboto" panose="02000000000000000000" pitchFamily="2" charset="0"/>
              </a:rPr>
              <a:t>estudio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comenzó</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agosto</a:t>
            </a:r>
            <a:r>
              <a:rPr lang="en-GB" sz="2300" dirty="0">
                <a:solidFill>
                  <a:schemeClr val="tx1">
                    <a:lumMod val="65000"/>
                    <a:lumOff val="35000"/>
                  </a:schemeClr>
                </a:solidFill>
                <a:latin typeface="Roboto" panose="02000000000000000000" pitchFamily="2" charset="0"/>
                <a:ea typeface="Roboto" panose="02000000000000000000" pitchFamily="2" charset="0"/>
              </a:rPr>
              <a:t> de 2019 y los </a:t>
            </a:r>
            <a:r>
              <a:rPr lang="en-GB" sz="2300" dirty="0" err="1">
                <a:solidFill>
                  <a:schemeClr val="tx1">
                    <a:lumMod val="65000"/>
                    <a:lumOff val="35000"/>
                  </a:schemeClr>
                </a:solidFill>
                <a:latin typeface="Roboto" panose="02000000000000000000" pitchFamily="2" charset="0"/>
                <a:ea typeface="Roboto" panose="02000000000000000000" pitchFamily="2" charset="0"/>
              </a:rPr>
              <a:t>primeros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resultados</a:t>
            </a:r>
            <a:r>
              <a:rPr lang="en-GB" sz="2300" dirty="0">
                <a:solidFill>
                  <a:schemeClr val="tx1">
                    <a:lumMod val="65000"/>
                    <a:lumOff val="35000"/>
                  </a:schemeClr>
                </a:solidFill>
                <a:latin typeface="Roboto" panose="02000000000000000000" pitchFamily="2" charset="0"/>
                <a:ea typeface="Roboto" panose="02000000000000000000" pitchFamily="2" charset="0"/>
              </a:rPr>
              <a:t> se </a:t>
            </a:r>
            <a:r>
              <a:rPr lang="en-GB" sz="2300" dirty="0" err="1">
                <a:solidFill>
                  <a:schemeClr val="tx1">
                    <a:lumMod val="65000"/>
                    <a:lumOff val="35000"/>
                  </a:schemeClr>
                </a:solidFill>
                <a:latin typeface="Roboto" panose="02000000000000000000" pitchFamily="2" charset="0"/>
                <a:ea typeface="Roboto" panose="02000000000000000000" pitchFamily="2" charset="0"/>
              </a:rPr>
              <a:t>comunicaron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enero</a:t>
            </a:r>
            <a:r>
              <a:rPr lang="en-GB" sz="2300" dirty="0">
                <a:solidFill>
                  <a:schemeClr val="tx1">
                    <a:lumMod val="65000"/>
                    <a:lumOff val="35000"/>
                  </a:schemeClr>
                </a:solidFill>
                <a:latin typeface="Roboto" panose="02000000000000000000" pitchFamily="2" charset="0"/>
                <a:ea typeface="Roboto" panose="02000000000000000000" pitchFamily="2" charset="0"/>
              </a:rPr>
              <a:t> de 2020</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Conclusiones</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A855161A-CBDF-B043-A34D-1484EF18F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413" y="1517565"/>
            <a:ext cx="8221500" cy="4536000"/>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Conclusiones</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446276"/>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a:t>
            </a:r>
            <a:r>
              <a:rPr lang="en-GB" sz="2300" b="1" dirty="0" err="1">
                <a:solidFill>
                  <a:schemeClr val="accent1">
                    <a:lumMod val="50000"/>
                  </a:schemeClr>
                </a:solidFill>
                <a:latin typeface="Roboto" panose="02000000000000000000" pitchFamily="2" charset="0"/>
                <a:ea typeface="Roboto" panose="02000000000000000000" pitchFamily="2" charset="0"/>
              </a:rPr>
              <a:t>Necesitamos</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centros</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oncológicos</a:t>
            </a:r>
            <a:r>
              <a:rPr lang="en-GB" sz="2300" b="1" dirty="0">
                <a:solidFill>
                  <a:schemeClr val="accent1">
                    <a:lumMod val="50000"/>
                  </a:schemeClr>
                </a:solidFill>
                <a:latin typeface="Roboto" panose="02000000000000000000" pitchFamily="2" charset="0"/>
                <a:ea typeface="Roboto" panose="02000000000000000000" pitchFamily="2" charset="0"/>
              </a:rPr>
              <a:t> con </a:t>
            </a:r>
            <a:r>
              <a:rPr lang="en-GB" sz="2300" b="1" dirty="0" err="1">
                <a:solidFill>
                  <a:schemeClr val="accent1">
                    <a:lumMod val="50000"/>
                  </a:schemeClr>
                </a:solidFill>
                <a:latin typeface="Roboto" panose="02000000000000000000" pitchFamily="2" charset="0"/>
                <a:ea typeface="Roboto" panose="02000000000000000000" pitchFamily="2" charset="0"/>
              </a:rPr>
              <a:t>equipos</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multidisciplinares</a:t>
            </a: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antecedentes</a:t>
            </a:r>
            <a:r>
              <a:rPr lang="en-US" sz="4600" dirty="0">
                <a:solidFill>
                  <a:srgbClr val="757070"/>
                </a:solidFill>
                <a:latin typeface="Roboto" panose="02000000000000000000" pitchFamily="2" charset="0"/>
                <a:ea typeface="Roboto" panose="02000000000000000000" pitchFamily="2" charset="0"/>
                <a:cs typeface="Apercu Regular"/>
              </a:rPr>
              <a:t>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6292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ha </a:t>
            </a:r>
            <a:r>
              <a:rPr lang="en-GB" sz="2300" dirty="0" err="1">
                <a:solidFill>
                  <a:schemeClr val="tx1">
                    <a:lumMod val="65000"/>
                    <a:lumOff val="35000"/>
                  </a:schemeClr>
                </a:solidFill>
                <a:latin typeface="Roboto" panose="02000000000000000000" pitchFamily="2" charset="0"/>
              </a:rPr>
              <a:t>comunicado</a:t>
            </a:r>
            <a:r>
              <a:rPr lang="en-GB" sz="2300" dirty="0">
                <a:solidFill>
                  <a:schemeClr val="tx1">
                    <a:lumMod val="65000"/>
                    <a:lumOff val="35000"/>
                  </a:schemeClr>
                </a:solidFill>
                <a:latin typeface="Roboto" panose="02000000000000000000" pitchFamily="2" charset="0"/>
              </a:rPr>
              <a:t> los </a:t>
            </a:r>
            <a:r>
              <a:rPr lang="en-GB" sz="2300" dirty="0" err="1">
                <a:solidFill>
                  <a:schemeClr val="tx1">
                    <a:lumMod val="65000"/>
                    <a:lumOff val="35000"/>
                  </a:schemeClr>
                </a:solidFill>
                <a:latin typeface="Roboto" panose="02000000000000000000" pitchFamily="2" charset="0"/>
              </a:rPr>
              <a:t>hallazgos</a:t>
            </a:r>
            <a:r>
              <a:rPr lang="en-GB" sz="2300" dirty="0">
                <a:solidFill>
                  <a:schemeClr val="tx1">
                    <a:lumMod val="65000"/>
                    <a:lumOff val="35000"/>
                  </a:schemeClr>
                </a:solidFill>
                <a:latin typeface="Roboto" panose="02000000000000000000" pitchFamily="2" charset="0"/>
              </a:rPr>
              <a:t> de EUPROMS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muchas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conferencias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médicas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importantes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como</a:t>
            </a:r>
            <a:r>
              <a:rPr lang="en-GB" sz="2300" dirty="0">
                <a:solidFill>
                  <a:schemeClr val="tx1">
                    <a:lumMod val="65000"/>
                    <a:lumOff val="35000"/>
                  </a:schemeClr>
                </a:solidFill>
                <a:latin typeface="Roboto" panose="02000000000000000000" pitchFamily="2" charset="0"/>
              </a:rPr>
              <a:t> las </a:t>
            </a:r>
            <a:r>
              <a:rPr lang="en-GB" sz="2300" dirty="0" err="1">
                <a:solidFill>
                  <a:schemeClr val="tx1">
                    <a:lumMod val="65000"/>
                    <a:lumOff val="35000"/>
                  </a:schemeClr>
                </a:solidFill>
                <a:latin typeface="Roboto" panose="02000000000000000000" pitchFamily="2" charset="0"/>
              </a:rPr>
              <a:t>siguientes</a:t>
            </a:r>
            <a:r>
              <a:rPr lang="en-GB" sz="2300" dirty="0">
                <a:solidFill>
                  <a:schemeClr val="tx1">
                    <a:lumMod val="65000"/>
                    <a:lumOff val="35000"/>
                  </a:schemeClr>
                </a:solidFill>
                <a:latin typeface="Roboto" panose="02000000000000000000" pitchFamily="2" charset="0"/>
              </a:rPr>
              <a:t>:</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El </a:t>
            </a:r>
            <a:r>
              <a:rPr lang="en-GB" sz="2300" dirty="0" err="1">
                <a:solidFill>
                  <a:schemeClr val="tx1">
                    <a:lumMod val="65000"/>
                    <a:lumOff val="35000"/>
                  </a:schemeClr>
                </a:solidFill>
                <a:latin typeface="Roboto" panose="02000000000000000000" pitchFamily="2" charset="0"/>
              </a:rPr>
              <a:t>Congreso</a:t>
            </a:r>
            <a:r>
              <a:rPr lang="en-GB" sz="2300" dirty="0">
                <a:solidFill>
                  <a:schemeClr val="tx1">
                    <a:lumMod val="65000"/>
                    <a:lumOff val="35000"/>
                  </a:schemeClr>
                </a:solidFill>
                <a:latin typeface="Roboto" panose="02000000000000000000" pitchFamily="2" charset="0"/>
              </a:rPr>
              <a:t> de la </a:t>
            </a:r>
            <a:r>
              <a:rPr lang="en-GB" sz="2300" dirty="0" err="1">
                <a:solidFill>
                  <a:schemeClr val="tx1">
                    <a:lumMod val="65000"/>
                    <a:lumOff val="35000"/>
                  </a:schemeClr>
                </a:solidFill>
                <a:latin typeface="Roboto" panose="02000000000000000000" pitchFamily="2" charset="0"/>
              </a:rPr>
              <a:t>Asociación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Europea</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Urología</a:t>
            </a:r>
            <a:r>
              <a:rPr lang="en-GB" sz="2300" dirty="0">
                <a:solidFill>
                  <a:schemeClr val="tx1">
                    <a:lumMod val="65000"/>
                    <a:lumOff val="35000"/>
                  </a:schemeClr>
                </a:solidFill>
                <a:latin typeface="Roboto" panose="02000000000000000000" pitchFamily="2" charset="0"/>
              </a:rPr>
              <a:t> (EAU) 2020</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La junta </a:t>
            </a:r>
            <a:r>
              <a:rPr lang="en-GB" sz="2300" dirty="0" err="1">
                <a:solidFill>
                  <a:schemeClr val="tx1">
                    <a:lumMod val="65000"/>
                    <a:lumOff val="35000"/>
                  </a:schemeClr>
                </a:solidFill>
                <a:latin typeface="Roboto" panose="02000000000000000000" pitchFamily="2" charset="0"/>
              </a:rPr>
              <a:t>anual</a:t>
            </a:r>
            <a:r>
              <a:rPr lang="en-GB" sz="2300" dirty="0">
                <a:solidFill>
                  <a:schemeClr val="tx1">
                    <a:lumMod val="65000"/>
                    <a:lumOff val="35000"/>
                  </a:schemeClr>
                </a:solidFill>
                <a:latin typeface="Roboto" panose="02000000000000000000" pitchFamily="2" charset="0"/>
              </a:rPr>
              <a:t> de la </a:t>
            </a:r>
            <a:r>
              <a:rPr lang="en-GB" sz="2300" dirty="0" err="1">
                <a:solidFill>
                  <a:schemeClr val="tx1">
                    <a:lumMod val="65000"/>
                    <a:lumOff val="35000"/>
                  </a:schemeClr>
                </a:solidFill>
                <a:latin typeface="Roboto" panose="02000000000000000000" pitchFamily="2" charset="0"/>
              </a:rPr>
              <a:t>Sección</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Urología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Oncológica</a:t>
            </a:r>
            <a:r>
              <a:rPr lang="en-GB" sz="2300" dirty="0">
                <a:solidFill>
                  <a:schemeClr val="tx1">
                    <a:lumMod val="65000"/>
                    <a:lumOff val="35000"/>
                  </a:schemeClr>
                </a:solidFill>
                <a:latin typeface="Roboto" panose="02000000000000000000" pitchFamily="2" charset="0"/>
              </a:rPr>
              <a:t> de la EAU</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El </a:t>
            </a:r>
            <a:r>
              <a:rPr lang="en-GB" sz="2300" dirty="0" err="1">
                <a:solidFill>
                  <a:schemeClr val="tx1">
                    <a:lumMod val="65000"/>
                    <a:lumOff val="35000"/>
                  </a:schemeClr>
                </a:solidFill>
                <a:latin typeface="Roboto" panose="02000000000000000000" pitchFamily="2" charset="0"/>
              </a:rPr>
              <a:t>Congreso</a:t>
            </a:r>
            <a:r>
              <a:rPr lang="en-GB" sz="2300" dirty="0">
                <a:solidFill>
                  <a:schemeClr val="tx1">
                    <a:lumMod val="65000"/>
                    <a:lumOff val="35000"/>
                  </a:schemeClr>
                </a:solidFill>
                <a:latin typeface="Roboto" panose="02000000000000000000" pitchFamily="2" charset="0"/>
              </a:rPr>
              <a:t> de la Sociedad </a:t>
            </a:r>
            <a:r>
              <a:rPr lang="en-GB" sz="2300" dirty="0" err="1">
                <a:solidFill>
                  <a:schemeClr val="tx1">
                    <a:lumMod val="65000"/>
                    <a:lumOff val="35000"/>
                  </a:schemeClr>
                </a:solidFill>
                <a:latin typeface="Roboto" panose="02000000000000000000" pitchFamily="2" charset="0"/>
              </a:rPr>
              <a:t>Europea</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Oncología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Médica</a:t>
            </a:r>
            <a:r>
              <a:rPr lang="en-GB" sz="2300" dirty="0">
                <a:solidFill>
                  <a:schemeClr val="tx1">
                    <a:lumMod val="65000"/>
                    <a:lumOff val="35000"/>
                  </a:schemeClr>
                </a:solidFill>
                <a:latin typeface="Roboto" panose="02000000000000000000" pitchFamily="2" charset="0"/>
              </a:rPr>
              <a:t> (ESMO)</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El </a:t>
            </a:r>
            <a:r>
              <a:rPr lang="en-GB" sz="2300" dirty="0" err="1">
                <a:solidFill>
                  <a:schemeClr val="tx1">
                    <a:lumMod val="65000"/>
                    <a:lumOff val="35000"/>
                  </a:schemeClr>
                </a:solidFill>
                <a:latin typeface="Roboto" panose="02000000000000000000" pitchFamily="2" charset="0"/>
              </a:rPr>
              <a:t>Congreso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Europeo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Multidisciplinar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sobre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Cánceres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Urológicos</a:t>
            </a:r>
            <a:r>
              <a:rPr lang="en-GB" sz="2300" dirty="0">
                <a:solidFill>
                  <a:schemeClr val="tx1">
                    <a:lumMod val="65000"/>
                    <a:lumOff val="35000"/>
                  </a:schemeClr>
                </a:solidFill>
                <a:latin typeface="Roboto" panose="02000000000000000000" pitchFamily="2" charset="0"/>
              </a:rPr>
              <a:t> (EMUC)</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El </a:t>
            </a:r>
            <a:r>
              <a:rPr lang="en-GB" sz="2300" dirty="0" err="1">
                <a:solidFill>
                  <a:schemeClr val="tx1">
                    <a:lumMod val="65000"/>
                    <a:lumOff val="35000"/>
                  </a:schemeClr>
                </a:solidFill>
                <a:latin typeface="Roboto" panose="02000000000000000000" pitchFamily="2" charset="0"/>
              </a:rPr>
              <a:t>seminario</a:t>
            </a:r>
            <a:r>
              <a:rPr lang="en-GB" sz="2300" dirty="0">
                <a:solidFill>
                  <a:schemeClr val="tx1">
                    <a:lumMod val="65000"/>
                    <a:lumOff val="35000"/>
                  </a:schemeClr>
                </a:solidFill>
                <a:latin typeface="Roboto" panose="02000000000000000000" pitchFamily="2" charset="0"/>
              </a:rPr>
              <a:t> web de la </a:t>
            </a:r>
            <a:r>
              <a:rPr lang="en-GB" sz="2300" dirty="0" err="1">
                <a:solidFill>
                  <a:schemeClr val="tx1">
                    <a:lumMod val="65000"/>
                    <a:lumOff val="35000"/>
                  </a:schemeClr>
                </a:solidFill>
                <a:latin typeface="Roboto" panose="02000000000000000000" pitchFamily="2" charset="0"/>
              </a:rPr>
              <a:t>Organización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Europea</a:t>
            </a:r>
            <a:r>
              <a:rPr lang="en-GB" sz="2300" dirty="0">
                <a:solidFill>
                  <a:schemeClr val="tx1">
                    <a:lumMod val="65000"/>
                    <a:lumOff val="35000"/>
                  </a:schemeClr>
                </a:solidFill>
                <a:latin typeface="Roboto" panose="02000000000000000000" pitchFamily="2" charset="0"/>
              </a:rPr>
              <a:t> para la </a:t>
            </a:r>
            <a:r>
              <a:rPr lang="en-GB" sz="2300" dirty="0" err="1">
                <a:solidFill>
                  <a:schemeClr val="tx1">
                    <a:lumMod val="65000"/>
                    <a:lumOff val="35000"/>
                  </a:schemeClr>
                </a:solidFill>
                <a:latin typeface="Roboto" panose="02000000000000000000" pitchFamily="2" charset="0"/>
              </a:rPr>
              <a:t>Investigación</a:t>
            </a:r>
            <a:r>
              <a:rPr lang="en-GB" sz="2300" dirty="0">
                <a:solidFill>
                  <a:schemeClr val="tx1">
                    <a:lumMod val="65000"/>
                    <a:lumOff val="35000"/>
                  </a:schemeClr>
                </a:solidFill>
                <a:latin typeface="Roboto" panose="02000000000000000000" pitchFamily="2" charset="0"/>
              </a:rPr>
              <a:t> y el </a:t>
            </a:r>
            <a:r>
              <a:rPr lang="en-GB" sz="2300" dirty="0" err="1">
                <a:solidFill>
                  <a:schemeClr val="tx1">
                    <a:lumMod val="65000"/>
                    <a:lumOff val="35000"/>
                  </a:schemeClr>
                </a:solidFill>
                <a:latin typeface="Roboto" panose="02000000000000000000" pitchFamily="2" charset="0"/>
              </a:rPr>
              <a:t>Tratamiento</a:t>
            </a:r>
            <a:r>
              <a:rPr lang="en-GB" sz="2300" dirty="0">
                <a:solidFill>
                  <a:schemeClr val="tx1">
                    <a:lumMod val="65000"/>
                    <a:lumOff val="35000"/>
                  </a:schemeClr>
                </a:solidFill>
                <a:latin typeface="Roboto" panose="02000000000000000000" pitchFamily="2" charset="0"/>
              </a:rPr>
              <a:t> del </a:t>
            </a:r>
            <a:r>
              <a:rPr lang="en-GB" sz="2300" dirty="0" err="1">
                <a:solidFill>
                  <a:schemeClr val="tx1">
                    <a:lumMod val="65000"/>
                    <a:lumOff val="35000"/>
                  </a:schemeClr>
                </a:solidFill>
                <a:latin typeface="Roboto" panose="02000000000000000000" pitchFamily="2" charset="0"/>
              </a:rPr>
              <a:t>Cáncer</a:t>
            </a:r>
            <a:r>
              <a:rPr lang="en-GB" sz="2300" dirty="0">
                <a:solidFill>
                  <a:schemeClr val="tx1">
                    <a:lumMod val="65000"/>
                    <a:lumOff val="35000"/>
                  </a:schemeClr>
                </a:solidFill>
                <a:latin typeface="Roboto" panose="02000000000000000000" pitchFamily="2" charset="0"/>
              </a:rPr>
              <a:t> (EORTC)</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Estos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hallazgos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también</a:t>
            </a:r>
            <a:r>
              <a:rPr lang="en-GB" sz="2300" dirty="0">
                <a:solidFill>
                  <a:schemeClr val="tx1">
                    <a:lumMod val="65000"/>
                    <a:lumOff val="35000"/>
                  </a:schemeClr>
                </a:solidFill>
                <a:latin typeface="Roboto" panose="02000000000000000000" pitchFamily="2" charset="0"/>
              </a:rPr>
              <a:t> se </a:t>
            </a:r>
            <a:r>
              <a:rPr lang="en-GB" sz="2300" dirty="0" err="1">
                <a:solidFill>
                  <a:schemeClr val="tx1">
                    <a:lumMod val="65000"/>
                    <a:lumOff val="35000"/>
                  </a:schemeClr>
                </a:solidFill>
                <a:latin typeface="Roboto" panose="02000000000000000000" pitchFamily="2" charset="0"/>
              </a:rPr>
              <a:t>publicarán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diversas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publicaciones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como</a:t>
            </a:r>
            <a:r>
              <a:rPr lang="en-GB" sz="2300" dirty="0">
                <a:solidFill>
                  <a:schemeClr val="tx1">
                    <a:lumMod val="65000"/>
                    <a:lumOff val="35000"/>
                  </a:schemeClr>
                </a:solidFill>
                <a:latin typeface="Roboto" panose="02000000000000000000" pitchFamily="2" charset="0"/>
              </a:rPr>
              <a:t> la </a:t>
            </a:r>
            <a:r>
              <a:rPr lang="en-GB" sz="2300" dirty="0" err="1">
                <a:solidFill>
                  <a:schemeClr val="tx1">
                    <a:lumMod val="65000"/>
                    <a:lumOff val="35000"/>
                  </a:schemeClr>
                </a:solidFill>
                <a:latin typeface="Roboto" panose="02000000000000000000" pitchFamily="2" charset="0"/>
              </a:rPr>
              <a:t>revista</a:t>
            </a:r>
            <a:r>
              <a:rPr lang="en-GB" sz="2300" dirty="0">
                <a:solidFill>
                  <a:schemeClr val="tx1">
                    <a:lumMod val="65000"/>
                    <a:lumOff val="35000"/>
                  </a:schemeClr>
                </a:solidFill>
                <a:latin typeface="Roboto" panose="02000000000000000000" pitchFamily="2" charset="0"/>
              </a:rPr>
              <a:t> European Urology Focus</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antecedentes</a:t>
            </a:r>
            <a:r>
              <a:rPr lang="en-US" sz="4600" dirty="0">
                <a:solidFill>
                  <a:srgbClr val="757070"/>
                </a:solidFill>
                <a:latin typeface="Roboto" panose="02000000000000000000" pitchFamily="2" charset="0"/>
                <a:ea typeface="Roboto" panose="02000000000000000000" pitchFamily="2" charset="0"/>
                <a:cs typeface="Apercu Regular"/>
              </a:rPr>
              <a:t> 3</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370427"/>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Los </a:t>
            </a:r>
            <a:r>
              <a:rPr lang="en-GB" sz="2300" dirty="0" err="1">
                <a:solidFill>
                  <a:schemeClr val="tx1">
                    <a:lumMod val="65000"/>
                    <a:lumOff val="35000"/>
                  </a:schemeClr>
                </a:solidFill>
                <a:latin typeface="Roboto" panose="02000000000000000000" pitchFamily="2" charset="0"/>
                <a:ea typeface="Roboto" panose="02000000000000000000" pitchFamily="2" charset="0"/>
              </a:rPr>
              <a:t>hallazgos</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esta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encuesta</a:t>
            </a:r>
            <a:r>
              <a:rPr lang="en-GB" sz="2300" dirty="0">
                <a:solidFill>
                  <a:schemeClr val="tx1">
                    <a:lumMod val="65000"/>
                    <a:lumOff val="35000"/>
                  </a:schemeClr>
                </a:solidFill>
                <a:latin typeface="Roboto" panose="02000000000000000000" pitchFamily="2" charset="0"/>
                <a:ea typeface="Roboto" panose="02000000000000000000" pitchFamily="2" charset="0"/>
              </a:rPr>
              <a:t> dan una «idea general» de los </a:t>
            </a:r>
            <a:r>
              <a:rPr lang="en-GB" sz="2300" dirty="0" err="1">
                <a:solidFill>
                  <a:schemeClr val="tx1">
                    <a:lumMod val="65000"/>
                    <a:lumOff val="35000"/>
                  </a:schemeClr>
                </a:solidFill>
                <a:latin typeface="Roboto" panose="02000000000000000000" pitchFamily="2" charset="0"/>
                <a:ea typeface="Roboto" panose="02000000000000000000" pitchFamily="2" charset="0"/>
              </a:rPr>
              <a:t>problemas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materia</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calidad</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vida</a:t>
            </a:r>
            <a:r>
              <a:rPr lang="en-GB" sz="2300" dirty="0">
                <a:solidFill>
                  <a:schemeClr val="tx1">
                    <a:lumMod val="65000"/>
                    <a:lumOff val="35000"/>
                  </a:schemeClr>
                </a:solidFill>
                <a:latin typeface="Roboto" panose="02000000000000000000" pitchFamily="2" charset="0"/>
                <a:ea typeface="Roboto" panose="02000000000000000000" pitchFamily="2" charset="0"/>
              </a:rPr>
              <a:t> que </a:t>
            </a:r>
            <a:r>
              <a:rPr lang="en-GB" sz="2300" dirty="0" err="1">
                <a:solidFill>
                  <a:schemeClr val="tx1">
                    <a:lumMod val="65000"/>
                    <a:lumOff val="35000"/>
                  </a:schemeClr>
                </a:solidFill>
                <a:latin typeface="Roboto" panose="02000000000000000000" pitchFamily="2" charset="0"/>
                <a:ea typeface="Roboto" panose="02000000000000000000" pitchFamily="2" charset="0"/>
              </a:rPr>
              <a:t>experimentan</a:t>
            </a:r>
            <a:r>
              <a:rPr lang="en-GB" sz="2300" dirty="0">
                <a:solidFill>
                  <a:schemeClr val="tx1">
                    <a:lumMod val="65000"/>
                    <a:lumOff val="35000"/>
                  </a:schemeClr>
                </a:solidFill>
                <a:latin typeface="Roboto" panose="02000000000000000000" pitchFamily="2" charset="0"/>
                <a:ea typeface="Roboto" panose="02000000000000000000" pitchFamily="2" charset="0"/>
              </a:rPr>
              <a:t> los hombres con </a:t>
            </a:r>
            <a:r>
              <a:rPr lang="en-GB" sz="2300" dirty="0" err="1">
                <a:solidFill>
                  <a:schemeClr val="tx1">
                    <a:lumMod val="65000"/>
                    <a:lumOff val="35000"/>
                  </a:schemeClr>
                </a:solidFill>
                <a:latin typeface="Roboto" panose="02000000000000000000" pitchFamily="2" charset="0"/>
                <a:ea typeface="Roboto" panose="02000000000000000000" pitchFamily="2" charset="0"/>
              </a:rPr>
              <a:t>cáncer</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próstata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un </a:t>
            </a:r>
            <a:r>
              <a:rPr lang="en-GB" sz="2300" dirty="0" err="1">
                <a:solidFill>
                  <a:schemeClr val="tx1">
                    <a:lumMod val="65000"/>
                    <a:lumOff val="35000"/>
                  </a:schemeClr>
                </a:solidFill>
                <a:latin typeface="Roboto" panose="02000000000000000000" pitchFamily="2" charset="0"/>
                <a:ea typeface="Roboto" panose="02000000000000000000" pitchFamily="2" charset="0"/>
              </a:rPr>
              <a:t>momento</a:t>
            </a:r>
            <a:r>
              <a:rPr lang="en-GB" sz="2300" dirty="0">
                <a:solidFill>
                  <a:schemeClr val="tx1">
                    <a:lumMod val="65000"/>
                    <a:lumOff val="35000"/>
                  </a:schemeClr>
                </a:solidFill>
                <a:latin typeface="Roboto" panose="02000000000000000000" pitchFamily="2" charset="0"/>
                <a:ea typeface="Roboto" panose="02000000000000000000" pitchFamily="2" charset="0"/>
              </a:rPr>
              <a:t> dado</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Facilitan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información</a:t>
            </a:r>
            <a:r>
              <a:rPr lang="en-GB" sz="2300" dirty="0">
                <a:solidFill>
                  <a:schemeClr val="tx1">
                    <a:lumMod val="65000"/>
                    <a:lumOff val="35000"/>
                  </a:schemeClr>
                </a:solidFill>
                <a:latin typeface="Roboto" panose="02000000000000000000" pitchFamily="2" charset="0"/>
                <a:ea typeface="Roboto" panose="02000000000000000000" pitchFamily="2" charset="0"/>
              </a:rPr>
              <a:t> que </a:t>
            </a:r>
            <a:r>
              <a:rPr lang="en-GB" sz="2300" dirty="0" err="1">
                <a:solidFill>
                  <a:schemeClr val="tx1">
                    <a:lumMod val="65000"/>
                    <a:lumOff val="35000"/>
                  </a:schemeClr>
                </a:solidFill>
                <a:latin typeface="Roboto" panose="02000000000000000000" pitchFamily="2" charset="0"/>
                <a:ea typeface="Roboto" panose="02000000000000000000" pitchFamily="2" charset="0"/>
              </a:rPr>
              <a:t>puede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ayudar</a:t>
            </a:r>
            <a:r>
              <a:rPr lang="en-GB" sz="2300" dirty="0">
                <a:solidFill>
                  <a:schemeClr val="tx1">
                    <a:lumMod val="65000"/>
                    <a:lumOff val="35000"/>
                  </a:schemeClr>
                </a:solidFill>
                <a:latin typeface="Roboto" panose="02000000000000000000" pitchFamily="2" charset="0"/>
                <a:ea typeface="Roboto" panose="02000000000000000000" pitchFamily="2" charset="0"/>
              </a:rPr>
              <a:t> a los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pacientes</a:t>
            </a:r>
            <a:r>
              <a:rPr lang="en-GB" sz="2300" dirty="0">
                <a:solidFill>
                  <a:schemeClr val="tx1">
                    <a:lumMod val="65000"/>
                    <a:lumOff val="35000"/>
                  </a:schemeClr>
                </a:solidFill>
                <a:latin typeface="Roboto" panose="02000000000000000000" pitchFamily="2" charset="0"/>
                <a:ea typeface="Roboto" panose="02000000000000000000" pitchFamily="2" charset="0"/>
              </a:rPr>
              <a:t> y a sus </a:t>
            </a:r>
            <a:r>
              <a:rPr lang="en-GB" sz="2300" dirty="0" err="1">
                <a:solidFill>
                  <a:schemeClr val="tx1">
                    <a:lumMod val="65000"/>
                    <a:lumOff val="35000"/>
                  </a:schemeClr>
                </a:solidFill>
                <a:latin typeface="Roboto" panose="02000000000000000000" pitchFamily="2" charset="0"/>
                <a:ea typeface="Roboto" panose="02000000000000000000" pitchFamily="2" charset="0"/>
              </a:rPr>
              <a:t>médicos</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tomar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decisiones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sobre</a:t>
            </a:r>
            <a:r>
              <a:rPr lang="en-GB" sz="2300" dirty="0">
                <a:solidFill>
                  <a:schemeClr val="tx1">
                    <a:lumMod val="65000"/>
                    <a:lumOff val="35000"/>
                  </a:schemeClr>
                </a:solidFill>
                <a:latin typeface="Roboto" panose="02000000000000000000" pitchFamily="2" charset="0"/>
                <a:ea typeface="Roboto" panose="02000000000000000000" pitchFamily="2" charset="0"/>
              </a:rPr>
              <a:t> los </a:t>
            </a:r>
            <a:r>
              <a:rPr lang="en-GB" sz="2300" dirty="0" err="1">
                <a:solidFill>
                  <a:schemeClr val="tx1">
                    <a:lumMod val="65000"/>
                    <a:lumOff val="35000"/>
                  </a:schemeClr>
                </a:solidFill>
                <a:latin typeface="Roboto" panose="02000000000000000000" pitchFamily="2" charset="0"/>
                <a:ea typeface="Roboto" panose="02000000000000000000" pitchFamily="2" charset="0"/>
              </a:rPr>
              <a:t>tratamientos</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Quizá</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ayuden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la </a:t>
            </a:r>
            <a:r>
              <a:rPr lang="en-GB" sz="2300" dirty="0" err="1">
                <a:solidFill>
                  <a:schemeClr val="tx1">
                    <a:lumMod val="65000"/>
                    <a:lumOff val="35000"/>
                  </a:schemeClr>
                </a:solidFill>
                <a:latin typeface="Roboto" panose="02000000000000000000" pitchFamily="2" charset="0"/>
                <a:ea typeface="Roboto" panose="02000000000000000000" pitchFamily="2" charset="0"/>
              </a:rPr>
              <a:t>campaña</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defensa</a:t>
            </a:r>
            <a:r>
              <a:rPr lang="en-GB" sz="2300" dirty="0">
                <a:solidFill>
                  <a:schemeClr val="tx1">
                    <a:lumMod val="65000"/>
                    <a:lumOff val="35000"/>
                  </a:schemeClr>
                </a:solidFill>
                <a:latin typeface="Roboto" panose="02000000000000000000" pitchFamily="2" charset="0"/>
                <a:ea typeface="Roboto" panose="02000000000000000000" pitchFamily="2" charset="0"/>
              </a:rPr>
              <a:t> del </a:t>
            </a:r>
            <a:r>
              <a:rPr lang="en-GB" sz="2300" dirty="0" err="1">
                <a:solidFill>
                  <a:schemeClr val="tx1">
                    <a:lumMod val="65000"/>
                    <a:lumOff val="35000"/>
                  </a:schemeClr>
                </a:solidFill>
                <a:latin typeface="Roboto" panose="02000000000000000000" pitchFamily="2" charset="0"/>
                <a:ea typeface="Roboto" panose="02000000000000000000" pitchFamily="2" charset="0"/>
              </a:rPr>
              <a:t>diagnóstico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temprano</a:t>
            </a:r>
            <a:r>
              <a:rPr lang="en-GB" sz="2300" dirty="0">
                <a:solidFill>
                  <a:schemeClr val="tx1">
                    <a:lumMod val="65000"/>
                    <a:lumOff val="35000"/>
                  </a:schemeClr>
                </a:solidFill>
                <a:latin typeface="Roboto" panose="02000000000000000000" pitchFamily="2" charset="0"/>
                <a:ea typeface="Roboto" panose="02000000000000000000" pitchFamily="2" charset="0"/>
              </a:rPr>
              <a:t> del </a:t>
            </a:r>
            <a:r>
              <a:rPr lang="en-GB" sz="2300" dirty="0" err="1">
                <a:solidFill>
                  <a:schemeClr val="tx1">
                    <a:lumMod val="65000"/>
                    <a:lumOff val="35000"/>
                  </a:schemeClr>
                </a:solidFill>
                <a:latin typeface="Roboto" panose="02000000000000000000" pitchFamily="2" charset="0"/>
                <a:ea typeface="Roboto" panose="02000000000000000000" pitchFamily="2" charset="0"/>
              </a:rPr>
              <a:t>cáncer</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próstata</a:t>
            </a:r>
            <a:r>
              <a:rPr lang="en-GB" sz="2300" dirty="0">
                <a:solidFill>
                  <a:schemeClr val="tx1">
                    <a:lumMod val="65000"/>
                    <a:lumOff val="35000"/>
                  </a:schemeClr>
                </a:solidFill>
                <a:latin typeface="Roboto" panose="02000000000000000000" pitchFamily="2" charset="0"/>
                <a:ea typeface="Roboto" panose="02000000000000000000" pitchFamily="2" charset="0"/>
              </a:rPr>
              <a:t> y </a:t>
            </a:r>
            <a:r>
              <a:rPr lang="en-GB" sz="2300" dirty="0" err="1">
                <a:solidFill>
                  <a:schemeClr val="tx1">
                    <a:lumMod val="65000"/>
                    <a:lumOff val="35000"/>
                  </a:schemeClr>
                </a:solidFill>
                <a:latin typeface="Roboto" panose="02000000000000000000" pitchFamily="2" charset="0"/>
                <a:ea typeface="Roboto" panose="02000000000000000000" pitchFamily="2" charset="0"/>
              </a:rPr>
              <a:t>promuevan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enfoques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como</a:t>
            </a:r>
            <a:r>
              <a:rPr lang="en-GB" sz="2300" dirty="0">
                <a:solidFill>
                  <a:schemeClr val="tx1">
                    <a:lumMod val="65000"/>
                    <a:lumOff val="35000"/>
                  </a:schemeClr>
                </a:solidFill>
                <a:latin typeface="Roboto" panose="02000000000000000000" pitchFamily="2" charset="0"/>
                <a:ea typeface="Roboto" panose="02000000000000000000" pitchFamily="2" charset="0"/>
              </a:rPr>
              <a:t> la </a:t>
            </a:r>
            <a:r>
              <a:rPr lang="en-GB" sz="2300" dirty="0" err="1">
                <a:solidFill>
                  <a:schemeClr val="tx1">
                    <a:lumMod val="65000"/>
                    <a:lumOff val="35000"/>
                  </a:schemeClr>
                </a:solidFill>
                <a:latin typeface="Roboto" panose="02000000000000000000" pitchFamily="2" charset="0"/>
                <a:ea typeface="Roboto" panose="02000000000000000000" pitchFamily="2" charset="0"/>
              </a:rPr>
              <a:t>vigilancia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activa</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err="1">
                <a:solidFill>
                  <a:schemeClr val="accent1">
                    <a:lumMod val="50000"/>
                  </a:schemeClr>
                </a:solidFill>
                <a:latin typeface="Roboto" panose="02000000000000000000" pitchFamily="2" charset="0"/>
                <a:ea typeface="Roboto" panose="02000000000000000000" pitchFamily="2" charset="0"/>
              </a:rPr>
              <a:t>Estudio</a:t>
            </a:r>
            <a:r>
              <a:rPr lang="en-GB" sz="5400" dirty="0">
                <a:solidFill>
                  <a:schemeClr val="accent1">
                    <a:lumMod val="50000"/>
                  </a:schemeClr>
                </a:solidFill>
                <a:latin typeface="Roboto" panose="02000000000000000000" pitchFamily="2" charset="0"/>
                <a:ea typeface="Roboto" panose="02000000000000000000" pitchFamily="2" charset="0"/>
              </a:rPr>
              <a:t> EUPROMS</a:t>
            </a:r>
          </a:p>
          <a:p>
            <a:pPr>
              <a:spcBef>
                <a:spcPts val="1200"/>
              </a:spcBef>
            </a:pPr>
            <a:r>
              <a:rPr lang="en-GB" sz="2800" dirty="0" err="1">
                <a:latin typeface="Roboto" panose="02000000000000000000" pitchFamily="2" charset="0"/>
              </a:rPr>
              <a:t>Cómo</a:t>
            </a:r>
            <a:r>
              <a:rPr lang="en-GB" sz="2800" dirty="0">
                <a:latin typeface="Roboto" panose="02000000000000000000" pitchFamily="2" charset="0"/>
              </a:rPr>
              <a:t> se </a:t>
            </a:r>
            <a:r>
              <a:rPr lang="en-GB" sz="2800" dirty="0" err="1">
                <a:latin typeface="Roboto" panose="02000000000000000000" pitchFamily="2" charset="0"/>
              </a:rPr>
              <a:t>realizó</a:t>
            </a:r>
            <a:r>
              <a:rPr lang="en-GB" sz="2800" dirty="0">
                <a:latin typeface="Roboto" panose="02000000000000000000" pitchFamily="2" charset="0"/>
              </a:rPr>
              <a:t> el </a:t>
            </a:r>
            <a:r>
              <a:rPr lang="en-GB" sz="2800" dirty="0" err="1">
                <a:latin typeface="Roboto" panose="02000000000000000000" pitchFamily="2" charset="0"/>
              </a:rPr>
              <a:t>estudio</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El </a:t>
            </a:r>
            <a:r>
              <a:rPr lang="en-US" sz="4600" dirty="0" err="1">
                <a:solidFill>
                  <a:srgbClr val="757070"/>
                </a:solidFill>
                <a:latin typeface="Roboto" panose="02000000000000000000" pitchFamily="2" charset="0"/>
                <a:cs typeface="Apercu Regular"/>
              </a:rPr>
              <a:t>cuestionario</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001095"/>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Se </a:t>
            </a:r>
            <a:r>
              <a:rPr lang="en-GB" sz="2300" dirty="0" err="1">
                <a:solidFill>
                  <a:schemeClr val="tx1">
                    <a:lumMod val="65000"/>
                    <a:lumOff val="35000"/>
                  </a:schemeClr>
                </a:solidFill>
                <a:latin typeface="Roboto" panose="02000000000000000000" pitchFamily="2" charset="0"/>
              </a:rPr>
              <a:t>trataba</a:t>
            </a:r>
            <a:r>
              <a:rPr lang="en-GB" sz="2300" dirty="0">
                <a:solidFill>
                  <a:schemeClr val="tx1">
                    <a:lumMod val="65000"/>
                    <a:lumOff val="35000"/>
                  </a:schemeClr>
                </a:solidFill>
                <a:latin typeface="Roboto" panose="02000000000000000000" pitchFamily="2" charset="0"/>
              </a:rPr>
              <a:t> de una </a:t>
            </a:r>
            <a:r>
              <a:rPr lang="en-GB" sz="2300" dirty="0" err="1">
                <a:solidFill>
                  <a:schemeClr val="tx1">
                    <a:lumMod val="65000"/>
                    <a:lumOff val="35000"/>
                  </a:schemeClr>
                </a:solidFill>
                <a:latin typeface="Roboto" panose="02000000000000000000" pitchFamily="2" charset="0"/>
              </a:rPr>
              <a:t>encuesta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línea</a:t>
            </a:r>
            <a:r>
              <a:rPr lang="en-GB" sz="2300" dirty="0">
                <a:solidFill>
                  <a:schemeClr val="tx1">
                    <a:lumMod val="65000"/>
                    <a:lumOff val="35000"/>
                  </a:schemeClr>
                </a:solidFill>
                <a:latin typeface="Roboto" panose="02000000000000000000" pitchFamily="2" charset="0"/>
              </a:rPr>
              <a:t> de 20 </a:t>
            </a:r>
            <a:r>
              <a:rPr lang="en-GB" sz="2300" dirty="0" err="1">
                <a:solidFill>
                  <a:schemeClr val="tx1">
                    <a:lumMod val="65000"/>
                    <a:lumOff val="35000"/>
                  </a:schemeClr>
                </a:solidFill>
                <a:latin typeface="Roboto" panose="02000000000000000000" pitchFamily="2" charset="0"/>
              </a:rPr>
              <a:t>minutos</a:t>
            </a:r>
            <a:r>
              <a:rPr lang="en-GB" sz="2300" dirty="0">
                <a:solidFill>
                  <a:schemeClr val="tx1">
                    <a:lumMod val="65000"/>
                    <a:lumOff val="35000"/>
                  </a:schemeClr>
                </a:solidFill>
                <a:latin typeface="Roboto" panose="02000000000000000000" pitchFamily="2" charset="0"/>
              </a:rPr>
              <a:t> para hombres que </a:t>
            </a:r>
            <a:r>
              <a:rPr lang="en-GB" sz="2300" dirty="0" err="1">
                <a:solidFill>
                  <a:schemeClr val="tx1">
                    <a:lumMod val="65000"/>
                    <a:lumOff val="35000"/>
                  </a:schemeClr>
                </a:solidFill>
                <a:latin typeface="Roboto" panose="02000000000000000000" pitchFamily="2" charset="0"/>
              </a:rPr>
              <a:t>habían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recibido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tratamiento</a:t>
            </a:r>
            <a:r>
              <a:rPr lang="en-GB" sz="2300" dirty="0">
                <a:solidFill>
                  <a:schemeClr val="tx1">
                    <a:lumMod val="65000"/>
                    <a:lumOff val="35000"/>
                  </a:schemeClr>
                </a:solidFill>
                <a:latin typeface="Roboto" panose="02000000000000000000" pitchFamily="2" charset="0"/>
              </a:rPr>
              <a:t> para el </a:t>
            </a:r>
            <a:r>
              <a:rPr lang="en-GB" sz="2300" dirty="0" err="1">
                <a:solidFill>
                  <a:schemeClr val="tx1">
                    <a:lumMod val="65000"/>
                    <a:lumOff val="35000"/>
                  </a:schemeClr>
                </a:solidFill>
                <a:latin typeface="Roboto" panose="02000000000000000000" pitchFamily="2" charset="0"/>
              </a:rPr>
              <a:t>cáncer</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próstata</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Disponible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19 </a:t>
            </a:r>
            <a:r>
              <a:rPr lang="en-GB" sz="2300" dirty="0" err="1">
                <a:solidFill>
                  <a:schemeClr val="tx1">
                    <a:lumMod val="65000"/>
                    <a:lumOff val="35000"/>
                  </a:schemeClr>
                </a:solidFill>
                <a:latin typeface="Roboto" panose="02000000000000000000" pitchFamily="2" charset="0"/>
              </a:rPr>
              <a:t>idiomas</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Cuestionarios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sobre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calidad</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vida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usados</a:t>
            </a:r>
            <a:r>
              <a:rPr lang="en-GB" sz="2300" dirty="0">
                <a:solidFill>
                  <a:schemeClr val="tx1">
                    <a:lumMod val="65000"/>
                    <a:lumOff val="35000"/>
                  </a:schemeClr>
                </a:solidFill>
                <a:latin typeface="Roboto" panose="02000000000000000000" pitchFamily="2" charset="0"/>
              </a:rPr>
              <a:t> y </a:t>
            </a:r>
            <a:r>
              <a:rPr lang="en-GB" sz="2300" dirty="0" err="1">
                <a:solidFill>
                  <a:schemeClr val="tx1">
                    <a:lumMod val="65000"/>
                    <a:lumOff val="35000"/>
                  </a:schemeClr>
                </a:solidFill>
                <a:latin typeface="Roboto" panose="02000000000000000000" pitchFamily="2" charset="0"/>
              </a:rPr>
              <a:t>validados</a:t>
            </a:r>
            <a:r>
              <a:rPr lang="en-GB" sz="2300" dirty="0">
                <a:solidFill>
                  <a:schemeClr val="tx1">
                    <a:lumMod val="65000"/>
                    <a:lumOff val="35000"/>
                  </a:schemeClr>
                </a:solidFill>
                <a:latin typeface="Roboto" panose="02000000000000000000" pitchFamily="2" charset="0"/>
              </a:rPr>
              <a:t>: EPIC-26, EORTC-QLQ y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Las </a:t>
            </a:r>
            <a:r>
              <a:rPr lang="en-GB" sz="2300" dirty="0" err="1">
                <a:solidFill>
                  <a:schemeClr val="tx1">
                    <a:lumMod val="65000"/>
                    <a:lumOff val="35000"/>
                  </a:schemeClr>
                </a:solidFill>
                <a:latin typeface="Roboto" panose="02000000000000000000" pitchFamily="2" charset="0"/>
              </a:rPr>
              <a:t>respuestas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eran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anónimas</a:t>
            </a:r>
            <a:r>
              <a:rPr lang="en-GB" sz="2300" dirty="0">
                <a:solidFill>
                  <a:schemeClr val="tx1">
                    <a:lumMod val="65000"/>
                    <a:lumOff val="35000"/>
                  </a:schemeClr>
                </a:solidFill>
                <a:latin typeface="Roboto" panose="02000000000000000000" pitchFamily="2" charset="0"/>
              </a:rPr>
              <a:t>.</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Respuesta </a:t>
            </a:r>
            <a:r>
              <a:rPr lang="en-US" sz="4600" dirty="0" err="1">
                <a:solidFill>
                  <a:srgbClr val="757070"/>
                </a:solidFill>
                <a:latin typeface="Roboto" panose="02000000000000000000" pitchFamily="2" charset="0"/>
                <a:cs typeface="Apercu Regular"/>
              </a:rPr>
              <a:t>geográfica</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600F79D4-F95E-EF44-AB61-8C28F0922F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386498"/>
            <a:ext cx="10568941" cy="4827600"/>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4836</TotalTime>
  <Words>3007</Words>
  <Application>Microsoft Macintosh PowerPoint</Application>
  <PresentationFormat>Widescreen</PresentationFormat>
  <Paragraphs>195</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198</cp:revision>
  <dcterms:created xsi:type="dcterms:W3CDTF">2019-05-14T09:26:05Z</dcterms:created>
  <dcterms:modified xsi:type="dcterms:W3CDTF">2021-02-23T09:31:52Z</dcterms:modified>
</cp:coreProperties>
</file>