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312" r:id="rId3"/>
    <p:sldId id="314" r:id="rId4"/>
    <p:sldId id="316" r:id="rId5"/>
    <p:sldId id="317" r:id="rId6"/>
    <p:sldId id="318" r:id="rId7"/>
    <p:sldId id="299" r:id="rId8"/>
    <p:sldId id="319" r:id="rId9"/>
    <p:sldId id="300" r:id="rId10"/>
    <p:sldId id="323" r:id="rId11"/>
    <p:sldId id="260" r:id="rId12"/>
    <p:sldId id="302" r:id="rId13"/>
    <p:sldId id="321" r:id="rId14"/>
    <p:sldId id="309" r:id="rId15"/>
    <p:sldId id="320" r:id="rId16"/>
    <p:sldId id="262" r:id="rId17"/>
    <p:sldId id="322" r:id="rId18"/>
    <p:sldId id="272" r:id="rId19"/>
    <p:sldId id="273" r:id="rId20"/>
    <p:sldId id="274" r:id="rId21"/>
    <p:sldId id="303" r:id="rId22"/>
    <p:sldId id="275" r:id="rId23"/>
    <p:sldId id="276" r:id="rId24"/>
    <p:sldId id="277" r:id="rId25"/>
    <p:sldId id="278" r:id="rId26"/>
    <p:sldId id="304" r:id="rId27"/>
    <p:sldId id="279" r:id="rId28"/>
    <p:sldId id="280" r:id="rId29"/>
    <p:sldId id="281" r:id="rId30"/>
    <p:sldId id="282" r:id="rId31"/>
    <p:sldId id="284" r:id="rId32"/>
    <p:sldId id="305" r:id="rId33"/>
    <p:sldId id="285" r:id="rId34"/>
    <p:sldId id="286" r:id="rId35"/>
    <p:sldId id="287" r:id="rId36"/>
    <p:sldId id="288" r:id="rId37"/>
    <p:sldId id="289" r:id="rId38"/>
    <p:sldId id="310" r:id="rId39"/>
    <p:sldId id="324" r:id="rId40"/>
    <p:sldId id="325" r:id="rId41"/>
    <p:sldId id="32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deschamps" initials="ad" lastIdx="8" clrIdx="0">
    <p:extLst>
      <p:ext uri="{19B8F6BF-5375-455C-9EA6-DF929625EA0E}">
        <p15:presenceInfo xmlns:p15="http://schemas.microsoft.com/office/powerpoint/2012/main" userId="29108d73b4981f04" providerId="Windows Live"/>
      </p:ext>
    </p:extLst>
  </p:cmAuthor>
  <p:cmAuthor id="2" name="Simon Crompton" initials="SC" lastIdx="1" clrIdx="1">
    <p:extLst>
      <p:ext uri="{19B8F6BF-5375-455C-9EA6-DF929625EA0E}">
        <p15:presenceInfo xmlns:p15="http://schemas.microsoft.com/office/powerpoint/2012/main" userId="bc91a5c6fdef56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AA4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5831" autoAdjust="0"/>
  </p:normalViewPr>
  <p:slideViewPr>
    <p:cSldViewPr snapToGrid="0">
      <p:cViewPr varScale="1">
        <p:scale>
          <a:sx n="85" d="100"/>
          <a:sy n="85" d="100"/>
        </p:scale>
        <p:origin x="48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+mn-ea"/>
                <a:cs typeface="+mn-cs"/>
              </a:defRPr>
            </a:pPr>
            <a:r>
              <a:rPr lang="nl-BE"/>
              <a:t>Number of treatments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1BCC5-DA61-B64A-A85F-3C250C3717DA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C2793-E073-7A4C-BFE8-8257B50E4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idade média à data do diagnóstico era 64 anos e, em média, os homens responderam ao inquérito cinco anos depois de terem recebido tratamento. Alguns homens tinham recebido tratamento 10 anos antes e outros tinham terminado pouco tempo antes.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 pode verificar no gráfico de distribuição da idade à data do primeiro diagnóstico, mais de 50% dos participantes foram diagnosticados antes dos 65 anos. Isto contraria a ideia de que o cancro da próstata é uma doença de homens mais velhos.</a:t>
            </a:r>
            <a:r>
              <a:rPr lang="en-GB" dirty="0">
                <a:effectLst/>
              </a:rPr>
              <a:t>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maioria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dos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participantes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vivia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com o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cônjuge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o que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é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importante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tendo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conta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efeitos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que o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tratamento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pode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função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sexual.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Existe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uma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ligeira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tendência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no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perfil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participantes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favor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nível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formação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mais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elevado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início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60% dos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submetidos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radical,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qualidade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8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Este </a:t>
            </a:r>
            <a:r>
              <a:rPr lang="en-US" dirty="0" err="1"/>
              <a:t>gráfico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que </a:t>
            </a:r>
            <a:r>
              <a:rPr lang="en-US" dirty="0" err="1"/>
              <a:t>classificaram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de um a </a:t>
            </a:r>
            <a:r>
              <a:rPr lang="en-US" dirty="0" err="1"/>
              <a:t>sete</a:t>
            </a:r>
            <a:r>
              <a:rPr lang="en-US" dirty="0"/>
              <a:t> e a </a:t>
            </a:r>
            <a:r>
              <a:rPr lang="en-US" dirty="0" err="1"/>
              <a:t>respetiva</a:t>
            </a:r>
            <a:r>
              <a:rPr lang="en-US" dirty="0"/>
              <a:t> </a:t>
            </a:r>
            <a:r>
              <a:rPr lang="en-US" dirty="0" err="1"/>
              <a:t>percentagem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categoria</a:t>
            </a:r>
            <a:r>
              <a:rPr lang="en-US" dirty="0"/>
              <a:t>. </a:t>
            </a:r>
            <a:r>
              <a:rPr lang="en-US" dirty="0" err="1"/>
              <a:t>Pode</a:t>
            </a:r>
            <a:r>
              <a:rPr lang="en-US" dirty="0"/>
              <a:t>-se </a:t>
            </a:r>
            <a:r>
              <a:rPr lang="en-US" dirty="0" err="1"/>
              <a:t>verificar</a:t>
            </a:r>
            <a:r>
              <a:rPr lang="en-US" dirty="0"/>
              <a:t> que a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dos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boa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Mas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veremos</a:t>
            </a:r>
            <a:r>
              <a:rPr lang="en-US" dirty="0"/>
              <a:t> no </a:t>
            </a:r>
            <a:r>
              <a:rPr lang="en-US" dirty="0" err="1"/>
              <a:t>próximo</a:t>
            </a:r>
            <a:r>
              <a:rPr lang="en-US" dirty="0"/>
              <a:t> slide,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aspetos</a:t>
            </a:r>
            <a:r>
              <a:rPr lang="en-US" dirty="0"/>
              <a:t> da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melhores</a:t>
            </a:r>
            <a:r>
              <a:rPr lang="en-US" dirty="0"/>
              <a:t> do que outros.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5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Este slide </a:t>
            </a:r>
            <a:r>
              <a:rPr lang="en-US" dirty="0" err="1"/>
              <a:t>mostra</a:t>
            </a:r>
            <a:r>
              <a:rPr lang="en-US" dirty="0"/>
              <a:t> as </a:t>
            </a:r>
            <a:r>
              <a:rPr lang="en-US" dirty="0" err="1"/>
              <a:t>pontuações</a:t>
            </a:r>
            <a:r>
              <a:rPr lang="en-US" dirty="0"/>
              <a:t> de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: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pontuação</a:t>
            </a:r>
            <a:r>
              <a:rPr lang="en-US" dirty="0"/>
              <a:t>, </a:t>
            </a:r>
            <a:r>
              <a:rPr lang="en-US" dirty="0" err="1"/>
              <a:t>pior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Este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que a </a:t>
            </a:r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função</a:t>
            </a:r>
            <a:r>
              <a:rPr lang="en-US" dirty="0"/>
              <a:t> sexual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grau</a:t>
            </a:r>
            <a:r>
              <a:rPr lang="en-US" dirty="0"/>
              <a:t>, a </a:t>
            </a:r>
            <a:r>
              <a:rPr lang="en-US" dirty="0" err="1"/>
              <a:t>incontinência</a:t>
            </a:r>
            <a:r>
              <a:rPr lang="en-US" dirty="0"/>
              <a:t>, </a:t>
            </a:r>
            <a:r>
              <a:rPr lang="en-US" dirty="0" err="1"/>
              <a:t>afetam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a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dos </a:t>
            </a:r>
            <a:r>
              <a:rPr lang="en-US" dirty="0" err="1"/>
              <a:t>homens</a:t>
            </a:r>
            <a:r>
              <a:rPr lang="en-US" dirty="0"/>
              <a:t> do que </a:t>
            </a:r>
            <a:r>
              <a:rPr lang="en-US" dirty="0" err="1"/>
              <a:t>os</a:t>
            </a:r>
            <a:r>
              <a:rPr lang="en-US" dirty="0"/>
              <a:t> outros </a:t>
            </a:r>
            <a:r>
              <a:rPr lang="en-US" dirty="0" err="1"/>
              <a:t>efeitos</a:t>
            </a:r>
            <a:r>
              <a:rPr lang="en-US" dirty="0"/>
              <a:t> </a:t>
            </a:r>
            <a:r>
              <a:rPr lang="en-US" dirty="0" err="1"/>
              <a:t>secundários</a:t>
            </a:r>
            <a:r>
              <a:rPr lang="en-US" dirty="0"/>
              <a:t> dos </a:t>
            </a:r>
            <a:r>
              <a:rPr lang="en-US" dirty="0" err="1"/>
              <a:t>tratamentos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0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destes resultados gerais, vamos analisar alguns aspetos específicos da qualidade de vida após o tratamento do cancro da próstata.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primeiro lugar, o desconforto, o cansaço e a insónia que os homens sentem após o tratamento.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7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Este slide </a:t>
            </a:r>
            <a:r>
              <a:rPr lang="en-US" dirty="0" err="1"/>
              <a:t>mostra</a:t>
            </a:r>
            <a:r>
              <a:rPr lang="en-US" dirty="0"/>
              <a:t> que o </a:t>
            </a:r>
            <a:r>
              <a:rPr lang="en-US" dirty="0" err="1"/>
              <a:t>desconforto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que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homens</a:t>
            </a:r>
            <a:r>
              <a:rPr lang="en-US" dirty="0"/>
              <a:t> </a:t>
            </a:r>
            <a:r>
              <a:rPr lang="en-US" dirty="0" err="1"/>
              <a:t>avançam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fases</a:t>
            </a:r>
            <a:r>
              <a:rPr lang="en-US" dirty="0"/>
              <a:t> de </a:t>
            </a:r>
            <a:r>
              <a:rPr lang="en-US" dirty="0" err="1"/>
              <a:t>tratamento</a:t>
            </a:r>
            <a:r>
              <a:rPr lang="en-US" dirty="0"/>
              <a:t>.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chegam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avançadas</a:t>
            </a:r>
            <a:r>
              <a:rPr lang="en-US" dirty="0"/>
              <a:t> de </a:t>
            </a:r>
            <a:r>
              <a:rPr lang="en-US" dirty="0" err="1"/>
              <a:t>quimioterapia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homens</a:t>
            </a:r>
            <a:r>
              <a:rPr lang="en-US" dirty="0"/>
              <a:t> </a:t>
            </a:r>
            <a:r>
              <a:rPr lang="en-US" dirty="0" err="1"/>
              <a:t>referem</a:t>
            </a:r>
            <a:r>
              <a:rPr lang="en-US" dirty="0"/>
              <a:t> um </a:t>
            </a:r>
            <a:r>
              <a:rPr lang="en-US" dirty="0" err="1"/>
              <a:t>nível</a:t>
            </a:r>
            <a:r>
              <a:rPr lang="en-US" dirty="0"/>
              <a:t> de </a:t>
            </a:r>
            <a:r>
              <a:rPr lang="en-US" dirty="0" err="1"/>
              <a:t>dor</a:t>
            </a:r>
            <a:r>
              <a:rPr lang="en-US" dirty="0"/>
              <a:t> e </a:t>
            </a:r>
            <a:r>
              <a:rPr lang="en-US" dirty="0" err="1"/>
              <a:t>desconforto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 superior </a:t>
            </a:r>
            <a:r>
              <a:rPr lang="en-US" dirty="0" err="1"/>
              <a:t>comparativamente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iniciais</a:t>
            </a:r>
            <a:r>
              <a:rPr lang="en-US" dirty="0"/>
              <a:t> de </a:t>
            </a:r>
            <a:r>
              <a:rPr lang="en-US" dirty="0" err="1"/>
              <a:t>tratamento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5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terço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quimioterapia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cansaço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comparativamente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outros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radioterapia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cansaço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cirurgia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0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5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bastante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insónia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submetidos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radioterapia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TPA 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quimioterapia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avança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quimioterapia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5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82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ansiedade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depressão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aproximadamente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ansiedade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visível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ansiedade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depressão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02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Contudo, uma recorrência do cancro da próstata parece afetar bastante a saúde mental do doente. Verifica-se que mais de metade dos participantes que tiveram uma recorrência classificam o efeito na sua saúde mental com um nível igual ou superior a seis – ou seja, consideram que teve um efeito significativo.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47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estudo mostrou que 42% dos homens que receberam tratamento para o cancro da próstata dizem sentir algum grau de ansiedade ou depressão.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1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tratamentos estão mais relacionados com problemas de saúde mental? Pode constatar novamente que os problemas parecem agravar-se quanto mais avançado for o cancro.</a:t>
            </a:r>
          </a:p>
          <a:p>
            <a:endParaRPr lang="en-GB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interessante notar que a vigilância ativa está associada a níveis mais altos de depressão ou ansiedade do que alguns tratamentos, como prostatectomia radical e radioterapia. Isto pode ter algo a ver com a preocupação a longo prazo que pode ser criada por testes regulares, e ao facto de ainda poderem ter de ser tomadas decisões de tratamento. Um inquérito realizado a homens sobre vigilância ativa por um dos membros da Europa </a:t>
            </a:r>
            <a:r>
              <a:rPr lang="pt-PT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Uomo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organização dinamarquesa de doentes com cancro da próstata PROPA, revelou que 37% se sentiam seriamente ou moderadamente preocupados</a:t>
            </a:r>
            <a:r>
              <a:rPr lang="en-GB" u="none" dirty="0">
                <a:effectLst/>
              </a:rPr>
              <a:t>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6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slide mostra novamente as pontuações de qualidade de vida: quanto mais alta é a pontuação, melhor é a qualidade de vida. Mostra a forma como a qualidade de vida se relaciona com a função sexual, após os diferentes tratamentos.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Pode-se verificar que a qualidade de vida dos participantes era melhor após a prostatectomia do que após a radioterapia, o que nos surpreendeu. Mas a diferença de 4 pontos entre a radioterapia e a prostatectomia radical é pequena e pode não ser clinicamente relevante.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as pontuações de qualidade de vida de ambos os tratamentos são obviamente baixas comparativamente à vigilância ativa.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é que a pontuação da vigilância ativa não é 100, o valor mais alto do índice EPIC? Claramente porque nestas idades (a idade média dos participantes do estudo era de 70 anos), a função sexual não é normalmente 100%.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Comparando estes números com os da população em geral, o índice médio EPIC da função sexual dos homens sem cancro da próstata é de 55,8, que é claramente muito semelhante à pontuação da vigilância ativa aqui apresentada. 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0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é realmente a dimensão do problema da função sexual (ou falta de função sexual)? Verifica-se que se trata de um problema grande ou moderado para cerca de metade dos homens. É possível que o valor fosse ainda mais elevado se a mesma questão tivesse sido colocada aos(às) seus parceiros(as).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6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 de três quartos dos homens que responderam ao questionário classificaram a sua função sexual atual como fraca ou muito fraca. Isto deve-se claramente em parte à idade do doente e também aos efeitos do tratamento.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Contudo, para efeitos de comparação, é interessante olhar para um estudo de 2017 de homens ligeiramente mais velhos (idade média 74,5 anos) sem cancro da próstata, em que foram usadas as mesmas medidas EPIC-26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Venderbos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al, PMID: 28168601). O estudo mostrou que 50% desses homens classificavam a sua função sexual como fraca ou muito fraca. Trata-se claramente de uma percentagem significativamente inferior aos 76% de homens com cancro da próstata do nosso estudo.</a:t>
            </a:r>
            <a:r>
              <a:rPr lang="en-GB" dirty="0">
                <a:effectLst/>
              </a:rPr>
              <a:t>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 a forma como os diferentes tratamentos afetam a função sexual, pode-se ver na linha mais acima que mais de metade dos homens submetidos a uma prostatectomia consideram a função sexual como um problema grande ou moderado. Trata-se de uma percentagem significativa.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valores da linha de baixo mostram como a função sexual parece ser um problema menos significativo após a radioterapia: 44,5% dos doentes submetidos a radioterapia tinham problemas significativos comparativamente a 54,5% dos doentes submetidos a prostatectomia.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um resultado mais óbvio do que o do gráfico S1, onde os valores relativos à função sexual eram muito semelhantes para a radioterapia e a prostatectomia. Ambos os resultados indicam que, no que respeita à função sexual, os dois principais tratamentos de primeira linha para o cancro da próstata têm um efeito importante na qualidade de vida.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1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 34% dos homens tinham experimentado medicamentos ou dispositivos para melhorar a ereção, pelo que existe uma clara necessidade de aumentar o aconselhamento sobre estas abordagens para ajudar os doentes a ultrapassar quaisquer problemas que possam surgir.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2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9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 à incontinência urinária, fizemos exatamente a mesma análise que tínhamos feito para a função sexual. Em primeiro lugar, comparámos os diferentes tratamentos. Verifica-se que a prostatectomia está associada a uma pior qualidade de vida em comparação com a radioterapia. Os outros tratamentos parecem ter menos efeitos.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Comparando estes números com os da população em geral, o índice médio EPIC da função urinária em homens sem cancro da próstata é 89,5.</a:t>
            </a:r>
            <a:r>
              <a:rPr lang="en-GB" dirty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4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 especificamente o controlo urinário, 61% do total de homens que participaram no inquérito tinham algum tipo de problema. A cirurgia parece estar associada aos problemas mais significativos. O valor da cirurgia comparado com o da vigilância ativa sugere que a cirurgia duplica a taxa de incontinência. É importante referir, contudo, que mesmo durante a vigilância ativa, existem problemas de perdas de urina. Isto é um reflexo da idade média dos participantes.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8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No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questionário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fraldas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incontinência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usavam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terço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fraldas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dia.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facto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terços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submetido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radical. Dos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submetidos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prostatectomia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usavam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fraldas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contextualizar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2017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NÃO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submetidos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próstata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10%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usavam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fraldas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(PMID: 28168601).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claramente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significativo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3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 o efeito que as perdas de urina têm na vida dos homens, 17% dos participantes no inquérito consideram que se trata de um problema grande ou moderado.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8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Desdobrando este valor em doentes submetidos a prostatectomia ou a radioterapia, é possível observar a o impacto do tipo de tratamento neste problema.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 os doentes submetidos a uma prostatectomia, os valores da linha de cima, verifica-se que 67% referem que as perdas de urina e «pinguinhas» são um problema.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valor pode ser comparado com o dos doentes submetidos a radioterapia, na segunda linha, em que 48% no total referem que as perdas de urina e «pinguinhas» são um problema.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37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 ser retiradas três mensagens-chave principais destes resultados do estudo EUPROMS.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é que a vigilância ativa deve ser sempre considerada, se puder ser aplicada de forma segura, porque é a que melhor protege a qualidade de vida em termos globais. Certamente que, no que respeita à incontinência e à função sexual, existe um claro contraste entre esta abordagem e outras.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2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segunda mensagem-chave é que a deteção precoce do cancro da próstata é extremamente importante. Quanto mais avançado estiver o cancro da próstata à data do diagnóstico, piores são os efeitos do tratamento na qualidade de vida. Este gráfico mostra que, analisando em conjunto os diversos fatores – desconforto, cansaço, insónia e saúde mental – todos eles ocorrem de forma mais acentuada com os tratamentos associados ao cancro da próstata mais avançado.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76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 terceira mensagem-chave que podemos retirar dos resultados do estudo EUPROMS é que os tratamentos e a assistência de alta qualidade são fatores essenciais. Os resultados do estudo EUPROMS mostram os efeitos graves associados aos tratamentos para o cancro da próstata. Os homens precisam de todas as competências e experiência que possam obter durante e após o tratamento, acompanhadas de informações e de assistência em cada uma das etapas do processo. Todos os homens com cancro da próstata devem ser tratados em centros de tratamento do cancro dedicados e dotados de equipas multidisciplinares.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importante perceber a forma como este estudo difere dos estudos anteriores e por que razão isso é importante. A maioria dos estudos sobre qualidade de vida em homens com cancro da próstata são conduzidos em ambiente clínico. Ou seja, os homens respondem a questões colocadas por médicos, ou preenchem questionários quando se deslocam ao hospital para fazer tratamentos ou exames. Este inquérito online foi preenchido por homens no seu próprio tempo e no conforto das suas casas. Isto significa que podem ter tido mais tempo para ponderar as suas respostas e também que se podem ter sentido mais à vontade para dizer como realmente se sentem. Por vezes as pessoas ficam preocupadas por poderem parecer críticas ou negativas perante os médicos ou outros profissionais de saúde.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Este </a:t>
            </a:r>
            <a:r>
              <a:rPr lang="en-US" dirty="0" err="1"/>
              <a:t>inquérito</a:t>
            </a:r>
            <a:r>
              <a:rPr lang="en-US" dirty="0"/>
              <a:t> </a:t>
            </a:r>
            <a:r>
              <a:rPr lang="en-US" dirty="0" err="1"/>
              <a:t>apresenta</a:t>
            </a:r>
            <a:r>
              <a:rPr lang="en-US" dirty="0"/>
              <a:t> um </a:t>
            </a:r>
            <a:r>
              <a:rPr lang="en-US" dirty="0" err="1"/>
              <a:t>retrato</a:t>
            </a:r>
            <a:r>
              <a:rPr lang="en-US" dirty="0"/>
              <a:t> – um panorama transversal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população</a:t>
            </a:r>
            <a:r>
              <a:rPr lang="en-US" dirty="0"/>
              <a:t> de </a:t>
            </a:r>
            <a:r>
              <a:rPr lang="en-US" dirty="0" err="1"/>
              <a:t>homens</a:t>
            </a:r>
            <a:r>
              <a:rPr lang="en-US" dirty="0"/>
              <a:t> que </a:t>
            </a:r>
            <a:r>
              <a:rPr lang="en-US" dirty="0" err="1"/>
              <a:t>receberam</a:t>
            </a:r>
            <a:r>
              <a:rPr lang="en-US" dirty="0"/>
              <a:t> </a:t>
            </a:r>
            <a:r>
              <a:rPr lang="en-US" dirty="0" err="1"/>
              <a:t>tratamento</a:t>
            </a:r>
            <a:r>
              <a:rPr lang="en-US" dirty="0"/>
              <a:t> para o </a:t>
            </a:r>
            <a:r>
              <a:rPr lang="en-US" dirty="0" err="1"/>
              <a:t>cancro</a:t>
            </a:r>
            <a:r>
              <a:rPr lang="en-US" dirty="0"/>
              <a:t> da </a:t>
            </a:r>
            <a:r>
              <a:rPr lang="en-US" dirty="0" err="1"/>
              <a:t>próstata</a:t>
            </a:r>
            <a:r>
              <a:rPr lang="en-US" dirty="0"/>
              <a:t> por </a:t>
            </a:r>
            <a:r>
              <a:rPr lang="en-US" dirty="0" err="1"/>
              <a:t>toda</a:t>
            </a:r>
            <a:r>
              <a:rPr lang="en-US" dirty="0"/>
              <a:t> a Europa. O </a:t>
            </a:r>
            <a:r>
              <a:rPr lang="en-US" dirty="0" err="1"/>
              <a:t>inquérito</a:t>
            </a:r>
            <a:r>
              <a:rPr lang="en-US" dirty="0"/>
              <a:t> </a:t>
            </a:r>
            <a:r>
              <a:rPr lang="en-US" dirty="0" err="1"/>
              <a:t>perguntava</a:t>
            </a:r>
            <a:r>
              <a:rPr lang="en-US" dirty="0"/>
              <a:t>: «Como </a:t>
            </a:r>
            <a:r>
              <a:rPr lang="en-US" dirty="0" err="1"/>
              <a:t>descreve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hoje</a:t>
            </a:r>
            <a:r>
              <a:rPr lang="en-US" dirty="0"/>
              <a:t>?»</a:t>
            </a:r>
          </a:p>
          <a:p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permitia</a:t>
            </a:r>
            <a:r>
              <a:rPr lang="en-US" dirty="0"/>
              <a:t> </a:t>
            </a:r>
            <a:r>
              <a:rPr lang="en-US" dirty="0" err="1"/>
              <a:t>analisar</a:t>
            </a:r>
            <a:r>
              <a:rPr lang="en-US" dirty="0"/>
              <a:t> </a:t>
            </a:r>
            <a:r>
              <a:rPr lang="en-US" dirty="0" err="1"/>
              <a:t>individualmente</a:t>
            </a:r>
            <a:r>
              <a:rPr lang="en-US" dirty="0"/>
              <a:t> a </a:t>
            </a:r>
            <a:r>
              <a:rPr lang="en-US" dirty="0" err="1"/>
              <a:t>condição</a:t>
            </a:r>
            <a:r>
              <a:rPr lang="en-US" dirty="0"/>
              <a:t> </a:t>
            </a:r>
            <a:r>
              <a:rPr lang="en-US" dirty="0" err="1"/>
              <a:t>clínica</a:t>
            </a:r>
            <a:r>
              <a:rPr lang="en-US" dirty="0"/>
              <a:t> dos </a:t>
            </a:r>
            <a:r>
              <a:rPr lang="en-US" dirty="0" err="1"/>
              <a:t>participantes</a:t>
            </a:r>
            <a:r>
              <a:rPr lang="en-US" dirty="0"/>
              <a:t> antes do </a:t>
            </a:r>
            <a:r>
              <a:rPr lang="en-US" dirty="0" err="1"/>
              <a:t>tratamento</a:t>
            </a:r>
            <a:r>
              <a:rPr lang="en-US" dirty="0"/>
              <a:t>, </a:t>
            </a:r>
            <a:r>
              <a:rPr lang="en-US" dirty="0" err="1"/>
              <a:t>nem</a:t>
            </a:r>
            <a:r>
              <a:rPr lang="en-US" dirty="0"/>
              <a:t> a forma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doentes</a:t>
            </a:r>
            <a:r>
              <a:rPr lang="en-US" dirty="0"/>
              <a:t> com </a:t>
            </a:r>
            <a:r>
              <a:rPr lang="en-US" dirty="0" err="1"/>
              <a:t>cancro</a:t>
            </a:r>
            <a:r>
              <a:rPr lang="en-US" dirty="0"/>
              <a:t> da </a:t>
            </a:r>
            <a:r>
              <a:rPr lang="en-US" dirty="0" err="1"/>
              <a:t>próstata</a:t>
            </a:r>
            <a:r>
              <a:rPr lang="en-US" dirty="0"/>
              <a:t> </a:t>
            </a:r>
            <a:r>
              <a:rPr lang="en-US" dirty="0" err="1"/>
              <a:t>diferem</a:t>
            </a:r>
            <a:r>
              <a:rPr lang="en-US" dirty="0"/>
              <a:t> da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. Para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seria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um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diferente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inquérito incluiu questões para obter os dados demográficos e uma série de questões para determinar o estado de saúde, as atividades diárias e a qualidade de vida através de três instrumentos validados habitualmente utilizados em investigação na área da saúde: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EQ-5D-5L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EORTC-QLQ-C30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EPIC-26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tamanho da amostra, de cerca de 3000 participantes, é bastante grande, o que torna os resultados fiáveis.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respostas distribuíram-se entre os 25 países, verificando-se contudo uma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subrepresentação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leste da Europa bem como uma ligeira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subrepresentação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sul da Europa.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3072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Europa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patient reported outcome study </a:t>
            </a:r>
          </a:p>
          <a:p>
            <a:endParaRPr lang="en-GB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O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primeiro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inquérito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sobre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próstata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qualidade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vida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conduzido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por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para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549FF-D602-B242-9B0B-6BBDEAB1D18B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6" name="Tekstvak 1">
            <a:extLst>
              <a:ext uri="{FF2B5EF4-FFF2-40B4-BE49-F238E27FC236}">
                <a16:creationId xmlns:a16="http://schemas.microsoft.com/office/drawing/2014/main" id="{38CFD700-E3F4-9C43-B700-0E3404A3B4F9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Perfil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participantes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19" name="Picture 18" descr="Blue logo.png">
            <a:extLst>
              <a:ext uri="{FF2B5EF4-FFF2-40B4-BE49-F238E27FC236}">
                <a16:creationId xmlns:a16="http://schemas.microsoft.com/office/drawing/2014/main" id="{E20118D8-EC83-5945-B210-F6234D9D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02638-3C33-F640-A4A8-23B5951AB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" y="1497439"/>
            <a:ext cx="8872497" cy="48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C76C40-3327-3443-A478-3467DB650E02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1" name="Tekstvak 1">
            <a:extLst>
              <a:ext uri="{FF2B5EF4-FFF2-40B4-BE49-F238E27FC236}">
                <a16:creationId xmlns:a16="http://schemas.microsoft.com/office/drawing/2014/main" id="{5F7160EC-51F8-9646-9A16-055A71003836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Perfil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participantes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25" name="Picture 24" descr="Blue logo.png">
            <a:extLst>
              <a:ext uri="{FF2B5EF4-FFF2-40B4-BE49-F238E27FC236}">
                <a16:creationId xmlns:a16="http://schemas.microsoft.com/office/drawing/2014/main" id="{8C8F7FF3-1861-1545-AE92-04962B8D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ACDAB-CEFC-CF4B-8BB4-C54473064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1" y="1435100"/>
            <a:ext cx="8784669" cy="47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46F60063-DFA1-4031-B50D-786756FCF277}"/>
              </a:ext>
            </a:extLst>
          </p:cNvPr>
          <p:cNvGraphicFramePr>
            <a:graphicFrameLocks/>
          </p:cNvGraphicFramePr>
          <p:nvPr/>
        </p:nvGraphicFramePr>
        <p:xfrm>
          <a:off x="-144109" y="12473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482CFB0B-AAF3-754E-9D2E-55B2296C71AC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4" name="Tekstvak 1">
            <a:extLst>
              <a:ext uri="{FF2B5EF4-FFF2-40B4-BE49-F238E27FC236}">
                <a16:creationId xmlns:a16="http://schemas.microsoft.com/office/drawing/2014/main" id="{402CAA52-814F-3F4F-95A1-0DD335F497AB}"/>
              </a:ext>
            </a:extLst>
          </p:cNvPr>
          <p:cNvSpPr txBox="1"/>
          <p:nvPr/>
        </p:nvSpPr>
        <p:spPr>
          <a:xfrm>
            <a:off x="892419" y="187036"/>
            <a:ext cx="92337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Perfil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tratamentos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efetuados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F638-0D5B-2746-A358-ACB3E755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" y="1494540"/>
            <a:ext cx="8821207" cy="46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506247" y="187036"/>
            <a:ext cx="692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A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análise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506247" y="1508856"/>
            <a:ext cx="1126242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análise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dos dados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foi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conduzida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pela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Professora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Monique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Roobol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 pela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sua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equipa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Departamento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Centro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Médico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Universitário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Erasmus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Roterdão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análise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permitiu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aqui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apresentados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 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foram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publicados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artigos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científicos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Alguns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aqui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apresentados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baseiam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-se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respostas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extraídas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diretamente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questionário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para as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quais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foi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calculada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é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apresentada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qualquer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significância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estatística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todos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permitem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informação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essencial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para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tomada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decisões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clínicas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o 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torna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clinicamente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relevantes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CF265C-5702-9E41-B739-2041CD7F35AF}"/>
              </a:ext>
            </a:extLst>
          </p:cNvPr>
          <p:cNvSpPr/>
          <p:nvPr/>
        </p:nvSpPr>
        <p:spPr>
          <a:xfrm>
            <a:off x="832335" y="857143"/>
            <a:ext cx="68723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Resultados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qualidade</a:t>
            </a:r>
            <a:r>
              <a:rPr lang="en-GB" sz="2800" dirty="0">
                <a:latin typeface="Roboto" panose="02000000000000000000" pitchFamily="2" charset="0"/>
              </a:rPr>
              <a:t> de </a:t>
            </a:r>
            <a:r>
              <a:rPr lang="en-GB" sz="2800" dirty="0" err="1">
                <a:latin typeface="Roboto" panose="02000000000000000000" pitchFamily="2" charset="0"/>
              </a:rPr>
              <a:t>vida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em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geral</a:t>
            </a:r>
            <a:endParaRPr lang="en-GB" sz="28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86850-50ED-4643-8EF6-84056D44D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06" y="1758339"/>
            <a:ext cx="9494187" cy="3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9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28DFE-5214-F944-BE8A-0CC442BC8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94" y="1091053"/>
            <a:ext cx="9419028" cy="47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984738" y="180753"/>
            <a:ext cx="10858152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Resultados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desconforto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cansaço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insónia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51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C3E3F-AA56-F54F-9671-00255F994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" y="1016000"/>
            <a:ext cx="10180445" cy="50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3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663FC-51F9-2A45-AD3B-EDFE4F36F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1" y="1025564"/>
            <a:ext cx="10180320" cy="4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9" y="187036"/>
            <a:ext cx="7092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Sobre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esta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apresentação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ea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apresentação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destina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-se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grupos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próstata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público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geral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divulgar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autorização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mas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terá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sempre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referenciar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 da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reproduzir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algum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gráficos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terá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referenciar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 da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71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EBD7B8-DAC1-AA44-92F2-AF3C3A936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5" y="906035"/>
            <a:ext cx="9797475" cy="51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Resultados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saúde</a:t>
            </a:r>
            <a:r>
              <a:rPr lang="en-GB" sz="2800" dirty="0">
                <a:latin typeface="Roboto" panose="02000000000000000000" pitchFamily="2" charset="0"/>
              </a:rPr>
              <a:t> mental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7342BC-4F19-BA42-B53C-A508F0B15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99" y="313544"/>
            <a:ext cx="7366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40921-8569-714E-8AA5-DE3B3ED88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08" y="544456"/>
            <a:ext cx="7476731" cy="56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9D5B3-E753-9A4F-9FDB-37E009EA9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7" y="679832"/>
            <a:ext cx="8886550" cy="53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46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677A0-CC56-0E44-81BE-4E047EEF3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35" y="849703"/>
            <a:ext cx="9620529" cy="51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Resultados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função</a:t>
            </a:r>
            <a:r>
              <a:rPr lang="en-GB" sz="2800" dirty="0">
                <a:latin typeface="Roboto" panose="02000000000000000000" pitchFamily="2" charset="0"/>
              </a:rPr>
              <a:t> sexual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40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1F590-1C29-BC41-AD17-9DDE1B205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630523"/>
            <a:ext cx="8699708" cy="52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7CF2A-8EAD-7E47-AD27-0CAA35E7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12" y="617430"/>
            <a:ext cx="9018501" cy="58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5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0BCFC-9ECC-A247-8295-57F7E797E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28" y="955727"/>
            <a:ext cx="9627506" cy="4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Contexto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2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0EDC1-135F-8F4A-A2C9-7F4D8F84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" y="587949"/>
            <a:ext cx="7960193" cy="56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7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AAF0A-3FF8-5B47-A392-C6910974F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34" y="1723869"/>
            <a:ext cx="10049385" cy="29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1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Resultados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incontinência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urinária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9A521-C5E6-F141-AF41-BEC324996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13629"/>
            <a:ext cx="7848600" cy="53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38AD6-DF92-514D-B396-E463357C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8" y="962660"/>
            <a:ext cx="8940483" cy="49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4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6C6CF-0FF3-6748-97A0-566D3C5A0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6" y="577459"/>
            <a:ext cx="8924561" cy="549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5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AF042-1B13-6648-AE8F-FF7FD9ABE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60" y="1008760"/>
            <a:ext cx="9659079" cy="4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7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2D58C-BA38-E548-AF14-0BCF33113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28" y="591154"/>
            <a:ext cx="7368053" cy="57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6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Mensagens-chave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49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Mensagens-chave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632C3-B369-014E-A57C-DB8504677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487368"/>
            <a:ext cx="8194040" cy="484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135467" y="187036"/>
            <a:ext cx="7296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contexto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506247" y="1491925"/>
            <a:ext cx="1155028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EUPROMS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significa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Patient Reported Outcome Study (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reportados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pelos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primeiro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grande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sobre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qualidade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após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tratamento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para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próstata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conduzido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pelos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próprios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Baseia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-se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questionário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online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preenchido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cerca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3000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homens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Oferece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nova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perspetiva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que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maioria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dos outros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sobre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qualidade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conduzidos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médicos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com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médicos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ambiente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clínico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começou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agosto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2019 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primeiros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divulgados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janeiro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2020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7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Mensagens-chave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5922F-B85C-8B4B-83C3-08EE7E13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437639"/>
            <a:ext cx="8539480" cy="47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3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Mensagens-chave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3" name="Tekstvak 10">
            <a:extLst>
              <a:ext uri="{FF2B5EF4-FFF2-40B4-BE49-F238E27FC236}">
                <a16:creationId xmlns:a16="http://schemas.microsoft.com/office/drawing/2014/main" id="{80851AD0-239D-2248-81CB-0118317E5A3E}"/>
              </a:ext>
            </a:extLst>
          </p:cNvPr>
          <p:cNvSpPr txBox="1"/>
          <p:nvPr/>
        </p:nvSpPr>
        <p:spPr>
          <a:xfrm>
            <a:off x="892419" y="1512278"/>
            <a:ext cx="119619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São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necessários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centros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dedicados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ao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tratamento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equipas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multidisciplinares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BACA75-67DA-7E4E-97AB-BFB777C1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2" y="2494214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0" y="187036"/>
            <a:ext cx="743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contexto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divulgou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EUPROMS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várias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conferências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médicas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importantes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incluindo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congresso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Associação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(EAU)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reunião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anual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Secção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Oncológica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da 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congresso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Sociedade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Oncologia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Médica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(ESMO)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congresso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multidisciplinar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sobre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urológico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(EMUC)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 webinar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Organização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para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Investigação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Tratamento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(EORTC)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também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têm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vindo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a ser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publicados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várias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publicações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incluindo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revista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European Urology Focus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9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0" y="187036"/>
            <a:ext cx="74315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contexto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3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inquérito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permitem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um «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retrato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instantâneo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dos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relacionados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qualidade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 que se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deparam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homens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próstata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determinado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momento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Fornecem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informações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ajudar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doentes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médicos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tomar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decisões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sobre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tratamentos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ajudar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campanhas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sensibilização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para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diagnóstico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precoce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próstata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ajudar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promover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estratégias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vigilância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ativa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3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686778" y="21592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>
                <a:latin typeface="Roboto" panose="02000000000000000000" pitchFamily="2" charset="0"/>
              </a:rPr>
              <a:t>Como </a:t>
            </a:r>
            <a:r>
              <a:rPr lang="en-GB" sz="2800" dirty="0" err="1">
                <a:latin typeface="Roboto" panose="02000000000000000000" pitchFamily="2" charset="0"/>
              </a:rPr>
              <a:t>foi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conduzido</a:t>
            </a:r>
            <a:r>
              <a:rPr lang="en-GB" sz="2800" dirty="0">
                <a:latin typeface="Roboto" panose="02000000000000000000" pitchFamily="2" charset="0"/>
              </a:rPr>
              <a:t> o </a:t>
            </a:r>
            <a:r>
              <a:rPr lang="en-GB" sz="2800" dirty="0" err="1">
                <a:latin typeface="Roboto" panose="02000000000000000000" pitchFamily="2" charset="0"/>
              </a:rPr>
              <a:t>estudo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0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O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questionário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Inquérito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online de 20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minutos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para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homens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receberam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tratamento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para 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cancro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próstata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Disponível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19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línguas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Questionários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qualidade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vida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validados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utilizados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no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estudo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 EPIC-26, EORTC-QLQ e EQ-5D-5L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respostas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eram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anónimas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3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6F7E91-674B-DA49-9B3B-623A631D9AE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4" name="Tekstvak 1">
            <a:extLst>
              <a:ext uri="{FF2B5EF4-FFF2-40B4-BE49-F238E27FC236}">
                <a16:creationId xmlns:a16="http://schemas.microsoft.com/office/drawing/2014/main" id="{953DD251-6247-6847-AA17-EA2C28CD6D87}"/>
              </a:ext>
            </a:extLst>
          </p:cNvPr>
          <p:cNvSpPr txBox="1"/>
          <p:nvPr/>
        </p:nvSpPr>
        <p:spPr>
          <a:xfrm>
            <a:off x="892419" y="187036"/>
            <a:ext cx="87765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Respostas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por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região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geográfica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B87D7-F362-8241-8D86-6FFE4E770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" y="1483315"/>
            <a:ext cx="10617629" cy="4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16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EAU patient view Barcelona 2019 André Deschamps</Template>
  <TotalTime>7355</TotalTime>
  <Words>2887</Words>
  <Application>Microsoft Macintosh PowerPoint</Application>
  <PresentationFormat>Widescreen</PresentationFormat>
  <Paragraphs>206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Roboto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 deschamps</dc:creator>
  <cp:lastModifiedBy>Simon Crompton</cp:lastModifiedBy>
  <cp:revision>203</cp:revision>
  <dcterms:created xsi:type="dcterms:W3CDTF">2019-05-14T09:26:05Z</dcterms:created>
  <dcterms:modified xsi:type="dcterms:W3CDTF">2021-03-22T14:38:29Z</dcterms:modified>
</cp:coreProperties>
</file>