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312" r:id="rId3"/>
    <p:sldId id="314" r:id="rId4"/>
    <p:sldId id="316" r:id="rId5"/>
    <p:sldId id="317" r:id="rId6"/>
    <p:sldId id="318" r:id="rId7"/>
    <p:sldId id="299" r:id="rId8"/>
    <p:sldId id="319" r:id="rId9"/>
    <p:sldId id="300" r:id="rId10"/>
    <p:sldId id="323" r:id="rId11"/>
    <p:sldId id="260" r:id="rId12"/>
    <p:sldId id="302" r:id="rId13"/>
    <p:sldId id="321" r:id="rId14"/>
    <p:sldId id="309" r:id="rId15"/>
    <p:sldId id="320" r:id="rId16"/>
    <p:sldId id="262" r:id="rId17"/>
    <p:sldId id="322" r:id="rId18"/>
    <p:sldId id="272" r:id="rId19"/>
    <p:sldId id="273" r:id="rId20"/>
    <p:sldId id="274" r:id="rId21"/>
    <p:sldId id="303" r:id="rId22"/>
    <p:sldId id="275" r:id="rId23"/>
    <p:sldId id="276" r:id="rId24"/>
    <p:sldId id="277" r:id="rId25"/>
    <p:sldId id="278" r:id="rId26"/>
    <p:sldId id="304" r:id="rId27"/>
    <p:sldId id="279" r:id="rId28"/>
    <p:sldId id="280" r:id="rId29"/>
    <p:sldId id="281" r:id="rId30"/>
    <p:sldId id="282" r:id="rId31"/>
    <p:sldId id="284" r:id="rId32"/>
    <p:sldId id="305" r:id="rId33"/>
    <p:sldId id="285" r:id="rId34"/>
    <p:sldId id="286" r:id="rId35"/>
    <p:sldId id="287" r:id="rId36"/>
    <p:sldId id="288" r:id="rId37"/>
    <p:sldId id="289" r:id="rId38"/>
    <p:sldId id="310" r:id="rId39"/>
    <p:sldId id="324" r:id="rId40"/>
    <p:sldId id="325" r:id="rId41"/>
    <p:sldId id="32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 deschamps" initials="ad" lastIdx="8" clrIdx="0">
    <p:extLst>
      <p:ext uri="{19B8F6BF-5375-455C-9EA6-DF929625EA0E}">
        <p15:presenceInfo xmlns:p15="http://schemas.microsoft.com/office/powerpoint/2012/main" userId="29108d73b4981f04" providerId="Windows Live"/>
      </p:ext>
    </p:extLst>
  </p:cmAuthor>
  <p:cmAuthor id="2" name="Simon Crompton" initials="SC" lastIdx="1" clrIdx="1">
    <p:extLst>
      <p:ext uri="{19B8F6BF-5375-455C-9EA6-DF929625EA0E}">
        <p15:presenceInfo xmlns:p15="http://schemas.microsoft.com/office/powerpoint/2012/main" userId="bc91a5c6fdef56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AA4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38" autoAdjust="0"/>
    <p:restoredTop sz="75800" autoAdjust="0"/>
  </p:normalViewPr>
  <p:slideViewPr>
    <p:cSldViewPr snapToGrid="0">
      <p:cViewPr varScale="1">
        <p:scale>
          <a:sx n="102" d="100"/>
          <a:sy n="102" d="100"/>
        </p:scale>
        <p:origin x="120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+mn-ea"/>
                <a:cs typeface="+mn-cs"/>
              </a:defRPr>
            </a:pPr>
            <a:r>
              <a:rPr lang="nl-BE"/>
              <a:t>Number of treatments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1BCC5-DA61-B64A-A85F-3C250C3717DA}" type="datetimeFigureOut">
              <a:rPr lang="en-US" smtClean="0"/>
              <a:t>3/4/21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C2793-E073-7A4C-BFE8-8257B50E4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5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1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Średni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wiek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momencie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rozpoznania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wynosił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64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lata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a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mężczyźni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zgłaszali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się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średnio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pięć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lat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po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leczeniu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jednych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leczenie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zakończyło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się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10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lat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wcześniej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innych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właśnie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się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zakończyło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Jak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widać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wykresie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rozkładu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wieku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momencie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pierwszego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rozpoznania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ponad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50%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respondentów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zostało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zdiagnozowanych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przed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65.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rokiem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życia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Przeczy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to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przekonaniu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że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rak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prostaty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jest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chorobą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starszych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mężczyzn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4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Większość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respondentów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mieszkała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z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partnerem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/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partnerką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co jest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istotne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biorąc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pod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uwagę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wpływ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jaki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leczenie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może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mieć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sprawność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seksualną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Profil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respondentów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jest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lekko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przesunięty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kierunku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wykształcenia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wyższego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3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Uwaga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Większość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pacjentów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otrzymała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tylko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jedną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terapię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rozpoczęciem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Około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respondentów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przeszło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radykalną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prostatektomię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ogólne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wyniki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będzie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oddziaływać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wpływ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konkretnego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leczenia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jakość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życia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5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86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tym</a:t>
            </a:r>
            <a:r>
              <a:rPr lang="en-US" dirty="0"/>
              <a:t> </a:t>
            </a:r>
            <a:r>
              <a:rPr lang="en-US" dirty="0" err="1"/>
              <a:t>wykresie</a:t>
            </a:r>
            <a:r>
              <a:rPr lang="en-US" dirty="0"/>
              <a:t> </a:t>
            </a:r>
            <a:r>
              <a:rPr lang="en-US" dirty="0" err="1"/>
              <a:t>wszyscy</a:t>
            </a:r>
            <a:r>
              <a:rPr lang="en-US" dirty="0"/>
              <a:t> </a:t>
            </a:r>
            <a:r>
              <a:rPr lang="en-US" dirty="0" err="1"/>
              <a:t>respondenci</a:t>
            </a:r>
            <a:r>
              <a:rPr lang="en-US" dirty="0"/>
              <a:t> </a:t>
            </a:r>
            <a:r>
              <a:rPr lang="en-US" dirty="0" err="1"/>
              <a:t>oceniają</a:t>
            </a:r>
            <a:r>
              <a:rPr lang="en-US" dirty="0"/>
              <a:t> </a:t>
            </a:r>
            <a:r>
              <a:rPr lang="en-US" dirty="0" err="1"/>
              <a:t>jakość</a:t>
            </a:r>
            <a:r>
              <a:rPr lang="en-US" dirty="0"/>
              <a:t> </a:t>
            </a:r>
            <a:r>
              <a:rPr lang="en-US" dirty="0" err="1"/>
              <a:t>swojego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w </a:t>
            </a:r>
            <a:r>
              <a:rPr lang="en-US" dirty="0" err="1"/>
              <a:t>skali</a:t>
            </a:r>
            <a:r>
              <a:rPr lang="en-US" dirty="0"/>
              <a:t> od 1 do 7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odsetek</a:t>
            </a:r>
            <a:r>
              <a:rPr lang="en-US" dirty="0"/>
              <a:t> w </a:t>
            </a:r>
            <a:r>
              <a:rPr lang="en-US" dirty="0" err="1"/>
              <a:t>każdej</a:t>
            </a:r>
            <a:r>
              <a:rPr lang="en-US" dirty="0"/>
              <a:t> </a:t>
            </a:r>
            <a:r>
              <a:rPr lang="en-US" dirty="0" err="1"/>
              <a:t>kategorii</a:t>
            </a:r>
            <a:r>
              <a:rPr lang="en-US" dirty="0"/>
              <a:t>. </a:t>
            </a:r>
            <a:r>
              <a:rPr lang="en-US" dirty="0" err="1"/>
              <a:t>Można</a:t>
            </a:r>
            <a:r>
              <a:rPr lang="en-US" dirty="0"/>
              <a:t> </a:t>
            </a:r>
            <a:r>
              <a:rPr lang="en-US" dirty="0" err="1"/>
              <a:t>zobaczyć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jakość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</a:t>
            </a:r>
            <a:r>
              <a:rPr lang="en-US" dirty="0" err="1"/>
              <a:t>respondentów</a:t>
            </a:r>
            <a:r>
              <a:rPr lang="en-US" dirty="0"/>
              <a:t> jest </a:t>
            </a:r>
            <a:r>
              <a:rPr lang="en-US" dirty="0" err="1"/>
              <a:t>ogólnie</a:t>
            </a:r>
            <a:r>
              <a:rPr lang="en-US" dirty="0"/>
              <a:t> dobra. Ale jak </a:t>
            </a:r>
            <a:r>
              <a:rPr lang="en-US" dirty="0" err="1"/>
              <a:t>zobaczymy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następnym</a:t>
            </a:r>
            <a:r>
              <a:rPr lang="en-US" dirty="0"/>
              <a:t> </a:t>
            </a:r>
            <a:r>
              <a:rPr lang="en-US" dirty="0" err="1"/>
              <a:t>slajdzie</a:t>
            </a:r>
            <a:r>
              <a:rPr lang="en-US" dirty="0"/>
              <a:t>, </a:t>
            </a:r>
            <a:r>
              <a:rPr lang="en-US" dirty="0" err="1"/>
              <a:t>niektóre</a:t>
            </a:r>
            <a:r>
              <a:rPr lang="en-US" dirty="0"/>
              <a:t> </a:t>
            </a:r>
            <a:r>
              <a:rPr lang="en-US" dirty="0" err="1"/>
              <a:t>aspekty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</a:t>
            </a:r>
            <a:r>
              <a:rPr lang="en-US" dirty="0" err="1"/>
              <a:t>są</a:t>
            </a:r>
            <a:r>
              <a:rPr lang="en-US" dirty="0"/>
              <a:t> </a:t>
            </a:r>
            <a:r>
              <a:rPr lang="en-US" dirty="0" err="1"/>
              <a:t>lepsze</a:t>
            </a:r>
            <a:r>
              <a:rPr lang="en-US" dirty="0"/>
              <a:t> od </a:t>
            </a:r>
            <a:r>
              <a:rPr lang="en-US" dirty="0" err="1"/>
              <a:t>innych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55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Slajd</a:t>
            </a:r>
            <a:r>
              <a:rPr lang="en-US" dirty="0"/>
              <a:t> ten </a:t>
            </a:r>
            <a:r>
              <a:rPr lang="en-US" dirty="0" err="1"/>
              <a:t>przedstawia</a:t>
            </a:r>
            <a:r>
              <a:rPr lang="en-US" dirty="0"/>
              <a:t> </a:t>
            </a:r>
            <a:r>
              <a:rPr lang="en-US" dirty="0" err="1"/>
              <a:t>wyniki</a:t>
            </a:r>
            <a:r>
              <a:rPr lang="en-US" dirty="0"/>
              <a:t> z </a:t>
            </a:r>
            <a:r>
              <a:rPr lang="en-US" dirty="0" err="1"/>
              <a:t>zakresu</a:t>
            </a:r>
            <a:r>
              <a:rPr lang="en-US" dirty="0"/>
              <a:t> </a:t>
            </a:r>
            <a:r>
              <a:rPr lang="en-US" dirty="0" err="1"/>
              <a:t>jakości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, </a:t>
            </a:r>
            <a:r>
              <a:rPr lang="en-US" dirty="0" err="1"/>
              <a:t>więc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niższy</a:t>
            </a:r>
            <a:r>
              <a:rPr lang="en-US" dirty="0"/>
              <a:t> </a:t>
            </a:r>
            <a:r>
              <a:rPr lang="en-US" dirty="0" err="1"/>
              <a:t>wynik</a:t>
            </a:r>
            <a:r>
              <a:rPr lang="en-US" dirty="0"/>
              <a:t>, </a:t>
            </a:r>
            <a:r>
              <a:rPr lang="en-US" dirty="0" err="1"/>
              <a:t>tym</a:t>
            </a:r>
            <a:r>
              <a:rPr lang="en-US" dirty="0"/>
              <a:t> </a:t>
            </a:r>
            <a:r>
              <a:rPr lang="en-US" dirty="0" err="1"/>
              <a:t>gorsza</a:t>
            </a:r>
            <a:r>
              <a:rPr lang="en-US" dirty="0"/>
              <a:t> </a:t>
            </a:r>
            <a:r>
              <a:rPr lang="en-US" dirty="0" err="1"/>
              <a:t>jakość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Stwierdzono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brak</a:t>
            </a:r>
            <a:r>
              <a:rPr lang="en-US" dirty="0"/>
              <a:t> </a:t>
            </a:r>
            <a:r>
              <a:rPr lang="en-US" dirty="0" err="1"/>
              <a:t>sprawności</a:t>
            </a:r>
            <a:r>
              <a:rPr lang="en-US" dirty="0"/>
              <a:t> </a:t>
            </a:r>
            <a:r>
              <a:rPr lang="en-US" dirty="0" err="1"/>
              <a:t>seksualnej</a:t>
            </a:r>
            <a:r>
              <a:rPr lang="en-US" dirty="0"/>
              <a:t>, </a:t>
            </a:r>
            <a:r>
              <a:rPr lang="en-US" dirty="0" err="1"/>
              <a:t>oraz</a:t>
            </a:r>
            <a:r>
              <a:rPr lang="en-US" dirty="0"/>
              <a:t> w </a:t>
            </a:r>
            <a:r>
              <a:rPr lang="en-US" dirty="0" err="1"/>
              <a:t>mniejszym</a:t>
            </a:r>
            <a:r>
              <a:rPr lang="en-US" dirty="0"/>
              <a:t> </a:t>
            </a:r>
            <a:r>
              <a:rPr lang="en-US" dirty="0" err="1"/>
              <a:t>stopniu</a:t>
            </a:r>
            <a:r>
              <a:rPr lang="en-US" dirty="0"/>
              <a:t> </a:t>
            </a:r>
            <a:r>
              <a:rPr lang="en-US" dirty="0" err="1"/>
              <a:t>nietrzymanie</a:t>
            </a:r>
            <a:r>
              <a:rPr lang="en-US" dirty="0"/>
              <a:t> </a:t>
            </a:r>
            <a:r>
              <a:rPr lang="en-US" dirty="0" err="1"/>
              <a:t>moczu</a:t>
            </a:r>
            <a:r>
              <a:rPr lang="en-US" dirty="0"/>
              <a:t>, </a:t>
            </a:r>
            <a:r>
              <a:rPr lang="en-US" dirty="0" err="1"/>
              <a:t>wpływają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jakość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</a:t>
            </a:r>
            <a:r>
              <a:rPr lang="en-US" dirty="0" err="1"/>
              <a:t>mężczyzn</a:t>
            </a:r>
            <a:r>
              <a:rPr lang="en-US" dirty="0"/>
              <a:t> </a:t>
            </a:r>
            <a:r>
              <a:rPr lang="en-US" dirty="0" err="1"/>
              <a:t>znacznie</a:t>
            </a:r>
            <a:r>
              <a:rPr lang="en-US" dirty="0"/>
              <a:t> </a:t>
            </a:r>
            <a:r>
              <a:rPr lang="en-US" dirty="0" err="1"/>
              <a:t>bardziej</a:t>
            </a:r>
            <a:r>
              <a:rPr lang="en-US" dirty="0"/>
              <a:t> </a:t>
            </a:r>
            <a:r>
              <a:rPr lang="en-US" dirty="0" err="1"/>
              <a:t>niż</a:t>
            </a:r>
            <a:r>
              <a:rPr lang="en-US" dirty="0"/>
              <a:t> </a:t>
            </a:r>
            <a:r>
              <a:rPr lang="en-US" dirty="0" err="1"/>
              <a:t>inne</a:t>
            </a:r>
            <a:r>
              <a:rPr lang="en-US" dirty="0"/>
              <a:t> </a:t>
            </a:r>
            <a:r>
              <a:rPr lang="en-US" dirty="0" err="1"/>
              <a:t>skutki</a:t>
            </a:r>
            <a:r>
              <a:rPr lang="en-US" dirty="0"/>
              <a:t> </a:t>
            </a:r>
            <a:r>
              <a:rPr lang="en-US" dirty="0" err="1"/>
              <a:t>leczenia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0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tych ogólnych ustaleniach przyjrzyjmy się niektórym konkretnym aspektom jakości życia po leczeniu raka prostaty.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pierwsze: dyskomfort, zmęczenie i bezsenność, których doświadczają mężczyźni po leczeniu.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87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tym</a:t>
            </a:r>
            <a:r>
              <a:rPr lang="en-US" dirty="0"/>
              <a:t> </a:t>
            </a:r>
            <a:r>
              <a:rPr lang="en-US" dirty="0" err="1"/>
              <a:t>slajdzie</a:t>
            </a:r>
            <a:r>
              <a:rPr lang="en-US" dirty="0"/>
              <a:t> </a:t>
            </a:r>
            <a:r>
              <a:rPr lang="en-US" dirty="0" err="1"/>
              <a:t>widać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dyskomfort</a:t>
            </a:r>
            <a:r>
              <a:rPr lang="en-US" dirty="0"/>
              <a:t> </a:t>
            </a:r>
            <a:r>
              <a:rPr lang="en-US" dirty="0" err="1"/>
              <a:t>zwiększa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, </a:t>
            </a:r>
            <a:r>
              <a:rPr lang="en-US" dirty="0" err="1"/>
              <a:t>gdy</a:t>
            </a:r>
            <a:r>
              <a:rPr lang="en-US" dirty="0"/>
              <a:t> </a:t>
            </a:r>
            <a:r>
              <a:rPr lang="en-US" dirty="0" err="1"/>
              <a:t>mężczyźni</a:t>
            </a:r>
            <a:r>
              <a:rPr lang="en-US" dirty="0"/>
              <a:t> </a:t>
            </a:r>
            <a:r>
              <a:rPr lang="en-US" dirty="0" err="1"/>
              <a:t>przechodzą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kolejne</a:t>
            </a:r>
            <a:r>
              <a:rPr lang="en-US" dirty="0"/>
              <a:t> </a:t>
            </a:r>
            <a:r>
              <a:rPr lang="en-US" dirty="0" err="1"/>
              <a:t>etapy</a:t>
            </a:r>
            <a:r>
              <a:rPr lang="en-US" dirty="0"/>
              <a:t> </a:t>
            </a:r>
            <a:r>
              <a:rPr lang="en-US" dirty="0" err="1"/>
              <a:t>leczenia</a:t>
            </a:r>
            <a:r>
              <a:rPr lang="en-US" dirty="0"/>
              <a:t>. </a:t>
            </a:r>
            <a:r>
              <a:rPr lang="en-US" dirty="0" err="1"/>
              <a:t>Gdy</a:t>
            </a:r>
            <a:r>
              <a:rPr lang="en-US" dirty="0"/>
              <a:t> </a:t>
            </a:r>
            <a:r>
              <a:rPr lang="en-US" dirty="0" err="1"/>
              <a:t>dojdzie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do </a:t>
            </a:r>
            <a:r>
              <a:rPr lang="en-US" dirty="0" err="1"/>
              <a:t>chemioterapii</a:t>
            </a:r>
            <a:r>
              <a:rPr lang="en-US" dirty="0"/>
              <a:t> </a:t>
            </a:r>
            <a:r>
              <a:rPr lang="en-US" dirty="0" err="1"/>
              <a:t>powiązanej</a:t>
            </a:r>
            <a:r>
              <a:rPr lang="en-US" dirty="0"/>
              <a:t> z </a:t>
            </a:r>
            <a:r>
              <a:rPr lang="en-US" dirty="0" err="1"/>
              <a:t>zaawansowanym</a:t>
            </a:r>
            <a:r>
              <a:rPr lang="en-US" dirty="0"/>
              <a:t> stadium </a:t>
            </a:r>
            <a:r>
              <a:rPr lang="en-US" dirty="0" err="1"/>
              <a:t>choroby</a:t>
            </a:r>
            <a:r>
              <a:rPr lang="en-US" dirty="0"/>
              <a:t>, </a:t>
            </a:r>
            <a:r>
              <a:rPr lang="en-US" dirty="0" err="1"/>
              <a:t>obserwowany</a:t>
            </a:r>
            <a:r>
              <a:rPr lang="en-US" dirty="0"/>
              <a:t> jest </a:t>
            </a:r>
            <a:r>
              <a:rPr lang="en-US" dirty="0" err="1"/>
              <a:t>ponad</a:t>
            </a:r>
            <a:r>
              <a:rPr lang="en-US" dirty="0"/>
              <a:t> </a:t>
            </a:r>
            <a:r>
              <a:rPr lang="en-US" dirty="0" err="1"/>
              <a:t>trzykrotny</a:t>
            </a:r>
            <a:r>
              <a:rPr lang="en-US" dirty="0"/>
              <a:t> </a:t>
            </a:r>
            <a:r>
              <a:rPr lang="en-US" dirty="0" err="1"/>
              <a:t>wzrost</a:t>
            </a:r>
            <a:r>
              <a:rPr lang="en-US" dirty="0"/>
              <a:t> </a:t>
            </a:r>
            <a:r>
              <a:rPr lang="en-US" dirty="0" err="1"/>
              <a:t>liczby</a:t>
            </a:r>
            <a:r>
              <a:rPr lang="en-US" dirty="0"/>
              <a:t> </a:t>
            </a:r>
            <a:r>
              <a:rPr lang="en-US" dirty="0" err="1"/>
              <a:t>zgłoszeń</a:t>
            </a:r>
            <a:r>
              <a:rPr lang="en-US" dirty="0"/>
              <a:t> </a:t>
            </a:r>
            <a:r>
              <a:rPr lang="en-US" dirty="0" err="1"/>
              <a:t>bólu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dyskomfortu</a:t>
            </a:r>
            <a:r>
              <a:rPr lang="en-US" dirty="0"/>
              <a:t> w </a:t>
            </a:r>
            <a:r>
              <a:rPr lang="en-US" dirty="0" err="1"/>
              <a:t>porównaniu</a:t>
            </a:r>
            <a:r>
              <a:rPr lang="en-US" dirty="0"/>
              <a:t> z </a:t>
            </a:r>
            <a:r>
              <a:rPr lang="en-US" dirty="0" err="1"/>
              <a:t>terapiami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wczesnym</a:t>
            </a:r>
            <a:r>
              <a:rPr lang="en-US" dirty="0"/>
              <a:t> stadium.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57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Ponad jedna trzecia mężczyzn, którzy otrzymali chemioterapię, twierdzi, że czuli się zmęczeni w ciągu ostatniego tygodnia. Poziomy zmęczenia są stosunkowo niższe w przypadku innych metod leczenia, ale radioterapia wydaje się być powiązana z większym nasileniem zmęczenia niż operacja.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00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wykazało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bezsenność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wydaje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się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mieć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duży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wpływ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mężczyzn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radioterapii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ADT,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także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chemioterapii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Występowanie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efektu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zwiększa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się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prawie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dwukrotnie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leczenie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przechodzi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chemioterapii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9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5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82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różnych etapach leczenia występują różne poziomy lęku i depresji. Mężczyźni doświadczają mniej więcej równego poziomu lęku podczas leczenia w ramach pierwszej i drugiej linii. Ale można zaobserwować, że lęk i depresja zwykle ustępują po leczeniu.</a:t>
            </a:r>
            <a:r>
              <a:rPr lang="en-GB" dirty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02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przypadku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nawrotu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wydaje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się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mieć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duży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wpływ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zdrowie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psychiczne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pacjenta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Widać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połowa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respondentów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którzy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nawrót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oceniała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wpływ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zdrowie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psychiczne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poziomie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sześć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innymi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słowy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miało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znaczący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wpływ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47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wykazało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42%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mężczyzn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którzy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leczeni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powodu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twierdzi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pewnego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odczuwają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lęk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cierpią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depresję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21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Jakie zabiegi najczęściej wiążą się z problemami psychicznymi? Po raz kolejny widać, że problemy wydają się być tym większe, im bardziej zaawansowany jest rak.</a:t>
            </a:r>
            <a:endParaRPr lang="en-GB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Warto zauważyć, że aktywny nadzór wiąże się z wyższym poziomem depresji i lęku niż niektóre zabiegi, takie jak radykalna </a:t>
            </a:r>
            <a:r>
              <a:rPr lang="pl-PL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prostatektomia</a:t>
            </a:r>
            <a:r>
              <a:rPr lang="pl-PL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radioterapia. Może to wynikać z długoterminowego charakteru niepokoju, który może być spowodowany przez regularne badania, i fakt, że wciąż może być konieczne podjęcie decyzji dotyczących leczenia. Badanie mężczyzn poddawanych czynnemu nadzorowi przeprowadzone przez jednego z członków Grupy Europa </a:t>
            </a:r>
            <a:r>
              <a:rPr lang="pl-PL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Uomo</a:t>
            </a:r>
            <a:r>
              <a:rPr lang="pl-PL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duńską organizację pacjentów z rakiem prostaty PROPA, wykazało, że 37% osób odczuwało poważny lub umiarkowany niepokój.</a:t>
            </a:r>
            <a:endParaRPr lang="en-GB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66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Ten </a:t>
            </a:r>
            <a:r>
              <a:rPr lang="en-US" dirty="0" err="1"/>
              <a:t>slajd</a:t>
            </a:r>
            <a:r>
              <a:rPr lang="en-US" dirty="0"/>
              <a:t> </a:t>
            </a:r>
            <a:r>
              <a:rPr lang="en-US" dirty="0" err="1"/>
              <a:t>ponownie</a:t>
            </a:r>
            <a:r>
              <a:rPr lang="en-US" dirty="0"/>
              <a:t> </a:t>
            </a:r>
            <a:r>
              <a:rPr lang="en-US" dirty="0" err="1"/>
              <a:t>pokazuje</a:t>
            </a:r>
            <a:r>
              <a:rPr lang="en-US" dirty="0"/>
              <a:t> </a:t>
            </a:r>
            <a:r>
              <a:rPr lang="en-US" dirty="0" err="1"/>
              <a:t>ocenę</a:t>
            </a:r>
            <a:r>
              <a:rPr lang="en-US" dirty="0"/>
              <a:t> </a:t>
            </a:r>
            <a:r>
              <a:rPr lang="en-US" dirty="0" err="1"/>
              <a:t>jakości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: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wyższy</a:t>
            </a:r>
            <a:r>
              <a:rPr lang="en-US" dirty="0"/>
              <a:t> </a:t>
            </a:r>
            <a:r>
              <a:rPr lang="en-US" dirty="0" err="1"/>
              <a:t>wynik</a:t>
            </a:r>
            <a:r>
              <a:rPr lang="en-US" dirty="0"/>
              <a:t>, </a:t>
            </a:r>
            <a:r>
              <a:rPr lang="en-US" dirty="0" err="1"/>
              <a:t>tym</a:t>
            </a:r>
            <a:r>
              <a:rPr lang="en-US" dirty="0"/>
              <a:t> </a:t>
            </a:r>
            <a:r>
              <a:rPr lang="en-US" dirty="0" err="1"/>
              <a:t>lepsza</a:t>
            </a:r>
            <a:r>
              <a:rPr lang="en-US" dirty="0"/>
              <a:t> </a:t>
            </a:r>
            <a:r>
              <a:rPr lang="en-US" dirty="0" err="1"/>
              <a:t>jakość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. </a:t>
            </a:r>
            <a:r>
              <a:rPr lang="en-US" dirty="0" err="1"/>
              <a:t>Pokazuje</a:t>
            </a:r>
            <a:r>
              <a:rPr lang="en-US" dirty="0"/>
              <a:t> on </a:t>
            </a:r>
            <a:r>
              <a:rPr lang="en-US" dirty="0" err="1"/>
              <a:t>jakość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w </a:t>
            </a:r>
            <a:r>
              <a:rPr lang="en-US" dirty="0" err="1"/>
              <a:t>odniesieniu</a:t>
            </a:r>
            <a:r>
              <a:rPr lang="en-US" dirty="0"/>
              <a:t> do </a:t>
            </a:r>
            <a:r>
              <a:rPr lang="en-US" dirty="0" err="1"/>
              <a:t>sprawności</a:t>
            </a:r>
            <a:r>
              <a:rPr lang="en-US" dirty="0"/>
              <a:t> </a:t>
            </a:r>
            <a:r>
              <a:rPr lang="en-US" dirty="0" err="1"/>
              <a:t>seksualnej</a:t>
            </a:r>
            <a:r>
              <a:rPr lang="en-US" dirty="0"/>
              <a:t> po </a:t>
            </a:r>
            <a:r>
              <a:rPr lang="en-US" dirty="0" err="1"/>
              <a:t>różnych</a:t>
            </a:r>
            <a:r>
              <a:rPr lang="en-US" dirty="0"/>
              <a:t> </a:t>
            </a:r>
            <a:r>
              <a:rPr lang="en-US" dirty="0" err="1"/>
              <a:t>zabiegach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Można</a:t>
            </a:r>
            <a:r>
              <a:rPr lang="en-US" dirty="0"/>
              <a:t> </a:t>
            </a:r>
            <a:r>
              <a:rPr lang="en-US" dirty="0" err="1"/>
              <a:t>zaobserwować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jakość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</a:t>
            </a:r>
            <a:r>
              <a:rPr lang="en-US" dirty="0" err="1"/>
              <a:t>seksualnego</a:t>
            </a:r>
            <a:r>
              <a:rPr lang="en-US" dirty="0"/>
              <a:t> </a:t>
            </a:r>
            <a:r>
              <a:rPr lang="en-US" dirty="0" err="1"/>
              <a:t>była</a:t>
            </a:r>
            <a:r>
              <a:rPr lang="en-US" dirty="0"/>
              <a:t> </a:t>
            </a:r>
            <a:r>
              <a:rPr lang="en-US" dirty="0" err="1"/>
              <a:t>lepsza</a:t>
            </a:r>
            <a:r>
              <a:rPr lang="en-US" dirty="0"/>
              <a:t> po </a:t>
            </a:r>
            <a:r>
              <a:rPr lang="en-US" dirty="0" err="1"/>
              <a:t>prostatektomii</a:t>
            </a:r>
            <a:r>
              <a:rPr lang="en-US" dirty="0"/>
              <a:t> </a:t>
            </a:r>
            <a:r>
              <a:rPr lang="en-US" dirty="0" err="1"/>
              <a:t>niż</a:t>
            </a:r>
            <a:r>
              <a:rPr lang="en-US" dirty="0"/>
              <a:t> </a:t>
            </a:r>
            <a:r>
              <a:rPr lang="en-US" dirty="0" err="1"/>
              <a:t>radioterapii</a:t>
            </a:r>
            <a:r>
              <a:rPr lang="en-US" dirty="0"/>
              <a:t>, co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zaskoczyło</a:t>
            </a:r>
            <a:r>
              <a:rPr lang="en-US" dirty="0"/>
              <a:t>. </a:t>
            </a:r>
            <a:r>
              <a:rPr lang="en-US" dirty="0" err="1"/>
              <a:t>Jednak</a:t>
            </a:r>
            <a:r>
              <a:rPr lang="en-US" dirty="0"/>
              <a:t> </a:t>
            </a:r>
            <a:r>
              <a:rPr lang="en-US" dirty="0" err="1"/>
              <a:t>różnica</a:t>
            </a:r>
            <a:r>
              <a:rPr lang="en-US" dirty="0"/>
              <a:t> 4 </a:t>
            </a:r>
            <a:r>
              <a:rPr lang="en-US" dirty="0" err="1"/>
              <a:t>punktów</a:t>
            </a:r>
            <a:r>
              <a:rPr lang="en-US" dirty="0"/>
              <a:t> </a:t>
            </a:r>
            <a:r>
              <a:rPr lang="en-US" dirty="0" err="1"/>
              <a:t>między</a:t>
            </a:r>
            <a:r>
              <a:rPr lang="en-US" dirty="0"/>
              <a:t> </a:t>
            </a:r>
            <a:r>
              <a:rPr lang="en-US" dirty="0" err="1"/>
              <a:t>radioterapią</a:t>
            </a:r>
            <a:r>
              <a:rPr lang="en-US" dirty="0"/>
              <a:t> a </a:t>
            </a:r>
            <a:r>
              <a:rPr lang="en-US" dirty="0" err="1"/>
              <a:t>radykalną</a:t>
            </a:r>
            <a:r>
              <a:rPr lang="en-US" dirty="0"/>
              <a:t> </a:t>
            </a:r>
            <a:r>
              <a:rPr lang="en-US" dirty="0" err="1"/>
              <a:t>prostatektomią</a:t>
            </a:r>
            <a:r>
              <a:rPr lang="en-US" dirty="0"/>
              <a:t> jest </a:t>
            </a:r>
            <a:r>
              <a:rPr lang="en-US" dirty="0" err="1"/>
              <a:t>niewielka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może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mieć</a:t>
            </a:r>
            <a:r>
              <a:rPr lang="en-US" dirty="0"/>
              <a:t> </a:t>
            </a:r>
            <a:r>
              <a:rPr lang="en-US" dirty="0" err="1"/>
              <a:t>znaczenia</a:t>
            </a:r>
            <a:r>
              <a:rPr lang="en-US" dirty="0"/>
              <a:t> </a:t>
            </a:r>
            <a:r>
              <a:rPr lang="en-US" dirty="0" err="1"/>
              <a:t>klinicznego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Jednak</a:t>
            </a:r>
            <a:r>
              <a:rPr lang="en-US" dirty="0"/>
              <a:t> </a:t>
            </a:r>
            <a:r>
              <a:rPr lang="en-US" dirty="0" err="1"/>
              <a:t>ocena</a:t>
            </a:r>
            <a:r>
              <a:rPr lang="en-US" dirty="0"/>
              <a:t> </a:t>
            </a:r>
            <a:r>
              <a:rPr lang="en-US" dirty="0" err="1"/>
              <a:t>jakości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w </a:t>
            </a:r>
            <a:r>
              <a:rPr lang="en-US" dirty="0" err="1"/>
              <a:t>przypadku</a:t>
            </a:r>
            <a:r>
              <a:rPr lang="en-US" dirty="0"/>
              <a:t> </a:t>
            </a:r>
            <a:r>
              <a:rPr lang="en-US" dirty="0" err="1"/>
              <a:t>obu</a:t>
            </a:r>
            <a:r>
              <a:rPr lang="en-US" dirty="0"/>
              <a:t> </a:t>
            </a:r>
            <a:r>
              <a:rPr lang="en-US" dirty="0" err="1"/>
              <a:t>metod</a:t>
            </a:r>
            <a:r>
              <a:rPr lang="en-US" dirty="0"/>
              <a:t> </a:t>
            </a:r>
            <a:r>
              <a:rPr lang="en-US" dirty="0" err="1"/>
              <a:t>leczenia</a:t>
            </a:r>
            <a:r>
              <a:rPr lang="en-US" dirty="0"/>
              <a:t> jest </a:t>
            </a:r>
            <a:r>
              <a:rPr lang="en-US" dirty="0" err="1"/>
              <a:t>oczywiście</a:t>
            </a:r>
            <a:r>
              <a:rPr lang="en-US" dirty="0"/>
              <a:t> </a:t>
            </a:r>
            <a:r>
              <a:rPr lang="en-US" dirty="0" err="1"/>
              <a:t>niska</a:t>
            </a:r>
            <a:r>
              <a:rPr lang="en-US" dirty="0"/>
              <a:t> w </a:t>
            </a:r>
            <a:r>
              <a:rPr lang="en-US" dirty="0" err="1"/>
              <a:t>porównaniu</a:t>
            </a:r>
            <a:r>
              <a:rPr lang="en-US" dirty="0"/>
              <a:t> z </a:t>
            </a:r>
            <a:r>
              <a:rPr lang="en-US" dirty="0" err="1"/>
              <a:t>aktywnym</a:t>
            </a:r>
            <a:r>
              <a:rPr lang="en-US" dirty="0"/>
              <a:t> </a:t>
            </a:r>
            <a:r>
              <a:rPr lang="en-US" dirty="0" err="1"/>
              <a:t>nadzorem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Dlaczego</a:t>
            </a:r>
            <a:r>
              <a:rPr lang="en-US" dirty="0"/>
              <a:t> </a:t>
            </a:r>
            <a:r>
              <a:rPr lang="en-US" dirty="0" err="1"/>
              <a:t>wynik</a:t>
            </a:r>
            <a:r>
              <a:rPr lang="en-US" dirty="0"/>
              <a:t> </a:t>
            </a:r>
            <a:r>
              <a:rPr lang="en-US" dirty="0" err="1"/>
              <a:t>aktywnego</a:t>
            </a:r>
            <a:r>
              <a:rPr lang="en-US" dirty="0"/>
              <a:t> </a:t>
            </a:r>
            <a:r>
              <a:rPr lang="en-US" dirty="0" err="1"/>
              <a:t>nadzoru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wynosi</a:t>
            </a:r>
            <a:r>
              <a:rPr lang="en-US" dirty="0"/>
              <a:t> 100, co jest </a:t>
            </a:r>
            <a:r>
              <a:rPr lang="en-US" dirty="0" err="1"/>
              <a:t>najwyższym</a:t>
            </a:r>
            <a:r>
              <a:rPr lang="en-US" dirty="0"/>
              <a:t> </a:t>
            </a:r>
            <a:r>
              <a:rPr lang="en-US" dirty="0" err="1"/>
              <a:t>wynikiem</a:t>
            </a:r>
            <a:r>
              <a:rPr lang="en-US" dirty="0"/>
              <a:t> </a:t>
            </a:r>
            <a:r>
              <a:rPr lang="en-US" dirty="0" err="1"/>
              <a:t>punktowym</a:t>
            </a:r>
            <a:r>
              <a:rPr lang="en-US" dirty="0"/>
              <a:t> w </a:t>
            </a:r>
            <a:r>
              <a:rPr lang="en-US" dirty="0" err="1"/>
              <a:t>skali</a:t>
            </a:r>
            <a:r>
              <a:rPr lang="en-US" dirty="0"/>
              <a:t> EPIC? </a:t>
            </a:r>
            <a:r>
              <a:rPr lang="en-US" dirty="0" err="1"/>
              <a:t>Najwyraźniej</a:t>
            </a:r>
            <a:r>
              <a:rPr lang="en-US" dirty="0"/>
              <a:t> </a:t>
            </a:r>
            <a:r>
              <a:rPr lang="en-US" dirty="0" err="1"/>
              <a:t>dzieje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dlatego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w </a:t>
            </a:r>
            <a:r>
              <a:rPr lang="en-US" dirty="0" err="1"/>
              <a:t>tym</a:t>
            </a:r>
            <a:r>
              <a:rPr lang="en-US" dirty="0"/>
              <a:t> </a:t>
            </a:r>
            <a:r>
              <a:rPr lang="en-US" dirty="0" err="1"/>
              <a:t>wieku</a:t>
            </a:r>
            <a:r>
              <a:rPr lang="en-US" dirty="0"/>
              <a:t> (</a:t>
            </a:r>
            <a:r>
              <a:rPr lang="en-US" dirty="0" err="1"/>
              <a:t>średni</a:t>
            </a:r>
            <a:r>
              <a:rPr lang="en-US" dirty="0"/>
              <a:t> </a:t>
            </a:r>
            <a:r>
              <a:rPr lang="en-US" dirty="0" err="1"/>
              <a:t>wiek</a:t>
            </a:r>
            <a:r>
              <a:rPr lang="en-US" dirty="0"/>
              <a:t> w </a:t>
            </a:r>
            <a:r>
              <a:rPr lang="en-US" dirty="0" err="1"/>
              <a:t>ramach</a:t>
            </a:r>
            <a:r>
              <a:rPr lang="en-US" dirty="0"/>
              <a:t> </a:t>
            </a:r>
            <a:r>
              <a:rPr lang="en-US" dirty="0" err="1"/>
              <a:t>badania</a:t>
            </a:r>
            <a:r>
              <a:rPr lang="en-US" dirty="0"/>
              <a:t> to 70 </a:t>
            </a:r>
            <a:r>
              <a:rPr lang="en-US" dirty="0" err="1"/>
              <a:t>lat</a:t>
            </a:r>
            <a:r>
              <a:rPr lang="en-US" dirty="0"/>
              <a:t>) </a:t>
            </a:r>
            <a:r>
              <a:rPr lang="en-US" dirty="0" err="1"/>
              <a:t>sprawność</a:t>
            </a:r>
            <a:r>
              <a:rPr lang="en-US" dirty="0"/>
              <a:t> </a:t>
            </a:r>
            <a:r>
              <a:rPr lang="en-US" dirty="0" err="1"/>
              <a:t>seksualna</a:t>
            </a:r>
            <a:r>
              <a:rPr lang="en-US" dirty="0"/>
              <a:t> </a:t>
            </a:r>
            <a:r>
              <a:rPr lang="en-US" dirty="0" err="1"/>
              <a:t>zwykle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osiąga</a:t>
            </a:r>
            <a:r>
              <a:rPr lang="en-US" dirty="0"/>
              <a:t> </a:t>
            </a:r>
            <a:r>
              <a:rPr lang="en-US" dirty="0" err="1"/>
              <a:t>poziomu</a:t>
            </a:r>
            <a:r>
              <a:rPr lang="en-US" dirty="0"/>
              <a:t> 100%.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Porównując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liczby</a:t>
            </a:r>
            <a:r>
              <a:rPr lang="en-US" dirty="0"/>
              <a:t> z </a:t>
            </a:r>
            <a:r>
              <a:rPr lang="en-US" dirty="0" err="1"/>
              <a:t>populacją</a:t>
            </a:r>
            <a:r>
              <a:rPr lang="en-US" dirty="0"/>
              <a:t> </a:t>
            </a:r>
            <a:r>
              <a:rPr lang="en-US" dirty="0" err="1"/>
              <a:t>ogólną</a:t>
            </a:r>
            <a:r>
              <a:rPr lang="en-US" dirty="0"/>
              <a:t>, </a:t>
            </a:r>
            <a:r>
              <a:rPr lang="en-US" dirty="0" err="1"/>
              <a:t>średni</a:t>
            </a:r>
            <a:r>
              <a:rPr lang="en-US" dirty="0"/>
              <a:t> </a:t>
            </a:r>
            <a:r>
              <a:rPr lang="en-US" dirty="0" err="1"/>
              <a:t>wynik</a:t>
            </a:r>
            <a:r>
              <a:rPr lang="en-US" dirty="0"/>
              <a:t> EPIC </a:t>
            </a:r>
            <a:r>
              <a:rPr lang="en-US" dirty="0" err="1"/>
              <a:t>dotyczący</a:t>
            </a:r>
            <a:r>
              <a:rPr lang="en-US" dirty="0"/>
              <a:t> </a:t>
            </a:r>
            <a:r>
              <a:rPr lang="en-US" dirty="0" err="1"/>
              <a:t>sprawności</a:t>
            </a:r>
            <a:r>
              <a:rPr lang="en-US" dirty="0"/>
              <a:t> </a:t>
            </a:r>
            <a:r>
              <a:rPr lang="en-US" dirty="0" err="1"/>
              <a:t>seksualnej</a:t>
            </a:r>
            <a:r>
              <a:rPr lang="en-US" dirty="0"/>
              <a:t> u </a:t>
            </a:r>
            <a:r>
              <a:rPr lang="en-US" dirty="0" err="1"/>
              <a:t>mężczyzn</a:t>
            </a:r>
            <a:r>
              <a:rPr lang="en-US" dirty="0"/>
              <a:t> bez </a:t>
            </a:r>
            <a:r>
              <a:rPr lang="en-US" dirty="0" err="1"/>
              <a:t>raka</a:t>
            </a:r>
            <a:r>
              <a:rPr lang="en-US" dirty="0"/>
              <a:t> </a:t>
            </a:r>
            <a:r>
              <a:rPr lang="en-US" dirty="0" err="1"/>
              <a:t>prostaty</a:t>
            </a:r>
            <a:r>
              <a:rPr lang="en-US" dirty="0"/>
              <a:t> </a:t>
            </a:r>
            <a:r>
              <a:rPr lang="en-US" dirty="0" err="1"/>
              <a:t>wynosi</a:t>
            </a:r>
            <a:r>
              <a:rPr lang="en-US" dirty="0"/>
              <a:t> 55,8, co jest </a:t>
            </a:r>
            <a:r>
              <a:rPr lang="en-US" dirty="0" err="1"/>
              <a:t>wyraźnie</a:t>
            </a:r>
            <a:r>
              <a:rPr lang="en-US" dirty="0"/>
              <a:t> </a:t>
            </a:r>
            <a:r>
              <a:rPr lang="en-US" dirty="0" err="1"/>
              <a:t>zbliżone</a:t>
            </a:r>
            <a:r>
              <a:rPr lang="en-US" dirty="0"/>
              <a:t> do </a:t>
            </a:r>
            <a:r>
              <a:rPr lang="en-US" dirty="0" err="1"/>
              <a:t>wyniku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aktywnego</a:t>
            </a:r>
            <a:r>
              <a:rPr lang="en-US" dirty="0"/>
              <a:t> </a:t>
            </a:r>
            <a:r>
              <a:rPr lang="en-US" dirty="0" err="1"/>
              <a:t>nadzoru</a:t>
            </a:r>
            <a:r>
              <a:rPr lang="en-US" dirty="0"/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0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dużym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problemem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jest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zatem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funkcjonowanie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seksualne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Można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zaobserwować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duży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umiarkowany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około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połowy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mężczyzn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Możliwe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liczba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byłaby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jeszcze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wyższa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gdybyśmy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zadali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pytanie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partnerkom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56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Około</a:t>
            </a:r>
            <a:r>
              <a:rPr lang="en-US" dirty="0"/>
              <a:t> </a:t>
            </a:r>
            <a:r>
              <a:rPr lang="en-US" dirty="0" err="1"/>
              <a:t>trzech</a:t>
            </a:r>
            <a:r>
              <a:rPr lang="en-US" dirty="0"/>
              <a:t> </a:t>
            </a:r>
            <a:r>
              <a:rPr lang="en-US" dirty="0" err="1"/>
              <a:t>czwartych</a:t>
            </a:r>
            <a:r>
              <a:rPr lang="en-US" dirty="0"/>
              <a:t> </a:t>
            </a:r>
            <a:r>
              <a:rPr lang="en-US" dirty="0" err="1"/>
              <a:t>mężczyzn</a:t>
            </a:r>
            <a:r>
              <a:rPr lang="en-US" dirty="0"/>
              <a:t>, </a:t>
            </a:r>
            <a:r>
              <a:rPr lang="en-US" dirty="0" err="1"/>
              <a:t>którzy</a:t>
            </a:r>
            <a:r>
              <a:rPr lang="en-US" dirty="0"/>
              <a:t> </a:t>
            </a:r>
            <a:r>
              <a:rPr lang="en-US" dirty="0" err="1"/>
              <a:t>odpowiedzieli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ankietę</a:t>
            </a:r>
            <a:r>
              <a:rPr lang="en-US" dirty="0"/>
              <a:t>, </a:t>
            </a:r>
            <a:r>
              <a:rPr lang="en-US" dirty="0" err="1"/>
              <a:t>oceniło</a:t>
            </a:r>
            <a:r>
              <a:rPr lang="en-US" dirty="0"/>
              <a:t> </a:t>
            </a:r>
            <a:r>
              <a:rPr lang="en-US" dirty="0" err="1"/>
              <a:t>swoją</a:t>
            </a:r>
            <a:r>
              <a:rPr lang="en-US" dirty="0"/>
              <a:t> </a:t>
            </a:r>
            <a:r>
              <a:rPr lang="en-US" dirty="0" err="1"/>
              <a:t>obecną</a:t>
            </a:r>
            <a:r>
              <a:rPr lang="en-US" dirty="0"/>
              <a:t> </a:t>
            </a:r>
            <a:r>
              <a:rPr lang="en-US" dirty="0" err="1"/>
              <a:t>zdolność</a:t>
            </a:r>
            <a:r>
              <a:rPr lang="en-US" dirty="0"/>
              <a:t> do </a:t>
            </a:r>
            <a:r>
              <a:rPr lang="en-US" dirty="0" err="1"/>
              <a:t>funkcjonowania</a:t>
            </a:r>
            <a:r>
              <a:rPr lang="en-US" dirty="0"/>
              <a:t> </a:t>
            </a:r>
            <a:r>
              <a:rPr lang="en-US" dirty="0" err="1"/>
              <a:t>seksualnego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słabą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bardzo</a:t>
            </a:r>
            <a:r>
              <a:rPr lang="en-US" dirty="0"/>
              <a:t> </a:t>
            </a:r>
            <a:r>
              <a:rPr lang="en-US" dirty="0" err="1"/>
              <a:t>słabą</a:t>
            </a:r>
            <a:r>
              <a:rPr lang="en-US" dirty="0"/>
              <a:t>. Jest to </a:t>
            </a:r>
            <a:r>
              <a:rPr lang="en-US" dirty="0" err="1"/>
              <a:t>ewidentnie</a:t>
            </a:r>
            <a:r>
              <a:rPr lang="en-US" dirty="0"/>
              <a:t> po </a:t>
            </a:r>
            <a:r>
              <a:rPr lang="en-US" dirty="0" err="1"/>
              <a:t>części</a:t>
            </a:r>
            <a:r>
              <a:rPr lang="en-US" dirty="0"/>
              <a:t> </a:t>
            </a:r>
            <a:r>
              <a:rPr lang="en-US" dirty="0" err="1"/>
              <a:t>odzwierciedlenie</a:t>
            </a:r>
            <a:r>
              <a:rPr lang="en-US" dirty="0"/>
              <a:t> </a:t>
            </a:r>
            <a:r>
              <a:rPr lang="en-US" dirty="0" err="1"/>
              <a:t>wieku</a:t>
            </a:r>
            <a:r>
              <a:rPr lang="en-US" dirty="0"/>
              <a:t> </a:t>
            </a:r>
            <a:r>
              <a:rPr lang="en-US" dirty="0" err="1"/>
              <a:t>respondenta</a:t>
            </a:r>
            <a:r>
              <a:rPr lang="en-US" dirty="0"/>
              <a:t>, a </a:t>
            </a:r>
            <a:r>
              <a:rPr lang="en-US" dirty="0" err="1"/>
              <a:t>także</a:t>
            </a:r>
            <a:r>
              <a:rPr lang="en-US" dirty="0"/>
              <a:t> </a:t>
            </a:r>
            <a:r>
              <a:rPr lang="en-US" dirty="0" err="1"/>
              <a:t>efektów</a:t>
            </a:r>
            <a:r>
              <a:rPr lang="en-US" dirty="0"/>
              <a:t> </a:t>
            </a:r>
            <a:r>
              <a:rPr lang="en-US" dirty="0" err="1"/>
              <a:t>leczenia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Jednak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porównania</a:t>
            </a:r>
            <a:r>
              <a:rPr lang="en-US" dirty="0"/>
              <a:t> </a:t>
            </a:r>
            <a:r>
              <a:rPr lang="en-US" dirty="0" err="1"/>
              <a:t>warto</a:t>
            </a:r>
            <a:r>
              <a:rPr lang="en-US" dirty="0"/>
              <a:t> </a:t>
            </a:r>
            <a:r>
              <a:rPr lang="en-US" dirty="0" err="1"/>
              <a:t>przyjrzeć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badaniu</a:t>
            </a:r>
            <a:r>
              <a:rPr lang="en-US" dirty="0"/>
              <a:t> z 2017 </a:t>
            </a:r>
            <a:r>
              <a:rPr lang="en-US" dirty="0" err="1"/>
              <a:t>roku</a:t>
            </a:r>
            <a:r>
              <a:rPr lang="en-US" dirty="0"/>
              <a:t>, w </a:t>
            </a:r>
            <a:r>
              <a:rPr lang="en-US" dirty="0" err="1"/>
              <a:t>którym</a:t>
            </a:r>
            <a:r>
              <a:rPr lang="en-US" dirty="0"/>
              <a:t> </a:t>
            </a:r>
            <a:r>
              <a:rPr lang="en-US" dirty="0" err="1"/>
              <a:t>wzięli</a:t>
            </a:r>
            <a:r>
              <a:rPr lang="en-US" dirty="0"/>
              <a:t> </a:t>
            </a:r>
            <a:r>
              <a:rPr lang="en-US" dirty="0" err="1"/>
              <a:t>udział</a:t>
            </a:r>
            <a:r>
              <a:rPr lang="en-US" dirty="0"/>
              <a:t> </a:t>
            </a:r>
            <a:r>
              <a:rPr lang="en-US" dirty="0" err="1"/>
              <a:t>mężczyźni</a:t>
            </a:r>
            <a:r>
              <a:rPr lang="en-US" dirty="0"/>
              <a:t> w </a:t>
            </a:r>
            <a:r>
              <a:rPr lang="en-US" dirty="0" err="1"/>
              <a:t>nieco</a:t>
            </a:r>
            <a:r>
              <a:rPr lang="en-US" dirty="0"/>
              <a:t> </a:t>
            </a:r>
            <a:r>
              <a:rPr lang="en-US" dirty="0" err="1"/>
              <a:t>starszym</a:t>
            </a:r>
            <a:r>
              <a:rPr lang="en-US" dirty="0"/>
              <a:t> </a:t>
            </a:r>
            <a:r>
              <a:rPr lang="en-US" dirty="0" err="1"/>
              <a:t>wieku</a:t>
            </a:r>
            <a:r>
              <a:rPr lang="en-US" dirty="0"/>
              <a:t> (</a:t>
            </a:r>
            <a:r>
              <a:rPr lang="en-US" dirty="0" err="1"/>
              <a:t>średni</a:t>
            </a:r>
            <a:r>
              <a:rPr lang="en-US" dirty="0"/>
              <a:t> </a:t>
            </a:r>
            <a:r>
              <a:rPr lang="en-US" dirty="0" err="1"/>
              <a:t>wiek</a:t>
            </a:r>
            <a:r>
              <a:rPr lang="en-US" dirty="0"/>
              <a:t> 74,5 </a:t>
            </a:r>
            <a:r>
              <a:rPr lang="en-US" dirty="0" err="1"/>
              <a:t>lat</a:t>
            </a:r>
            <a:r>
              <a:rPr lang="en-US" dirty="0"/>
              <a:t>), </a:t>
            </a:r>
            <a:r>
              <a:rPr lang="en-US" dirty="0" err="1"/>
              <a:t>którzy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chorowali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raka</a:t>
            </a:r>
            <a:r>
              <a:rPr lang="en-US" dirty="0"/>
              <a:t> </a:t>
            </a:r>
            <a:r>
              <a:rPr lang="en-US" dirty="0" err="1"/>
              <a:t>prostaty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u </a:t>
            </a:r>
            <a:r>
              <a:rPr lang="en-US" dirty="0" err="1"/>
              <a:t>których</a:t>
            </a:r>
            <a:r>
              <a:rPr lang="en-US" dirty="0"/>
              <a:t> </a:t>
            </a:r>
            <a:r>
              <a:rPr lang="en-US" dirty="0" err="1"/>
              <a:t>stosowano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same </a:t>
            </a:r>
            <a:r>
              <a:rPr lang="en-US" dirty="0" err="1"/>
              <a:t>narzędzia</a:t>
            </a:r>
            <a:r>
              <a:rPr lang="en-US" dirty="0"/>
              <a:t> </a:t>
            </a:r>
            <a:r>
              <a:rPr lang="en-US" dirty="0" err="1"/>
              <a:t>pomiarowe</a:t>
            </a:r>
            <a:r>
              <a:rPr lang="en-US" dirty="0"/>
              <a:t> EPIC-26 (</a:t>
            </a:r>
            <a:r>
              <a:rPr lang="en-US" dirty="0" err="1"/>
              <a:t>Venderbos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wsp</a:t>
            </a:r>
            <a:r>
              <a:rPr lang="en-US" dirty="0"/>
              <a:t>., PMID: 28168601). </a:t>
            </a:r>
            <a:r>
              <a:rPr lang="en-US" dirty="0" err="1"/>
              <a:t>Okazało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50% </a:t>
            </a:r>
            <a:r>
              <a:rPr lang="en-US" dirty="0" err="1"/>
              <a:t>tych</a:t>
            </a:r>
            <a:r>
              <a:rPr lang="en-US" dirty="0"/>
              <a:t> </a:t>
            </a:r>
            <a:r>
              <a:rPr lang="en-US" dirty="0" err="1"/>
              <a:t>mężczyzn</a:t>
            </a:r>
            <a:r>
              <a:rPr lang="en-US" dirty="0"/>
              <a:t> </a:t>
            </a:r>
            <a:r>
              <a:rPr lang="en-US" dirty="0" err="1"/>
              <a:t>oceniło</a:t>
            </a:r>
            <a:r>
              <a:rPr lang="en-US" dirty="0"/>
              <a:t> </a:t>
            </a:r>
            <a:r>
              <a:rPr lang="en-US" dirty="0" err="1"/>
              <a:t>swoją</a:t>
            </a:r>
            <a:r>
              <a:rPr lang="en-US" dirty="0"/>
              <a:t> </a:t>
            </a:r>
            <a:r>
              <a:rPr lang="en-US" dirty="0" err="1"/>
              <a:t>zdolność</a:t>
            </a:r>
            <a:r>
              <a:rPr lang="en-US" dirty="0"/>
              <a:t> do </a:t>
            </a:r>
            <a:r>
              <a:rPr lang="en-US" dirty="0" err="1"/>
              <a:t>funkcjonowania</a:t>
            </a:r>
            <a:r>
              <a:rPr lang="en-US" dirty="0"/>
              <a:t> </a:t>
            </a:r>
            <a:r>
              <a:rPr lang="en-US" dirty="0" err="1"/>
              <a:t>seksualnego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słabą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bardzo</a:t>
            </a:r>
            <a:r>
              <a:rPr lang="en-US" dirty="0"/>
              <a:t> </a:t>
            </a:r>
            <a:r>
              <a:rPr lang="en-US" dirty="0" err="1"/>
              <a:t>słabą</a:t>
            </a:r>
            <a:r>
              <a:rPr lang="en-US" dirty="0"/>
              <a:t>. </a:t>
            </a:r>
            <a:r>
              <a:rPr lang="en-US" dirty="0" err="1"/>
              <a:t>Oczywiście</a:t>
            </a:r>
            <a:r>
              <a:rPr lang="en-US" dirty="0"/>
              <a:t> jest to </a:t>
            </a:r>
            <a:r>
              <a:rPr lang="en-US" dirty="0" err="1"/>
              <a:t>znacznie</a:t>
            </a:r>
            <a:r>
              <a:rPr lang="en-US" dirty="0"/>
              <a:t> </a:t>
            </a:r>
            <a:r>
              <a:rPr lang="en-US" dirty="0" err="1"/>
              <a:t>mniejszy</a:t>
            </a:r>
            <a:r>
              <a:rPr lang="en-US" dirty="0"/>
              <a:t> </a:t>
            </a:r>
            <a:r>
              <a:rPr lang="en-US" dirty="0" err="1"/>
              <a:t>odsetek</a:t>
            </a:r>
            <a:r>
              <a:rPr lang="en-US" dirty="0"/>
              <a:t> </a:t>
            </a:r>
            <a:r>
              <a:rPr lang="en-US" dirty="0" err="1"/>
              <a:t>niż</a:t>
            </a:r>
            <a:r>
              <a:rPr lang="en-US" dirty="0"/>
              <a:t> 76% </a:t>
            </a:r>
            <a:r>
              <a:rPr lang="en-US" dirty="0" err="1"/>
              <a:t>mężczyzn</a:t>
            </a:r>
            <a:r>
              <a:rPr lang="en-US" dirty="0"/>
              <a:t> z </a:t>
            </a:r>
            <a:r>
              <a:rPr lang="en-US" dirty="0" err="1"/>
              <a:t>rakiem</a:t>
            </a:r>
            <a:r>
              <a:rPr lang="en-US" dirty="0"/>
              <a:t> </a:t>
            </a:r>
            <a:r>
              <a:rPr lang="en-US" dirty="0" err="1"/>
              <a:t>prostaty</a:t>
            </a:r>
            <a:r>
              <a:rPr lang="en-US" dirty="0"/>
              <a:t> w </a:t>
            </a:r>
            <a:r>
              <a:rPr lang="en-US" dirty="0" err="1"/>
              <a:t>naszym</a:t>
            </a:r>
            <a:r>
              <a:rPr lang="en-US" dirty="0"/>
              <a:t> </a:t>
            </a:r>
            <a:r>
              <a:rPr lang="en-US" dirty="0" err="1"/>
              <a:t>badaniu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Patrząc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to, jak </a:t>
            </a:r>
            <a:r>
              <a:rPr lang="en-US" dirty="0" err="1"/>
              <a:t>różne</a:t>
            </a:r>
            <a:r>
              <a:rPr lang="en-US" dirty="0"/>
              <a:t> </a:t>
            </a:r>
            <a:r>
              <a:rPr lang="en-US" dirty="0" err="1"/>
              <a:t>terapie</a:t>
            </a:r>
            <a:r>
              <a:rPr lang="en-US" dirty="0"/>
              <a:t> </a:t>
            </a:r>
            <a:r>
              <a:rPr lang="en-US" dirty="0" err="1"/>
              <a:t>wpływają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funkcjonowanie</a:t>
            </a:r>
            <a:r>
              <a:rPr lang="en-US" dirty="0"/>
              <a:t> </a:t>
            </a:r>
            <a:r>
              <a:rPr lang="en-US" dirty="0" err="1"/>
              <a:t>seksualne</a:t>
            </a:r>
            <a:r>
              <a:rPr lang="en-US" dirty="0"/>
              <a:t>, </a:t>
            </a:r>
            <a:r>
              <a:rPr lang="en-US" dirty="0" err="1"/>
              <a:t>można</a:t>
            </a:r>
            <a:r>
              <a:rPr lang="en-US" dirty="0"/>
              <a:t> </a:t>
            </a:r>
            <a:r>
              <a:rPr lang="en-US" dirty="0" err="1"/>
              <a:t>zobaczyć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podstawie</a:t>
            </a:r>
            <a:r>
              <a:rPr lang="en-US" dirty="0"/>
              <a:t> </a:t>
            </a:r>
            <a:r>
              <a:rPr lang="en-US" dirty="0" err="1"/>
              <a:t>liczb</a:t>
            </a:r>
            <a:r>
              <a:rPr lang="en-US" dirty="0"/>
              <a:t> </a:t>
            </a:r>
            <a:r>
              <a:rPr lang="en-US" dirty="0" err="1"/>
              <a:t>zamieszczonych</a:t>
            </a:r>
            <a:r>
              <a:rPr lang="en-US" dirty="0"/>
              <a:t> u </a:t>
            </a:r>
            <a:r>
              <a:rPr lang="en-US" dirty="0" err="1"/>
              <a:t>góry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ponad</a:t>
            </a:r>
            <a:r>
              <a:rPr lang="en-US" dirty="0"/>
              <a:t> </a:t>
            </a:r>
            <a:r>
              <a:rPr lang="en-US" dirty="0" err="1"/>
              <a:t>połowa</a:t>
            </a:r>
            <a:r>
              <a:rPr lang="en-US" dirty="0"/>
              <a:t> </a:t>
            </a:r>
            <a:r>
              <a:rPr lang="en-US" dirty="0" err="1"/>
              <a:t>mężczyzn</a:t>
            </a:r>
            <a:r>
              <a:rPr lang="en-US" dirty="0"/>
              <a:t>, </a:t>
            </a:r>
            <a:r>
              <a:rPr lang="en-US" dirty="0" err="1"/>
              <a:t>którzy</a:t>
            </a:r>
            <a:r>
              <a:rPr lang="en-US" dirty="0"/>
              <a:t> </a:t>
            </a:r>
            <a:r>
              <a:rPr lang="en-US" dirty="0" err="1"/>
              <a:t>przeszli</a:t>
            </a:r>
            <a:r>
              <a:rPr lang="en-US" dirty="0"/>
              <a:t> </a:t>
            </a:r>
            <a:r>
              <a:rPr lang="en-US" dirty="0" err="1"/>
              <a:t>prostatektomię</a:t>
            </a:r>
            <a:r>
              <a:rPr lang="en-US" dirty="0"/>
              <a:t>, </a:t>
            </a:r>
            <a:r>
              <a:rPr lang="en-US" dirty="0" err="1"/>
              <a:t>uważa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funkcjonowanie</a:t>
            </a:r>
            <a:r>
              <a:rPr lang="en-US" dirty="0"/>
              <a:t> </a:t>
            </a:r>
            <a:r>
              <a:rPr lang="en-US" dirty="0" err="1"/>
              <a:t>seksualne</a:t>
            </a:r>
            <a:r>
              <a:rPr lang="en-US" dirty="0"/>
              <a:t> jest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dużym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umiarkowanym</a:t>
            </a:r>
            <a:r>
              <a:rPr lang="en-US" dirty="0"/>
              <a:t> </a:t>
            </a:r>
            <a:r>
              <a:rPr lang="en-US" dirty="0" err="1"/>
              <a:t>problemem</a:t>
            </a:r>
            <a:r>
              <a:rPr lang="en-US" dirty="0"/>
              <a:t>. To </a:t>
            </a:r>
            <a:r>
              <a:rPr lang="en-US" dirty="0" err="1"/>
              <a:t>znaczący</a:t>
            </a:r>
            <a:r>
              <a:rPr lang="en-US" dirty="0"/>
              <a:t> </a:t>
            </a:r>
            <a:r>
              <a:rPr lang="en-US" dirty="0" err="1"/>
              <a:t>odsetek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Poniższe</a:t>
            </a:r>
            <a:r>
              <a:rPr lang="en-US" dirty="0"/>
              <a:t> </a:t>
            </a:r>
            <a:r>
              <a:rPr lang="en-US" dirty="0" err="1"/>
              <a:t>liczby</a:t>
            </a:r>
            <a:r>
              <a:rPr lang="en-US" dirty="0"/>
              <a:t> </a:t>
            </a:r>
            <a:r>
              <a:rPr lang="en-US" dirty="0" err="1"/>
              <a:t>pokazują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funkcjonowanie</a:t>
            </a:r>
            <a:r>
              <a:rPr lang="en-US" dirty="0"/>
              <a:t> </a:t>
            </a:r>
            <a:r>
              <a:rPr lang="en-US" dirty="0" err="1"/>
              <a:t>seksualne</a:t>
            </a:r>
            <a:r>
              <a:rPr lang="en-US" dirty="0"/>
              <a:t> </a:t>
            </a:r>
            <a:r>
              <a:rPr lang="en-US" dirty="0" err="1"/>
              <a:t>wydaje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być</a:t>
            </a:r>
            <a:r>
              <a:rPr lang="en-US" dirty="0"/>
              <a:t> </a:t>
            </a:r>
            <a:r>
              <a:rPr lang="en-US" dirty="0" err="1"/>
              <a:t>mniej</a:t>
            </a:r>
            <a:r>
              <a:rPr lang="en-US" dirty="0"/>
              <a:t> </a:t>
            </a:r>
            <a:r>
              <a:rPr lang="en-US" dirty="0" err="1"/>
              <a:t>istotnym</a:t>
            </a:r>
            <a:r>
              <a:rPr lang="en-US" dirty="0"/>
              <a:t> </a:t>
            </a:r>
            <a:r>
              <a:rPr lang="en-US" dirty="0" err="1"/>
              <a:t>problemem</a:t>
            </a:r>
            <a:r>
              <a:rPr lang="en-US" dirty="0"/>
              <a:t> po </a:t>
            </a:r>
            <a:r>
              <a:rPr lang="en-US" dirty="0" err="1"/>
              <a:t>radioterapii</a:t>
            </a:r>
            <a:r>
              <a:rPr lang="en-US" dirty="0"/>
              <a:t>: 44,5% w </a:t>
            </a:r>
            <a:r>
              <a:rPr lang="en-US" dirty="0" err="1"/>
              <a:t>przypadku</a:t>
            </a:r>
            <a:r>
              <a:rPr lang="en-US" dirty="0"/>
              <a:t> </a:t>
            </a:r>
            <a:r>
              <a:rPr lang="en-US" dirty="0" err="1"/>
              <a:t>radioterapii</a:t>
            </a:r>
            <a:r>
              <a:rPr lang="en-US" dirty="0"/>
              <a:t> </a:t>
            </a:r>
            <a:r>
              <a:rPr lang="en-US" dirty="0" err="1"/>
              <a:t>miało</a:t>
            </a:r>
            <a:r>
              <a:rPr lang="en-US" dirty="0"/>
              <a:t> </a:t>
            </a:r>
            <a:r>
              <a:rPr lang="en-US" dirty="0" err="1"/>
              <a:t>istotne</a:t>
            </a:r>
            <a:r>
              <a:rPr lang="en-US" dirty="0"/>
              <a:t> </a:t>
            </a:r>
            <a:r>
              <a:rPr lang="en-US" dirty="0" err="1"/>
              <a:t>problemy</a:t>
            </a:r>
            <a:r>
              <a:rPr lang="en-US" dirty="0"/>
              <a:t> w </a:t>
            </a:r>
            <a:r>
              <a:rPr lang="en-US" dirty="0" err="1"/>
              <a:t>porównaniu</a:t>
            </a:r>
            <a:r>
              <a:rPr lang="en-US" dirty="0"/>
              <a:t> z 54,5% w </a:t>
            </a:r>
            <a:r>
              <a:rPr lang="en-US" dirty="0" err="1"/>
              <a:t>przypadku</a:t>
            </a:r>
            <a:r>
              <a:rPr lang="en-US" dirty="0"/>
              <a:t> </a:t>
            </a:r>
            <a:r>
              <a:rPr lang="en-US" dirty="0" err="1"/>
              <a:t>prostatektomii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Jest to </a:t>
            </a:r>
            <a:r>
              <a:rPr lang="en-US" dirty="0" err="1"/>
              <a:t>wyraźniejsza</a:t>
            </a:r>
            <a:r>
              <a:rPr lang="en-US" dirty="0"/>
              <a:t> </a:t>
            </a:r>
            <a:r>
              <a:rPr lang="en-US" dirty="0" err="1"/>
              <a:t>obserwacja</a:t>
            </a:r>
            <a:r>
              <a:rPr lang="en-US" dirty="0"/>
              <a:t> </a:t>
            </a:r>
            <a:r>
              <a:rPr lang="en-US" dirty="0" err="1"/>
              <a:t>niż</a:t>
            </a:r>
            <a:r>
              <a:rPr lang="en-US" dirty="0"/>
              <a:t> ta </a:t>
            </a:r>
            <a:r>
              <a:rPr lang="en-US" dirty="0" err="1"/>
              <a:t>widziana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wykresie</a:t>
            </a:r>
            <a:r>
              <a:rPr lang="en-US" dirty="0"/>
              <a:t> S1, </a:t>
            </a:r>
            <a:r>
              <a:rPr lang="en-US" dirty="0" err="1"/>
              <a:t>gdzie</a:t>
            </a:r>
            <a:r>
              <a:rPr lang="en-US" dirty="0"/>
              <a:t> </a:t>
            </a:r>
            <a:r>
              <a:rPr lang="en-US" dirty="0" err="1"/>
              <a:t>wartości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sprawności</a:t>
            </a:r>
            <a:r>
              <a:rPr lang="en-US" dirty="0"/>
              <a:t> </a:t>
            </a:r>
            <a:r>
              <a:rPr lang="en-US" dirty="0" err="1"/>
              <a:t>seksualnej</a:t>
            </a:r>
            <a:r>
              <a:rPr lang="en-US" dirty="0"/>
              <a:t> </a:t>
            </a:r>
            <a:r>
              <a:rPr lang="en-US" dirty="0" err="1"/>
              <a:t>były</a:t>
            </a:r>
            <a:r>
              <a:rPr lang="en-US" dirty="0"/>
              <a:t> </a:t>
            </a:r>
            <a:r>
              <a:rPr lang="en-US" dirty="0" err="1"/>
              <a:t>dość</a:t>
            </a:r>
            <a:r>
              <a:rPr lang="en-US" dirty="0"/>
              <a:t> </a:t>
            </a:r>
            <a:r>
              <a:rPr lang="en-US" dirty="0" err="1"/>
              <a:t>podobne</a:t>
            </a:r>
            <a:r>
              <a:rPr lang="en-US" dirty="0"/>
              <a:t> w </a:t>
            </a:r>
            <a:r>
              <a:rPr lang="en-US" dirty="0" err="1"/>
              <a:t>przypadku</a:t>
            </a:r>
            <a:r>
              <a:rPr lang="en-US" dirty="0"/>
              <a:t> </a:t>
            </a:r>
            <a:r>
              <a:rPr lang="en-US" dirty="0" err="1"/>
              <a:t>radioterapii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prostatektomii</a:t>
            </a:r>
            <a:r>
              <a:rPr lang="en-US" dirty="0"/>
              <a:t>. Ale </a:t>
            </a:r>
            <a:r>
              <a:rPr lang="en-US" dirty="0" err="1"/>
              <a:t>obie</a:t>
            </a:r>
            <a:r>
              <a:rPr lang="en-US" dirty="0"/>
              <a:t> </a:t>
            </a:r>
            <a:r>
              <a:rPr lang="en-US" dirty="0" err="1"/>
              <a:t>obserwacje</a:t>
            </a:r>
            <a:r>
              <a:rPr lang="en-US" dirty="0"/>
              <a:t> </a:t>
            </a:r>
            <a:r>
              <a:rPr lang="en-US" dirty="0" err="1"/>
              <a:t>wskazują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jeśli</a:t>
            </a:r>
            <a:r>
              <a:rPr lang="en-US" dirty="0"/>
              <a:t> </a:t>
            </a:r>
            <a:r>
              <a:rPr lang="en-US" dirty="0" err="1"/>
              <a:t>chodzi</a:t>
            </a:r>
            <a:r>
              <a:rPr lang="en-US" dirty="0"/>
              <a:t> o </a:t>
            </a:r>
            <a:r>
              <a:rPr lang="en-US" dirty="0" err="1"/>
              <a:t>sprawność</a:t>
            </a:r>
            <a:r>
              <a:rPr lang="en-US" dirty="0"/>
              <a:t> </a:t>
            </a:r>
            <a:r>
              <a:rPr lang="en-US" dirty="0" err="1"/>
              <a:t>seksualną</a:t>
            </a:r>
            <a:r>
              <a:rPr lang="en-US" dirty="0"/>
              <a:t>, </a:t>
            </a:r>
            <a:r>
              <a:rPr lang="en-US" dirty="0" err="1"/>
              <a:t>dwie</a:t>
            </a:r>
            <a:r>
              <a:rPr lang="en-US" dirty="0"/>
              <a:t> </a:t>
            </a:r>
            <a:r>
              <a:rPr lang="en-US" dirty="0" err="1"/>
              <a:t>główne</a:t>
            </a:r>
            <a:r>
              <a:rPr lang="en-US" dirty="0"/>
              <a:t> </a:t>
            </a:r>
            <a:r>
              <a:rPr lang="en-US" dirty="0" err="1"/>
              <a:t>pierwsze</a:t>
            </a:r>
            <a:r>
              <a:rPr lang="en-US" dirty="0"/>
              <a:t> </a:t>
            </a:r>
            <a:r>
              <a:rPr lang="en-US" dirty="0" err="1"/>
              <a:t>terapie</a:t>
            </a:r>
            <a:r>
              <a:rPr lang="en-US" dirty="0"/>
              <a:t> </a:t>
            </a:r>
            <a:r>
              <a:rPr lang="en-US" dirty="0" err="1"/>
              <a:t>raka</a:t>
            </a:r>
            <a:r>
              <a:rPr lang="en-US" dirty="0"/>
              <a:t> </a:t>
            </a:r>
            <a:r>
              <a:rPr lang="en-US" dirty="0" err="1"/>
              <a:t>prostaty</a:t>
            </a:r>
            <a:r>
              <a:rPr lang="en-US" dirty="0"/>
              <a:t> </a:t>
            </a:r>
            <a:r>
              <a:rPr lang="en-US" dirty="0" err="1"/>
              <a:t>mają</a:t>
            </a:r>
            <a:r>
              <a:rPr lang="en-US" dirty="0"/>
              <a:t> </a:t>
            </a:r>
            <a:r>
              <a:rPr lang="en-US" dirty="0" err="1"/>
              <a:t>istotny</a:t>
            </a:r>
            <a:r>
              <a:rPr lang="en-US" dirty="0"/>
              <a:t> </a:t>
            </a:r>
            <a:r>
              <a:rPr lang="en-US" dirty="0" err="1"/>
              <a:t>wpływ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jakość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2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Tylko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34%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mężczyzn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korzystało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leków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urządzeń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poprawiających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erekcję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istnieje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wyraźna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potrzeba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udzielania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mężczyznom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większej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liczby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dotyczących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rozwiązań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pomóc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przezwyciężeniu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wszelkich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problemów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5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01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Przechodząc do nietrzymania moczu, przeprowadziliśmy dokładnie taką samą analizę, jak w przypadku sprawności seksualnej. Przede wszystkim porównaliśmy różne zabiegi/terapie. Można zobaczyć, że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prostatektomia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wiąże się z niższą jakością życia niż radioterapia. Inne zabiegi dają mniej (niepożądanych) efektów.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Porównując te dane z populacją ogólną, średni wynik EPIC dla trzymania moczu u mężczyzn bez raka prostaty wynosi 89,5.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94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Patrząc konkretnie na kontrolę nad trzymaniem moczu, ogólnie 61% ankietowanych mężczyzn ma pewien problem. Wydaje się, że zabieg chirurgiczny wiąże się z najpoważniejszymi problemami. Porównanie liczby operacji z aktywnym nadzorem sugeruje, że operacja podwaja częstość występowania nietrzymania moczu. Należy zauważyć, że nawet podczas aktywnego nadzoru występują problemy z gubieniem moczu. Jest to odzwierciedlenie średniego wieku respondentów.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8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to oznacza dla pacjentów w praktyce? W ankiecie zapytano mężczyzn, ile wkładek przeciwko nietrzymaniu moczu używają każdego dnia, a wśród wszystkich ankietowanych ponad jedna trzecia używa jednej lub więcej wkładek dziennie. Może to dobrze odzwierciedlać fakt, że dwie trzecie ankietowanych stwierdziło, że przeszło radykalną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prostatektomię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Połowa respondentów, którzy przeszli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prostatektomię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stosowała wkładki.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Aby to umieścić w kontekście, badanie z 2017 roku przeprowadzone na mężczyznach o mniej więcej tym samym profilu wiekowym, którzy NIE byli leczeni z powodu raka prostaty wykazało, że około 10% stosuje wkładki (PMID: 28168601). Jest to więc wyraźnie obserwowalnym zjawiskiem.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3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Patrząc na to, jak duży wpływ ma gubienie i wyciekanie moczu na życie mężczyzn, 17% wszystkich ankietowanych ocenia, że jest to duży lub umiarkowany problem.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88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Jeśli podzieli się tę liczbę na tych, którzy przeszli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prostatektomię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radioterapię, można zaobserwować wpływ rodzaju leczenia na problem.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Patrząc na pacjentów z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prostatektomią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można zobaczyć na podstawie liczb zamieszczonych u góry, że 67% twierdzi, że gubienie i wyciekanie moczu stanowią problem.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Można porównać ten wynik z pacjentami po radioterapii, w drugiej linii, gdzie łącznie 48% pacjentów twierdzi, że gubienie i wyciekanie moczu stanowią problem.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37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Istnieją trzy główne przesłania, które możemy wyciągnąć z ustaleń EUPROMS.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pierwsze, należy zawsze brać pod uwagę aktywny nadzór, jeśli można go bezpiecznie stosować, ponieważ ogólnie najlepiej chroni on jakość życia. Z pewnością, pod względem nietrzymania moczu i sprawności seksualnej kontrast między tym a innymi podejściami jest wyraźny.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24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Drugie przesłanie do zapamiętania brzmi, że wczesne wykrycie raka prostaty ma ogromne znaczenie. Im bardziej zaawansowany rak prostaty w momencie rozpoznania, tym poważniejszy wpływ leczenia na jakość życia. Poniższy wykres pokazuje, że patrząc na wiele czynników łącznie — dyskomfort, zmęczenie, bezsenność i zdrowie psychiczne — wszystkie one są doświadczane w większym stopniu w przypadku leczenia związanego z bardziej zaawansowanym rakiem prostaty.</a:t>
            </a:r>
            <a:r>
              <a:rPr lang="en-GB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760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Trzecim przesłaniem, jakie możemy wyciągnąć ze wszystkich danych pochodzących z badania EUPROMS jest to, że niezbędne jest wysokiej jakości leczenie i wsparcie. Wyniki projektu EUPROMS pokazują poważne efekty (niepożądane), jakie może przynieść leczenie raka prostaty. Mężczyźni potrzebują całej wiedzy i doświadczenia, jakie mogą zdobyć podczas leczenia i po nim, a także informacji i wsparcia na każdym etapie podróży. Każdy mężczyzna cierpiący na raka prostaty powinien być leczony w ośrodku onkologicznym dysponującym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multidyscyplinarnymi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zespołami.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84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Ważne</a:t>
            </a:r>
            <a:r>
              <a:rPr lang="en-US" dirty="0"/>
              <a:t> jest, aby </a:t>
            </a:r>
            <a:r>
              <a:rPr lang="en-US" dirty="0" err="1"/>
              <a:t>zrozumieć</a:t>
            </a:r>
            <a:r>
              <a:rPr lang="en-US" dirty="0"/>
              <a:t>, </a:t>
            </a:r>
            <a:r>
              <a:rPr lang="en-US" dirty="0" err="1"/>
              <a:t>czym</a:t>
            </a:r>
            <a:r>
              <a:rPr lang="en-US" dirty="0"/>
              <a:t> to </a:t>
            </a:r>
            <a:r>
              <a:rPr lang="en-US" dirty="0" err="1"/>
              <a:t>badanie</a:t>
            </a:r>
            <a:r>
              <a:rPr lang="en-US" dirty="0"/>
              <a:t> </a:t>
            </a:r>
            <a:r>
              <a:rPr lang="en-US" dirty="0" err="1"/>
              <a:t>różni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od </a:t>
            </a:r>
            <a:r>
              <a:rPr lang="en-US" dirty="0" err="1"/>
              <a:t>poprzednich</a:t>
            </a:r>
            <a:r>
              <a:rPr lang="en-US" dirty="0"/>
              <a:t> </a:t>
            </a:r>
            <a:r>
              <a:rPr lang="en-US" dirty="0" err="1"/>
              <a:t>badań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dlaczego</a:t>
            </a:r>
            <a:r>
              <a:rPr lang="en-US" dirty="0"/>
              <a:t> jest to </a:t>
            </a:r>
            <a:r>
              <a:rPr lang="en-US" dirty="0" err="1"/>
              <a:t>istotne</a:t>
            </a:r>
            <a:r>
              <a:rPr lang="en-US" dirty="0"/>
              <a:t>. </a:t>
            </a:r>
            <a:r>
              <a:rPr lang="en-US" dirty="0" err="1"/>
              <a:t>Większość</a:t>
            </a:r>
            <a:r>
              <a:rPr lang="en-US" dirty="0"/>
              <a:t> </a:t>
            </a:r>
            <a:r>
              <a:rPr lang="en-US" dirty="0" err="1"/>
              <a:t>badań</a:t>
            </a:r>
            <a:r>
              <a:rPr lang="en-US" dirty="0"/>
              <a:t> </a:t>
            </a:r>
            <a:r>
              <a:rPr lang="en-US" dirty="0" err="1"/>
              <a:t>dotyczących</a:t>
            </a:r>
            <a:r>
              <a:rPr lang="en-US" dirty="0"/>
              <a:t> </a:t>
            </a:r>
            <a:r>
              <a:rPr lang="en-US" dirty="0" err="1"/>
              <a:t>jakości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</a:t>
            </a:r>
            <a:r>
              <a:rPr lang="en-US" dirty="0" err="1"/>
              <a:t>mężczyzn</a:t>
            </a:r>
            <a:r>
              <a:rPr lang="en-US" dirty="0"/>
              <a:t> </a:t>
            </a:r>
            <a:r>
              <a:rPr lang="en-US" dirty="0" err="1"/>
              <a:t>cierpiących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raka</a:t>
            </a:r>
            <a:r>
              <a:rPr lang="en-US" dirty="0"/>
              <a:t> </a:t>
            </a:r>
            <a:r>
              <a:rPr lang="en-US" dirty="0" err="1"/>
              <a:t>prostaty</a:t>
            </a:r>
            <a:r>
              <a:rPr lang="en-US" dirty="0"/>
              <a:t> jest </a:t>
            </a:r>
            <a:r>
              <a:rPr lang="en-US" dirty="0" err="1"/>
              <a:t>prowadzonych</a:t>
            </a:r>
            <a:r>
              <a:rPr lang="en-US" dirty="0"/>
              <a:t> w </a:t>
            </a:r>
            <a:r>
              <a:rPr lang="en-US" dirty="0" err="1"/>
              <a:t>środowisku</a:t>
            </a:r>
            <a:r>
              <a:rPr lang="en-US" dirty="0"/>
              <a:t> </a:t>
            </a:r>
            <a:r>
              <a:rPr lang="en-US" dirty="0" err="1"/>
              <a:t>klinicznym</a:t>
            </a:r>
            <a:r>
              <a:rPr lang="en-US" dirty="0"/>
              <a:t>. </a:t>
            </a:r>
            <a:r>
              <a:rPr lang="en-US" dirty="0" err="1"/>
              <a:t>Innymi</a:t>
            </a:r>
            <a:r>
              <a:rPr lang="en-US" dirty="0"/>
              <a:t> </a:t>
            </a:r>
            <a:r>
              <a:rPr lang="en-US" dirty="0" err="1"/>
              <a:t>słowy</a:t>
            </a:r>
            <a:r>
              <a:rPr lang="en-US" dirty="0"/>
              <a:t>, </a:t>
            </a:r>
            <a:r>
              <a:rPr lang="en-US" dirty="0" err="1"/>
              <a:t>klinicyści</a:t>
            </a:r>
            <a:r>
              <a:rPr lang="en-US" dirty="0"/>
              <a:t> </a:t>
            </a:r>
            <a:r>
              <a:rPr lang="en-US" dirty="0" err="1"/>
              <a:t>zadają</a:t>
            </a:r>
            <a:r>
              <a:rPr lang="en-US" dirty="0"/>
              <a:t> </a:t>
            </a:r>
            <a:r>
              <a:rPr lang="en-US" dirty="0" err="1"/>
              <a:t>pytania</a:t>
            </a:r>
            <a:r>
              <a:rPr lang="en-US" dirty="0"/>
              <a:t> </a:t>
            </a:r>
            <a:r>
              <a:rPr lang="en-US" dirty="0" err="1"/>
              <a:t>mężczyznom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wypełniają</a:t>
            </a:r>
            <a:r>
              <a:rPr lang="en-US" dirty="0"/>
              <a:t> </a:t>
            </a:r>
            <a:r>
              <a:rPr lang="en-US" dirty="0" err="1"/>
              <a:t>oni</a:t>
            </a:r>
            <a:r>
              <a:rPr lang="en-US" dirty="0"/>
              <a:t> </a:t>
            </a:r>
            <a:r>
              <a:rPr lang="en-US" dirty="0" err="1"/>
              <a:t>kwestionariusze</a:t>
            </a:r>
            <a:r>
              <a:rPr lang="en-US" dirty="0"/>
              <a:t>, </a:t>
            </a:r>
            <a:r>
              <a:rPr lang="en-US" dirty="0" err="1"/>
              <a:t>kiedy</a:t>
            </a:r>
            <a:r>
              <a:rPr lang="en-US" dirty="0"/>
              <a:t> </a:t>
            </a:r>
            <a:r>
              <a:rPr lang="en-US" dirty="0" err="1"/>
              <a:t>udają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do </a:t>
            </a:r>
            <a:r>
              <a:rPr lang="en-US" dirty="0" err="1"/>
              <a:t>szpitala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leczenie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wizyty</a:t>
            </a:r>
            <a:r>
              <a:rPr lang="en-US" dirty="0"/>
              <a:t> </a:t>
            </a:r>
            <a:r>
              <a:rPr lang="en-US" dirty="0" err="1"/>
              <a:t>kontrolne</a:t>
            </a:r>
            <a:r>
              <a:rPr lang="en-US" dirty="0"/>
              <a:t>. Ta </a:t>
            </a:r>
            <a:r>
              <a:rPr lang="en-US" dirty="0" err="1"/>
              <a:t>ankieta</a:t>
            </a:r>
            <a:r>
              <a:rPr lang="en-US" dirty="0"/>
              <a:t> </a:t>
            </a:r>
            <a:r>
              <a:rPr lang="en-US" dirty="0" err="1"/>
              <a:t>internetowa</a:t>
            </a:r>
            <a:r>
              <a:rPr lang="en-US" dirty="0"/>
              <a:t> </a:t>
            </a:r>
            <a:r>
              <a:rPr lang="en-US" dirty="0" err="1"/>
              <a:t>została</a:t>
            </a:r>
            <a:r>
              <a:rPr lang="en-US" dirty="0"/>
              <a:t> </a:t>
            </a:r>
            <a:r>
              <a:rPr lang="en-US" dirty="0" err="1"/>
              <a:t>wypełniona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mężczyzn</a:t>
            </a:r>
            <a:r>
              <a:rPr lang="en-US" dirty="0"/>
              <a:t> w ich </a:t>
            </a:r>
            <a:r>
              <a:rPr lang="en-US" dirty="0" err="1"/>
              <a:t>czasie</a:t>
            </a:r>
            <a:r>
              <a:rPr lang="en-US" dirty="0"/>
              <a:t> </a:t>
            </a:r>
            <a:r>
              <a:rPr lang="en-US" dirty="0" err="1"/>
              <a:t>wolnym</a:t>
            </a:r>
            <a:r>
              <a:rPr lang="en-US" dirty="0"/>
              <a:t>, w </a:t>
            </a:r>
            <a:r>
              <a:rPr lang="en-US" dirty="0" err="1"/>
              <a:t>zaciszu</a:t>
            </a:r>
            <a:r>
              <a:rPr lang="en-US" dirty="0"/>
              <a:t> </a:t>
            </a:r>
            <a:r>
              <a:rPr lang="en-US" dirty="0" err="1"/>
              <a:t>własnego</a:t>
            </a:r>
            <a:r>
              <a:rPr lang="en-US" dirty="0"/>
              <a:t> </a:t>
            </a:r>
            <a:r>
              <a:rPr lang="en-US" dirty="0" err="1"/>
              <a:t>domu</a:t>
            </a:r>
            <a:r>
              <a:rPr lang="en-US" dirty="0"/>
              <a:t>. </a:t>
            </a:r>
            <a:r>
              <a:rPr lang="en-US" dirty="0" err="1"/>
              <a:t>Oznacza</a:t>
            </a:r>
            <a:r>
              <a:rPr lang="en-US" dirty="0"/>
              <a:t> to,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mogą</a:t>
            </a:r>
            <a:r>
              <a:rPr lang="en-US" dirty="0"/>
              <a:t> </a:t>
            </a:r>
            <a:r>
              <a:rPr lang="en-US" dirty="0" err="1"/>
              <a:t>mieć</a:t>
            </a:r>
            <a:r>
              <a:rPr lang="en-US" dirty="0"/>
              <a:t> </a:t>
            </a:r>
            <a:r>
              <a:rPr lang="en-US" dirty="0" err="1"/>
              <a:t>więcej</a:t>
            </a:r>
            <a:r>
              <a:rPr lang="en-US" dirty="0"/>
              <a:t> </a:t>
            </a:r>
            <a:r>
              <a:rPr lang="en-US" dirty="0" err="1"/>
              <a:t>czasu</a:t>
            </a:r>
            <a:r>
              <a:rPr lang="en-US" dirty="0"/>
              <a:t> do </a:t>
            </a:r>
            <a:r>
              <a:rPr lang="en-US" dirty="0" err="1"/>
              <a:t>dyspozycji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rozważenie</a:t>
            </a:r>
            <a:r>
              <a:rPr lang="en-US" dirty="0"/>
              <a:t> </a:t>
            </a:r>
            <a:r>
              <a:rPr lang="en-US" dirty="0" err="1"/>
              <a:t>swoich</a:t>
            </a:r>
            <a:r>
              <a:rPr lang="en-US" dirty="0"/>
              <a:t> </a:t>
            </a:r>
            <a:r>
              <a:rPr lang="en-US" dirty="0" err="1"/>
              <a:t>odpowiedzi</a:t>
            </a:r>
            <a:r>
              <a:rPr lang="en-US" dirty="0"/>
              <a:t>, a </a:t>
            </a:r>
            <a:r>
              <a:rPr lang="en-US" dirty="0" err="1"/>
              <a:t>także</a:t>
            </a:r>
            <a:r>
              <a:rPr lang="en-US" dirty="0"/>
              <a:t> </a:t>
            </a:r>
            <a:r>
              <a:rPr lang="en-US" dirty="0" err="1"/>
              <a:t>mogą</a:t>
            </a:r>
            <a:r>
              <a:rPr lang="en-US" dirty="0"/>
              <a:t> </a:t>
            </a:r>
            <a:r>
              <a:rPr lang="en-US" dirty="0" err="1"/>
              <a:t>czuć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swobodniej</a:t>
            </a:r>
            <a:r>
              <a:rPr lang="en-US" dirty="0"/>
              <a:t>, </a:t>
            </a:r>
            <a:r>
              <a:rPr lang="en-US" dirty="0" err="1"/>
              <a:t>opisując</a:t>
            </a:r>
            <a:r>
              <a:rPr lang="en-US" dirty="0"/>
              <a:t> jak </a:t>
            </a:r>
            <a:r>
              <a:rPr lang="en-US" dirty="0" err="1"/>
              <a:t>naprawdę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czują</a:t>
            </a:r>
            <a:r>
              <a:rPr lang="en-US" dirty="0"/>
              <a:t>. </a:t>
            </a:r>
            <a:r>
              <a:rPr lang="en-US" dirty="0" err="1"/>
              <a:t>Czasami</a:t>
            </a:r>
            <a:r>
              <a:rPr lang="en-US" dirty="0"/>
              <a:t> </a:t>
            </a:r>
            <a:r>
              <a:rPr lang="en-US" dirty="0" err="1"/>
              <a:t>ludzie</a:t>
            </a:r>
            <a:r>
              <a:rPr lang="en-US" dirty="0"/>
              <a:t> </a:t>
            </a:r>
            <a:r>
              <a:rPr lang="en-US" dirty="0" err="1"/>
              <a:t>martwią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w </a:t>
            </a:r>
            <a:r>
              <a:rPr lang="en-US" dirty="0" err="1"/>
              <a:t>obecności</a:t>
            </a:r>
            <a:r>
              <a:rPr lang="en-US" dirty="0"/>
              <a:t> </a:t>
            </a:r>
            <a:r>
              <a:rPr lang="en-US" dirty="0" err="1"/>
              <a:t>lekarzy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innych</a:t>
            </a:r>
            <a:r>
              <a:rPr lang="en-US" dirty="0"/>
              <a:t> </a:t>
            </a:r>
            <a:r>
              <a:rPr lang="en-US" dirty="0" err="1"/>
              <a:t>pracowników</a:t>
            </a:r>
            <a:r>
              <a:rPr lang="en-US" dirty="0"/>
              <a:t> </a:t>
            </a:r>
            <a:r>
              <a:rPr lang="en-US" dirty="0" err="1"/>
              <a:t>służby</a:t>
            </a:r>
            <a:r>
              <a:rPr lang="en-US" dirty="0"/>
              <a:t> </a:t>
            </a:r>
            <a:r>
              <a:rPr lang="en-US" dirty="0" err="1"/>
              <a:t>zdrowia</a:t>
            </a:r>
            <a:r>
              <a:rPr lang="en-US" dirty="0"/>
              <a:t> ich </a:t>
            </a:r>
            <a:r>
              <a:rPr lang="en-US" dirty="0" err="1"/>
              <a:t>słowa</a:t>
            </a:r>
            <a:r>
              <a:rPr lang="en-US" dirty="0"/>
              <a:t> </a:t>
            </a:r>
            <a:r>
              <a:rPr lang="en-US" dirty="0" err="1"/>
              <a:t>zabrzmią</a:t>
            </a:r>
            <a:r>
              <a:rPr lang="en-US" dirty="0"/>
              <a:t> </a:t>
            </a:r>
            <a:r>
              <a:rPr lang="en-US" dirty="0" err="1"/>
              <a:t>krytycznie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negatywnie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0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5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Ankieta</a:t>
            </a:r>
            <a:r>
              <a:rPr lang="en-US" dirty="0"/>
              <a:t> ta </a:t>
            </a:r>
            <a:r>
              <a:rPr lang="en-US" dirty="0" err="1"/>
              <a:t>przedstawia</a:t>
            </a:r>
            <a:r>
              <a:rPr lang="en-US" dirty="0"/>
              <a:t> </a:t>
            </a:r>
            <a:r>
              <a:rPr lang="en-US" dirty="0" err="1"/>
              <a:t>migawkę</a:t>
            </a:r>
            <a:r>
              <a:rPr lang="en-US" dirty="0"/>
              <a:t> — </a:t>
            </a:r>
            <a:r>
              <a:rPr lang="en-US" dirty="0" err="1"/>
              <a:t>przekrojowy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 </a:t>
            </a:r>
            <a:r>
              <a:rPr lang="en-US" dirty="0" err="1"/>
              <a:t>populacji</a:t>
            </a:r>
            <a:r>
              <a:rPr lang="en-US" dirty="0"/>
              <a:t> </a:t>
            </a:r>
            <a:r>
              <a:rPr lang="en-US" dirty="0" err="1"/>
              <a:t>mężczyzn</a:t>
            </a:r>
            <a:r>
              <a:rPr lang="en-US" dirty="0"/>
              <a:t> </a:t>
            </a:r>
            <a:r>
              <a:rPr lang="en-US" dirty="0" err="1"/>
              <a:t>leczonych</a:t>
            </a:r>
            <a:r>
              <a:rPr lang="en-US" dirty="0"/>
              <a:t> z </a:t>
            </a:r>
            <a:r>
              <a:rPr lang="en-US" dirty="0" err="1"/>
              <a:t>powodu</a:t>
            </a:r>
            <a:r>
              <a:rPr lang="en-US" dirty="0"/>
              <a:t> </a:t>
            </a:r>
            <a:r>
              <a:rPr lang="en-US" dirty="0" err="1"/>
              <a:t>raka</a:t>
            </a:r>
            <a:r>
              <a:rPr lang="en-US" dirty="0"/>
              <a:t> </a:t>
            </a:r>
            <a:r>
              <a:rPr lang="en-US" dirty="0" err="1"/>
              <a:t>prostaty</a:t>
            </a:r>
            <a:r>
              <a:rPr lang="en-US" dirty="0"/>
              <a:t> w </a:t>
            </a:r>
            <a:r>
              <a:rPr lang="en-US" dirty="0" err="1"/>
              <a:t>Europie</a:t>
            </a:r>
            <a:r>
              <a:rPr lang="en-US" dirty="0"/>
              <a:t>. W </a:t>
            </a:r>
            <a:r>
              <a:rPr lang="en-US" dirty="0" err="1"/>
              <a:t>ankiecie</a:t>
            </a:r>
            <a:r>
              <a:rPr lang="en-US" dirty="0"/>
              <a:t> </a:t>
            </a:r>
            <a:r>
              <a:rPr lang="en-US" dirty="0" err="1"/>
              <a:t>zapytano</a:t>
            </a:r>
            <a:r>
              <a:rPr lang="en-US" dirty="0"/>
              <a:t>: „Jak </a:t>
            </a:r>
            <a:r>
              <a:rPr lang="en-US" dirty="0" err="1"/>
              <a:t>wygląda</a:t>
            </a:r>
            <a:r>
              <a:rPr lang="en-US" dirty="0"/>
              <a:t> </a:t>
            </a:r>
            <a:r>
              <a:rPr lang="en-US" dirty="0" err="1"/>
              <a:t>twoje</a:t>
            </a:r>
            <a:r>
              <a:rPr lang="en-US" dirty="0"/>
              <a:t> </a:t>
            </a:r>
            <a:r>
              <a:rPr lang="en-US" dirty="0" err="1"/>
              <a:t>życie</a:t>
            </a:r>
            <a:r>
              <a:rPr lang="en-US" dirty="0"/>
              <a:t> w </a:t>
            </a:r>
            <a:r>
              <a:rPr lang="en-US" dirty="0" err="1"/>
              <a:t>tym</a:t>
            </a:r>
            <a:r>
              <a:rPr lang="en-US" dirty="0"/>
              <a:t> </a:t>
            </a:r>
            <a:r>
              <a:rPr lang="en-US" dirty="0" err="1"/>
              <a:t>konkretnym</a:t>
            </a:r>
            <a:r>
              <a:rPr lang="en-US" dirty="0"/>
              <a:t> </a:t>
            </a:r>
            <a:r>
              <a:rPr lang="en-US" dirty="0" err="1"/>
              <a:t>czasie</a:t>
            </a:r>
            <a:r>
              <a:rPr lang="en-US" dirty="0"/>
              <a:t>?”</a:t>
            </a:r>
          </a:p>
          <a:p>
            <a:endParaRPr lang="en-US" dirty="0"/>
          </a:p>
          <a:p>
            <a:r>
              <a:rPr lang="en-US" dirty="0"/>
              <a:t>W </a:t>
            </a:r>
            <a:r>
              <a:rPr lang="en-US" dirty="0" err="1"/>
              <a:t>badaniu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można</a:t>
            </a:r>
            <a:r>
              <a:rPr lang="en-US" dirty="0"/>
              <a:t> </a:t>
            </a:r>
            <a:r>
              <a:rPr lang="en-US" dirty="0" err="1"/>
              <a:t>było</a:t>
            </a:r>
            <a:r>
              <a:rPr lang="en-US" dirty="0"/>
              <a:t> </a:t>
            </a:r>
            <a:r>
              <a:rPr lang="en-US" dirty="0" err="1"/>
              <a:t>przeanalizować</a:t>
            </a:r>
            <a:r>
              <a:rPr lang="en-US" dirty="0"/>
              <a:t> </a:t>
            </a:r>
            <a:r>
              <a:rPr lang="en-US" dirty="0" err="1"/>
              <a:t>stanu</a:t>
            </a:r>
            <a:r>
              <a:rPr lang="en-US" dirty="0"/>
              <a:t> </a:t>
            </a:r>
            <a:r>
              <a:rPr lang="en-US" dirty="0" err="1"/>
              <a:t>zdrowia</a:t>
            </a:r>
            <a:r>
              <a:rPr lang="en-US" dirty="0"/>
              <a:t> </a:t>
            </a:r>
            <a:r>
              <a:rPr lang="en-US" dirty="0" err="1"/>
              <a:t>poszczególnych</a:t>
            </a:r>
            <a:r>
              <a:rPr lang="en-US" dirty="0"/>
              <a:t> </a:t>
            </a:r>
            <a:r>
              <a:rPr lang="en-US" dirty="0" err="1"/>
              <a:t>respondentów</a:t>
            </a:r>
            <a:r>
              <a:rPr lang="en-US" dirty="0"/>
              <a:t> </a:t>
            </a:r>
            <a:r>
              <a:rPr lang="en-US" dirty="0" err="1"/>
              <a:t>przed</a:t>
            </a:r>
            <a:r>
              <a:rPr lang="en-US" dirty="0"/>
              <a:t> </a:t>
            </a:r>
            <a:r>
              <a:rPr lang="en-US" dirty="0" err="1"/>
              <a:t>leczeniem</a:t>
            </a:r>
            <a:r>
              <a:rPr lang="en-US" dirty="0"/>
              <a:t> ani </a:t>
            </a:r>
            <a:r>
              <a:rPr lang="en-US" dirty="0" err="1"/>
              <a:t>tego</a:t>
            </a:r>
            <a:r>
              <a:rPr lang="en-US" dirty="0"/>
              <a:t>, jak </a:t>
            </a:r>
            <a:r>
              <a:rPr lang="en-US" dirty="0" err="1"/>
              <a:t>pacjenci</a:t>
            </a:r>
            <a:r>
              <a:rPr lang="en-US" dirty="0"/>
              <a:t> </a:t>
            </a:r>
            <a:r>
              <a:rPr lang="en-US" dirty="0" err="1"/>
              <a:t>cierpiący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raka</a:t>
            </a:r>
            <a:r>
              <a:rPr lang="en-US" dirty="0"/>
              <a:t> </a:t>
            </a:r>
            <a:r>
              <a:rPr lang="en-US" dirty="0" err="1"/>
              <a:t>prostaty</a:t>
            </a:r>
            <a:r>
              <a:rPr lang="en-US" dirty="0"/>
              <a:t> </a:t>
            </a:r>
            <a:r>
              <a:rPr lang="en-US" dirty="0" err="1"/>
              <a:t>różnią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od </a:t>
            </a:r>
            <a:r>
              <a:rPr lang="en-US" dirty="0" err="1"/>
              <a:t>ogólnej</a:t>
            </a:r>
            <a:r>
              <a:rPr lang="en-US" dirty="0"/>
              <a:t> </a:t>
            </a:r>
            <a:r>
              <a:rPr lang="en-US" dirty="0" err="1"/>
              <a:t>populacji</a:t>
            </a:r>
            <a:r>
              <a:rPr lang="en-US" dirty="0"/>
              <a:t>. </a:t>
            </a:r>
            <a:r>
              <a:rPr lang="en-US" dirty="0" err="1"/>
              <a:t>Byłby</a:t>
            </a:r>
            <a:r>
              <a:rPr lang="en-US" dirty="0"/>
              <a:t> to </a:t>
            </a:r>
            <a:r>
              <a:rPr lang="en-US" dirty="0" err="1"/>
              <a:t>inny</a:t>
            </a:r>
            <a:r>
              <a:rPr lang="en-US" dirty="0"/>
              <a:t> </a:t>
            </a:r>
            <a:r>
              <a:rPr lang="en-US" dirty="0" err="1"/>
              <a:t>rodzaj</a:t>
            </a:r>
            <a:r>
              <a:rPr lang="en-US" dirty="0"/>
              <a:t> </a:t>
            </a:r>
            <a:r>
              <a:rPr lang="en-US" dirty="0" err="1"/>
              <a:t>badań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0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62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Ankieta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zawierała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pytania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mające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ustalenie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demograficznych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pytań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dotyczących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zdrowia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codziennych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czynności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życiowych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jakości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życia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użyciu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trzech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sprawdzonych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powszechnie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stosowanych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badaniach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zdrowiem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EQ-5D-5L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EORTC-QLQ-C30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EPIC-26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48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Wielkość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próby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obejmująca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3000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respondentów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jest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bardzo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duża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a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wyniki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są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miarodajne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Odnotowano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szeroki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odzew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25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krajach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ale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wystąpiła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niedostateczna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reprezentacja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obszarze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Europy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Wschodniej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częściowo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Europy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Południowej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2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0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9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0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3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7214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Badanie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Badanie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z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wynikami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zgłaszanymi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przez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pacjenta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organizacji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Europa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GB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Pierwsze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historii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badanie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jakości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życia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przypadku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raka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prostaty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przeprowadzone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przez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pacjentów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dla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pacjentów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23172" y="-545412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549FF-D602-B242-9B0B-6BBDEAB1D18B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6" name="Tekstvak 1">
            <a:extLst>
              <a:ext uri="{FF2B5EF4-FFF2-40B4-BE49-F238E27FC236}">
                <a16:creationId xmlns:a16="http://schemas.microsoft.com/office/drawing/2014/main" id="{38CFD700-E3F4-9C43-B700-0E3404A3B4F9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Profil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respondenta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19" name="Picture 18" descr="Blue logo.png">
            <a:extLst>
              <a:ext uri="{FF2B5EF4-FFF2-40B4-BE49-F238E27FC236}">
                <a16:creationId xmlns:a16="http://schemas.microsoft.com/office/drawing/2014/main" id="{E20118D8-EC83-5945-B210-F6234D9D9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9D645-39AA-9845-91F0-D3041F798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3" y="1397000"/>
            <a:ext cx="8933167" cy="49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23172" y="-545412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C76C40-3327-3443-A478-3467DB650E02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21" name="Tekstvak 1">
            <a:extLst>
              <a:ext uri="{FF2B5EF4-FFF2-40B4-BE49-F238E27FC236}">
                <a16:creationId xmlns:a16="http://schemas.microsoft.com/office/drawing/2014/main" id="{5F7160EC-51F8-9646-9A16-055A71003836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Profil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respondenta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25" name="Picture 24" descr="Blue logo.png">
            <a:extLst>
              <a:ext uri="{FF2B5EF4-FFF2-40B4-BE49-F238E27FC236}">
                <a16:creationId xmlns:a16="http://schemas.microsoft.com/office/drawing/2014/main" id="{8C8F7FF3-1861-1545-AE92-04962B8D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C099C-2B20-3C4F-95FE-AD9F98AD0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2" y="1752789"/>
            <a:ext cx="8625363" cy="458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87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46F60063-DFA1-4031-B50D-786756FCF277}"/>
              </a:ext>
            </a:extLst>
          </p:cNvPr>
          <p:cNvGraphicFramePr>
            <a:graphicFrameLocks/>
          </p:cNvGraphicFramePr>
          <p:nvPr/>
        </p:nvGraphicFramePr>
        <p:xfrm>
          <a:off x="-144109" y="12473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482CFB0B-AAF3-754E-9D2E-55B2296C71AC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24" name="Tekstvak 1">
            <a:extLst>
              <a:ext uri="{FF2B5EF4-FFF2-40B4-BE49-F238E27FC236}">
                <a16:creationId xmlns:a16="http://schemas.microsoft.com/office/drawing/2014/main" id="{402CAA52-814F-3F4F-95A1-0DD335F497AB}"/>
              </a:ext>
            </a:extLst>
          </p:cNvPr>
          <p:cNvSpPr txBox="1"/>
          <p:nvPr/>
        </p:nvSpPr>
        <p:spPr>
          <a:xfrm>
            <a:off x="742462" y="187036"/>
            <a:ext cx="668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Profil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leczenia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440C9-BAE9-A342-A019-9049E7F95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1" y="1579757"/>
            <a:ext cx="8641462" cy="4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9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Analiza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8" y="1615900"/>
            <a:ext cx="108968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Analiza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danych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została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przeprowadzona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przez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profesor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Monique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Roobol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jej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zespół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z Erasmus University Medical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Center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Oddziale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Urologii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Rotterdamie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Wykonana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przez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nich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analiza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zapewniła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ustalenia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prezentowane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tutaj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artykułach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naukowych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Niektóre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z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ustaleń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są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oparte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nieprzetworzonych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odpowiedziach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ankietowych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a ich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istotność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statystyczna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została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obliczona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ani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przedstawiona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Jednak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wszystkie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obserwacje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pomagają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dostarczaniu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ważnych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informacji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przydatnych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podejmowania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decyzji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klinicznych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co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czyni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je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istotnymi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klinicznie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CF265C-5702-9E41-B739-2041CD7F35AF}"/>
              </a:ext>
            </a:extLst>
          </p:cNvPr>
          <p:cNvSpPr/>
          <p:nvPr/>
        </p:nvSpPr>
        <p:spPr>
          <a:xfrm>
            <a:off x="832335" y="857143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Badanie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Wyniki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ogólna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jakość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życia</a:t>
            </a:r>
            <a:endParaRPr lang="en-GB" sz="280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66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EBDB34-E872-1A49-8752-CC84352B2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5" y="1737595"/>
            <a:ext cx="10381110" cy="338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9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4F3931-D51F-824E-8760-E2753E338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31" y="645678"/>
            <a:ext cx="9821545" cy="497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8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984738" y="180753"/>
            <a:ext cx="10858152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Badanie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Wyniki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Dyskomfort</a:t>
            </a:r>
            <a:r>
              <a:rPr lang="en-GB" sz="2800" dirty="0">
                <a:latin typeface="Roboto" panose="02000000000000000000" pitchFamily="2" charset="0"/>
              </a:rPr>
              <a:t>, </a:t>
            </a:r>
            <a:r>
              <a:rPr lang="en-GB" sz="2800" dirty="0" err="1">
                <a:latin typeface="Roboto" panose="02000000000000000000" pitchFamily="2" charset="0"/>
              </a:rPr>
              <a:t>zmęczenie</a:t>
            </a:r>
            <a:r>
              <a:rPr lang="en-GB" sz="2800" dirty="0">
                <a:latin typeface="Roboto" panose="02000000000000000000" pitchFamily="2" charset="0"/>
              </a:rPr>
              <a:t>, </a:t>
            </a:r>
            <a:r>
              <a:rPr lang="en-GB" sz="2800" dirty="0" err="1">
                <a:latin typeface="Roboto" panose="02000000000000000000" pitchFamily="2" charset="0"/>
              </a:rPr>
              <a:t>bezsenność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511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95AD6-3552-B640-9373-C19CCEEF7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5" y="875993"/>
            <a:ext cx="9868017" cy="527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3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A5882-63AD-E047-8A11-E519DCFF5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1" y="996208"/>
            <a:ext cx="9871137" cy="47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9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O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tej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prezentacji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ea typeface="Roboto" panose="02000000000000000000" pitchFamily="2" charset="0"/>
              <a:cs typeface="Apercu Regular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prezentacja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przeznaczona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jest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dla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grup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pacjentów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z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rakiem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prostaty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ogółu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społeczeństwa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Dopuszcza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się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publikowanie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niniejszych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wyników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bez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pozwolenia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ale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należy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zawsze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podać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nazwę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badania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przypadku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powielania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jakiegokolwiek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z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wykresów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należy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przypisać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badania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71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80EF81-1519-F847-8DC2-9001E8AF0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03" y="1069931"/>
            <a:ext cx="9275697" cy="48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8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Badanie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Wyniki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zdrowie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psychiczne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29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71488-70E7-6E43-B0FF-FDDA1372E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1" y="389553"/>
            <a:ext cx="7870869" cy="63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2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BBF91-6ADE-1540-AFDC-08C488232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9" y="397615"/>
            <a:ext cx="7973711" cy="60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66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33EF5-1D25-604A-A4A3-0095492C2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5" y="793315"/>
            <a:ext cx="8392439" cy="503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46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9BEAF-F133-4A4F-A1C9-E8A9F4AD1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1" y="1042472"/>
            <a:ext cx="8901519" cy="47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9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Badanie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endParaRPr lang="en-GB" dirty="0">
              <a:latin typeface="Roboto" panose="02000000000000000000" pitchFamily="2" charset="0"/>
            </a:endParaRPr>
          </a:p>
          <a:p>
            <a:r>
              <a:rPr lang="en-GB" sz="2800" dirty="0" err="1">
                <a:latin typeface="Roboto" panose="02000000000000000000" pitchFamily="2" charset="0"/>
              </a:rPr>
              <a:t>Wyniki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sprawność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seksualna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405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F70B6-785C-9241-8E3F-3A51B241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78" y="705002"/>
            <a:ext cx="8880954" cy="53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23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91F7E-1BC3-224E-905A-96A88F6CB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9" y="729044"/>
            <a:ext cx="8551449" cy="55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5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1D7BF-6828-CC48-9F14-DB7A748FA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35" y="1067234"/>
            <a:ext cx="8772224" cy="45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8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4371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Badanie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Informacje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ogólne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27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95AB3-5BD8-2C45-A3C9-5B17FC605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02" y="570232"/>
            <a:ext cx="7622551" cy="56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7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03DC5C-77FF-EB42-BA5A-4E0C78672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8" y="2030294"/>
            <a:ext cx="9591118" cy="23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1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Badanie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Wyniki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nietrzymanie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moczu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13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EC5B3F-4072-AF45-A996-24B3596DB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28" y="578341"/>
            <a:ext cx="8401137" cy="547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E76CD-9C47-F843-83F5-E5112AC63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2" y="1092286"/>
            <a:ext cx="8774724" cy="44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4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7D5AF-1331-E54F-82B7-8204D0719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3" y="780553"/>
            <a:ext cx="8751866" cy="50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5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AEA446-71E0-B54F-B585-1CB941391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8" y="1214068"/>
            <a:ext cx="9377084" cy="44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77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1A274-503D-694E-A69D-9EBD81351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3" y="471104"/>
            <a:ext cx="7451709" cy="59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36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Badanie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endParaRPr lang="en-GB" dirty="0">
              <a:latin typeface="Roboto" panose="02000000000000000000" pitchFamily="2" charset="0"/>
            </a:endParaRPr>
          </a:p>
          <a:p>
            <a:r>
              <a:rPr lang="en-GB" sz="2800" dirty="0" err="1">
                <a:latin typeface="Roboto" panose="02000000000000000000" pitchFamily="2" charset="0"/>
              </a:rPr>
              <a:t>Wiadomości</a:t>
            </a:r>
            <a:r>
              <a:rPr lang="en-GB" sz="2800" dirty="0">
                <a:latin typeface="Roboto" panose="02000000000000000000" pitchFamily="2" charset="0"/>
              </a:rPr>
              <a:t> do </a:t>
            </a:r>
            <a:r>
              <a:rPr lang="en-GB" sz="2800" dirty="0" err="1">
                <a:latin typeface="Roboto" panose="02000000000000000000" pitchFamily="2" charset="0"/>
              </a:rPr>
              <a:t>zapamiętania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495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8267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Wiadomości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do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zapamiętania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009CF-8FDB-AA4B-9E31-3ECC5393A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2" y="1483811"/>
            <a:ext cx="8487872" cy="482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2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338818" y="187036"/>
            <a:ext cx="111564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EUPROMS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Informacje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ogólne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1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338818" y="1338312"/>
            <a:ext cx="11591895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EUPROMS to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skrót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od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Patient Reported Outcome Study –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Badanie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z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wynikami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zgłaszanymi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przez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pacjenta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organizacji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Jest to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pierwsze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duże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badanie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jakości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życia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leczeniu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prostaty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które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przeprowadzają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sami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pacjenci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Opiera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się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ono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ankiecie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internetowej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wypełnionej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przez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prawie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3000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mężczyzn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Europie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Zapewnia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ono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nową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perspektywę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ponieważ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większość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badań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jakości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życia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jest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przeprowadzanych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przez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z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udziałem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lekarzy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środowisku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klinicznym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Badanie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rozpoczęło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się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sierpniu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2019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roku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pierwsze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wyniki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opublikowano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styczniu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2020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roku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7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82515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Wiadomości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do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zapamiętania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F22EB-383F-7841-9383-0279E5190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65" y="1475179"/>
            <a:ext cx="8417490" cy="464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43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8" y="187036"/>
            <a:ext cx="83005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Wiadomości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do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zapamiętania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sp>
        <p:nvSpPr>
          <p:cNvPr id="13" name="Tekstvak 10">
            <a:extLst>
              <a:ext uri="{FF2B5EF4-FFF2-40B4-BE49-F238E27FC236}">
                <a16:creationId xmlns:a16="http://schemas.microsoft.com/office/drawing/2014/main" id="{80851AD0-239D-2248-81CB-0118317E5A3E}"/>
              </a:ext>
            </a:extLst>
          </p:cNvPr>
          <p:cNvSpPr txBox="1"/>
          <p:nvPr/>
        </p:nvSpPr>
        <p:spPr>
          <a:xfrm>
            <a:off x="892419" y="1512278"/>
            <a:ext cx="110382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Konieczne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jest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tworzenie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ośrodków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onkologicznych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z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multidyscyplinarnymi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zespołami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CBACA75-67DA-7E4E-97AB-BFB777C11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2" y="2431322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5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88067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EUPROMS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Informacje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ogólne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2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Organizacja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przedstawiła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wyniki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projektu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EUPROMS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wielu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ważnych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konferencjach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medycznych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tym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Kongres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Europejskiego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Stowarzyszenia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Urologów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(EAU)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Doroczne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spotkanie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Sekcji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Urologii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Onkologicznej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Kongres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Europejskiego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Towarzystwa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Onkologii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Medycznej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(ESMO)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Europejski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Multidyscyplinarny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Kongres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do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spraw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Raków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Urologicznych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(EMUC)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Seminarium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internetowe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Europejskiej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Organizacji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Badań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Leczenia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Raka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(EORTC)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Wyniki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są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również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prezentowane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różnych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publikacjach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tym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czasopiśmie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European Urology Focus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95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88394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EUPROMS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Informacje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ogólne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3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wyniki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ankiety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dają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„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migawkowy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obraz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problemów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z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zakresu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jakości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życia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jakich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doświadczali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mężczyźni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cierpiący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prostaty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Europie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określonym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momencie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Dostarczają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one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informacji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które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mogą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pomóc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pacjentom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ich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lekarzom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podejmowaniu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decyzji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dotyczących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leczenia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Mogą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pomóc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prowadzeniu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kampanii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rzecz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wczesnego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rozpoznawania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prostaty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promowaniu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metod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takich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jak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aktywny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nadzór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3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686778" y="215923"/>
            <a:ext cx="11296790" cy="4371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Badanie</a:t>
            </a: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 EUPROMS</a:t>
            </a:r>
          </a:p>
          <a:p>
            <a:pPr>
              <a:spcBef>
                <a:spcPts val="1200"/>
              </a:spcBef>
            </a:pPr>
            <a:r>
              <a:rPr lang="en-GB" sz="2800" dirty="0">
                <a:latin typeface="Roboto" panose="02000000000000000000" pitchFamily="2" charset="0"/>
              </a:rPr>
              <a:t>Jak </a:t>
            </a:r>
            <a:r>
              <a:rPr lang="en-GB" sz="2800" dirty="0" err="1">
                <a:latin typeface="Roboto" panose="02000000000000000000" pitchFamily="2" charset="0"/>
              </a:rPr>
              <a:t>przeprowadzono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badanie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40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Kwestionariusz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20-minutowa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ankieta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online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dla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mężczyzn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którzy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byli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leczeni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związku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z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rakiem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prostaty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Dostępny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w 19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językach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Zastosowano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poddane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walidacji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kwestionariusze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jakości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życia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: EPIC-26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oraz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EORTC-QLQ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EQ-5D-5L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Odpowiedzi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były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anonimowe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3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6F7E91-674B-DA49-9B3B-623A631D9AE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4" name="Tekstvak 1">
            <a:extLst>
              <a:ext uri="{FF2B5EF4-FFF2-40B4-BE49-F238E27FC236}">
                <a16:creationId xmlns:a16="http://schemas.microsoft.com/office/drawing/2014/main" id="{953DD251-6247-6847-AA17-EA2C28CD6D87}"/>
              </a:ext>
            </a:extLst>
          </p:cNvPr>
          <p:cNvSpPr txBox="1"/>
          <p:nvPr/>
        </p:nvSpPr>
        <p:spPr>
          <a:xfrm>
            <a:off x="854840" y="187036"/>
            <a:ext cx="79779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Odpowiedź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geograficzna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88D8B-E532-C94B-A8F8-773A89B59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8" y="1466155"/>
            <a:ext cx="10474220" cy="47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816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EAU patient view Barcelona 2019 André Deschamps</Template>
  <TotalTime>5064</TotalTime>
  <Words>2478</Words>
  <Application>Microsoft Macintosh PowerPoint</Application>
  <PresentationFormat>Widescreen</PresentationFormat>
  <Paragraphs>205</Paragraphs>
  <Slides>41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Roboto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 deschamps</dc:creator>
  <cp:lastModifiedBy>Simon Crompton</cp:lastModifiedBy>
  <cp:revision>200</cp:revision>
  <dcterms:created xsi:type="dcterms:W3CDTF">2019-05-14T09:26:05Z</dcterms:created>
  <dcterms:modified xsi:type="dcterms:W3CDTF">2021-03-04T15:49:08Z</dcterms:modified>
</cp:coreProperties>
</file>