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312" r:id="rId3"/>
    <p:sldId id="314" r:id="rId4"/>
    <p:sldId id="316" r:id="rId5"/>
    <p:sldId id="317" r:id="rId6"/>
    <p:sldId id="318" r:id="rId7"/>
    <p:sldId id="299" r:id="rId8"/>
    <p:sldId id="319" r:id="rId9"/>
    <p:sldId id="300" r:id="rId10"/>
    <p:sldId id="323" r:id="rId11"/>
    <p:sldId id="260" r:id="rId12"/>
    <p:sldId id="302" r:id="rId13"/>
    <p:sldId id="321" r:id="rId14"/>
    <p:sldId id="309" r:id="rId15"/>
    <p:sldId id="320" r:id="rId16"/>
    <p:sldId id="262" r:id="rId17"/>
    <p:sldId id="322" r:id="rId18"/>
    <p:sldId id="272" r:id="rId19"/>
    <p:sldId id="273" r:id="rId20"/>
    <p:sldId id="274" r:id="rId21"/>
    <p:sldId id="303" r:id="rId22"/>
    <p:sldId id="275" r:id="rId23"/>
    <p:sldId id="276" r:id="rId24"/>
    <p:sldId id="277" r:id="rId25"/>
    <p:sldId id="278" r:id="rId26"/>
    <p:sldId id="304" r:id="rId27"/>
    <p:sldId id="279" r:id="rId28"/>
    <p:sldId id="280" r:id="rId29"/>
    <p:sldId id="281" r:id="rId30"/>
    <p:sldId id="282" r:id="rId31"/>
    <p:sldId id="284" r:id="rId32"/>
    <p:sldId id="305" r:id="rId33"/>
    <p:sldId id="285" r:id="rId34"/>
    <p:sldId id="286" r:id="rId35"/>
    <p:sldId id="287" r:id="rId36"/>
    <p:sldId id="288" r:id="rId37"/>
    <p:sldId id="289" r:id="rId38"/>
    <p:sldId id="310" r:id="rId39"/>
    <p:sldId id="324" r:id="rId40"/>
    <p:sldId id="325" r:id="rId41"/>
    <p:sldId id="32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 deschamps" initials="ad" lastIdx="8" clrIdx="0">
    <p:extLst>
      <p:ext uri="{19B8F6BF-5375-455C-9EA6-DF929625EA0E}">
        <p15:presenceInfo xmlns:p15="http://schemas.microsoft.com/office/powerpoint/2012/main" userId="29108d73b4981f04" providerId="Windows Live"/>
      </p:ext>
    </p:extLst>
  </p:cmAuthor>
  <p:cmAuthor id="2" name="Simon Crompton" initials="SC" lastIdx="1" clrIdx="1">
    <p:extLst>
      <p:ext uri="{19B8F6BF-5375-455C-9EA6-DF929625EA0E}">
        <p15:presenceInfo xmlns:p15="http://schemas.microsoft.com/office/powerpoint/2012/main" userId="bc91a5c6fdef56c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AA43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75831" autoAdjust="0"/>
  </p:normalViewPr>
  <p:slideViewPr>
    <p:cSldViewPr snapToGrid="0">
      <p:cViewPr varScale="1">
        <p:scale>
          <a:sx n="85" d="100"/>
          <a:sy n="85" d="100"/>
        </p:scale>
        <p:origin x="488"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Map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panose="02000000000000000000" pitchFamily="2" charset="0"/>
                <a:ea typeface="+mn-ea"/>
                <a:cs typeface="+mn-cs"/>
              </a:defRPr>
            </a:pPr>
            <a:r>
              <a:rPr lang="nl-BE"/>
              <a:t>Number of treatments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panose="02000000000000000000" pitchFamily="2" charset="0"/>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solidFill>
            <a:schemeClr val="bg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Roboto" panose="020000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Roboto" panose="02000000000000000000"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01BCC5-DA61-B64A-A85F-3C250C3717DA}" type="datetimeFigureOut">
              <a:rPr lang="en-US" smtClean="0"/>
              <a:t>3/23/21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2C2793-E073-7A4C-BFE8-8257B50E4418}" type="slidenum">
              <a:rPr lang="en-US" smtClean="0"/>
              <a:t>‹#›</a:t>
            </a:fld>
            <a:endParaRPr lang="en-US"/>
          </a:p>
        </p:txBody>
      </p:sp>
    </p:spTree>
    <p:extLst>
      <p:ext uri="{BB962C8B-B14F-4D97-AF65-F5344CB8AC3E}">
        <p14:creationId xmlns:p14="http://schemas.microsoft.com/office/powerpoint/2010/main" val="589853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a:t>
            </a:fld>
            <a:endParaRPr lang="en-US"/>
          </a:p>
        </p:txBody>
      </p:sp>
    </p:spTree>
    <p:extLst>
      <p:ext uri="{BB962C8B-B14F-4D97-AF65-F5344CB8AC3E}">
        <p14:creationId xmlns:p14="http://schemas.microsoft.com/office/powerpoint/2010/main" val="1436518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tx1">
                    <a:lumMod val="65000"/>
                    <a:lumOff val="35000"/>
                  </a:schemeClr>
                </a:solidFill>
                <a:latin typeface="Roboto" panose="02000000000000000000" pitchFamily="2" charset="0"/>
              </a:rPr>
              <a:t>Gjennomsnittsalderen</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når</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diagnosen</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ble</a:t>
            </a:r>
            <a:r>
              <a:rPr lang="en-GB" sz="1200" dirty="0">
                <a:solidFill>
                  <a:schemeClr val="tx1">
                    <a:lumMod val="65000"/>
                    <a:lumOff val="35000"/>
                  </a:schemeClr>
                </a:solidFill>
                <a:latin typeface="Roboto" panose="02000000000000000000" pitchFamily="2" charset="0"/>
              </a:rPr>
              <a:t> stilt var 64, </a:t>
            </a:r>
            <a:r>
              <a:rPr lang="en-GB" sz="1200" dirty="0" err="1">
                <a:solidFill>
                  <a:schemeClr val="tx1">
                    <a:lumMod val="65000"/>
                    <a:lumOff val="35000"/>
                  </a:schemeClr>
                </a:solidFill>
                <a:latin typeface="Roboto" panose="02000000000000000000" pitchFamily="2" charset="0"/>
              </a:rPr>
              <a:t>og</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gjennomsnittlig</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rapporterte</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menn</a:t>
            </a:r>
            <a:r>
              <a:rPr lang="en-GB" sz="1200" dirty="0">
                <a:solidFill>
                  <a:schemeClr val="tx1">
                    <a:lumMod val="65000"/>
                    <a:lumOff val="35000"/>
                  </a:schemeClr>
                </a:solidFill>
                <a:latin typeface="Roboto" panose="02000000000000000000" pitchFamily="2" charset="0"/>
              </a:rPr>
              <a:t> fem </a:t>
            </a:r>
            <a:r>
              <a:rPr lang="en-GB" sz="1200" dirty="0" err="1">
                <a:solidFill>
                  <a:schemeClr val="tx1">
                    <a:lumMod val="65000"/>
                    <a:lumOff val="35000"/>
                  </a:schemeClr>
                </a:solidFill>
                <a:latin typeface="Roboto" panose="02000000000000000000" pitchFamily="2" charset="0"/>
              </a:rPr>
              <a:t>år</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etter</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behandlingen</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Noen</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menn</a:t>
            </a:r>
            <a:r>
              <a:rPr lang="en-GB" sz="1200" dirty="0">
                <a:solidFill>
                  <a:schemeClr val="tx1">
                    <a:lumMod val="65000"/>
                    <a:lumOff val="35000"/>
                  </a:schemeClr>
                </a:solidFill>
                <a:latin typeface="Roboto" panose="02000000000000000000" pitchFamily="2" charset="0"/>
              </a:rPr>
              <a:t> var </a:t>
            </a:r>
            <a:r>
              <a:rPr lang="en-GB" sz="1200" dirty="0" err="1">
                <a:solidFill>
                  <a:schemeClr val="tx1">
                    <a:lumMod val="65000"/>
                    <a:lumOff val="35000"/>
                  </a:schemeClr>
                </a:solidFill>
                <a:latin typeface="Roboto" panose="02000000000000000000" pitchFamily="2" charset="0"/>
              </a:rPr>
              <a:t>til</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behandling</a:t>
            </a:r>
            <a:r>
              <a:rPr lang="en-GB" sz="1200" dirty="0">
                <a:solidFill>
                  <a:schemeClr val="tx1">
                    <a:lumMod val="65000"/>
                    <a:lumOff val="35000"/>
                  </a:schemeClr>
                </a:solidFill>
                <a:latin typeface="Roboto" panose="02000000000000000000" pitchFamily="2" charset="0"/>
              </a:rPr>
              <a:t> for 10 </a:t>
            </a:r>
            <a:r>
              <a:rPr lang="en-GB" sz="1200" dirty="0" err="1">
                <a:solidFill>
                  <a:schemeClr val="tx1">
                    <a:lumMod val="65000"/>
                    <a:lumOff val="35000"/>
                  </a:schemeClr>
                </a:solidFill>
                <a:latin typeface="Roboto" panose="02000000000000000000" pitchFamily="2" charset="0"/>
              </a:rPr>
              <a:t>år</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siden</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og</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andre</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hadde</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nettopp</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avsluttet</a:t>
            </a:r>
            <a:r>
              <a:rPr lang="en-GB" sz="1200" dirty="0">
                <a:solidFill>
                  <a:schemeClr val="tx1">
                    <a:lumMod val="65000"/>
                    <a:lumOff val="35000"/>
                  </a:schemeClr>
                </a:solidFill>
                <a:latin typeface="Roboto" panose="02000000000000000000"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tx1">
                    <a:lumMod val="65000"/>
                    <a:lumOff val="35000"/>
                  </a:schemeClr>
                </a:solidFill>
                <a:latin typeface="Roboto" panose="02000000000000000000" pitchFamily="2" charset="0"/>
              </a:rPr>
              <a:t>Som</a:t>
            </a:r>
            <a:r>
              <a:rPr lang="en-GB" sz="1200" dirty="0">
                <a:solidFill>
                  <a:schemeClr val="tx1">
                    <a:lumMod val="65000"/>
                    <a:lumOff val="35000"/>
                  </a:schemeClr>
                </a:solidFill>
                <a:latin typeface="Roboto" panose="02000000000000000000" pitchFamily="2" charset="0"/>
              </a:rPr>
              <a:t> du </a:t>
            </a:r>
            <a:r>
              <a:rPr lang="en-GB" sz="1200" dirty="0" err="1">
                <a:solidFill>
                  <a:schemeClr val="tx1">
                    <a:lumMod val="65000"/>
                    <a:lumOff val="35000"/>
                  </a:schemeClr>
                </a:solidFill>
                <a:latin typeface="Roboto" panose="02000000000000000000" pitchFamily="2" charset="0"/>
              </a:rPr>
              <a:t>vil</a:t>
            </a:r>
            <a:r>
              <a:rPr lang="en-GB" sz="1200" dirty="0">
                <a:solidFill>
                  <a:schemeClr val="tx1">
                    <a:lumMod val="65000"/>
                    <a:lumOff val="35000"/>
                  </a:schemeClr>
                </a:solidFill>
                <a:latin typeface="Roboto" panose="02000000000000000000" pitchFamily="2" charset="0"/>
              </a:rPr>
              <a:t> se </a:t>
            </a:r>
            <a:r>
              <a:rPr lang="en-GB" sz="1200" dirty="0" err="1">
                <a:solidFill>
                  <a:schemeClr val="tx1">
                    <a:lumMod val="65000"/>
                    <a:lumOff val="35000"/>
                  </a:schemeClr>
                </a:solidFill>
                <a:latin typeface="Roboto" panose="02000000000000000000" pitchFamily="2" charset="0"/>
              </a:rPr>
              <a:t>på</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fordelingsgrafen</a:t>
            </a:r>
            <a:r>
              <a:rPr lang="en-GB" sz="1200" dirty="0">
                <a:solidFill>
                  <a:schemeClr val="tx1">
                    <a:lumMod val="65000"/>
                    <a:lumOff val="35000"/>
                  </a:schemeClr>
                </a:solidFill>
                <a:latin typeface="Roboto" panose="02000000000000000000" pitchFamily="2" charset="0"/>
              </a:rPr>
              <a:t> over alder </a:t>
            </a:r>
            <a:r>
              <a:rPr lang="en-GB" sz="1200" dirty="0" err="1">
                <a:solidFill>
                  <a:schemeClr val="tx1">
                    <a:lumMod val="65000"/>
                    <a:lumOff val="35000"/>
                  </a:schemeClr>
                </a:solidFill>
                <a:latin typeface="Roboto" panose="02000000000000000000" pitchFamily="2" charset="0"/>
              </a:rPr>
              <a:t>ved</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første</a:t>
            </a:r>
            <a:r>
              <a:rPr lang="en-GB" sz="1200" dirty="0">
                <a:solidFill>
                  <a:schemeClr val="tx1">
                    <a:lumMod val="65000"/>
                    <a:lumOff val="35000"/>
                  </a:schemeClr>
                </a:solidFill>
                <a:latin typeface="Roboto" panose="02000000000000000000" pitchFamily="2" charset="0"/>
              </a:rPr>
              <a:t> diagnose, </a:t>
            </a:r>
            <a:r>
              <a:rPr lang="en-GB" sz="1200" dirty="0" err="1">
                <a:solidFill>
                  <a:schemeClr val="tx1">
                    <a:lumMod val="65000"/>
                    <a:lumOff val="35000"/>
                  </a:schemeClr>
                </a:solidFill>
                <a:latin typeface="Roboto" panose="02000000000000000000" pitchFamily="2" charset="0"/>
              </a:rPr>
              <a:t>ble</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mer</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enn</a:t>
            </a:r>
            <a:r>
              <a:rPr lang="en-GB" sz="1200" dirty="0">
                <a:solidFill>
                  <a:schemeClr val="tx1">
                    <a:lumMod val="65000"/>
                    <a:lumOff val="35000"/>
                  </a:schemeClr>
                </a:solidFill>
                <a:latin typeface="Roboto" panose="02000000000000000000" pitchFamily="2" charset="0"/>
              </a:rPr>
              <a:t> 50% </a:t>
            </a:r>
            <a:r>
              <a:rPr lang="en-GB" sz="1200" dirty="0" err="1">
                <a:solidFill>
                  <a:schemeClr val="tx1">
                    <a:lumMod val="65000"/>
                    <a:lumOff val="35000"/>
                  </a:schemeClr>
                </a:solidFill>
                <a:latin typeface="Roboto" panose="02000000000000000000" pitchFamily="2" charset="0"/>
              </a:rPr>
              <a:t>av</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respondentene</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diagnostisert</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før</a:t>
            </a:r>
            <a:r>
              <a:rPr lang="en-GB" sz="1200" dirty="0">
                <a:solidFill>
                  <a:schemeClr val="tx1">
                    <a:lumMod val="65000"/>
                    <a:lumOff val="35000"/>
                  </a:schemeClr>
                </a:solidFill>
                <a:latin typeface="Roboto" panose="02000000000000000000" pitchFamily="2" charset="0"/>
              </a:rPr>
              <a:t> de var 65 </a:t>
            </a:r>
            <a:r>
              <a:rPr lang="en-GB" sz="1200" dirty="0" err="1">
                <a:solidFill>
                  <a:schemeClr val="tx1">
                    <a:lumMod val="65000"/>
                    <a:lumOff val="35000"/>
                  </a:schemeClr>
                </a:solidFill>
                <a:latin typeface="Roboto" panose="02000000000000000000" pitchFamily="2" charset="0"/>
              </a:rPr>
              <a:t>år</a:t>
            </a:r>
            <a:r>
              <a:rPr lang="en-GB" sz="1200" dirty="0">
                <a:solidFill>
                  <a:schemeClr val="tx1">
                    <a:lumMod val="65000"/>
                    <a:lumOff val="35000"/>
                  </a:schemeClr>
                </a:solidFill>
                <a:latin typeface="Roboto" panose="02000000000000000000" pitchFamily="2" charset="0"/>
              </a:rPr>
              <a:t>. Dette </a:t>
            </a:r>
            <a:r>
              <a:rPr lang="en-GB" sz="1200" dirty="0" err="1">
                <a:solidFill>
                  <a:schemeClr val="tx1">
                    <a:lumMod val="65000"/>
                    <a:lumOff val="35000"/>
                  </a:schemeClr>
                </a:solidFill>
                <a:latin typeface="Roboto" panose="02000000000000000000" pitchFamily="2" charset="0"/>
              </a:rPr>
              <a:t>motsier</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ideen</a:t>
            </a:r>
            <a:r>
              <a:rPr lang="en-GB" sz="1200" dirty="0">
                <a:solidFill>
                  <a:schemeClr val="tx1">
                    <a:lumMod val="65000"/>
                    <a:lumOff val="35000"/>
                  </a:schemeClr>
                </a:solidFill>
                <a:latin typeface="Roboto" panose="02000000000000000000" pitchFamily="2" charset="0"/>
              </a:rPr>
              <a:t> om at </a:t>
            </a:r>
            <a:r>
              <a:rPr lang="en-GB" sz="1200" dirty="0" err="1">
                <a:solidFill>
                  <a:schemeClr val="tx1">
                    <a:lumMod val="65000"/>
                    <a:lumOff val="35000"/>
                  </a:schemeClr>
                </a:solidFill>
                <a:latin typeface="Roboto" panose="02000000000000000000" pitchFamily="2" charset="0"/>
              </a:rPr>
              <a:t>prostatakreft</a:t>
            </a:r>
            <a:r>
              <a:rPr lang="en-GB" sz="1200" dirty="0">
                <a:solidFill>
                  <a:schemeClr val="tx1">
                    <a:lumMod val="65000"/>
                    <a:lumOff val="35000"/>
                  </a:schemeClr>
                </a:solidFill>
                <a:latin typeface="Roboto" panose="02000000000000000000" pitchFamily="2" charset="0"/>
              </a:rPr>
              <a:t> er </a:t>
            </a:r>
            <a:r>
              <a:rPr lang="en-GB" sz="1200" dirty="0" err="1">
                <a:solidFill>
                  <a:schemeClr val="tx1">
                    <a:lumMod val="65000"/>
                    <a:lumOff val="35000"/>
                  </a:schemeClr>
                </a:solidFill>
                <a:latin typeface="Roboto" panose="02000000000000000000" pitchFamily="2" charset="0"/>
              </a:rPr>
              <a:t>en</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sykdom</a:t>
            </a:r>
            <a:r>
              <a:rPr lang="en-GB" sz="1200" dirty="0">
                <a:solidFill>
                  <a:schemeClr val="tx1">
                    <a:lumMod val="65000"/>
                    <a:lumOff val="35000"/>
                  </a:schemeClr>
                </a:solidFill>
                <a:latin typeface="Roboto" panose="02000000000000000000" pitchFamily="2" charset="0"/>
              </a:rPr>
              <a:t> for </a:t>
            </a:r>
            <a:r>
              <a:rPr lang="en-GB" sz="1200" dirty="0" err="1">
                <a:solidFill>
                  <a:schemeClr val="tx1">
                    <a:lumMod val="65000"/>
                    <a:lumOff val="35000"/>
                  </a:schemeClr>
                </a:solidFill>
                <a:latin typeface="Roboto" panose="02000000000000000000" pitchFamily="2" charset="0"/>
              </a:rPr>
              <a:t>gamle</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menn</a:t>
            </a:r>
            <a:r>
              <a:rPr lang="en-GB" sz="1200" dirty="0">
                <a:solidFill>
                  <a:schemeClr val="tx1">
                    <a:lumMod val="65000"/>
                    <a:lumOff val="35000"/>
                  </a:schemeClr>
                </a:solidFill>
                <a:latin typeface="Roboto" panose="02000000000000000000"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10</a:t>
            </a:fld>
            <a:endParaRPr lang="en-US"/>
          </a:p>
        </p:txBody>
      </p:sp>
    </p:spTree>
    <p:extLst>
      <p:ext uri="{BB962C8B-B14F-4D97-AF65-F5344CB8AC3E}">
        <p14:creationId xmlns:p14="http://schemas.microsoft.com/office/powerpoint/2010/main" val="1124841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latin typeface="Roboto" panose="02000000000000000000" pitchFamily="2" charset="0"/>
              </a:rPr>
              <a:t>De </a:t>
            </a:r>
            <a:r>
              <a:rPr lang="en-GB" sz="1200" dirty="0" err="1">
                <a:solidFill>
                  <a:schemeClr val="tx1">
                    <a:lumMod val="65000"/>
                    <a:lumOff val="35000"/>
                  </a:schemeClr>
                </a:solidFill>
                <a:latin typeface="Roboto" panose="02000000000000000000" pitchFamily="2" charset="0"/>
              </a:rPr>
              <a:t>fleste</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respondentene</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bodde</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sammen</a:t>
            </a:r>
            <a:r>
              <a:rPr lang="en-GB" sz="1200" dirty="0">
                <a:solidFill>
                  <a:schemeClr val="tx1">
                    <a:lumMod val="65000"/>
                    <a:lumOff val="35000"/>
                  </a:schemeClr>
                </a:solidFill>
                <a:latin typeface="Roboto" panose="02000000000000000000" pitchFamily="2" charset="0"/>
              </a:rPr>
              <a:t> med </a:t>
            </a:r>
            <a:r>
              <a:rPr lang="en-GB" sz="1200" dirty="0" err="1">
                <a:solidFill>
                  <a:schemeClr val="tx1">
                    <a:lumMod val="65000"/>
                    <a:lumOff val="35000"/>
                  </a:schemeClr>
                </a:solidFill>
                <a:latin typeface="Roboto" panose="02000000000000000000" pitchFamily="2" charset="0"/>
              </a:rPr>
              <a:t>en</a:t>
            </a:r>
            <a:r>
              <a:rPr lang="en-GB" sz="1200" dirty="0">
                <a:solidFill>
                  <a:schemeClr val="tx1">
                    <a:lumMod val="65000"/>
                    <a:lumOff val="35000"/>
                  </a:schemeClr>
                </a:solidFill>
                <a:latin typeface="Roboto" panose="02000000000000000000" pitchFamily="2" charset="0"/>
              </a:rPr>
              <a:t> partner, </a:t>
            </a:r>
            <a:r>
              <a:rPr lang="en-GB" sz="1200" dirty="0" err="1">
                <a:solidFill>
                  <a:schemeClr val="tx1">
                    <a:lumMod val="65000"/>
                    <a:lumOff val="35000"/>
                  </a:schemeClr>
                </a:solidFill>
                <a:latin typeface="Roboto" panose="02000000000000000000" pitchFamily="2" charset="0"/>
              </a:rPr>
              <a:t>noe</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som</a:t>
            </a:r>
            <a:r>
              <a:rPr lang="en-GB" sz="1200" dirty="0">
                <a:solidFill>
                  <a:schemeClr val="tx1">
                    <a:lumMod val="65000"/>
                    <a:lumOff val="35000"/>
                  </a:schemeClr>
                </a:solidFill>
                <a:latin typeface="Roboto" panose="02000000000000000000" pitchFamily="2" charset="0"/>
              </a:rPr>
              <a:t> er </a:t>
            </a:r>
            <a:r>
              <a:rPr lang="en-GB" sz="1200" dirty="0" err="1">
                <a:solidFill>
                  <a:schemeClr val="tx1">
                    <a:lumMod val="65000"/>
                    <a:lumOff val="35000"/>
                  </a:schemeClr>
                </a:solidFill>
                <a:latin typeface="Roboto" panose="02000000000000000000" pitchFamily="2" charset="0"/>
              </a:rPr>
              <a:t>viktig</a:t>
            </a:r>
            <a:r>
              <a:rPr lang="en-GB" sz="1200" dirty="0">
                <a:solidFill>
                  <a:schemeClr val="tx1">
                    <a:lumMod val="65000"/>
                    <a:lumOff val="35000"/>
                  </a:schemeClr>
                </a:solidFill>
                <a:latin typeface="Roboto" panose="02000000000000000000" pitchFamily="2" charset="0"/>
              </a:rPr>
              <a:t> med </a:t>
            </a:r>
            <a:r>
              <a:rPr lang="en-GB" sz="1200" dirty="0" err="1">
                <a:solidFill>
                  <a:schemeClr val="tx1">
                    <a:lumMod val="65000"/>
                    <a:lumOff val="35000"/>
                  </a:schemeClr>
                </a:solidFill>
                <a:latin typeface="Roboto" panose="02000000000000000000" pitchFamily="2" charset="0"/>
              </a:rPr>
              <a:t>tanke</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på</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hvilke</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påvirkninger</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behandlingen</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kan</a:t>
            </a:r>
            <a:r>
              <a:rPr lang="en-GB" sz="1200" dirty="0">
                <a:solidFill>
                  <a:schemeClr val="tx1">
                    <a:lumMod val="65000"/>
                    <a:lumOff val="35000"/>
                  </a:schemeClr>
                </a:solidFill>
                <a:latin typeface="Roboto" panose="02000000000000000000" pitchFamily="2" charset="0"/>
              </a:rPr>
              <a:t> ha </a:t>
            </a:r>
            <a:r>
              <a:rPr lang="en-GB" sz="1200" dirty="0" err="1">
                <a:solidFill>
                  <a:schemeClr val="tx1">
                    <a:lumMod val="65000"/>
                    <a:lumOff val="35000"/>
                  </a:schemeClr>
                </a:solidFill>
                <a:latin typeface="Roboto" panose="02000000000000000000" pitchFamily="2" charset="0"/>
              </a:rPr>
              <a:t>på</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seksualfunksjonen</a:t>
            </a:r>
            <a:r>
              <a:rPr lang="en-GB" sz="1200" dirty="0">
                <a:solidFill>
                  <a:schemeClr val="tx1">
                    <a:lumMod val="65000"/>
                    <a:lumOff val="35000"/>
                  </a:schemeClr>
                </a:solidFill>
                <a:latin typeface="Roboto" panose="02000000000000000000"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latin typeface="Roboto" panose="02000000000000000000" pitchFamily="2" charset="0"/>
              </a:rPr>
              <a:t>Det er </a:t>
            </a:r>
            <a:r>
              <a:rPr lang="en-GB" sz="1200" dirty="0" err="1">
                <a:solidFill>
                  <a:schemeClr val="tx1">
                    <a:lumMod val="65000"/>
                    <a:lumOff val="35000"/>
                  </a:schemeClr>
                </a:solidFill>
                <a:latin typeface="Roboto" panose="02000000000000000000" pitchFamily="2" charset="0"/>
              </a:rPr>
              <a:t>en</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liten</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skjevhet</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i</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respondentprofilen</a:t>
            </a:r>
            <a:r>
              <a:rPr lang="en-GB" sz="1200" dirty="0">
                <a:solidFill>
                  <a:schemeClr val="tx1">
                    <a:lumMod val="65000"/>
                    <a:lumOff val="35000"/>
                  </a:schemeClr>
                </a:solidFill>
                <a:latin typeface="Roboto" panose="02000000000000000000" pitchFamily="2" charset="0"/>
              </a:rPr>
              <a:t> mot et </a:t>
            </a:r>
            <a:r>
              <a:rPr lang="en-GB" sz="1200" dirty="0" err="1">
                <a:solidFill>
                  <a:schemeClr val="tx1">
                    <a:lumMod val="65000"/>
                    <a:lumOff val="35000"/>
                  </a:schemeClr>
                </a:solidFill>
                <a:latin typeface="Roboto" panose="02000000000000000000" pitchFamily="2" charset="0"/>
              </a:rPr>
              <a:t>høyere</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utdanningsnivå</a:t>
            </a:r>
            <a:r>
              <a:rPr lang="en-GB" sz="1200" dirty="0">
                <a:solidFill>
                  <a:schemeClr val="tx1">
                    <a:lumMod val="65000"/>
                    <a:lumOff val="35000"/>
                  </a:schemeClr>
                </a:solidFill>
                <a:latin typeface="Roboto" panose="02000000000000000000"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11</a:t>
            </a:fld>
            <a:endParaRPr lang="en-US"/>
          </a:p>
        </p:txBody>
      </p:sp>
    </p:spTree>
    <p:extLst>
      <p:ext uri="{BB962C8B-B14F-4D97-AF65-F5344CB8AC3E}">
        <p14:creationId xmlns:p14="http://schemas.microsoft.com/office/powerpoint/2010/main" val="1573193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De </a:t>
            </a:r>
            <a:r>
              <a:rPr lang="en-GB" sz="1200" kern="1200" dirty="0" err="1">
                <a:solidFill>
                  <a:schemeClr val="tx1"/>
                </a:solidFill>
                <a:effectLst/>
                <a:latin typeface="+mn-lt"/>
                <a:ea typeface="+mn-ea"/>
                <a:cs typeface="+mn-cs"/>
              </a:rPr>
              <a:t>fleste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pasientene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hadde</a:t>
            </a:r>
            <a:r>
              <a:rPr lang="en-GB" sz="1200" kern="1200" dirty="0">
                <a:solidFill>
                  <a:schemeClr val="tx1"/>
                </a:solidFill>
                <a:effectLst/>
                <a:latin typeface="+mn-lt"/>
                <a:ea typeface="+mn-ea"/>
                <a:cs typeface="+mn-cs"/>
              </a:rPr>
              <a:t> bare </a:t>
            </a:r>
            <a:r>
              <a:rPr lang="en-GB" sz="1200" kern="1200" dirty="0" err="1">
                <a:solidFill>
                  <a:schemeClr val="tx1"/>
                </a:solidFill>
                <a:effectLst/>
                <a:latin typeface="+mn-lt"/>
                <a:ea typeface="+mn-ea"/>
                <a:cs typeface="+mn-cs"/>
              </a:rPr>
              <a:t>fått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én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behandling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frem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undersøkelsen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startet</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Cirka</a:t>
            </a:r>
            <a:r>
              <a:rPr lang="en-GB" sz="1200" kern="1200" dirty="0">
                <a:solidFill>
                  <a:schemeClr val="tx1"/>
                </a:solidFill>
                <a:effectLst/>
                <a:latin typeface="+mn-lt"/>
                <a:ea typeface="+mn-ea"/>
                <a:cs typeface="+mn-cs"/>
              </a:rPr>
              <a:t> 60% </a:t>
            </a:r>
            <a:r>
              <a:rPr lang="en-GB" sz="1200" kern="1200" dirty="0" err="1">
                <a:solidFill>
                  <a:schemeClr val="tx1"/>
                </a:solidFill>
                <a:effectLst/>
                <a:latin typeface="+mn-lt"/>
                <a:ea typeface="+mn-ea"/>
                <a:cs typeface="+mn-cs"/>
              </a:rPr>
              <a:t>av</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respondentene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hadde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fått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radikal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prostatektomi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så</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samlede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resultatene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vil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bli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påvirket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av</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effekten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dette</a:t>
            </a:r>
            <a:r>
              <a:rPr lang="en-GB" sz="1200" kern="1200" dirty="0">
                <a:solidFill>
                  <a:schemeClr val="tx1"/>
                </a:solidFill>
                <a:effectLst/>
                <a:latin typeface="+mn-lt"/>
                <a:ea typeface="+mn-ea"/>
                <a:cs typeface="+mn-cs"/>
              </a:rPr>
              <a:t> har </a:t>
            </a:r>
            <a:r>
              <a:rPr lang="en-GB" sz="1200" kern="1200" dirty="0" err="1">
                <a:solidFill>
                  <a:schemeClr val="tx1"/>
                </a:solidFill>
                <a:effectLst/>
                <a:latin typeface="+mn-lt"/>
                <a:ea typeface="+mn-ea"/>
                <a:cs typeface="+mn-cs"/>
              </a:rPr>
              <a:t>på</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livskvaliteten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etter</a:t>
            </a:r>
            <a:r>
              <a:rPr lang="en-GB" sz="1200" kern="1200" dirty="0">
                <a:solidFill>
                  <a:schemeClr val="tx1"/>
                </a:solidFill>
                <a:effectLst/>
                <a:latin typeface="+mn-lt"/>
                <a:ea typeface="+mn-ea"/>
                <a:cs typeface="+mn-cs"/>
              </a:rPr>
              <a:t> den </a:t>
            </a:r>
            <a:r>
              <a:rPr lang="en-GB" sz="1200" kern="1200" dirty="0" err="1">
                <a:solidFill>
                  <a:schemeClr val="tx1"/>
                </a:solidFill>
                <a:effectLst/>
                <a:latin typeface="+mn-lt"/>
                <a:ea typeface="+mn-ea"/>
                <a:cs typeface="+mn-cs"/>
              </a:rPr>
              <a:t>aktuelle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behandlingen</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12</a:t>
            </a:fld>
            <a:endParaRPr lang="en-US"/>
          </a:p>
        </p:txBody>
      </p:sp>
    </p:spTree>
    <p:extLst>
      <p:ext uri="{BB962C8B-B14F-4D97-AF65-F5344CB8AC3E}">
        <p14:creationId xmlns:p14="http://schemas.microsoft.com/office/powerpoint/2010/main" val="1547555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13</a:t>
            </a:fld>
            <a:endParaRPr lang="en-US"/>
          </a:p>
        </p:txBody>
      </p:sp>
    </p:spTree>
    <p:extLst>
      <p:ext uri="{BB962C8B-B14F-4D97-AF65-F5344CB8AC3E}">
        <p14:creationId xmlns:p14="http://schemas.microsoft.com/office/powerpoint/2010/main" val="2031286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Dette </a:t>
            </a:r>
            <a:r>
              <a:rPr lang="en-US" dirty="0" err="1"/>
              <a:t>diagrammet</a:t>
            </a:r>
            <a:r>
              <a:rPr lang="en-US" dirty="0"/>
              <a:t> </a:t>
            </a:r>
            <a:r>
              <a:rPr lang="en-US" dirty="0" err="1"/>
              <a:t>viser</a:t>
            </a:r>
            <a:r>
              <a:rPr lang="en-US" dirty="0"/>
              <a:t> alle </a:t>
            </a:r>
            <a:r>
              <a:rPr lang="en-US" dirty="0" err="1"/>
              <a:t>respondentene</a:t>
            </a:r>
            <a:r>
              <a:rPr lang="en-US" dirty="0"/>
              <a:t> </a:t>
            </a:r>
            <a:r>
              <a:rPr lang="en-US" dirty="0" err="1"/>
              <a:t>som</a:t>
            </a:r>
            <a:r>
              <a:rPr lang="en-US" dirty="0"/>
              <a:t> </a:t>
            </a:r>
            <a:r>
              <a:rPr lang="en-US" dirty="0" err="1"/>
              <a:t>vurderte</a:t>
            </a:r>
            <a:r>
              <a:rPr lang="en-US" dirty="0"/>
              <a:t> </a:t>
            </a:r>
            <a:r>
              <a:rPr lang="en-US" dirty="0" err="1"/>
              <a:t>livskvalitet</a:t>
            </a:r>
            <a:r>
              <a:rPr lang="en-US" dirty="0"/>
              <a:t> </a:t>
            </a:r>
            <a:r>
              <a:rPr lang="en-US" dirty="0" err="1"/>
              <a:t>fra</a:t>
            </a:r>
            <a:r>
              <a:rPr lang="en-US" dirty="0"/>
              <a:t> </a:t>
            </a:r>
            <a:r>
              <a:rPr lang="en-US" dirty="0" err="1"/>
              <a:t>en</a:t>
            </a:r>
            <a:r>
              <a:rPr lang="en-US" dirty="0"/>
              <a:t> </a:t>
            </a:r>
            <a:r>
              <a:rPr lang="en-US" dirty="0" err="1"/>
              <a:t>til</a:t>
            </a:r>
            <a:r>
              <a:rPr lang="en-US" dirty="0"/>
              <a:t> </a:t>
            </a:r>
            <a:r>
              <a:rPr lang="en-US" dirty="0" err="1"/>
              <a:t>syv</a:t>
            </a:r>
            <a:r>
              <a:rPr lang="en-US" dirty="0"/>
              <a:t>, </a:t>
            </a:r>
            <a:r>
              <a:rPr lang="en-US" dirty="0" err="1"/>
              <a:t>og</a:t>
            </a:r>
            <a:r>
              <a:rPr lang="en-US" dirty="0"/>
              <a:t> </a:t>
            </a:r>
            <a:r>
              <a:rPr lang="en-US" dirty="0" err="1"/>
              <a:t>prosentandelen</a:t>
            </a:r>
            <a:r>
              <a:rPr lang="en-US" dirty="0"/>
              <a:t> </a:t>
            </a:r>
            <a:r>
              <a:rPr lang="en-US" dirty="0" err="1"/>
              <a:t>i</a:t>
            </a:r>
            <a:r>
              <a:rPr lang="en-US" dirty="0"/>
              <a:t> </a:t>
            </a:r>
            <a:r>
              <a:rPr lang="en-US" dirty="0" err="1"/>
              <a:t>hver</a:t>
            </a:r>
            <a:r>
              <a:rPr lang="en-US" dirty="0"/>
              <a:t> </a:t>
            </a:r>
            <a:r>
              <a:rPr lang="en-US" dirty="0" err="1"/>
              <a:t>kategori</a:t>
            </a:r>
            <a:r>
              <a:rPr lang="en-US" dirty="0"/>
              <a:t>. Du </a:t>
            </a:r>
            <a:r>
              <a:rPr lang="en-US" dirty="0" err="1"/>
              <a:t>vil</a:t>
            </a:r>
            <a:r>
              <a:rPr lang="en-US" dirty="0"/>
              <a:t> se at </a:t>
            </a:r>
            <a:r>
              <a:rPr lang="en-US" dirty="0" err="1"/>
              <a:t>respondentenes</a:t>
            </a:r>
            <a:r>
              <a:rPr lang="en-US" dirty="0"/>
              <a:t> </a:t>
            </a:r>
            <a:r>
              <a:rPr lang="en-US" dirty="0" err="1"/>
              <a:t>livskvalitet</a:t>
            </a:r>
            <a:r>
              <a:rPr lang="en-US" dirty="0"/>
              <a:t> </a:t>
            </a:r>
            <a:r>
              <a:rPr lang="en-US" dirty="0" err="1"/>
              <a:t>generelt</a:t>
            </a:r>
            <a:r>
              <a:rPr lang="en-US" dirty="0"/>
              <a:t> er god. Men </a:t>
            </a:r>
            <a:r>
              <a:rPr lang="en-US" dirty="0" err="1"/>
              <a:t>som</a:t>
            </a:r>
            <a:r>
              <a:rPr lang="en-US" dirty="0"/>
              <a:t> vi </a:t>
            </a:r>
            <a:r>
              <a:rPr lang="en-US" dirty="0" err="1"/>
              <a:t>vil</a:t>
            </a:r>
            <a:r>
              <a:rPr lang="en-US" dirty="0"/>
              <a:t> se </a:t>
            </a:r>
            <a:r>
              <a:rPr lang="en-US" dirty="0" err="1"/>
              <a:t>i</a:t>
            </a:r>
            <a:r>
              <a:rPr lang="en-US" dirty="0"/>
              <a:t> </a:t>
            </a:r>
            <a:r>
              <a:rPr lang="en-US" dirty="0" err="1"/>
              <a:t>neste</a:t>
            </a:r>
            <a:r>
              <a:rPr lang="en-US" dirty="0"/>
              <a:t> </a:t>
            </a:r>
            <a:r>
              <a:rPr lang="en-US" dirty="0" err="1"/>
              <a:t>lysbilde</a:t>
            </a:r>
            <a:r>
              <a:rPr lang="en-US" dirty="0"/>
              <a:t>, er </a:t>
            </a:r>
            <a:r>
              <a:rPr lang="en-US" dirty="0" err="1"/>
              <a:t>noen</a:t>
            </a:r>
            <a:r>
              <a:rPr lang="en-US" dirty="0"/>
              <a:t> </a:t>
            </a:r>
            <a:r>
              <a:rPr lang="en-US" dirty="0" err="1"/>
              <a:t>aspekter</a:t>
            </a:r>
            <a:r>
              <a:rPr lang="en-US" dirty="0"/>
              <a:t> av </a:t>
            </a:r>
            <a:r>
              <a:rPr lang="en-US" dirty="0" err="1"/>
              <a:t>livet</a:t>
            </a:r>
            <a:r>
              <a:rPr lang="en-US" dirty="0"/>
              <a:t> </a:t>
            </a:r>
            <a:r>
              <a:rPr lang="en-US" dirty="0" err="1"/>
              <a:t>bedre</a:t>
            </a:r>
            <a:r>
              <a:rPr lang="en-US" dirty="0"/>
              <a:t> </a:t>
            </a:r>
            <a:r>
              <a:rPr lang="en-US" dirty="0" err="1"/>
              <a:t>enn</a:t>
            </a:r>
            <a:r>
              <a:rPr lang="en-US" dirty="0"/>
              <a:t> </a:t>
            </a:r>
            <a:r>
              <a:rPr lang="en-US" dirty="0" err="1"/>
              <a:t>andre</a:t>
            </a:r>
            <a:r>
              <a:rPr lang="en-US" dirty="0"/>
              <a:t>.</a:t>
            </a:r>
          </a:p>
        </p:txBody>
      </p:sp>
      <p:sp>
        <p:nvSpPr>
          <p:cNvPr id="4" name="Slide Number Placeholder 3"/>
          <p:cNvSpPr>
            <a:spLocks noGrp="1"/>
          </p:cNvSpPr>
          <p:nvPr>
            <p:ph type="sldNum" sz="quarter" idx="5"/>
          </p:nvPr>
        </p:nvSpPr>
        <p:spPr/>
        <p:txBody>
          <a:bodyPr/>
          <a:lstStyle/>
          <a:p>
            <a:fld id="{EE2C2793-E073-7A4C-BFE8-8257B50E4418}" type="slidenum">
              <a:rPr lang="en-US" smtClean="0"/>
              <a:t>15</a:t>
            </a:fld>
            <a:endParaRPr lang="en-US"/>
          </a:p>
        </p:txBody>
      </p:sp>
    </p:spTree>
    <p:extLst>
      <p:ext uri="{BB962C8B-B14F-4D97-AF65-F5344CB8AC3E}">
        <p14:creationId xmlns:p14="http://schemas.microsoft.com/office/powerpoint/2010/main" val="3034855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Dette </a:t>
            </a:r>
            <a:r>
              <a:rPr lang="en-US" dirty="0" err="1"/>
              <a:t>lysbildet</a:t>
            </a:r>
            <a:r>
              <a:rPr lang="en-US" dirty="0"/>
              <a:t> </a:t>
            </a:r>
            <a:r>
              <a:rPr lang="en-US" dirty="0" err="1"/>
              <a:t>viser</a:t>
            </a:r>
            <a:r>
              <a:rPr lang="en-US" dirty="0"/>
              <a:t> </a:t>
            </a:r>
            <a:r>
              <a:rPr lang="en-US" dirty="0" err="1"/>
              <a:t>poeng</a:t>
            </a:r>
            <a:r>
              <a:rPr lang="en-US" dirty="0"/>
              <a:t> for </a:t>
            </a:r>
            <a:r>
              <a:rPr lang="en-US" dirty="0" err="1"/>
              <a:t>livskvalitet</a:t>
            </a:r>
            <a:r>
              <a:rPr lang="en-US" dirty="0"/>
              <a:t>, </a:t>
            </a:r>
            <a:r>
              <a:rPr lang="en-US" dirty="0" err="1"/>
              <a:t>så</a:t>
            </a:r>
            <a:r>
              <a:rPr lang="en-US" dirty="0"/>
              <a:t> jo </a:t>
            </a:r>
            <a:r>
              <a:rPr lang="en-US" dirty="0" err="1"/>
              <a:t>lavere</a:t>
            </a:r>
            <a:r>
              <a:rPr lang="en-US" dirty="0"/>
              <a:t> </a:t>
            </a:r>
            <a:r>
              <a:rPr lang="en-US" dirty="0" err="1"/>
              <a:t>poeng</a:t>
            </a:r>
            <a:r>
              <a:rPr lang="en-US" dirty="0"/>
              <a:t>, </a:t>
            </a:r>
            <a:r>
              <a:rPr lang="en-US" dirty="0" err="1"/>
              <a:t>desto</a:t>
            </a:r>
            <a:r>
              <a:rPr lang="en-US" dirty="0"/>
              <a:t> </a:t>
            </a:r>
            <a:r>
              <a:rPr lang="en-US" dirty="0" err="1"/>
              <a:t>dårligere</a:t>
            </a:r>
            <a:r>
              <a:rPr lang="en-US" dirty="0"/>
              <a:t> </a:t>
            </a:r>
            <a:r>
              <a:rPr lang="en-US" dirty="0" err="1"/>
              <a:t>livskvalitet</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Disse </a:t>
            </a:r>
            <a:r>
              <a:rPr lang="en-US" dirty="0" err="1"/>
              <a:t>funnene</a:t>
            </a:r>
            <a:r>
              <a:rPr lang="en-US" dirty="0"/>
              <a:t> </a:t>
            </a:r>
            <a:r>
              <a:rPr lang="en-US" dirty="0" err="1"/>
              <a:t>viser</a:t>
            </a:r>
            <a:r>
              <a:rPr lang="en-US" dirty="0"/>
              <a:t> at </a:t>
            </a:r>
            <a:r>
              <a:rPr lang="en-US" dirty="0" err="1"/>
              <a:t>mangelen</a:t>
            </a:r>
            <a:r>
              <a:rPr lang="en-US" dirty="0"/>
              <a:t> av </a:t>
            </a:r>
            <a:r>
              <a:rPr lang="en-US" dirty="0" err="1"/>
              <a:t>seksualfunksjonen</a:t>
            </a:r>
            <a:r>
              <a:rPr lang="en-US" dirty="0"/>
              <a:t>, </a:t>
            </a:r>
            <a:r>
              <a:rPr lang="en-US" dirty="0" err="1"/>
              <a:t>og</a:t>
            </a:r>
            <a:r>
              <a:rPr lang="en-US" dirty="0"/>
              <a:t> </a:t>
            </a:r>
            <a:r>
              <a:rPr lang="en-US" dirty="0" err="1"/>
              <a:t>i</a:t>
            </a:r>
            <a:r>
              <a:rPr lang="en-US" dirty="0"/>
              <a:t> </a:t>
            </a:r>
            <a:r>
              <a:rPr lang="en-US" dirty="0" err="1"/>
              <a:t>mindre</a:t>
            </a:r>
            <a:r>
              <a:rPr lang="en-US" dirty="0"/>
              <a:t> grad </a:t>
            </a:r>
            <a:r>
              <a:rPr lang="en-US" dirty="0" err="1"/>
              <a:t>inkontinens</a:t>
            </a:r>
            <a:r>
              <a:rPr lang="en-US" dirty="0"/>
              <a:t>, </a:t>
            </a:r>
            <a:r>
              <a:rPr lang="en-US" dirty="0" err="1"/>
              <a:t>påvirker</a:t>
            </a:r>
            <a:r>
              <a:rPr lang="en-US" dirty="0"/>
              <a:t> </a:t>
            </a:r>
            <a:r>
              <a:rPr lang="en-US" dirty="0" err="1"/>
              <a:t>menns</a:t>
            </a:r>
            <a:r>
              <a:rPr lang="en-US" dirty="0"/>
              <a:t> </a:t>
            </a:r>
            <a:r>
              <a:rPr lang="en-US" dirty="0" err="1"/>
              <a:t>livskvalitet</a:t>
            </a:r>
            <a:r>
              <a:rPr lang="en-US" dirty="0"/>
              <a:t> </a:t>
            </a:r>
            <a:r>
              <a:rPr lang="en-US" dirty="0" err="1"/>
              <a:t>mye</a:t>
            </a:r>
            <a:r>
              <a:rPr lang="en-US" dirty="0"/>
              <a:t> </a:t>
            </a:r>
            <a:r>
              <a:rPr lang="en-US" dirty="0" err="1"/>
              <a:t>mer</a:t>
            </a:r>
            <a:r>
              <a:rPr lang="en-US" dirty="0"/>
              <a:t> </a:t>
            </a:r>
            <a:r>
              <a:rPr lang="en-US" dirty="0" err="1"/>
              <a:t>enn</a:t>
            </a:r>
            <a:r>
              <a:rPr lang="en-US" dirty="0"/>
              <a:t> </a:t>
            </a:r>
            <a:r>
              <a:rPr lang="en-US" dirty="0" err="1"/>
              <a:t>andre</a:t>
            </a:r>
            <a:r>
              <a:rPr lang="en-US" dirty="0"/>
              <a:t> </a:t>
            </a:r>
            <a:r>
              <a:rPr lang="en-US" dirty="0" err="1"/>
              <a:t>bivirkninger</a:t>
            </a:r>
            <a:r>
              <a:rPr lang="en-US" dirty="0"/>
              <a:t> av </a:t>
            </a:r>
            <a:r>
              <a:rPr lang="en-US" dirty="0" err="1"/>
              <a:t>behandlingen</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16</a:t>
            </a:fld>
            <a:endParaRPr lang="en-US"/>
          </a:p>
        </p:txBody>
      </p:sp>
    </p:spTree>
    <p:extLst>
      <p:ext uri="{BB962C8B-B14F-4D97-AF65-F5344CB8AC3E}">
        <p14:creationId xmlns:p14="http://schemas.microsoft.com/office/powerpoint/2010/main" val="852900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Etter</a:t>
            </a:r>
            <a:r>
              <a:rPr lang="en-US" dirty="0"/>
              <a:t> </a:t>
            </a:r>
            <a:r>
              <a:rPr lang="en-US" dirty="0" err="1"/>
              <a:t>disse</a:t>
            </a:r>
            <a:r>
              <a:rPr lang="en-US" dirty="0"/>
              <a:t> </a:t>
            </a:r>
            <a:r>
              <a:rPr lang="en-US" dirty="0" err="1"/>
              <a:t>generelle</a:t>
            </a:r>
            <a:r>
              <a:rPr lang="en-US" dirty="0"/>
              <a:t> </a:t>
            </a:r>
            <a:r>
              <a:rPr lang="en-US" dirty="0" err="1"/>
              <a:t>funnene</a:t>
            </a:r>
            <a:r>
              <a:rPr lang="en-US" dirty="0"/>
              <a:t>, la </a:t>
            </a:r>
            <a:r>
              <a:rPr lang="en-US" dirty="0" err="1"/>
              <a:t>oss</a:t>
            </a:r>
            <a:r>
              <a:rPr lang="en-US" dirty="0"/>
              <a:t> se </a:t>
            </a:r>
            <a:r>
              <a:rPr lang="en-US" dirty="0" err="1"/>
              <a:t>på</a:t>
            </a:r>
            <a:r>
              <a:rPr lang="en-US" dirty="0"/>
              <a:t> </a:t>
            </a:r>
            <a:r>
              <a:rPr lang="en-US" dirty="0" err="1"/>
              <a:t>noen</a:t>
            </a:r>
            <a:r>
              <a:rPr lang="en-US" dirty="0"/>
              <a:t> </a:t>
            </a:r>
            <a:r>
              <a:rPr lang="en-US" dirty="0" err="1"/>
              <a:t>spesifikke</a:t>
            </a:r>
            <a:r>
              <a:rPr lang="en-US" dirty="0"/>
              <a:t> </a:t>
            </a:r>
            <a:r>
              <a:rPr lang="en-US" dirty="0" err="1"/>
              <a:t>aspekter</a:t>
            </a:r>
            <a:r>
              <a:rPr lang="en-US" dirty="0"/>
              <a:t> </a:t>
            </a:r>
            <a:r>
              <a:rPr lang="en-US" dirty="0" err="1"/>
              <a:t>når</a:t>
            </a:r>
            <a:r>
              <a:rPr lang="en-US" dirty="0"/>
              <a:t> det </a:t>
            </a:r>
            <a:r>
              <a:rPr lang="en-US" dirty="0" err="1"/>
              <a:t>gjelder</a:t>
            </a:r>
            <a:r>
              <a:rPr lang="en-US" dirty="0"/>
              <a:t> </a:t>
            </a:r>
            <a:r>
              <a:rPr lang="en-US" dirty="0" err="1"/>
              <a:t>livskvalitet</a:t>
            </a:r>
            <a:r>
              <a:rPr lang="en-US" dirty="0"/>
              <a:t> </a:t>
            </a:r>
            <a:r>
              <a:rPr lang="en-US" dirty="0" err="1"/>
              <a:t>etter</a:t>
            </a:r>
            <a:r>
              <a:rPr lang="en-US" dirty="0"/>
              <a:t> </a:t>
            </a:r>
            <a:r>
              <a:rPr lang="en-US" dirty="0" err="1"/>
              <a:t>behandling</a:t>
            </a:r>
            <a:r>
              <a:rPr lang="en-US" dirty="0"/>
              <a:t> for </a:t>
            </a:r>
            <a:r>
              <a:rPr lang="en-US" dirty="0" err="1"/>
              <a:t>prostatakreft</a:t>
            </a:r>
            <a:r>
              <a:rPr lang="en-US" dirty="0"/>
              <a:t>.</a:t>
            </a:r>
          </a:p>
          <a:p>
            <a:endParaRPr lang="en-US" dirty="0"/>
          </a:p>
          <a:p>
            <a:r>
              <a:rPr lang="en-US" dirty="0"/>
              <a:t>For det </a:t>
            </a:r>
            <a:r>
              <a:rPr lang="en-US" dirty="0" err="1"/>
              <a:t>første</a:t>
            </a:r>
            <a:r>
              <a:rPr lang="en-US" dirty="0"/>
              <a:t> </a:t>
            </a:r>
            <a:r>
              <a:rPr lang="en-US" dirty="0" err="1"/>
              <a:t>ubehaget</a:t>
            </a:r>
            <a:r>
              <a:rPr lang="en-US" dirty="0"/>
              <a:t>, </a:t>
            </a:r>
            <a:r>
              <a:rPr lang="en-US" dirty="0" err="1"/>
              <a:t>trettheten</a:t>
            </a:r>
            <a:r>
              <a:rPr lang="en-US" dirty="0"/>
              <a:t> </a:t>
            </a:r>
            <a:r>
              <a:rPr lang="en-US" dirty="0" err="1"/>
              <a:t>og</a:t>
            </a:r>
            <a:r>
              <a:rPr lang="en-US" dirty="0"/>
              <a:t> </a:t>
            </a:r>
            <a:r>
              <a:rPr lang="en-US" dirty="0" err="1"/>
              <a:t>søvnløsheten</a:t>
            </a:r>
            <a:r>
              <a:rPr lang="en-US" dirty="0"/>
              <a:t> </a:t>
            </a:r>
            <a:r>
              <a:rPr lang="en-US" dirty="0" err="1"/>
              <a:t>som</a:t>
            </a:r>
            <a:r>
              <a:rPr lang="en-US" dirty="0"/>
              <a:t> </a:t>
            </a:r>
            <a:r>
              <a:rPr lang="en-US" dirty="0" err="1"/>
              <a:t>menn</a:t>
            </a:r>
            <a:r>
              <a:rPr lang="en-US" dirty="0"/>
              <a:t> </a:t>
            </a:r>
            <a:r>
              <a:rPr lang="en-US" dirty="0" err="1"/>
              <a:t>opplever</a:t>
            </a:r>
            <a:r>
              <a:rPr lang="en-US" dirty="0"/>
              <a:t> </a:t>
            </a:r>
            <a:r>
              <a:rPr lang="en-US" dirty="0" err="1"/>
              <a:t>etter</a:t>
            </a:r>
            <a:r>
              <a:rPr lang="en-US" dirty="0"/>
              <a:t> </a:t>
            </a:r>
            <a:r>
              <a:rPr lang="en-US" dirty="0" err="1"/>
              <a:t>behandling</a:t>
            </a:r>
            <a:r>
              <a:rPr lang="en-US" dirty="0"/>
              <a:t>.</a:t>
            </a: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17</a:t>
            </a:fld>
            <a:endParaRPr lang="en-US"/>
          </a:p>
        </p:txBody>
      </p:sp>
    </p:spTree>
    <p:extLst>
      <p:ext uri="{BB962C8B-B14F-4D97-AF65-F5344CB8AC3E}">
        <p14:creationId xmlns:p14="http://schemas.microsoft.com/office/powerpoint/2010/main" val="2597287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t>
            </a:r>
            <a:r>
              <a:rPr lang="en-US" dirty="0" err="1"/>
              <a:t>dette</a:t>
            </a:r>
            <a:r>
              <a:rPr lang="en-US" dirty="0"/>
              <a:t> </a:t>
            </a:r>
            <a:r>
              <a:rPr lang="en-US" dirty="0" err="1"/>
              <a:t>lysbildet</a:t>
            </a:r>
            <a:r>
              <a:rPr lang="en-US" dirty="0"/>
              <a:t> </a:t>
            </a:r>
            <a:r>
              <a:rPr lang="en-US" dirty="0" err="1"/>
              <a:t>kan</a:t>
            </a:r>
            <a:r>
              <a:rPr lang="en-US" dirty="0"/>
              <a:t> du se at </a:t>
            </a:r>
            <a:r>
              <a:rPr lang="en-US" dirty="0" err="1"/>
              <a:t>ubehaget</a:t>
            </a:r>
            <a:r>
              <a:rPr lang="en-US" dirty="0"/>
              <a:t> </a:t>
            </a:r>
            <a:r>
              <a:rPr lang="en-US" dirty="0" err="1"/>
              <a:t>øker</a:t>
            </a:r>
            <a:r>
              <a:rPr lang="en-US" dirty="0"/>
              <a:t> </a:t>
            </a:r>
            <a:r>
              <a:rPr lang="en-US" dirty="0" err="1"/>
              <a:t>etter</a:t>
            </a:r>
            <a:r>
              <a:rPr lang="en-US" dirty="0"/>
              <a:t> </a:t>
            </a:r>
            <a:r>
              <a:rPr lang="en-US" dirty="0" err="1"/>
              <a:t>hvert</a:t>
            </a:r>
            <a:r>
              <a:rPr lang="en-US" dirty="0"/>
              <a:t> </a:t>
            </a:r>
            <a:r>
              <a:rPr lang="en-US" dirty="0" err="1"/>
              <a:t>som</a:t>
            </a:r>
            <a:r>
              <a:rPr lang="en-US" dirty="0"/>
              <a:t> </a:t>
            </a:r>
            <a:r>
              <a:rPr lang="en-US" dirty="0" err="1"/>
              <a:t>mennene</a:t>
            </a:r>
            <a:r>
              <a:rPr lang="en-US" dirty="0"/>
              <a:t> </a:t>
            </a:r>
            <a:r>
              <a:rPr lang="en-US" dirty="0" err="1"/>
              <a:t>går</a:t>
            </a:r>
            <a:r>
              <a:rPr lang="en-US" dirty="0"/>
              <a:t> seg </a:t>
            </a:r>
            <a:r>
              <a:rPr lang="en-US" dirty="0" err="1"/>
              <a:t>gjennom</a:t>
            </a:r>
            <a:r>
              <a:rPr lang="en-US" dirty="0"/>
              <a:t> de </a:t>
            </a:r>
            <a:r>
              <a:rPr lang="en-US" dirty="0" err="1"/>
              <a:t>forskjellige</a:t>
            </a:r>
            <a:r>
              <a:rPr lang="en-US" dirty="0"/>
              <a:t> </a:t>
            </a:r>
            <a:r>
              <a:rPr lang="en-US" dirty="0" err="1"/>
              <a:t>behandlingsstadiene</a:t>
            </a:r>
            <a:r>
              <a:rPr lang="en-US" dirty="0"/>
              <a:t>. </a:t>
            </a:r>
            <a:r>
              <a:rPr lang="en-US" dirty="0" err="1"/>
              <a:t>Når</a:t>
            </a:r>
            <a:r>
              <a:rPr lang="en-US" dirty="0"/>
              <a:t> man </a:t>
            </a:r>
            <a:r>
              <a:rPr lang="en-US" dirty="0" err="1"/>
              <a:t>kommer</a:t>
            </a:r>
            <a:r>
              <a:rPr lang="en-US" dirty="0"/>
              <a:t> </a:t>
            </a:r>
            <a:r>
              <a:rPr lang="en-US" dirty="0" err="1"/>
              <a:t>til</a:t>
            </a:r>
            <a:r>
              <a:rPr lang="en-US" dirty="0"/>
              <a:t> </a:t>
            </a:r>
            <a:r>
              <a:rPr lang="en-US" dirty="0" err="1"/>
              <a:t>cellegift</a:t>
            </a:r>
            <a:r>
              <a:rPr lang="en-US" dirty="0"/>
              <a:t> </a:t>
            </a:r>
            <a:r>
              <a:rPr lang="en-US" dirty="0" err="1"/>
              <a:t>i</a:t>
            </a:r>
            <a:r>
              <a:rPr lang="en-US" dirty="0"/>
              <a:t> </a:t>
            </a:r>
            <a:r>
              <a:rPr lang="en-US" dirty="0" err="1"/>
              <a:t>senere</a:t>
            </a:r>
            <a:r>
              <a:rPr lang="en-US" dirty="0"/>
              <a:t> </a:t>
            </a:r>
            <a:r>
              <a:rPr lang="en-US" dirty="0" err="1"/>
              <a:t>stadier</a:t>
            </a:r>
            <a:r>
              <a:rPr lang="en-US" dirty="0"/>
              <a:t>, </a:t>
            </a:r>
            <a:r>
              <a:rPr lang="en-US" dirty="0" err="1"/>
              <a:t>rapporteres</a:t>
            </a:r>
            <a:r>
              <a:rPr lang="en-US" dirty="0"/>
              <a:t> det </a:t>
            </a:r>
            <a:r>
              <a:rPr lang="en-US" dirty="0" err="1"/>
              <a:t>mer</a:t>
            </a:r>
            <a:r>
              <a:rPr lang="en-US" dirty="0"/>
              <a:t> </a:t>
            </a:r>
            <a:r>
              <a:rPr lang="en-US" dirty="0" err="1"/>
              <a:t>enn</a:t>
            </a:r>
            <a:r>
              <a:rPr lang="en-US" dirty="0"/>
              <a:t> </a:t>
            </a:r>
            <a:r>
              <a:rPr lang="en-US" dirty="0" err="1"/>
              <a:t>tre</a:t>
            </a:r>
            <a:r>
              <a:rPr lang="en-US" dirty="0"/>
              <a:t> ganger </a:t>
            </a:r>
            <a:r>
              <a:rPr lang="en-US" dirty="0" err="1"/>
              <a:t>smerte</a:t>
            </a:r>
            <a:r>
              <a:rPr lang="en-US" dirty="0"/>
              <a:t> </a:t>
            </a:r>
            <a:r>
              <a:rPr lang="en-US" dirty="0" err="1"/>
              <a:t>og</a:t>
            </a:r>
            <a:r>
              <a:rPr lang="en-US" dirty="0"/>
              <a:t> </a:t>
            </a:r>
            <a:r>
              <a:rPr lang="en-US" dirty="0" err="1"/>
              <a:t>ubehag</a:t>
            </a:r>
            <a:r>
              <a:rPr lang="en-US" dirty="0"/>
              <a:t> </a:t>
            </a:r>
            <a:r>
              <a:rPr lang="en-US" dirty="0" err="1"/>
              <a:t>i</a:t>
            </a:r>
            <a:r>
              <a:rPr lang="en-US" dirty="0"/>
              <a:t> forhold </a:t>
            </a:r>
            <a:r>
              <a:rPr lang="en-US" dirty="0" err="1"/>
              <a:t>til</a:t>
            </a:r>
            <a:r>
              <a:rPr lang="en-US" dirty="0"/>
              <a:t> </a:t>
            </a:r>
            <a:r>
              <a:rPr lang="en-US" dirty="0" err="1"/>
              <a:t>behandlinger</a:t>
            </a:r>
            <a:r>
              <a:rPr lang="en-US" dirty="0"/>
              <a:t> </a:t>
            </a:r>
            <a:r>
              <a:rPr lang="en-US" dirty="0" err="1"/>
              <a:t>på</a:t>
            </a:r>
            <a:r>
              <a:rPr lang="en-US" dirty="0"/>
              <a:t> </a:t>
            </a:r>
            <a:r>
              <a:rPr lang="en-US" dirty="0" err="1"/>
              <a:t>tidlig</a:t>
            </a:r>
            <a:r>
              <a:rPr lang="en-US" dirty="0"/>
              <a:t> stadium.</a:t>
            </a: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18</a:t>
            </a:fld>
            <a:endParaRPr lang="en-US"/>
          </a:p>
        </p:txBody>
      </p:sp>
    </p:spTree>
    <p:extLst>
      <p:ext uri="{BB962C8B-B14F-4D97-AF65-F5344CB8AC3E}">
        <p14:creationId xmlns:p14="http://schemas.microsoft.com/office/powerpoint/2010/main" val="1865457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Mer enn en tredjedel av mennene som har fått cellegift, sier at de har følt seg trette den siste uken </a:t>
            </a:r>
            <a:r>
              <a:rPr lang="nb-NO" sz="1200" kern="1200" dirty="0" err="1">
                <a:solidFill>
                  <a:schemeClr val="tx1"/>
                </a:solidFill>
                <a:effectLst/>
                <a:latin typeface="+mn-lt"/>
                <a:ea typeface="+mn-ea"/>
                <a:cs typeface="+mn-cs"/>
              </a:rPr>
              <a:t>Tretthetsnivået</a:t>
            </a:r>
            <a:r>
              <a:rPr lang="nb-NO" sz="1200" kern="1200" dirty="0">
                <a:solidFill>
                  <a:schemeClr val="tx1"/>
                </a:solidFill>
                <a:effectLst/>
                <a:latin typeface="+mn-lt"/>
                <a:ea typeface="+mn-ea"/>
                <a:cs typeface="+mn-cs"/>
              </a:rPr>
              <a:t> er relativt lavere for de andre behandlingene, men strålebehandling ser ut til å være knyttet til mer tretthet enn kirurgi.</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19</a:t>
            </a:fld>
            <a:endParaRPr lang="en-US"/>
          </a:p>
        </p:txBody>
      </p:sp>
    </p:spTree>
    <p:extLst>
      <p:ext uri="{BB962C8B-B14F-4D97-AF65-F5344CB8AC3E}">
        <p14:creationId xmlns:p14="http://schemas.microsoft.com/office/powerpoint/2010/main" val="1129200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Studien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fant</a:t>
            </a:r>
            <a:r>
              <a:rPr lang="en-GB" sz="1200" kern="1200" dirty="0">
                <a:solidFill>
                  <a:schemeClr val="tx1"/>
                </a:solidFill>
                <a:effectLst/>
                <a:latin typeface="+mn-lt"/>
                <a:ea typeface="+mn-ea"/>
                <a:cs typeface="+mn-cs"/>
              </a:rPr>
              <a:t> at </a:t>
            </a:r>
            <a:r>
              <a:rPr lang="en-GB" sz="1200" kern="1200" dirty="0" err="1">
                <a:solidFill>
                  <a:schemeClr val="tx1"/>
                </a:solidFill>
                <a:effectLst/>
                <a:latin typeface="+mn-lt"/>
                <a:ea typeface="+mn-ea"/>
                <a:cs typeface="+mn-cs"/>
              </a:rPr>
              <a:t>søvnløshet</a:t>
            </a:r>
            <a:r>
              <a:rPr lang="en-GB" sz="1200" kern="1200" dirty="0">
                <a:solidFill>
                  <a:schemeClr val="tx1"/>
                </a:solidFill>
                <a:effectLst/>
                <a:latin typeface="+mn-lt"/>
                <a:ea typeface="+mn-ea"/>
                <a:cs typeface="+mn-cs"/>
              </a:rPr>
              <a:t> ser </a:t>
            </a:r>
            <a:r>
              <a:rPr lang="en-GB" sz="1200" kern="1200" dirty="0" err="1">
                <a:solidFill>
                  <a:schemeClr val="tx1"/>
                </a:solidFill>
                <a:effectLst/>
                <a:latin typeface="+mn-lt"/>
                <a:ea typeface="+mn-ea"/>
                <a:cs typeface="+mn-cs"/>
              </a:rPr>
              <a:t>ut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å</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påvirke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menn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mye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etter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strålebehandling</a:t>
            </a:r>
            <a:r>
              <a:rPr lang="en-GB" sz="1200" kern="1200" dirty="0">
                <a:solidFill>
                  <a:schemeClr val="tx1"/>
                </a:solidFill>
                <a:effectLst/>
                <a:latin typeface="+mn-lt"/>
                <a:ea typeface="+mn-ea"/>
                <a:cs typeface="+mn-cs"/>
              </a:rPr>
              <a:t> med ADT,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også</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etter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cellegiftbehandling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Påvirkningene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dobles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nesten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når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behandlingen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går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videre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cellegiftbehandlingen</a:t>
            </a:r>
            <a:r>
              <a:rPr lang="en-GB"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20</a:t>
            </a:fld>
            <a:endParaRPr lang="en-US"/>
          </a:p>
        </p:txBody>
      </p:sp>
    </p:spTree>
    <p:extLst>
      <p:ext uri="{BB962C8B-B14F-4D97-AF65-F5344CB8AC3E}">
        <p14:creationId xmlns:p14="http://schemas.microsoft.com/office/powerpoint/2010/main" val="453695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a:t>
            </a:fld>
            <a:endParaRPr lang="en-US"/>
          </a:p>
        </p:txBody>
      </p:sp>
    </p:spTree>
    <p:extLst>
      <p:ext uri="{BB962C8B-B14F-4D97-AF65-F5344CB8AC3E}">
        <p14:creationId xmlns:p14="http://schemas.microsoft.com/office/powerpoint/2010/main" val="256805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21</a:t>
            </a:fld>
            <a:endParaRPr lang="en-US"/>
          </a:p>
        </p:txBody>
      </p:sp>
    </p:spTree>
    <p:extLst>
      <p:ext uri="{BB962C8B-B14F-4D97-AF65-F5344CB8AC3E}">
        <p14:creationId xmlns:p14="http://schemas.microsoft.com/office/powerpoint/2010/main" val="3187382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Det er forskjellige angst- og depresjonsnivåer på forskjellige </a:t>
            </a:r>
            <a:r>
              <a:rPr lang="nb-NO" sz="1200" kern="1200" dirty="0" err="1">
                <a:solidFill>
                  <a:schemeClr val="tx1"/>
                </a:solidFill>
                <a:effectLst/>
                <a:latin typeface="+mn-lt"/>
                <a:ea typeface="+mn-ea"/>
                <a:cs typeface="+mn-cs"/>
              </a:rPr>
              <a:t>behandlingsstadier</a:t>
            </a:r>
            <a:r>
              <a:rPr lang="nb-NO" sz="1200" kern="1200" dirty="0">
                <a:solidFill>
                  <a:schemeClr val="tx1"/>
                </a:solidFill>
                <a:effectLst/>
                <a:latin typeface="+mn-lt"/>
                <a:ea typeface="+mn-ea"/>
                <a:cs typeface="+mn-cs"/>
              </a:rPr>
              <a:t>. Menn opplever omtrent like store angstnivåer i den første og den andre behandlingslinjen. Men man kan se at angsten og depresjonen har en tendens til å avta etter behandling.</a:t>
            </a:r>
            <a:r>
              <a:rPr lang="en-GB" dirty="0">
                <a:effectLst/>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22</a:t>
            </a:fld>
            <a:endParaRPr lang="en-US"/>
          </a:p>
        </p:txBody>
      </p:sp>
    </p:spTree>
    <p:extLst>
      <p:ext uri="{BB962C8B-B14F-4D97-AF65-F5344CB8AC3E}">
        <p14:creationId xmlns:p14="http://schemas.microsoft.com/office/powerpoint/2010/main" val="1967202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Imidlertid ser det ut til at et tilbakefall av prostatakreft påvirket den mentale helsen i stor grad. Man kan se her at mer enn halvparten av respondentene som hadde et tilbakefall, vurderte påvirkningen på den mentale helsen som seks eller flere </a:t>
            </a:r>
            <a:r>
              <a:rPr lang="ar-SA" sz="1200" kern="1200" dirty="0">
                <a:solidFill>
                  <a:schemeClr val="tx1"/>
                </a:solidFill>
                <a:effectLst/>
                <a:latin typeface="+mn-lt"/>
                <a:ea typeface="+mn-ea"/>
                <a:cs typeface="+mn-cs"/>
              </a:rPr>
              <a:t>– </a:t>
            </a:r>
            <a:r>
              <a:rPr lang="nb-NO" sz="1200" kern="1200" dirty="0">
                <a:solidFill>
                  <a:schemeClr val="tx1"/>
                </a:solidFill>
                <a:effectLst/>
                <a:latin typeface="+mn-lt"/>
                <a:ea typeface="+mn-ea"/>
                <a:cs typeface="+mn-cs"/>
              </a:rPr>
              <a:t>med andre ord, det hadde en betydelig påvirkning.</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23</a:t>
            </a:fld>
            <a:endParaRPr lang="en-US"/>
          </a:p>
        </p:txBody>
      </p:sp>
    </p:spTree>
    <p:extLst>
      <p:ext uri="{BB962C8B-B14F-4D97-AF65-F5344CB8AC3E}">
        <p14:creationId xmlns:p14="http://schemas.microsoft.com/office/powerpoint/2010/main" val="1597847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Studien fant at 42% av mennene som har blitt behandlet for prostatakreft sier at de er engstelige eller deprimerte til en viss grad.</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24</a:t>
            </a:fld>
            <a:endParaRPr lang="en-US"/>
          </a:p>
        </p:txBody>
      </p:sp>
    </p:spTree>
    <p:extLst>
      <p:ext uri="{BB962C8B-B14F-4D97-AF65-F5344CB8AC3E}">
        <p14:creationId xmlns:p14="http://schemas.microsoft.com/office/powerpoint/2010/main" val="2938521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u="none" kern="1200" dirty="0">
                <a:solidFill>
                  <a:schemeClr val="tx1"/>
                </a:solidFill>
                <a:effectLst/>
                <a:latin typeface="+mn-lt"/>
                <a:ea typeface="+mn-ea"/>
                <a:cs typeface="+mn-cs"/>
              </a:rPr>
              <a:t>Hvilke behandlinger er mest knyttet til psykiske problemer? Vi kan igjen se at problemene ser ut til å bli verre jo mer </a:t>
            </a:r>
            <a:r>
              <a:rPr lang="nb-NO" sz="1200" u="none" kern="1200" dirty="0" err="1">
                <a:solidFill>
                  <a:schemeClr val="tx1"/>
                </a:solidFill>
                <a:effectLst/>
                <a:latin typeface="+mn-lt"/>
                <a:ea typeface="+mn-ea"/>
                <a:cs typeface="+mn-cs"/>
              </a:rPr>
              <a:t>langtkommen</a:t>
            </a:r>
            <a:r>
              <a:rPr lang="nb-NO" sz="1200" u="none" kern="1200" dirty="0">
                <a:solidFill>
                  <a:schemeClr val="tx1"/>
                </a:solidFill>
                <a:effectLst/>
                <a:latin typeface="+mn-lt"/>
                <a:ea typeface="+mn-ea"/>
                <a:cs typeface="+mn-cs"/>
              </a:rPr>
              <a:t> kreften er.</a:t>
            </a:r>
            <a:endParaRPr lang="en-GB" sz="1200" u="none" kern="1200" dirty="0">
              <a:solidFill>
                <a:schemeClr val="tx1"/>
              </a:solidFill>
              <a:effectLst/>
              <a:latin typeface="+mn-lt"/>
              <a:ea typeface="+mn-ea"/>
              <a:cs typeface="+mn-cs"/>
            </a:endParaRPr>
          </a:p>
          <a:p>
            <a:r>
              <a:rPr lang="nb-NO" sz="1200" u="none" kern="1200" dirty="0">
                <a:solidFill>
                  <a:schemeClr val="tx1"/>
                </a:solidFill>
                <a:effectLst/>
                <a:latin typeface="+mn-lt"/>
                <a:ea typeface="+mn-ea"/>
                <a:cs typeface="+mn-cs"/>
              </a:rPr>
              <a:t>Det er interessant å merke seg at aktiv overvåking er assosiert med høyere depresjons- eller angstnivåer enn enkelte behandlinger, for eksempel radikal </a:t>
            </a:r>
            <a:r>
              <a:rPr lang="nb-NO" sz="1200" u="none" kern="1200" dirty="0" err="1">
                <a:solidFill>
                  <a:schemeClr val="tx1"/>
                </a:solidFill>
                <a:effectLst/>
                <a:latin typeface="+mn-lt"/>
                <a:ea typeface="+mn-ea"/>
                <a:cs typeface="+mn-cs"/>
              </a:rPr>
              <a:t>prostatektomi</a:t>
            </a:r>
            <a:r>
              <a:rPr lang="nb-NO" sz="1200" u="none" kern="1200" dirty="0">
                <a:solidFill>
                  <a:schemeClr val="tx1"/>
                </a:solidFill>
                <a:effectLst/>
                <a:latin typeface="+mn-lt"/>
                <a:ea typeface="+mn-ea"/>
                <a:cs typeface="+mn-cs"/>
              </a:rPr>
              <a:t> og strålebehandling. Dette kan ha noe å gjøre med de langsiktige bekymringene som kan oppstå ved regelmessig testing, og det faktum at beslutninger om behandling fortsatt må tas. En undersøkelse blant menn med aktiv overvåking av et av Europa </a:t>
            </a:r>
            <a:r>
              <a:rPr lang="nb-NO" sz="1200" u="none" kern="1200" dirty="0" err="1">
                <a:solidFill>
                  <a:schemeClr val="tx1"/>
                </a:solidFill>
                <a:effectLst/>
                <a:latin typeface="+mn-lt"/>
                <a:ea typeface="+mn-ea"/>
                <a:cs typeface="+mn-cs"/>
              </a:rPr>
              <a:t>Uomos</a:t>
            </a:r>
            <a:r>
              <a:rPr lang="nb-NO" sz="1200" u="none" kern="1200" dirty="0">
                <a:solidFill>
                  <a:schemeClr val="tx1"/>
                </a:solidFill>
                <a:effectLst/>
                <a:latin typeface="+mn-lt"/>
                <a:ea typeface="+mn-ea"/>
                <a:cs typeface="+mn-cs"/>
              </a:rPr>
              <a:t> medlemmer, den danske prostatakreftpasientorganisasjonen PROPA, fant at 37% følte seg alvorlig eller moderat bekymret.</a:t>
            </a:r>
            <a:endParaRPr lang="en-GB" sz="1200" u="non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25</a:t>
            </a:fld>
            <a:endParaRPr lang="en-US"/>
          </a:p>
        </p:txBody>
      </p:sp>
    </p:spTree>
    <p:extLst>
      <p:ext uri="{BB962C8B-B14F-4D97-AF65-F5344CB8AC3E}">
        <p14:creationId xmlns:p14="http://schemas.microsoft.com/office/powerpoint/2010/main" val="1254166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Dette </a:t>
            </a:r>
            <a:r>
              <a:rPr lang="en-US" dirty="0" err="1"/>
              <a:t>lysbildet</a:t>
            </a:r>
            <a:r>
              <a:rPr lang="en-US" dirty="0"/>
              <a:t> </a:t>
            </a:r>
            <a:r>
              <a:rPr lang="en-US" dirty="0" err="1"/>
              <a:t>viser</a:t>
            </a:r>
            <a:r>
              <a:rPr lang="en-US" dirty="0"/>
              <a:t> </a:t>
            </a:r>
            <a:r>
              <a:rPr lang="en-US" dirty="0" err="1"/>
              <a:t>poeng</a:t>
            </a:r>
            <a:r>
              <a:rPr lang="en-US" dirty="0"/>
              <a:t> for </a:t>
            </a:r>
            <a:r>
              <a:rPr lang="en-US" dirty="0" err="1"/>
              <a:t>livskvalitet</a:t>
            </a:r>
            <a:r>
              <a:rPr lang="en-US" dirty="0"/>
              <a:t>: jo </a:t>
            </a:r>
            <a:r>
              <a:rPr lang="en-US" dirty="0" err="1"/>
              <a:t>høyere</a:t>
            </a:r>
            <a:r>
              <a:rPr lang="en-US" dirty="0"/>
              <a:t> </a:t>
            </a:r>
            <a:r>
              <a:rPr lang="en-US" dirty="0" err="1"/>
              <a:t>poeng</a:t>
            </a:r>
            <a:r>
              <a:rPr lang="en-US" dirty="0"/>
              <a:t>, </a:t>
            </a:r>
            <a:r>
              <a:rPr lang="en-US" dirty="0" err="1"/>
              <a:t>desto</a:t>
            </a:r>
            <a:r>
              <a:rPr lang="en-US" dirty="0"/>
              <a:t> </a:t>
            </a:r>
            <a:r>
              <a:rPr lang="en-US" dirty="0" err="1"/>
              <a:t>bedre</a:t>
            </a:r>
            <a:r>
              <a:rPr lang="en-US" dirty="0"/>
              <a:t> </a:t>
            </a:r>
            <a:r>
              <a:rPr lang="en-US" dirty="0" err="1"/>
              <a:t>livskvalitet</a:t>
            </a:r>
            <a:r>
              <a:rPr lang="en-US" dirty="0"/>
              <a:t>. Det </a:t>
            </a:r>
            <a:r>
              <a:rPr lang="en-US" dirty="0" err="1"/>
              <a:t>viser</a:t>
            </a:r>
            <a:r>
              <a:rPr lang="en-US" dirty="0"/>
              <a:t> </a:t>
            </a:r>
            <a:r>
              <a:rPr lang="en-US" dirty="0" err="1"/>
              <a:t>livskvalitet</a:t>
            </a:r>
            <a:r>
              <a:rPr lang="en-US" dirty="0"/>
              <a:t> </a:t>
            </a:r>
            <a:r>
              <a:rPr lang="en-US" dirty="0" err="1"/>
              <a:t>når</a:t>
            </a:r>
            <a:r>
              <a:rPr lang="en-US" dirty="0"/>
              <a:t> det </a:t>
            </a:r>
            <a:r>
              <a:rPr lang="en-US" dirty="0" err="1"/>
              <a:t>gjelder</a:t>
            </a:r>
            <a:r>
              <a:rPr lang="en-US" dirty="0"/>
              <a:t> </a:t>
            </a:r>
            <a:r>
              <a:rPr lang="en-US" dirty="0" err="1"/>
              <a:t>seksuell</a:t>
            </a:r>
            <a:r>
              <a:rPr lang="en-US" dirty="0"/>
              <a:t> </a:t>
            </a:r>
            <a:r>
              <a:rPr lang="en-US" dirty="0" err="1"/>
              <a:t>funksjon</a:t>
            </a:r>
            <a:r>
              <a:rPr lang="en-US" dirty="0"/>
              <a:t>, </a:t>
            </a:r>
            <a:r>
              <a:rPr lang="en-US" dirty="0" err="1"/>
              <a:t>etter</a:t>
            </a:r>
            <a:r>
              <a:rPr lang="en-US" dirty="0"/>
              <a:t> </a:t>
            </a:r>
            <a:r>
              <a:rPr lang="en-US" dirty="0" err="1"/>
              <a:t>forskjellige</a:t>
            </a:r>
            <a:r>
              <a:rPr lang="en-US" dirty="0"/>
              <a:t> </a:t>
            </a:r>
            <a:r>
              <a:rPr lang="en-US" dirty="0" err="1"/>
              <a:t>behandlinger</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 </a:t>
            </a:r>
            <a:r>
              <a:rPr lang="en-US" dirty="0" err="1"/>
              <a:t>vil</a:t>
            </a:r>
            <a:r>
              <a:rPr lang="en-US" dirty="0"/>
              <a:t> se at den </a:t>
            </a:r>
            <a:r>
              <a:rPr lang="en-US" dirty="0" err="1"/>
              <a:t>seksuelle</a:t>
            </a:r>
            <a:r>
              <a:rPr lang="en-US" dirty="0"/>
              <a:t> </a:t>
            </a:r>
            <a:r>
              <a:rPr lang="en-US" dirty="0" err="1"/>
              <a:t>livskvaliteten</a:t>
            </a:r>
            <a:r>
              <a:rPr lang="en-US" dirty="0"/>
              <a:t> var </a:t>
            </a:r>
            <a:r>
              <a:rPr lang="en-US" dirty="0" err="1"/>
              <a:t>bedre</a:t>
            </a:r>
            <a:r>
              <a:rPr lang="en-US" dirty="0"/>
              <a:t> </a:t>
            </a:r>
            <a:r>
              <a:rPr lang="en-US" dirty="0" err="1"/>
              <a:t>etter</a:t>
            </a:r>
            <a:r>
              <a:rPr lang="en-US" dirty="0"/>
              <a:t> </a:t>
            </a:r>
            <a:r>
              <a:rPr lang="en-US" dirty="0" err="1"/>
              <a:t>prostatektomi</a:t>
            </a:r>
            <a:r>
              <a:rPr lang="en-US" dirty="0"/>
              <a:t> </a:t>
            </a:r>
            <a:r>
              <a:rPr lang="en-US" dirty="0" err="1"/>
              <a:t>enn</a:t>
            </a:r>
            <a:r>
              <a:rPr lang="en-US" dirty="0"/>
              <a:t> </a:t>
            </a:r>
            <a:r>
              <a:rPr lang="en-US" dirty="0" err="1"/>
              <a:t>strålebehandling</a:t>
            </a:r>
            <a:r>
              <a:rPr lang="en-US" dirty="0"/>
              <a:t>, </a:t>
            </a:r>
            <a:r>
              <a:rPr lang="en-US" dirty="0" err="1"/>
              <a:t>noe</a:t>
            </a:r>
            <a:r>
              <a:rPr lang="en-US" dirty="0"/>
              <a:t> </a:t>
            </a:r>
            <a:r>
              <a:rPr lang="en-US" dirty="0" err="1"/>
              <a:t>som</a:t>
            </a:r>
            <a:r>
              <a:rPr lang="en-US" dirty="0"/>
              <a:t> </a:t>
            </a:r>
            <a:r>
              <a:rPr lang="en-US" dirty="0" err="1"/>
              <a:t>overrasket</a:t>
            </a:r>
            <a:r>
              <a:rPr lang="en-US" dirty="0"/>
              <a:t> </a:t>
            </a:r>
            <a:r>
              <a:rPr lang="en-US" dirty="0" err="1"/>
              <a:t>oss</a:t>
            </a:r>
            <a:r>
              <a:rPr lang="en-US" dirty="0"/>
              <a:t>. Men </a:t>
            </a:r>
            <a:r>
              <a:rPr lang="en-US" dirty="0" err="1"/>
              <a:t>forskjellen</a:t>
            </a:r>
            <a:r>
              <a:rPr lang="en-US" dirty="0"/>
              <a:t> </a:t>
            </a:r>
            <a:r>
              <a:rPr lang="en-US" dirty="0" err="1"/>
              <a:t>på</a:t>
            </a:r>
            <a:r>
              <a:rPr lang="en-US" dirty="0"/>
              <a:t> 4 </a:t>
            </a:r>
            <a:r>
              <a:rPr lang="en-US" dirty="0" err="1"/>
              <a:t>poeng</a:t>
            </a:r>
            <a:r>
              <a:rPr lang="en-US" dirty="0"/>
              <a:t> </a:t>
            </a:r>
            <a:r>
              <a:rPr lang="en-US" dirty="0" err="1"/>
              <a:t>mellom</a:t>
            </a:r>
            <a:r>
              <a:rPr lang="en-US" dirty="0"/>
              <a:t> </a:t>
            </a:r>
            <a:r>
              <a:rPr lang="en-US" dirty="0" err="1"/>
              <a:t>strålebehandling</a:t>
            </a:r>
            <a:r>
              <a:rPr lang="en-US" dirty="0"/>
              <a:t> </a:t>
            </a:r>
            <a:r>
              <a:rPr lang="en-US" dirty="0" err="1"/>
              <a:t>og</a:t>
            </a:r>
            <a:r>
              <a:rPr lang="en-US" dirty="0"/>
              <a:t> </a:t>
            </a:r>
            <a:r>
              <a:rPr lang="en-US" dirty="0" err="1"/>
              <a:t>radikal</a:t>
            </a:r>
            <a:r>
              <a:rPr lang="en-US" dirty="0"/>
              <a:t> </a:t>
            </a:r>
            <a:r>
              <a:rPr lang="en-US" dirty="0" err="1"/>
              <a:t>prostatektomi</a:t>
            </a:r>
            <a:r>
              <a:rPr lang="en-US" dirty="0"/>
              <a:t> er </a:t>
            </a:r>
            <a:r>
              <a:rPr lang="en-US" dirty="0" err="1"/>
              <a:t>liten</a:t>
            </a:r>
            <a:r>
              <a:rPr lang="en-US" dirty="0"/>
              <a:t> </a:t>
            </a:r>
            <a:r>
              <a:rPr lang="en-US" dirty="0" err="1"/>
              <a:t>og</a:t>
            </a:r>
            <a:r>
              <a:rPr lang="en-US" dirty="0"/>
              <a:t> er </a:t>
            </a:r>
            <a:r>
              <a:rPr lang="en-US" dirty="0" err="1"/>
              <a:t>muligens</a:t>
            </a:r>
            <a:r>
              <a:rPr lang="en-US" dirty="0"/>
              <a:t> </a:t>
            </a:r>
            <a:r>
              <a:rPr lang="en-US" dirty="0" err="1"/>
              <a:t>ikke</a:t>
            </a:r>
            <a:r>
              <a:rPr lang="en-US" dirty="0"/>
              <a:t> </a:t>
            </a:r>
            <a:r>
              <a:rPr lang="en-US" dirty="0" err="1"/>
              <a:t>klinisk</a:t>
            </a:r>
            <a:r>
              <a:rPr lang="en-US" dirty="0"/>
              <a:t> relevant.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Men </a:t>
            </a:r>
            <a:r>
              <a:rPr lang="en-US" dirty="0" err="1"/>
              <a:t>poengene</a:t>
            </a:r>
            <a:r>
              <a:rPr lang="en-US" dirty="0"/>
              <a:t> for </a:t>
            </a:r>
            <a:r>
              <a:rPr lang="en-US" dirty="0" err="1"/>
              <a:t>livskvalitet</a:t>
            </a:r>
            <a:r>
              <a:rPr lang="en-US" dirty="0"/>
              <a:t> for </a:t>
            </a:r>
            <a:r>
              <a:rPr lang="en-US" dirty="0" err="1"/>
              <a:t>begge</a:t>
            </a:r>
            <a:r>
              <a:rPr lang="en-US" dirty="0"/>
              <a:t> </a:t>
            </a:r>
            <a:r>
              <a:rPr lang="en-US" dirty="0" err="1"/>
              <a:t>behandlingene</a:t>
            </a:r>
            <a:r>
              <a:rPr lang="en-US" dirty="0"/>
              <a:t> er </a:t>
            </a:r>
            <a:r>
              <a:rPr lang="en-US" dirty="0" err="1"/>
              <a:t>åpenbart</a:t>
            </a:r>
            <a:r>
              <a:rPr lang="en-US" dirty="0"/>
              <a:t> lave </a:t>
            </a:r>
            <a:r>
              <a:rPr lang="en-US" dirty="0" err="1"/>
              <a:t>sammenlignet</a:t>
            </a:r>
            <a:r>
              <a:rPr lang="en-US" dirty="0"/>
              <a:t> med </a:t>
            </a:r>
            <a:r>
              <a:rPr lang="en-US" dirty="0" err="1"/>
              <a:t>aktiv</a:t>
            </a:r>
            <a:r>
              <a:rPr lang="en-US" dirty="0"/>
              <a:t> </a:t>
            </a:r>
            <a:r>
              <a:rPr lang="en-US" dirty="0" err="1"/>
              <a:t>overvåking</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Hvorfor</a:t>
            </a:r>
            <a:r>
              <a:rPr lang="en-US" dirty="0"/>
              <a:t> er </a:t>
            </a:r>
            <a:r>
              <a:rPr lang="en-US" dirty="0" err="1"/>
              <a:t>ikke</a:t>
            </a:r>
            <a:r>
              <a:rPr lang="en-US" dirty="0"/>
              <a:t> </a:t>
            </a:r>
            <a:r>
              <a:rPr lang="en-US" dirty="0" err="1"/>
              <a:t>poengsummen</a:t>
            </a:r>
            <a:r>
              <a:rPr lang="en-US" dirty="0"/>
              <a:t> for </a:t>
            </a:r>
            <a:r>
              <a:rPr lang="en-US" dirty="0" err="1"/>
              <a:t>aktiv</a:t>
            </a:r>
            <a:r>
              <a:rPr lang="en-US" dirty="0"/>
              <a:t> </a:t>
            </a:r>
            <a:r>
              <a:rPr lang="en-US" dirty="0" err="1"/>
              <a:t>overvåkning</a:t>
            </a:r>
            <a:r>
              <a:rPr lang="en-US" dirty="0"/>
              <a:t> 100, </a:t>
            </a:r>
            <a:r>
              <a:rPr lang="en-US" dirty="0" err="1"/>
              <a:t>som</a:t>
            </a:r>
            <a:r>
              <a:rPr lang="en-US" dirty="0"/>
              <a:t> er </a:t>
            </a:r>
            <a:r>
              <a:rPr lang="en-US" dirty="0" err="1"/>
              <a:t>toppen</a:t>
            </a:r>
            <a:r>
              <a:rPr lang="en-US" dirty="0"/>
              <a:t> av </a:t>
            </a:r>
            <a:r>
              <a:rPr lang="en-US" dirty="0" err="1"/>
              <a:t>skalaen</a:t>
            </a:r>
            <a:r>
              <a:rPr lang="en-US" dirty="0"/>
              <a:t> </a:t>
            </a:r>
            <a:r>
              <a:rPr lang="en-US" dirty="0" err="1"/>
              <a:t>i</a:t>
            </a:r>
            <a:r>
              <a:rPr lang="en-US" dirty="0"/>
              <a:t> EPIC-</a:t>
            </a:r>
            <a:r>
              <a:rPr lang="en-US" dirty="0" err="1"/>
              <a:t>poengskalaen</a:t>
            </a:r>
            <a:r>
              <a:rPr lang="en-US" dirty="0"/>
              <a:t>? Det er </a:t>
            </a:r>
            <a:r>
              <a:rPr lang="en-US" dirty="0" err="1"/>
              <a:t>klart</a:t>
            </a:r>
            <a:r>
              <a:rPr lang="en-US" dirty="0"/>
              <a:t> at </a:t>
            </a:r>
            <a:r>
              <a:rPr lang="en-US" dirty="0" err="1"/>
              <a:t>ved</a:t>
            </a:r>
            <a:r>
              <a:rPr lang="en-US" dirty="0"/>
              <a:t> </a:t>
            </a:r>
            <a:r>
              <a:rPr lang="en-US" dirty="0" err="1"/>
              <a:t>denne</a:t>
            </a:r>
            <a:r>
              <a:rPr lang="en-US" dirty="0"/>
              <a:t> </a:t>
            </a:r>
            <a:r>
              <a:rPr lang="en-US" dirty="0" err="1"/>
              <a:t>alderen</a:t>
            </a:r>
            <a:r>
              <a:rPr lang="en-US" dirty="0"/>
              <a:t> (</a:t>
            </a:r>
            <a:r>
              <a:rPr lang="en-US" dirty="0" err="1"/>
              <a:t>gjennomsnittsalderen</a:t>
            </a:r>
            <a:r>
              <a:rPr lang="en-US" dirty="0"/>
              <a:t> </a:t>
            </a:r>
            <a:r>
              <a:rPr lang="en-US" dirty="0" err="1"/>
              <a:t>på</a:t>
            </a:r>
            <a:r>
              <a:rPr lang="en-US" dirty="0"/>
              <a:t> </a:t>
            </a:r>
            <a:r>
              <a:rPr lang="en-US" dirty="0" err="1"/>
              <a:t>studien</a:t>
            </a:r>
            <a:r>
              <a:rPr lang="en-US" dirty="0"/>
              <a:t> er 70) er </a:t>
            </a:r>
            <a:r>
              <a:rPr lang="en-US" dirty="0" err="1"/>
              <a:t>ikke</a:t>
            </a:r>
            <a:r>
              <a:rPr lang="en-US" dirty="0"/>
              <a:t> den </a:t>
            </a:r>
            <a:r>
              <a:rPr lang="en-US" dirty="0" err="1"/>
              <a:t>seksuelle</a:t>
            </a:r>
            <a:r>
              <a:rPr lang="en-US" dirty="0"/>
              <a:t> </a:t>
            </a:r>
            <a:r>
              <a:rPr lang="en-US" dirty="0" err="1"/>
              <a:t>funksjonen</a:t>
            </a:r>
            <a:r>
              <a:rPr lang="en-US" dirty="0"/>
              <a:t> </a:t>
            </a:r>
            <a:r>
              <a:rPr lang="en-US" dirty="0" err="1"/>
              <a:t>normalt</a:t>
            </a:r>
            <a:r>
              <a:rPr lang="en-US" dirty="0"/>
              <a:t> 100%.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Hvis</a:t>
            </a:r>
            <a:r>
              <a:rPr lang="en-US" dirty="0"/>
              <a:t> man </a:t>
            </a:r>
            <a:r>
              <a:rPr lang="en-US" dirty="0" err="1"/>
              <a:t>sammenligner</a:t>
            </a:r>
            <a:r>
              <a:rPr lang="en-US" dirty="0"/>
              <a:t> </a:t>
            </a:r>
            <a:r>
              <a:rPr lang="en-US" dirty="0" err="1"/>
              <a:t>disse</a:t>
            </a:r>
            <a:r>
              <a:rPr lang="en-US" dirty="0"/>
              <a:t> </a:t>
            </a:r>
            <a:r>
              <a:rPr lang="en-US" dirty="0" err="1"/>
              <a:t>tallene</a:t>
            </a:r>
            <a:r>
              <a:rPr lang="en-US" dirty="0"/>
              <a:t> med </a:t>
            </a:r>
            <a:r>
              <a:rPr lang="en-US" dirty="0" err="1"/>
              <a:t>befolkningen</a:t>
            </a:r>
            <a:r>
              <a:rPr lang="en-US" dirty="0"/>
              <a:t> </a:t>
            </a:r>
            <a:r>
              <a:rPr lang="en-US" dirty="0" err="1"/>
              <a:t>generelt</a:t>
            </a:r>
            <a:r>
              <a:rPr lang="en-US" dirty="0"/>
              <a:t>, er </a:t>
            </a:r>
            <a:r>
              <a:rPr lang="en-US" dirty="0" err="1"/>
              <a:t>gjennomsnittlig</a:t>
            </a:r>
            <a:r>
              <a:rPr lang="en-US" dirty="0"/>
              <a:t> EPIC-</a:t>
            </a:r>
            <a:r>
              <a:rPr lang="en-US" dirty="0" err="1"/>
              <a:t>poengsum</a:t>
            </a:r>
            <a:r>
              <a:rPr lang="en-US" dirty="0"/>
              <a:t> for </a:t>
            </a:r>
            <a:r>
              <a:rPr lang="en-US" dirty="0" err="1"/>
              <a:t>seksuell</a:t>
            </a:r>
            <a:r>
              <a:rPr lang="en-US" dirty="0"/>
              <a:t> </a:t>
            </a:r>
            <a:r>
              <a:rPr lang="en-US" dirty="0" err="1"/>
              <a:t>funksjon</a:t>
            </a:r>
            <a:r>
              <a:rPr lang="en-US" dirty="0"/>
              <a:t> for </a:t>
            </a:r>
            <a:r>
              <a:rPr lang="en-US" dirty="0" err="1"/>
              <a:t>menn</a:t>
            </a:r>
            <a:r>
              <a:rPr lang="en-US" dirty="0"/>
              <a:t> </a:t>
            </a:r>
            <a:r>
              <a:rPr lang="en-US" dirty="0" err="1"/>
              <a:t>uten</a:t>
            </a:r>
            <a:r>
              <a:rPr lang="en-US" dirty="0"/>
              <a:t> </a:t>
            </a:r>
            <a:r>
              <a:rPr lang="en-US" dirty="0" err="1"/>
              <a:t>prostatakreft</a:t>
            </a:r>
            <a:r>
              <a:rPr lang="en-US" dirty="0"/>
              <a:t> 55,8, </a:t>
            </a:r>
            <a:r>
              <a:rPr lang="en-US" dirty="0" err="1"/>
              <a:t>noe</a:t>
            </a:r>
            <a:r>
              <a:rPr lang="en-US" dirty="0"/>
              <a:t> </a:t>
            </a:r>
            <a:r>
              <a:rPr lang="en-US" dirty="0" err="1"/>
              <a:t>som</a:t>
            </a:r>
            <a:r>
              <a:rPr lang="en-US" dirty="0"/>
              <a:t> </a:t>
            </a:r>
            <a:r>
              <a:rPr lang="en-US" dirty="0" err="1"/>
              <a:t>tydeligvis</a:t>
            </a:r>
            <a:r>
              <a:rPr lang="en-US" dirty="0"/>
              <a:t> er </a:t>
            </a:r>
            <a:r>
              <a:rPr lang="en-US" dirty="0" err="1"/>
              <a:t>veldig</a:t>
            </a:r>
            <a:r>
              <a:rPr lang="en-US" dirty="0"/>
              <a:t> </a:t>
            </a:r>
            <a:r>
              <a:rPr lang="en-US" dirty="0" err="1"/>
              <a:t>lik</a:t>
            </a:r>
            <a:r>
              <a:rPr lang="en-US" dirty="0"/>
              <a:t> den </a:t>
            </a:r>
            <a:r>
              <a:rPr lang="en-US" dirty="0" err="1"/>
              <a:t>aktive</a:t>
            </a:r>
            <a:r>
              <a:rPr lang="en-US" dirty="0"/>
              <a:t> </a:t>
            </a:r>
            <a:r>
              <a:rPr lang="en-US" dirty="0" err="1"/>
              <a:t>overvåkingspoengsummen</a:t>
            </a:r>
            <a:r>
              <a:rPr lang="en-US" dirty="0"/>
              <a:t> 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27</a:t>
            </a:fld>
            <a:endParaRPr lang="en-US"/>
          </a:p>
        </p:txBody>
      </p:sp>
    </p:spTree>
    <p:extLst>
      <p:ext uri="{BB962C8B-B14F-4D97-AF65-F5344CB8AC3E}">
        <p14:creationId xmlns:p14="http://schemas.microsoft.com/office/powerpoint/2010/main" val="3921180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Så</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hvor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stort</a:t>
            </a:r>
            <a:r>
              <a:rPr lang="en-GB" sz="1200" kern="1200" dirty="0">
                <a:solidFill>
                  <a:schemeClr val="tx1"/>
                </a:solidFill>
                <a:effectLst/>
                <a:latin typeface="+mn-lt"/>
                <a:ea typeface="+mn-ea"/>
                <a:cs typeface="+mn-cs"/>
              </a:rPr>
              <a:t> problem er </a:t>
            </a:r>
            <a:r>
              <a:rPr lang="en-GB" sz="1200" kern="1200" dirty="0" err="1">
                <a:solidFill>
                  <a:schemeClr val="tx1"/>
                </a:solidFill>
                <a:effectLst/>
                <a:latin typeface="+mn-lt"/>
                <a:ea typeface="+mn-ea"/>
                <a:cs typeface="+mn-cs"/>
              </a:rPr>
              <a:t>egentlig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seksuell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funksjon</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kan</a:t>
            </a:r>
            <a:r>
              <a:rPr lang="en-GB" sz="1200" kern="1200" dirty="0">
                <a:solidFill>
                  <a:schemeClr val="tx1"/>
                </a:solidFill>
                <a:effectLst/>
                <a:latin typeface="+mn-lt"/>
                <a:ea typeface="+mn-ea"/>
                <a:cs typeface="+mn-cs"/>
              </a:rPr>
              <a:t> se et </a:t>
            </a:r>
            <a:r>
              <a:rPr lang="en-GB" sz="1200" kern="1200" dirty="0" err="1">
                <a:solidFill>
                  <a:schemeClr val="tx1"/>
                </a:solidFill>
                <a:effectLst/>
                <a:latin typeface="+mn-lt"/>
                <a:ea typeface="+mn-ea"/>
                <a:cs typeface="+mn-cs"/>
              </a:rPr>
              <a:t>stort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eller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moderat</a:t>
            </a:r>
            <a:r>
              <a:rPr lang="en-GB" sz="1200" kern="1200" dirty="0">
                <a:solidFill>
                  <a:schemeClr val="tx1"/>
                </a:solidFill>
                <a:effectLst/>
                <a:latin typeface="+mn-lt"/>
                <a:ea typeface="+mn-ea"/>
                <a:cs typeface="+mn-cs"/>
              </a:rPr>
              <a:t> problem </a:t>
            </a:r>
            <a:r>
              <a:rPr lang="en-GB" sz="1200" kern="1200" dirty="0" err="1">
                <a:solidFill>
                  <a:schemeClr val="tx1"/>
                </a:solidFill>
                <a:effectLst/>
                <a:latin typeface="+mn-lt"/>
                <a:ea typeface="+mn-ea"/>
                <a:cs typeface="+mn-cs"/>
              </a:rPr>
              <a:t>hos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rundt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halvparten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av</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mennene</a:t>
            </a:r>
            <a:r>
              <a:rPr lang="en-GB" sz="1200" kern="1200" dirty="0">
                <a:solidFill>
                  <a:schemeClr val="tx1"/>
                </a:solidFill>
                <a:effectLst/>
                <a:latin typeface="+mn-lt"/>
                <a:ea typeface="+mn-ea"/>
                <a:cs typeface="+mn-cs"/>
              </a:rPr>
              <a:t>. Det er </a:t>
            </a:r>
            <a:r>
              <a:rPr lang="en-GB" sz="1200" kern="1200" dirty="0" err="1">
                <a:solidFill>
                  <a:schemeClr val="tx1"/>
                </a:solidFill>
                <a:effectLst/>
                <a:latin typeface="+mn-lt"/>
                <a:ea typeface="+mn-ea"/>
                <a:cs typeface="+mn-cs"/>
              </a:rPr>
              <a:t>mulig</a:t>
            </a:r>
            <a:r>
              <a:rPr lang="en-GB" sz="1200" kern="1200" dirty="0">
                <a:solidFill>
                  <a:schemeClr val="tx1"/>
                </a:solidFill>
                <a:effectLst/>
                <a:latin typeface="+mn-lt"/>
                <a:ea typeface="+mn-ea"/>
                <a:cs typeface="+mn-cs"/>
              </a:rPr>
              <a:t> at tallet </a:t>
            </a:r>
            <a:r>
              <a:rPr lang="en-GB" sz="1200" kern="1200" dirty="0" err="1">
                <a:solidFill>
                  <a:schemeClr val="tx1"/>
                </a:solidFill>
                <a:effectLst/>
                <a:latin typeface="+mn-lt"/>
                <a:ea typeface="+mn-ea"/>
                <a:cs typeface="+mn-cs"/>
              </a:rPr>
              <a:t>ville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blitt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enda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høyere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hvis</a:t>
            </a:r>
            <a:r>
              <a:rPr lang="en-GB" sz="1200" kern="1200" dirty="0">
                <a:solidFill>
                  <a:schemeClr val="tx1"/>
                </a:solidFill>
                <a:effectLst/>
                <a:latin typeface="+mn-lt"/>
                <a:ea typeface="+mn-ea"/>
                <a:cs typeface="+mn-cs"/>
              </a:rPr>
              <a:t> vi </a:t>
            </a:r>
            <a:r>
              <a:rPr lang="en-GB" sz="1200" kern="1200" dirty="0" err="1">
                <a:solidFill>
                  <a:schemeClr val="tx1"/>
                </a:solidFill>
                <a:effectLst/>
                <a:latin typeface="+mn-lt"/>
                <a:ea typeface="+mn-ea"/>
                <a:cs typeface="+mn-cs"/>
              </a:rPr>
              <a:t>stilte</a:t>
            </a:r>
            <a:r>
              <a:rPr lang="en-GB" sz="1200" kern="1200" dirty="0">
                <a:solidFill>
                  <a:schemeClr val="tx1"/>
                </a:solidFill>
                <a:effectLst/>
                <a:latin typeface="+mn-lt"/>
                <a:ea typeface="+mn-ea"/>
                <a:cs typeface="+mn-cs"/>
              </a:rPr>
              <a:t> det </a:t>
            </a:r>
            <a:r>
              <a:rPr lang="en-GB" sz="1200" kern="1200" dirty="0" err="1">
                <a:solidFill>
                  <a:schemeClr val="tx1"/>
                </a:solidFill>
                <a:effectLst/>
                <a:latin typeface="+mn-lt"/>
                <a:ea typeface="+mn-ea"/>
                <a:cs typeface="+mn-cs"/>
              </a:rPr>
              <a:t>samme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spørsmålet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partnerne</a:t>
            </a:r>
            <a:r>
              <a:rPr lang="en-GB"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28</a:t>
            </a:fld>
            <a:endParaRPr lang="en-US"/>
          </a:p>
        </p:txBody>
      </p:sp>
    </p:spTree>
    <p:extLst>
      <p:ext uri="{BB962C8B-B14F-4D97-AF65-F5344CB8AC3E}">
        <p14:creationId xmlns:p14="http://schemas.microsoft.com/office/powerpoint/2010/main" val="1391256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Rundt</a:t>
            </a:r>
            <a:r>
              <a:rPr lang="en-US" dirty="0"/>
              <a:t> </a:t>
            </a:r>
            <a:r>
              <a:rPr lang="en-US" dirty="0" err="1"/>
              <a:t>tre</a:t>
            </a:r>
            <a:r>
              <a:rPr lang="en-US" dirty="0"/>
              <a:t> </a:t>
            </a:r>
            <a:r>
              <a:rPr lang="en-US" dirty="0" err="1"/>
              <a:t>fjerdedeler</a:t>
            </a:r>
            <a:r>
              <a:rPr lang="en-US" dirty="0"/>
              <a:t> av </a:t>
            </a:r>
            <a:r>
              <a:rPr lang="en-US" dirty="0" err="1"/>
              <a:t>mennene</a:t>
            </a:r>
            <a:r>
              <a:rPr lang="en-US" dirty="0"/>
              <a:t> </a:t>
            </a:r>
            <a:r>
              <a:rPr lang="en-US" dirty="0" err="1"/>
              <a:t>som</a:t>
            </a:r>
            <a:r>
              <a:rPr lang="en-US" dirty="0"/>
              <a:t> </a:t>
            </a:r>
            <a:r>
              <a:rPr lang="en-US" dirty="0" err="1"/>
              <a:t>svarte</a:t>
            </a:r>
            <a:r>
              <a:rPr lang="en-US" dirty="0"/>
              <a:t> </a:t>
            </a:r>
            <a:r>
              <a:rPr lang="en-US" dirty="0" err="1"/>
              <a:t>på</a:t>
            </a:r>
            <a:r>
              <a:rPr lang="en-US" dirty="0"/>
              <a:t> </a:t>
            </a:r>
            <a:r>
              <a:rPr lang="en-US" dirty="0" err="1"/>
              <a:t>undersøkelsen</a:t>
            </a:r>
            <a:r>
              <a:rPr lang="en-US" dirty="0"/>
              <a:t>, </a:t>
            </a:r>
            <a:r>
              <a:rPr lang="en-US" dirty="0" err="1"/>
              <a:t>vurderte</a:t>
            </a:r>
            <a:r>
              <a:rPr lang="en-US" dirty="0"/>
              <a:t> sin </a:t>
            </a:r>
            <a:r>
              <a:rPr lang="en-US" dirty="0" err="1"/>
              <a:t>nåværende</a:t>
            </a:r>
            <a:r>
              <a:rPr lang="en-US" dirty="0"/>
              <a:t> </a:t>
            </a:r>
            <a:r>
              <a:rPr lang="en-US" dirty="0" err="1"/>
              <a:t>evne</a:t>
            </a:r>
            <a:r>
              <a:rPr lang="en-US" dirty="0"/>
              <a:t> </a:t>
            </a:r>
            <a:r>
              <a:rPr lang="en-US" dirty="0" err="1"/>
              <a:t>til</a:t>
            </a:r>
            <a:r>
              <a:rPr lang="en-US" dirty="0"/>
              <a:t> </a:t>
            </a:r>
            <a:r>
              <a:rPr lang="en-US" dirty="0" err="1"/>
              <a:t>å</a:t>
            </a:r>
            <a:r>
              <a:rPr lang="en-US" dirty="0"/>
              <a:t> </a:t>
            </a:r>
            <a:r>
              <a:rPr lang="en-US" dirty="0" err="1"/>
              <a:t>fungere</a:t>
            </a:r>
            <a:r>
              <a:rPr lang="en-US" dirty="0"/>
              <a:t> </a:t>
            </a:r>
            <a:r>
              <a:rPr lang="en-US" dirty="0" err="1"/>
              <a:t>seksuelt</a:t>
            </a:r>
            <a:r>
              <a:rPr lang="en-US" dirty="0"/>
              <a:t> </a:t>
            </a:r>
            <a:r>
              <a:rPr lang="en-US" dirty="0" err="1"/>
              <a:t>dårlig</a:t>
            </a:r>
            <a:r>
              <a:rPr lang="en-US" dirty="0"/>
              <a:t> </a:t>
            </a:r>
            <a:r>
              <a:rPr lang="en-US" dirty="0" err="1"/>
              <a:t>eller</a:t>
            </a:r>
            <a:r>
              <a:rPr lang="en-US" dirty="0"/>
              <a:t> </a:t>
            </a:r>
            <a:r>
              <a:rPr lang="en-US" dirty="0" err="1"/>
              <a:t>meget</a:t>
            </a:r>
            <a:r>
              <a:rPr lang="en-US" dirty="0"/>
              <a:t> </a:t>
            </a:r>
            <a:r>
              <a:rPr lang="en-US" dirty="0" err="1"/>
              <a:t>dårlig</a:t>
            </a:r>
            <a:r>
              <a:rPr lang="en-US" dirty="0"/>
              <a:t>. Dette er </a:t>
            </a:r>
            <a:r>
              <a:rPr lang="en-US" dirty="0" err="1"/>
              <a:t>helt</a:t>
            </a:r>
            <a:r>
              <a:rPr lang="en-US" dirty="0"/>
              <a:t> </a:t>
            </a:r>
            <a:r>
              <a:rPr lang="en-US" dirty="0" err="1"/>
              <a:t>klart</a:t>
            </a:r>
            <a:r>
              <a:rPr lang="en-US" dirty="0"/>
              <a:t> </a:t>
            </a:r>
            <a:r>
              <a:rPr lang="en-US" dirty="0" err="1"/>
              <a:t>delvis</a:t>
            </a:r>
            <a:r>
              <a:rPr lang="en-US" dirty="0"/>
              <a:t> </a:t>
            </a:r>
            <a:r>
              <a:rPr lang="en-US" dirty="0" err="1"/>
              <a:t>en</a:t>
            </a:r>
            <a:r>
              <a:rPr lang="en-US" dirty="0"/>
              <a:t> </a:t>
            </a:r>
            <a:r>
              <a:rPr lang="en-US" dirty="0" err="1"/>
              <a:t>refleksjon</a:t>
            </a:r>
            <a:r>
              <a:rPr lang="en-US" dirty="0"/>
              <a:t> av </a:t>
            </a:r>
            <a:r>
              <a:rPr lang="en-US" dirty="0" err="1"/>
              <a:t>respondentens</a:t>
            </a:r>
            <a:r>
              <a:rPr lang="en-US" dirty="0"/>
              <a:t> alder, </a:t>
            </a:r>
            <a:r>
              <a:rPr lang="en-US" dirty="0" err="1"/>
              <a:t>samt</a:t>
            </a:r>
            <a:r>
              <a:rPr lang="en-US" dirty="0"/>
              <a:t> </a:t>
            </a:r>
            <a:r>
              <a:rPr lang="en-US" dirty="0" err="1"/>
              <a:t>effektene</a:t>
            </a:r>
            <a:r>
              <a:rPr lang="en-US" dirty="0"/>
              <a:t> av </a:t>
            </a:r>
            <a:r>
              <a:rPr lang="en-US" dirty="0" err="1"/>
              <a:t>behandlingen</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Til</a:t>
            </a:r>
            <a:r>
              <a:rPr lang="en-US" dirty="0"/>
              <a:t> </a:t>
            </a:r>
            <a:r>
              <a:rPr lang="en-US" dirty="0" err="1"/>
              <a:t>sammenligning</a:t>
            </a:r>
            <a:r>
              <a:rPr lang="en-US" dirty="0"/>
              <a:t> er det </a:t>
            </a:r>
            <a:r>
              <a:rPr lang="en-US" dirty="0" err="1"/>
              <a:t>imidlertid</a:t>
            </a:r>
            <a:r>
              <a:rPr lang="en-US" dirty="0"/>
              <a:t> </a:t>
            </a:r>
            <a:r>
              <a:rPr lang="en-US" dirty="0" err="1"/>
              <a:t>interessant</a:t>
            </a:r>
            <a:r>
              <a:rPr lang="en-US" dirty="0"/>
              <a:t> </a:t>
            </a:r>
            <a:r>
              <a:rPr lang="en-US" dirty="0" err="1"/>
              <a:t>å</a:t>
            </a:r>
            <a:r>
              <a:rPr lang="en-US" dirty="0"/>
              <a:t> se </a:t>
            </a:r>
            <a:r>
              <a:rPr lang="en-US" dirty="0" err="1"/>
              <a:t>på</a:t>
            </a:r>
            <a:r>
              <a:rPr lang="en-US" dirty="0"/>
              <a:t> </a:t>
            </a:r>
            <a:r>
              <a:rPr lang="en-US" dirty="0" err="1"/>
              <a:t>en</a:t>
            </a:r>
            <a:r>
              <a:rPr lang="en-US" dirty="0"/>
              <a:t> </a:t>
            </a:r>
            <a:r>
              <a:rPr lang="en-US" dirty="0" err="1"/>
              <a:t>studie</a:t>
            </a:r>
            <a:r>
              <a:rPr lang="en-US" dirty="0"/>
              <a:t> </a:t>
            </a:r>
            <a:r>
              <a:rPr lang="en-US" dirty="0" err="1"/>
              <a:t>fra</a:t>
            </a:r>
            <a:r>
              <a:rPr lang="en-US" dirty="0"/>
              <a:t> 2017 av </a:t>
            </a:r>
            <a:r>
              <a:rPr lang="en-US" dirty="0" err="1"/>
              <a:t>litt</a:t>
            </a:r>
            <a:r>
              <a:rPr lang="en-US" dirty="0"/>
              <a:t> </a:t>
            </a:r>
            <a:r>
              <a:rPr lang="en-US" dirty="0" err="1"/>
              <a:t>eldre</a:t>
            </a:r>
            <a:r>
              <a:rPr lang="en-US" dirty="0"/>
              <a:t> </a:t>
            </a:r>
            <a:r>
              <a:rPr lang="en-US" dirty="0" err="1"/>
              <a:t>menn</a:t>
            </a:r>
            <a:r>
              <a:rPr lang="en-US" dirty="0"/>
              <a:t> (</a:t>
            </a:r>
            <a:r>
              <a:rPr lang="en-US" dirty="0" err="1"/>
              <a:t>gjennomsnittsalder</a:t>
            </a:r>
            <a:r>
              <a:rPr lang="en-US" dirty="0"/>
              <a:t> 74,5) </a:t>
            </a:r>
            <a:r>
              <a:rPr lang="en-US" dirty="0" err="1"/>
              <a:t>som</a:t>
            </a:r>
            <a:r>
              <a:rPr lang="en-US" dirty="0"/>
              <a:t> </a:t>
            </a:r>
            <a:r>
              <a:rPr lang="en-US" dirty="0" err="1"/>
              <a:t>ikke</a:t>
            </a:r>
            <a:r>
              <a:rPr lang="en-US" dirty="0"/>
              <a:t> </a:t>
            </a:r>
            <a:r>
              <a:rPr lang="en-US" dirty="0" err="1"/>
              <a:t>hadde</a:t>
            </a:r>
            <a:r>
              <a:rPr lang="en-US" dirty="0"/>
              <a:t> </a:t>
            </a:r>
            <a:r>
              <a:rPr lang="en-US" dirty="0" err="1"/>
              <a:t>prostatakreft</a:t>
            </a:r>
            <a:r>
              <a:rPr lang="en-US" dirty="0"/>
              <a:t>, </a:t>
            </a:r>
            <a:r>
              <a:rPr lang="en-US" dirty="0" err="1"/>
              <a:t>som</a:t>
            </a:r>
            <a:r>
              <a:rPr lang="en-US" dirty="0"/>
              <a:t> </a:t>
            </a:r>
            <a:r>
              <a:rPr lang="en-US" dirty="0" err="1"/>
              <a:t>brukte</a:t>
            </a:r>
            <a:r>
              <a:rPr lang="en-US" dirty="0"/>
              <a:t> de </a:t>
            </a:r>
            <a:r>
              <a:rPr lang="en-US" dirty="0" err="1"/>
              <a:t>samme</a:t>
            </a:r>
            <a:r>
              <a:rPr lang="en-US" dirty="0"/>
              <a:t> EPIC-26-målesystemet (</a:t>
            </a:r>
            <a:r>
              <a:rPr lang="en-US" dirty="0" err="1"/>
              <a:t>Venderbos</a:t>
            </a:r>
            <a:r>
              <a:rPr lang="en-US" dirty="0"/>
              <a:t> et al, PMID: 28168601). Den </a:t>
            </a:r>
            <a:r>
              <a:rPr lang="en-US" dirty="0" err="1"/>
              <a:t>fant</a:t>
            </a:r>
            <a:r>
              <a:rPr lang="en-US" dirty="0"/>
              <a:t> at 50% av </a:t>
            </a:r>
            <a:r>
              <a:rPr lang="en-US" dirty="0" err="1"/>
              <a:t>disse</a:t>
            </a:r>
            <a:r>
              <a:rPr lang="en-US" dirty="0"/>
              <a:t> </a:t>
            </a:r>
            <a:r>
              <a:rPr lang="en-US" dirty="0" err="1"/>
              <a:t>mennene</a:t>
            </a:r>
            <a:r>
              <a:rPr lang="en-US" dirty="0"/>
              <a:t> </a:t>
            </a:r>
            <a:r>
              <a:rPr lang="en-US" dirty="0" err="1"/>
              <a:t>vurderte</a:t>
            </a:r>
            <a:r>
              <a:rPr lang="en-US" dirty="0"/>
              <a:t> </a:t>
            </a:r>
            <a:r>
              <a:rPr lang="en-US" dirty="0" err="1"/>
              <a:t>evnen</a:t>
            </a:r>
            <a:r>
              <a:rPr lang="en-US" dirty="0"/>
              <a:t> </a:t>
            </a:r>
            <a:r>
              <a:rPr lang="en-US" dirty="0" err="1"/>
              <a:t>til</a:t>
            </a:r>
            <a:r>
              <a:rPr lang="en-US" dirty="0"/>
              <a:t> </a:t>
            </a:r>
            <a:r>
              <a:rPr lang="en-US" dirty="0" err="1"/>
              <a:t>å</a:t>
            </a:r>
            <a:r>
              <a:rPr lang="en-US" dirty="0"/>
              <a:t> </a:t>
            </a:r>
            <a:r>
              <a:rPr lang="en-US" dirty="0" err="1"/>
              <a:t>fungere</a:t>
            </a:r>
            <a:r>
              <a:rPr lang="en-US" dirty="0"/>
              <a:t> </a:t>
            </a:r>
            <a:r>
              <a:rPr lang="en-US" dirty="0" err="1"/>
              <a:t>seksuelt</a:t>
            </a:r>
            <a:r>
              <a:rPr lang="en-US" dirty="0"/>
              <a:t> </a:t>
            </a:r>
            <a:r>
              <a:rPr lang="en-US" dirty="0" err="1"/>
              <a:t>som</a:t>
            </a:r>
            <a:r>
              <a:rPr lang="en-US" dirty="0"/>
              <a:t> </a:t>
            </a:r>
            <a:r>
              <a:rPr lang="en-US" dirty="0" err="1"/>
              <a:t>dårlig</a:t>
            </a:r>
            <a:r>
              <a:rPr lang="en-US" dirty="0"/>
              <a:t> </a:t>
            </a:r>
            <a:r>
              <a:rPr lang="en-US" dirty="0" err="1"/>
              <a:t>eller</a:t>
            </a:r>
            <a:r>
              <a:rPr lang="en-US" dirty="0"/>
              <a:t> </a:t>
            </a:r>
            <a:r>
              <a:rPr lang="en-US" dirty="0" err="1"/>
              <a:t>svært</a:t>
            </a:r>
            <a:r>
              <a:rPr lang="en-US" dirty="0"/>
              <a:t> </a:t>
            </a:r>
            <a:r>
              <a:rPr lang="en-US" dirty="0" err="1"/>
              <a:t>dårlig</a:t>
            </a:r>
            <a:r>
              <a:rPr lang="en-US" dirty="0"/>
              <a:t>. Det er </a:t>
            </a:r>
            <a:r>
              <a:rPr lang="en-US" dirty="0" err="1"/>
              <a:t>klart</a:t>
            </a:r>
            <a:r>
              <a:rPr lang="en-US" dirty="0"/>
              <a:t> at </a:t>
            </a:r>
            <a:r>
              <a:rPr lang="en-US" dirty="0" err="1"/>
              <a:t>dette</a:t>
            </a:r>
            <a:r>
              <a:rPr lang="en-US" dirty="0"/>
              <a:t> er </a:t>
            </a:r>
            <a:r>
              <a:rPr lang="en-US" dirty="0" err="1"/>
              <a:t>en</a:t>
            </a:r>
            <a:r>
              <a:rPr lang="en-US" dirty="0"/>
              <a:t> </a:t>
            </a:r>
            <a:r>
              <a:rPr lang="en-US" dirty="0" err="1"/>
              <a:t>betydelig</a:t>
            </a:r>
            <a:r>
              <a:rPr lang="en-US" dirty="0"/>
              <a:t> </a:t>
            </a:r>
            <a:r>
              <a:rPr lang="en-US" dirty="0" err="1"/>
              <a:t>lavere</a:t>
            </a:r>
            <a:r>
              <a:rPr lang="en-US" dirty="0"/>
              <a:t> </a:t>
            </a:r>
            <a:r>
              <a:rPr lang="en-US" dirty="0" err="1"/>
              <a:t>prosentandel</a:t>
            </a:r>
            <a:r>
              <a:rPr lang="en-US" dirty="0"/>
              <a:t> </a:t>
            </a:r>
            <a:r>
              <a:rPr lang="en-US" dirty="0" err="1"/>
              <a:t>enn</a:t>
            </a:r>
            <a:r>
              <a:rPr lang="en-US" dirty="0"/>
              <a:t> 76% av </a:t>
            </a:r>
            <a:r>
              <a:rPr lang="en-US" dirty="0" err="1"/>
              <a:t>mennene</a:t>
            </a:r>
            <a:r>
              <a:rPr lang="en-US" dirty="0"/>
              <a:t> med </a:t>
            </a:r>
            <a:r>
              <a:rPr lang="en-US" dirty="0" err="1"/>
              <a:t>prostatakreft</a:t>
            </a:r>
            <a:r>
              <a:rPr lang="en-US" dirty="0"/>
              <a:t> </a:t>
            </a:r>
            <a:r>
              <a:rPr lang="en-US" dirty="0" err="1"/>
              <a:t>i</a:t>
            </a:r>
            <a:r>
              <a:rPr lang="en-US" dirty="0"/>
              <a:t> </a:t>
            </a:r>
            <a:r>
              <a:rPr lang="en-US" dirty="0" err="1"/>
              <a:t>studien</a:t>
            </a:r>
            <a:r>
              <a:rPr lang="en-US" dirty="0"/>
              <a:t> </a:t>
            </a:r>
            <a:r>
              <a:rPr lang="en-US" dirty="0" err="1"/>
              <a:t>vår</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29</a:t>
            </a:fld>
            <a:endParaRPr lang="en-US"/>
          </a:p>
        </p:txBody>
      </p:sp>
    </p:spTree>
    <p:extLst>
      <p:ext uri="{BB962C8B-B14F-4D97-AF65-F5344CB8AC3E}">
        <p14:creationId xmlns:p14="http://schemas.microsoft.com/office/powerpoint/2010/main" val="1136052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 man </a:t>
            </a:r>
            <a:r>
              <a:rPr lang="en-US" dirty="0" err="1"/>
              <a:t>på</a:t>
            </a:r>
            <a:r>
              <a:rPr lang="en-US" dirty="0"/>
              <a:t> </a:t>
            </a:r>
            <a:r>
              <a:rPr lang="en-US" dirty="0" err="1"/>
              <a:t>hvordan</a:t>
            </a:r>
            <a:r>
              <a:rPr lang="en-US" dirty="0"/>
              <a:t> </a:t>
            </a:r>
            <a:r>
              <a:rPr lang="en-US" dirty="0" err="1"/>
              <a:t>forskjellige</a:t>
            </a:r>
            <a:r>
              <a:rPr lang="en-US" dirty="0"/>
              <a:t> </a:t>
            </a:r>
            <a:r>
              <a:rPr lang="en-US" dirty="0" err="1"/>
              <a:t>behandlinger</a:t>
            </a:r>
            <a:r>
              <a:rPr lang="en-US" dirty="0"/>
              <a:t> </a:t>
            </a:r>
            <a:r>
              <a:rPr lang="en-US" dirty="0" err="1"/>
              <a:t>påvirker</a:t>
            </a:r>
            <a:r>
              <a:rPr lang="en-US" dirty="0"/>
              <a:t> den </a:t>
            </a:r>
            <a:r>
              <a:rPr lang="en-US" dirty="0" err="1"/>
              <a:t>seksuelle</a:t>
            </a:r>
            <a:r>
              <a:rPr lang="en-US" dirty="0"/>
              <a:t> </a:t>
            </a:r>
            <a:r>
              <a:rPr lang="en-US" dirty="0" err="1"/>
              <a:t>funksjonen</a:t>
            </a:r>
            <a:r>
              <a:rPr lang="en-US" dirty="0"/>
              <a:t>, </a:t>
            </a:r>
            <a:r>
              <a:rPr lang="en-US" dirty="0" err="1"/>
              <a:t>kan</a:t>
            </a:r>
            <a:r>
              <a:rPr lang="en-US" dirty="0"/>
              <a:t> man se </a:t>
            </a:r>
            <a:r>
              <a:rPr lang="en-US" dirty="0" err="1"/>
              <a:t>fra</a:t>
            </a:r>
            <a:r>
              <a:rPr lang="en-US" dirty="0"/>
              <a:t> </a:t>
            </a:r>
            <a:r>
              <a:rPr lang="en-US" dirty="0" err="1"/>
              <a:t>talllinjen</a:t>
            </a:r>
            <a:r>
              <a:rPr lang="en-US" dirty="0"/>
              <a:t> </a:t>
            </a:r>
            <a:r>
              <a:rPr lang="en-US" dirty="0" err="1"/>
              <a:t>øverst</a:t>
            </a:r>
            <a:r>
              <a:rPr lang="en-US" dirty="0"/>
              <a:t> at </a:t>
            </a:r>
            <a:r>
              <a:rPr lang="en-US" dirty="0" err="1"/>
              <a:t>mer</a:t>
            </a:r>
            <a:r>
              <a:rPr lang="en-US" dirty="0"/>
              <a:t> </a:t>
            </a:r>
            <a:r>
              <a:rPr lang="en-US" dirty="0" err="1"/>
              <a:t>enn</a:t>
            </a:r>
            <a:r>
              <a:rPr lang="en-US" dirty="0"/>
              <a:t> </a:t>
            </a:r>
            <a:r>
              <a:rPr lang="en-US" dirty="0" err="1"/>
              <a:t>halvparten</a:t>
            </a:r>
            <a:r>
              <a:rPr lang="en-US" dirty="0"/>
              <a:t> av </a:t>
            </a:r>
            <a:r>
              <a:rPr lang="en-US" dirty="0" err="1"/>
              <a:t>mennene</a:t>
            </a:r>
            <a:r>
              <a:rPr lang="en-US" dirty="0"/>
              <a:t> </a:t>
            </a:r>
            <a:r>
              <a:rPr lang="en-US" dirty="0" err="1"/>
              <a:t>som</a:t>
            </a:r>
            <a:r>
              <a:rPr lang="en-US" dirty="0"/>
              <a:t> har </a:t>
            </a:r>
            <a:r>
              <a:rPr lang="en-US" dirty="0" err="1"/>
              <a:t>hatt</a:t>
            </a:r>
            <a:r>
              <a:rPr lang="en-US" dirty="0"/>
              <a:t> </a:t>
            </a:r>
            <a:r>
              <a:rPr lang="en-US" dirty="0" err="1"/>
              <a:t>prostatektomi</a:t>
            </a:r>
            <a:r>
              <a:rPr lang="en-US" dirty="0"/>
              <a:t>, </a:t>
            </a:r>
            <a:r>
              <a:rPr lang="en-US" dirty="0" err="1"/>
              <a:t>opplever</a:t>
            </a:r>
            <a:r>
              <a:rPr lang="en-US" dirty="0"/>
              <a:t> at </a:t>
            </a:r>
            <a:r>
              <a:rPr lang="en-US" dirty="0" err="1"/>
              <a:t>seksuell</a:t>
            </a:r>
            <a:r>
              <a:rPr lang="en-US" dirty="0"/>
              <a:t> </a:t>
            </a:r>
            <a:r>
              <a:rPr lang="en-US" dirty="0" err="1"/>
              <a:t>funksjon</a:t>
            </a:r>
            <a:r>
              <a:rPr lang="en-US" dirty="0"/>
              <a:t> er et </a:t>
            </a:r>
            <a:r>
              <a:rPr lang="en-US" dirty="0" err="1"/>
              <a:t>stort</a:t>
            </a:r>
            <a:r>
              <a:rPr lang="en-US" dirty="0"/>
              <a:t> </a:t>
            </a:r>
            <a:r>
              <a:rPr lang="en-US" dirty="0" err="1"/>
              <a:t>eller</a:t>
            </a:r>
            <a:r>
              <a:rPr lang="en-US" dirty="0"/>
              <a:t> </a:t>
            </a:r>
            <a:r>
              <a:rPr lang="en-US" dirty="0" err="1"/>
              <a:t>moderat</a:t>
            </a:r>
            <a:r>
              <a:rPr lang="en-US" dirty="0"/>
              <a:t> problem for dem. Det er </a:t>
            </a:r>
            <a:r>
              <a:rPr lang="en-US" dirty="0" err="1"/>
              <a:t>en</a:t>
            </a:r>
            <a:r>
              <a:rPr lang="en-US" dirty="0"/>
              <a:t> </a:t>
            </a:r>
            <a:r>
              <a:rPr lang="en-US" dirty="0" err="1"/>
              <a:t>betydelig</a:t>
            </a:r>
            <a:r>
              <a:rPr lang="en-US" dirty="0"/>
              <a:t> </a:t>
            </a:r>
            <a:r>
              <a:rPr lang="en-US" dirty="0" err="1"/>
              <a:t>andel</a:t>
            </a:r>
            <a:r>
              <a:rPr lang="en-US" dirty="0"/>
              <a:t>.</a:t>
            </a:r>
          </a:p>
          <a:p>
            <a:endParaRPr lang="en-US" dirty="0"/>
          </a:p>
          <a:p>
            <a:r>
              <a:rPr lang="en-US" dirty="0" err="1"/>
              <a:t>Tallene</a:t>
            </a:r>
            <a:r>
              <a:rPr lang="en-US" dirty="0"/>
              <a:t> </a:t>
            </a:r>
            <a:r>
              <a:rPr lang="en-US" dirty="0" err="1"/>
              <a:t>nedenfor</a:t>
            </a:r>
            <a:r>
              <a:rPr lang="en-US" dirty="0"/>
              <a:t> </a:t>
            </a:r>
            <a:r>
              <a:rPr lang="en-US" dirty="0" err="1"/>
              <a:t>viser</a:t>
            </a:r>
            <a:r>
              <a:rPr lang="en-US" dirty="0"/>
              <a:t> at </a:t>
            </a:r>
            <a:r>
              <a:rPr lang="en-US" dirty="0" err="1"/>
              <a:t>seksuell</a:t>
            </a:r>
            <a:r>
              <a:rPr lang="en-US" dirty="0"/>
              <a:t> </a:t>
            </a:r>
            <a:r>
              <a:rPr lang="en-US" dirty="0" err="1"/>
              <a:t>funksjon</a:t>
            </a:r>
            <a:r>
              <a:rPr lang="en-US" dirty="0"/>
              <a:t> ser </a:t>
            </a:r>
            <a:r>
              <a:rPr lang="en-US" dirty="0" err="1"/>
              <a:t>ut</a:t>
            </a:r>
            <a:r>
              <a:rPr lang="en-US" dirty="0"/>
              <a:t> </a:t>
            </a:r>
            <a:r>
              <a:rPr lang="en-US" dirty="0" err="1"/>
              <a:t>til</a:t>
            </a:r>
            <a:r>
              <a:rPr lang="en-US" dirty="0"/>
              <a:t> </a:t>
            </a:r>
            <a:r>
              <a:rPr lang="en-US" dirty="0" err="1"/>
              <a:t>å</a:t>
            </a:r>
            <a:r>
              <a:rPr lang="en-US" dirty="0"/>
              <a:t> </a:t>
            </a:r>
            <a:r>
              <a:rPr lang="en-US" dirty="0" err="1"/>
              <a:t>være</a:t>
            </a:r>
            <a:r>
              <a:rPr lang="en-US" dirty="0"/>
              <a:t> et </a:t>
            </a:r>
            <a:r>
              <a:rPr lang="en-US" dirty="0" err="1"/>
              <a:t>mindre</a:t>
            </a:r>
            <a:r>
              <a:rPr lang="en-US" dirty="0"/>
              <a:t> </a:t>
            </a:r>
            <a:r>
              <a:rPr lang="en-US" dirty="0" err="1"/>
              <a:t>viktig</a:t>
            </a:r>
            <a:r>
              <a:rPr lang="en-US" dirty="0"/>
              <a:t> problem </a:t>
            </a:r>
            <a:r>
              <a:rPr lang="en-US" dirty="0" err="1"/>
              <a:t>etter</a:t>
            </a:r>
            <a:r>
              <a:rPr lang="en-US" dirty="0"/>
              <a:t> </a:t>
            </a:r>
            <a:r>
              <a:rPr lang="en-US" dirty="0" err="1"/>
              <a:t>strålebehandling</a:t>
            </a:r>
            <a:r>
              <a:rPr lang="en-US" dirty="0"/>
              <a:t>: 44,5% for </a:t>
            </a:r>
            <a:r>
              <a:rPr lang="en-US" dirty="0" err="1"/>
              <a:t>pasienter</a:t>
            </a:r>
            <a:r>
              <a:rPr lang="en-US" dirty="0"/>
              <a:t> med </a:t>
            </a:r>
            <a:r>
              <a:rPr lang="en-US" dirty="0" err="1"/>
              <a:t>strålebehandling</a:t>
            </a:r>
            <a:r>
              <a:rPr lang="en-US" dirty="0"/>
              <a:t> </a:t>
            </a:r>
            <a:r>
              <a:rPr lang="en-US" dirty="0" err="1"/>
              <a:t>hadde</a:t>
            </a:r>
            <a:r>
              <a:rPr lang="en-US" dirty="0"/>
              <a:t> </a:t>
            </a:r>
            <a:r>
              <a:rPr lang="en-US" dirty="0" err="1"/>
              <a:t>betydelige</a:t>
            </a:r>
            <a:r>
              <a:rPr lang="en-US" dirty="0"/>
              <a:t> </a:t>
            </a:r>
            <a:r>
              <a:rPr lang="en-US" dirty="0" err="1"/>
              <a:t>problemer</a:t>
            </a:r>
            <a:r>
              <a:rPr lang="en-US" dirty="0"/>
              <a:t> </a:t>
            </a:r>
            <a:r>
              <a:rPr lang="en-US" dirty="0" err="1"/>
              <a:t>sammenlignet</a:t>
            </a:r>
            <a:r>
              <a:rPr lang="en-US" dirty="0"/>
              <a:t> med 54,5% for </a:t>
            </a:r>
            <a:r>
              <a:rPr lang="en-US" dirty="0" err="1"/>
              <a:t>pasienter</a:t>
            </a:r>
            <a:r>
              <a:rPr lang="en-US" dirty="0"/>
              <a:t> med </a:t>
            </a:r>
            <a:r>
              <a:rPr lang="en-US" dirty="0" err="1"/>
              <a:t>prostatektomi</a:t>
            </a:r>
            <a:r>
              <a:rPr lang="en-US" dirty="0"/>
              <a:t>. </a:t>
            </a:r>
          </a:p>
          <a:p>
            <a:endParaRPr lang="en-US" dirty="0"/>
          </a:p>
          <a:p>
            <a:r>
              <a:rPr lang="en-US" dirty="0"/>
              <a:t>Dette er et </a:t>
            </a:r>
            <a:r>
              <a:rPr lang="en-US" dirty="0" err="1"/>
              <a:t>klarere</a:t>
            </a:r>
            <a:r>
              <a:rPr lang="en-US" dirty="0"/>
              <a:t> </a:t>
            </a:r>
            <a:r>
              <a:rPr lang="en-US" dirty="0" err="1"/>
              <a:t>funn</a:t>
            </a:r>
            <a:r>
              <a:rPr lang="en-US" dirty="0"/>
              <a:t> </a:t>
            </a:r>
            <a:r>
              <a:rPr lang="en-US" dirty="0" err="1"/>
              <a:t>enn</a:t>
            </a:r>
            <a:r>
              <a:rPr lang="en-US" dirty="0"/>
              <a:t> vi </a:t>
            </a:r>
            <a:r>
              <a:rPr lang="en-US" dirty="0" err="1"/>
              <a:t>så</a:t>
            </a:r>
            <a:r>
              <a:rPr lang="en-US" dirty="0"/>
              <a:t> </a:t>
            </a:r>
            <a:r>
              <a:rPr lang="en-US" dirty="0" err="1"/>
              <a:t>i</a:t>
            </a:r>
            <a:r>
              <a:rPr lang="en-US" dirty="0"/>
              <a:t> diagram S1, </a:t>
            </a:r>
            <a:r>
              <a:rPr lang="en-US" dirty="0" err="1"/>
              <a:t>hvor</a:t>
            </a:r>
            <a:r>
              <a:rPr lang="en-US" dirty="0"/>
              <a:t> </a:t>
            </a:r>
            <a:r>
              <a:rPr lang="en-US" dirty="0" err="1"/>
              <a:t>seksuelle</a:t>
            </a:r>
            <a:r>
              <a:rPr lang="en-US" dirty="0"/>
              <a:t> </a:t>
            </a:r>
            <a:r>
              <a:rPr lang="en-US" dirty="0" err="1"/>
              <a:t>funksjonsverdier</a:t>
            </a:r>
            <a:r>
              <a:rPr lang="en-US" dirty="0"/>
              <a:t> var </a:t>
            </a:r>
            <a:r>
              <a:rPr lang="en-US" dirty="0" err="1"/>
              <a:t>ganske</a:t>
            </a:r>
            <a:r>
              <a:rPr lang="en-US" dirty="0"/>
              <a:t> like </a:t>
            </a:r>
            <a:r>
              <a:rPr lang="en-US" dirty="0" err="1"/>
              <a:t>mellom</a:t>
            </a:r>
            <a:r>
              <a:rPr lang="en-US" dirty="0"/>
              <a:t> </a:t>
            </a:r>
            <a:r>
              <a:rPr lang="en-US" dirty="0" err="1"/>
              <a:t>strålebehandling</a:t>
            </a:r>
            <a:r>
              <a:rPr lang="en-US" dirty="0"/>
              <a:t> </a:t>
            </a:r>
            <a:r>
              <a:rPr lang="en-US" dirty="0" err="1"/>
              <a:t>og</a:t>
            </a:r>
            <a:r>
              <a:rPr lang="en-US" dirty="0"/>
              <a:t> </a:t>
            </a:r>
            <a:r>
              <a:rPr lang="en-US" dirty="0" err="1"/>
              <a:t>prostatektomi</a:t>
            </a:r>
            <a:r>
              <a:rPr lang="en-US" dirty="0"/>
              <a:t>. Men </a:t>
            </a:r>
            <a:r>
              <a:rPr lang="en-US" dirty="0" err="1"/>
              <a:t>begge</a:t>
            </a:r>
            <a:r>
              <a:rPr lang="en-US" dirty="0"/>
              <a:t> </a:t>
            </a:r>
            <a:r>
              <a:rPr lang="en-US" dirty="0" err="1"/>
              <a:t>funnene</a:t>
            </a:r>
            <a:r>
              <a:rPr lang="en-US" dirty="0"/>
              <a:t> </a:t>
            </a:r>
            <a:r>
              <a:rPr lang="en-US" dirty="0" err="1"/>
              <a:t>viser</a:t>
            </a:r>
            <a:r>
              <a:rPr lang="en-US" dirty="0"/>
              <a:t> at </a:t>
            </a:r>
            <a:r>
              <a:rPr lang="en-US" dirty="0" err="1"/>
              <a:t>når</a:t>
            </a:r>
            <a:r>
              <a:rPr lang="en-US" dirty="0"/>
              <a:t> det </a:t>
            </a:r>
            <a:r>
              <a:rPr lang="en-US" dirty="0" err="1"/>
              <a:t>gjelder</a:t>
            </a:r>
            <a:r>
              <a:rPr lang="en-US" dirty="0"/>
              <a:t> </a:t>
            </a:r>
            <a:r>
              <a:rPr lang="en-US" dirty="0" err="1"/>
              <a:t>seksuell</a:t>
            </a:r>
            <a:r>
              <a:rPr lang="en-US" dirty="0"/>
              <a:t> </a:t>
            </a:r>
            <a:r>
              <a:rPr lang="en-US" dirty="0" err="1"/>
              <a:t>funksjon</a:t>
            </a:r>
            <a:r>
              <a:rPr lang="en-US" dirty="0"/>
              <a:t>, har de to </a:t>
            </a:r>
            <a:r>
              <a:rPr lang="en-US" dirty="0" err="1"/>
              <a:t>viktigste</a:t>
            </a:r>
            <a:r>
              <a:rPr lang="en-US" dirty="0"/>
              <a:t> </a:t>
            </a:r>
            <a:r>
              <a:rPr lang="en-US" dirty="0" err="1"/>
              <a:t>første</a:t>
            </a:r>
            <a:r>
              <a:rPr lang="en-US" dirty="0"/>
              <a:t> </a:t>
            </a:r>
            <a:r>
              <a:rPr lang="en-US" dirty="0" err="1"/>
              <a:t>behandlingene</a:t>
            </a:r>
            <a:r>
              <a:rPr lang="en-US" dirty="0"/>
              <a:t> for </a:t>
            </a:r>
            <a:r>
              <a:rPr lang="en-US" dirty="0" err="1"/>
              <a:t>prostatakreft</a:t>
            </a:r>
            <a:r>
              <a:rPr lang="en-US" dirty="0"/>
              <a:t> </a:t>
            </a:r>
            <a:r>
              <a:rPr lang="en-US" dirty="0" err="1"/>
              <a:t>en</a:t>
            </a:r>
            <a:r>
              <a:rPr lang="en-US" dirty="0"/>
              <a:t> </a:t>
            </a:r>
            <a:r>
              <a:rPr lang="en-US" dirty="0" err="1"/>
              <a:t>viktig</a:t>
            </a:r>
            <a:r>
              <a:rPr lang="en-US" dirty="0"/>
              <a:t> </a:t>
            </a:r>
            <a:r>
              <a:rPr lang="en-US" dirty="0" err="1"/>
              <a:t>påvirkning</a:t>
            </a:r>
            <a:r>
              <a:rPr lang="en-US" dirty="0"/>
              <a:t> </a:t>
            </a:r>
            <a:r>
              <a:rPr lang="en-US" dirty="0" err="1"/>
              <a:t>på</a:t>
            </a:r>
            <a:r>
              <a:rPr lang="en-US" dirty="0"/>
              <a:t> </a:t>
            </a:r>
            <a:r>
              <a:rPr lang="en-US" dirty="0" err="1"/>
              <a:t>livskvaliteten</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30</a:t>
            </a:fld>
            <a:endParaRPr lang="en-US"/>
          </a:p>
        </p:txBody>
      </p:sp>
    </p:spTree>
    <p:extLst>
      <p:ext uri="{BB962C8B-B14F-4D97-AF65-F5344CB8AC3E}">
        <p14:creationId xmlns:p14="http://schemas.microsoft.com/office/powerpoint/2010/main" val="120772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Bare 34 % av mennene har prøvd medisiner og apparater for å forbedre ereksjonen, så det er tydelig behov for å gi menn mer råd om disse tilnærmingene for å overkomme disse problemene.</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31</a:t>
            </a:fld>
            <a:endParaRPr lang="en-US"/>
          </a:p>
        </p:txBody>
      </p:sp>
    </p:spTree>
    <p:extLst>
      <p:ext uri="{BB962C8B-B14F-4D97-AF65-F5344CB8AC3E}">
        <p14:creationId xmlns:p14="http://schemas.microsoft.com/office/powerpoint/2010/main" val="778852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a:t>
            </a:fld>
            <a:endParaRPr lang="en-US"/>
          </a:p>
        </p:txBody>
      </p:sp>
    </p:spTree>
    <p:extLst>
      <p:ext uri="{BB962C8B-B14F-4D97-AF65-F5344CB8AC3E}">
        <p14:creationId xmlns:p14="http://schemas.microsoft.com/office/powerpoint/2010/main" val="3833501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Når</a:t>
            </a:r>
            <a:r>
              <a:rPr lang="en-US" dirty="0"/>
              <a:t> det </a:t>
            </a:r>
            <a:r>
              <a:rPr lang="en-US" dirty="0" err="1"/>
              <a:t>gjelder</a:t>
            </a:r>
            <a:r>
              <a:rPr lang="en-US" dirty="0"/>
              <a:t> </a:t>
            </a:r>
            <a:r>
              <a:rPr lang="en-US" dirty="0" err="1"/>
              <a:t>urininkontinens</a:t>
            </a:r>
            <a:r>
              <a:rPr lang="en-US" dirty="0"/>
              <a:t> har vi </a:t>
            </a:r>
            <a:r>
              <a:rPr lang="en-US" dirty="0" err="1"/>
              <a:t>gjort</a:t>
            </a:r>
            <a:r>
              <a:rPr lang="en-US" dirty="0"/>
              <a:t> </a:t>
            </a:r>
            <a:r>
              <a:rPr lang="en-US" dirty="0" err="1"/>
              <a:t>nøyaktig</a:t>
            </a:r>
            <a:r>
              <a:rPr lang="en-US" dirty="0"/>
              <a:t> den </a:t>
            </a:r>
            <a:r>
              <a:rPr lang="en-US" dirty="0" err="1"/>
              <a:t>samme</a:t>
            </a:r>
            <a:r>
              <a:rPr lang="en-US" dirty="0"/>
              <a:t> </a:t>
            </a:r>
            <a:r>
              <a:rPr lang="en-US" dirty="0" err="1"/>
              <a:t>analysen</a:t>
            </a:r>
            <a:r>
              <a:rPr lang="en-US" dirty="0"/>
              <a:t> </a:t>
            </a:r>
            <a:r>
              <a:rPr lang="en-US" dirty="0" err="1"/>
              <a:t>som</a:t>
            </a:r>
            <a:r>
              <a:rPr lang="en-US" dirty="0"/>
              <a:t> for </a:t>
            </a:r>
            <a:r>
              <a:rPr lang="en-US" dirty="0" err="1"/>
              <a:t>seksuell</a:t>
            </a:r>
            <a:r>
              <a:rPr lang="en-US" dirty="0"/>
              <a:t> </a:t>
            </a:r>
            <a:r>
              <a:rPr lang="en-US" dirty="0" err="1"/>
              <a:t>funksjon</a:t>
            </a:r>
            <a:r>
              <a:rPr lang="en-US" dirty="0"/>
              <a:t>. </a:t>
            </a:r>
            <a:r>
              <a:rPr lang="en-US" dirty="0" err="1"/>
              <a:t>Først</a:t>
            </a:r>
            <a:r>
              <a:rPr lang="en-US" dirty="0"/>
              <a:t> av alt </a:t>
            </a:r>
            <a:r>
              <a:rPr lang="en-US" dirty="0" err="1"/>
              <a:t>sammenlignet</a:t>
            </a:r>
            <a:r>
              <a:rPr lang="en-US" dirty="0"/>
              <a:t> vi de </a:t>
            </a:r>
            <a:r>
              <a:rPr lang="en-US" dirty="0" err="1"/>
              <a:t>forskjellige</a:t>
            </a:r>
            <a:r>
              <a:rPr lang="en-US" dirty="0"/>
              <a:t> </a:t>
            </a:r>
            <a:r>
              <a:rPr lang="en-US" dirty="0" err="1"/>
              <a:t>behandlingene</a:t>
            </a:r>
            <a:r>
              <a:rPr lang="en-US" dirty="0"/>
              <a:t>. Du </a:t>
            </a:r>
            <a:r>
              <a:rPr lang="en-US" dirty="0" err="1"/>
              <a:t>vil</a:t>
            </a:r>
            <a:r>
              <a:rPr lang="en-US" dirty="0"/>
              <a:t> se at </a:t>
            </a:r>
            <a:r>
              <a:rPr lang="en-US" dirty="0" err="1"/>
              <a:t>prostatektomi</a:t>
            </a:r>
            <a:r>
              <a:rPr lang="en-US" dirty="0"/>
              <a:t> er </a:t>
            </a:r>
            <a:r>
              <a:rPr lang="en-US" dirty="0" err="1"/>
              <a:t>relatert</a:t>
            </a:r>
            <a:r>
              <a:rPr lang="en-US" dirty="0"/>
              <a:t> </a:t>
            </a:r>
            <a:r>
              <a:rPr lang="en-US" dirty="0" err="1"/>
              <a:t>til</a:t>
            </a:r>
            <a:r>
              <a:rPr lang="en-US" dirty="0"/>
              <a:t> </a:t>
            </a:r>
            <a:r>
              <a:rPr lang="en-US" dirty="0" err="1"/>
              <a:t>lavere</a:t>
            </a:r>
            <a:r>
              <a:rPr lang="en-US" dirty="0"/>
              <a:t> </a:t>
            </a:r>
            <a:r>
              <a:rPr lang="en-US" dirty="0" err="1"/>
              <a:t>livskvalitet</a:t>
            </a:r>
            <a:r>
              <a:rPr lang="en-US" dirty="0"/>
              <a:t> </a:t>
            </a:r>
            <a:r>
              <a:rPr lang="en-US" dirty="0" err="1"/>
              <a:t>enn</a:t>
            </a:r>
            <a:r>
              <a:rPr lang="en-US" dirty="0"/>
              <a:t> </a:t>
            </a:r>
            <a:r>
              <a:rPr lang="en-US" dirty="0" err="1"/>
              <a:t>strålebehandling</a:t>
            </a:r>
            <a:r>
              <a:rPr lang="en-US" dirty="0"/>
              <a:t>. De </a:t>
            </a:r>
            <a:r>
              <a:rPr lang="en-US" dirty="0" err="1"/>
              <a:t>andre</a:t>
            </a:r>
            <a:r>
              <a:rPr lang="en-US" dirty="0"/>
              <a:t> </a:t>
            </a:r>
            <a:r>
              <a:rPr lang="en-US" dirty="0" err="1"/>
              <a:t>behandlingene</a:t>
            </a:r>
            <a:r>
              <a:rPr lang="en-US" dirty="0"/>
              <a:t> </a:t>
            </a:r>
            <a:r>
              <a:rPr lang="en-US" dirty="0" err="1"/>
              <a:t>viser</a:t>
            </a:r>
            <a:r>
              <a:rPr lang="en-US" dirty="0"/>
              <a:t> </a:t>
            </a:r>
            <a:r>
              <a:rPr lang="en-US" dirty="0" err="1"/>
              <a:t>færre</a:t>
            </a:r>
            <a:r>
              <a:rPr lang="en-US" dirty="0"/>
              <a:t> </a:t>
            </a:r>
            <a:r>
              <a:rPr lang="en-US" dirty="0" err="1"/>
              <a:t>påvirkninger</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Hvis</a:t>
            </a:r>
            <a:r>
              <a:rPr lang="en-US" dirty="0"/>
              <a:t> man </a:t>
            </a:r>
            <a:r>
              <a:rPr lang="en-US" dirty="0" err="1"/>
              <a:t>sammenligner</a:t>
            </a:r>
            <a:r>
              <a:rPr lang="en-US" dirty="0"/>
              <a:t> </a:t>
            </a:r>
            <a:r>
              <a:rPr lang="en-US" dirty="0" err="1"/>
              <a:t>disse</a:t>
            </a:r>
            <a:r>
              <a:rPr lang="en-US" dirty="0"/>
              <a:t> </a:t>
            </a:r>
            <a:r>
              <a:rPr lang="en-US" dirty="0" err="1"/>
              <a:t>tallene</a:t>
            </a:r>
            <a:r>
              <a:rPr lang="en-US" dirty="0"/>
              <a:t> med </a:t>
            </a:r>
            <a:r>
              <a:rPr lang="en-US" dirty="0" err="1"/>
              <a:t>befolkningen</a:t>
            </a:r>
            <a:r>
              <a:rPr lang="en-US" dirty="0"/>
              <a:t> </a:t>
            </a:r>
            <a:r>
              <a:rPr lang="en-US" dirty="0" err="1"/>
              <a:t>generelt</a:t>
            </a:r>
            <a:r>
              <a:rPr lang="en-US" dirty="0"/>
              <a:t>, er </a:t>
            </a:r>
            <a:r>
              <a:rPr lang="en-US" dirty="0" err="1"/>
              <a:t>gjennomsnittlig</a:t>
            </a:r>
            <a:r>
              <a:rPr lang="en-US" dirty="0"/>
              <a:t> EPIC </a:t>
            </a:r>
            <a:r>
              <a:rPr lang="en-US" dirty="0" err="1"/>
              <a:t>urinfunksjonspoeng</a:t>
            </a:r>
            <a:r>
              <a:rPr lang="en-US" dirty="0"/>
              <a:t> for </a:t>
            </a:r>
            <a:r>
              <a:rPr lang="en-US" dirty="0" err="1"/>
              <a:t>menn</a:t>
            </a:r>
            <a:r>
              <a:rPr lang="en-US" dirty="0"/>
              <a:t> </a:t>
            </a:r>
            <a:r>
              <a:rPr lang="en-US" dirty="0" err="1"/>
              <a:t>uten</a:t>
            </a:r>
            <a:r>
              <a:rPr lang="en-US" dirty="0"/>
              <a:t> </a:t>
            </a:r>
            <a:r>
              <a:rPr lang="en-US" dirty="0" err="1"/>
              <a:t>prostatakreft</a:t>
            </a:r>
            <a:r>
              <a:rPr lang="en-US" dirty="0"/>
              <a:t> 89,5.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33</a:t>
            </a:fld>
            <a:endParaRPr lang="en-US"/>
          </a:p>
        </p:txBody>
      </p:sp>
    </p:spTree>
    <p:extLst>
      <p:ext uri="{BB962C8B-B14F-4D97-AF65-F5344CB8AC3E}">
        <p14:creationId xmlns:p14="http://schemas.microsoft.com/office/powerpoint/2010/main" val="3405894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 vi </a:t>
            </a:r>
            <a:r>
              <a:rPr lang="en-US" dirty="0" err="1"/>
              <a:t>spesifikt</a:t>
            </a:r>
            <a:r>
              <a:rPr lang="en-US" dirty="0"/>
              <a:t> </a:t>
            </a:r>
            <a:r>
              <a:rPr lang="en-US" dirty="0" err="1"/>
              <a:t>på</a:t>
            </a:r>
            <a:r>
              <a:rPr lang="en-US" dirty="0"/>
              <a:t> </a:t>
            </a:r>
            <a:r>
              <a:rPr lang="en-US" dirty="0" err="1"/>
              <a:t>urinlekkasje</a:t>
            </a:r>
            <a:r>
              <a:rPr lang="en-US" dirty="0"/>
              <a:t>, har 61% av de </a:t>
            </a:r>
            <a:r>
              <a:rPr lang="en-US" dirty="0" err="1"/>
              <a:t>spurte</a:t>
            </a:r>
            <a:r>
              <a:rPr lang="en-US" dirty="0"/>
              <a:t> </a:t>
            </a:r>
            <a:r>
              <a:rPr lang="en-US" dirty="0" err="1"/>
              <a:t>mennene</a:t>
            </a:r>
            <a:r>
              <a:rPr lang="en-US" dirty="0"/>
              <a:t> </a:t>
            </a:r>
            <a:r>
              <a:rPr lang="en-US" dirty="0" err="1"/>
              <a:t>litt</a:t>
            </a:r>
            <a:r>
              <a:rPr lang="en-US" dirty="0"/>
              <a:t> </a:t>
            </a:r>
            <a:r>
              <a:rPr lang="en-US" dirty="0" err="1"/>
              <a:t>problemer</a:t>
            </a:r>
            <a:r>
              <a:rPr lang="en-US" dirty="0"/>
              <a:t>. </a:t>
            </a:r>
            <a:r>
              <a:rPr lang="en-US" dirty="0" err="1"/>
              <a:t>Operasjon</a:t>
            </a:r>
            <a:r>
              <a:rPr lang="en-US" dirty="0"/>
              <a:t> ser </a:t>
            </a:r>
            <a:r>
              <a:rPr lang="en-US" dirty="0" err="1"/>
              <a:t>ut</a:t>
            </a:r>
            <a:r>
              <a:rPr lang="en-US" dirty="0"/>
              <a:t> </a:t>
            </a:r>
            <a:r>
              <a:rPr lang="en-US" dirty="0" err="1"/>
              <a:t>til</a:t>
            </a:r>
            <a:r>
              <a:rPr lang="en-US" dirty="0"/>
              <a:t> </a:t>
            </a:r>
            <a:r>
              <a:rPr lang="en-US" dirty="0" err="1"/>
              <a:t>å</a:t>
            </a:r>
            <a:r>
              <a:rPr lang="en-US" dirty="0"/>
              <a:t> </a:t>
            </a:r>
            <a:r>
              <a:rPr lang="en-US" dirty="0" err="1"/>
              <a:t>være</a:t>
            </a:r>
            <a:r>
              <a:rPr lang="en-US" dirty="0"/>
              <a:t> </a:t>
            </a:r>
            <a:r>
              <a:rPr lang="en-US" dirty="0" err="1"/>
              <a:t>forbundet</a:t>
            </a:r>
            <a:r>
              <a:rPr lang="en-US" dirty="0"/>
              <a:t> med de </a:t>
            </a:r>
            <a:r>
              <a:rPr lang="en-US" dirty="0" err="1"/>
              <a:t>mest</a:t>
            </a:r>
            <a:r>
              <a:rPr lang="en-US" dirty="0"/>
              <a:t> </a:t>
            </a:r>
            <a:r>
              <a:rPr lang="en-US" dirty="0" err="1"/>
              <a:t>betydelige</a:t>
            </a:r>
            <a:r>
              <a:rPr lang="en-US" dirty="0"/>
              <a:t> </a:t>
            </a:r>
            <a:r>
              <a:rPr lang="en-US" dirty="0" err="1"/>
              <a:t>problemene</a:t>
            </a:r>
            <a:r>
              <a:rPr lang="en-US" dirty="0"/>
              <a:t>. </a:t>
            </a:r>
            <a:r>
              <a:rPr lang="en-US" dirty="0" err="1"/>
              <a:t>En</a:t>
            </a:r>
            <a:r>
              <a:rPr lang="en-US" dirty="0"/>
              <a:t> </a:t>
            </a:r>
            <a:r>
              <a:rPr lang="en-US" dirty="0" err="1"/>
              <a:t>sammenligning</a:t>
            </a:r>
            <a:r>
              <a:rPr lang="en-US" dirty="0"/>
              <a:t> av </a:t>
            </a:r>
            <a:r>
              <a:rPr lang="en-US" dirty="0" err="1"/>
              <a:t>tallet</a:t>
            </a:r>
            <a:r>
              <a:rPr lang="en-US" dirty="0"/>
              <a:t> for </a:t>
            </a:r>
            <a:r>
              <a:rPr lang="en-US" dirty="0" err="1"/>
              <a:t>opererte</a:t>
            </a:r>
            <a:r>
              <a:rPr lang="en-US" dirty="0"/>
              <a:t> med </a:t>
            </a:r>
            <a:r>
              <a:rPr lang="en-US" dirty="0" err="1"/>
              <a:t>aktiv</a:t>
            </a:r>
            <a:r>
              <a:rPr lang="en-US" dirty="0"/>
              <a:t> </a:t>
            </a:r>
            <a:r>
              <a:rPr lang="en-US" dirty="0" err="1"/>
              <a:t>overvåkning</a:t>
            </a:r>
            <a:r>
              <a:rPr lang="en-US" dirty="0"/>
              <a:t> </a:t>
            </a:r>
            <a:r>
              <a:rPr lang="en-US" dirty="0" err="1"/>
              <a:t>antyder</a:t>
            </a:r>
            <a:r>
              <a:rPr lang="en-US" dirty="0"/>
              <a:t> at </a:t>
            </a:r>
            <a:r>
              <a:rPr lang="en-US" dirty="0" err="1"/>
              <a:t>operasjon</a:t>
            </a:r>
            <a:r>
              <a:rPr lang="en-US" dirty="0"/>
              <a:t> </a:t>
            </a:r>
            <a:r>
              <a:rPr lang="en-US" dirty="0" err="1"/>
              <a:t>dobler</a:t>
            </a:r>
            <a:r>
              <a:rPr lang="en-US" dirty="0"/>
              <a:t> </a:t>
            </a:r>
            <a:r>
              <a:rPr lang="en-US" dirty="0" err="1"/>
              <a:t>hyppigheten</a:t>
            </a:r>
            <a:r>
              <a:rPr lang="en-US" dirty="0"/>
              <a:t> av </a:t>
            </a:r>
            <a:r>
              <a:rPr lang="en-US" dirty="0" err="1"/>
              <a:t>inkontinens</a:t>
            </a:r>
            <a:r>
              <a:rPr lang="en-US" dirty="0"/>
              <a:t>. Det </a:t>
            </a:r>
            <a:r>
              <a:rPr lang="en-US" dirty="0" err="1"/>
              <a:t>skal</a:t>
            </a:r>
            <a:r>
              <a:rPr lang="en-US" dirty="0"/>
              <a:t> </a:t>
            </a:r>
            <a:r>
              <a:rPr lang="en-US" dirty="0" err="1"/>
              <a:t>bemerkes</a:t>
            </a:r>
            <a:r>
              <a:rPr lang="en-US" dirty="0"/>
              <a:t> at det er </a:t>
            </a:r>
            <a:r>
              <a:rPr lang="en-US" dirty="0" err="1"/>
              <a:t>problemer</a:t>
            </a:r>
            <a:r>
              <a:rPr lang="en-US" dirty="0"/>
              <a:t> med </a:t>
            </a:r>
            <a:r>
              <a:rPr lang="en-US" dirty="0" err="1"/>
              <a:t>lekkasje</a:t>
            </a:r>
            <a:r>
              <a:rPr lang="en-US" dirty="0"/>
              <a:t> </a:t>
            </a:r>
            <a:r>
              <a:rPr lang="en-US" dirty="0" err="1"/>
              <a:t>selv</a:t>
            </a:r>
            <a:r>
              <a:rPr lang="en-US" dirty="0"/>
              <a:t> under </a:t>
            </a:r>
            <a:r>
              <a:rPr lang="en-US" dirty="0" err="1"/>
              <a:t>aktiv</a:t>
            </a:r>
            <a:r>
              <a:rPr lang="en-US" dirty="0"/>
              <a:t> </a:t>
            </a:r>
            <a:r>
              <a:rPr lang="en-US" dirty="0" err="1"/>
              <a:t>overvåking</a:t>
            </a:r>
            <a:r>
              <a:rPr lang="en-US" dirty="0"/>
              <a:t>. Dette er et </a:t>
            </a:r>
            <a:r>
              <a:rPr lang="en-US" dirty="0" err="1"/>
              <a:t>resultat</a:t>
            </a:r>
            <a:r>
              <a:rPr lang="en-US" dirty="0"/>
              <a:t> av </a:t>
            </a:r>
            <a:r>
              <a:rPr lang="en-US" dirty="0" err="1"/>
              <a:t>gjennomsnittsalderen</a:t>
            </a:r>
            <a:r>
              <a:rPr lang="en-US" dirty="0"/>
              <a:t> for </a:t>
            </a:r>
            <a:r>
              <a:rPr lang="en-US" dirty="0" err="1"/>
              <a:t>respondentene</a:t>
            </a:r>
            <a:r>
              <a:rPr lang="en-US" dirty="0"/>
              <a:t>.</a:t>
            </a:r>
          </a:p>
        </p:txBody>
      </p:sp>
      <p:sp>
        <p:nvSpPr>
          <p:cNvPr id="4" name="Slide Number Placeholder 3"/>
          <p:cNvSpPr>
            <a:spLocks noGrp="1"/>
          </p:cNvSpPr>
          <p:nvPr>
            <p:ph type="sldNum" sz="quarter" idx="5"/>
          </p:nvPr>
        </p:nvSpPr>
        <p:spPr/>
        <p:txBody>
          <a:bodyPr/>
          <a:lstStyle/>
          <a:p>
            <a:fld id="{EE2C2793-E073-7A4C-BFE8-8257B50E4418}" type="slidenum">
              <a:rPr lang="en-US" smtClean="0"/>
              <a:t>34</a:t>
            </a:fld>
            <a:endParaRPr lang="en-US"/>
          </a:p>
        </p:txBody>
      </p:sp>
    </p:spTree>
    <p:extLst>
      <p:ext uri="{BB962C8B-B14F-4D97-AF65-F5344CB8AC3E}">
        <p14:creationId xmlns:p14="http://schemas.microsoft.com/office/powerpoint/2010/main" val="39345387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err="1">
                <a:solidFill>
                  <a:schemeClr val="tx1"/>
                </a:solidFill>
                <a:effectLst/>
                <a:latin typeface="+mn-lt"/>
                <a:ea typeface="+mn-ea"/>
                <a:cs typeface="+mn-cs"/>
              </a:rPr>
              <a:t>Hva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betyr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dette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praksis</a:t>
            </a:r>
            <a:r>
              <a:rPr lang="en-GB" sz="1200" kern="1200" dirty="0">
                <a:solidFill>
                  <a:schemeClr val="tx1"/>
                </a:solidFill>
                <a:effectLst/>
                <a:latin typeface="+mn-lt"/>
                <a:ea typeface="+mn-ea"/>
                <a:cs typeface="+mn-cs"/>
              </a:rPr>
              <a:t> for </a:t>
            </a:r>
            <a:r>
              <a:rPr lang="en-GB" sz="1200" kern="1200" dirty="0" err="1">
                <a:solidFill>
                  <a:schemeClr val="tx1"/>
                </a:solidFill>
                <a:effectLst/>
                <a:latin typeface="+mn-lt"/>
                <a:ea typeface="+mn-ea"/>
                <a:cs typeface="+mn-cs"/>
              </a:rPr>
              <a:t>pasientene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Undersøkelsen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spurte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menn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hvor</a:t>
            </a:r>
            <a:r>
              <a:rPr lang="en-GB" sz="1200" kern="1200" dirty="0">
                <a:solidFill>
                  <a:schemeClr val="tx1"/>
                </a:solidFill>
                <a:effectLst/>
                <a:latin typeface="+mn-lt"/>
                <a:ea typeface="+mn-ea"/>
                <a:cs typeface="+mn-cs"/>
              </a:rPr>
              <a:t> mange </a:t>
            </a:r>
            <a:r>
              <a:rPr lang="en-GB" sz="1200" kern="1200" dirty="0" err="1">
                <a:solidFill>
                  <a:schemeClr val="tx1"/>
                </a:solidFill>
                <a:effectLst/>
                <a:latin typeface="+mn-lt"/>
                <a:ea typeface="+mn-ea"/>
                <a:cs typeface="+mn-cs"/>
              </a:rPr>
              <a:t>inkontinensputer</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brukte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hver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på</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tvers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av</a:t>
            </a:r>
            <a:r>
              <a:rPr lang="en-GB" sz="1200" kern="1200" dirty="0">
                <a:solidFill>
                  <a:schemeClr val="tx1"/>
                </a:solidFill>
                <a:effectLst/>
                <a:latin typeface="+mn-lt"/>
                <a:ea typeface="+mn-ea"/>
                <a:cs typeface="+mn-cs"/>
              </a:rPr>
              <a:t> alle </a:t>
            </a:r>
            <a:r>
              <a:rPr lang="en-GB" sz="1200" kern="1200" dirty="0" err="1">
                <a:solidFill>
                  <a:schemeClr val="tx1"/>
                </a:solidFill>
                <a:effectLst/>
                <a:latin typeface="+mn-lt"/>
                <a:ea typeface="+mn-ea"/>
                <a:cs typeface="+mn-cs"/>
              </a:rPr>
              <a:t>undersøkelsens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respondenter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brukte</a:t>
            </a:r>
            <a:r>
              <a:rPr lang="en-GB" sz="1200" kern="1200" dirty="0">
                <a:solidFill>
                  <a:schemeClr val="tx1"/>
                </a:solidFill>
                <a:effectLst/>
                <a:latin typeface="+mn-lt"/>
                <a:ea typeface="+mn-ea"/>
                <a:cs typeface="+mn-cs"/>
              </a:rPr>
              <a:t> over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tredjedel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én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eller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flere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puter</a:t>
            </a:r>
            <a:r>
              <a:rPr lang="en-GB" sz="1200" kern="1200" dirty="0">
                <a:solidFill>
                  <a:schemeClr val="tx1"/>
                </a:solidFill>
                <a:effectLst/>
                <a:latin typeface="+mn-lt"/>
                <a:ea typeface="+mn-ea"/>
                <a:cs typeface="+mn-cs"/>
              </a:rPr>
              <a:t> per </a:t>
            </a:r>
            <a:r>
              <a:rPr lang="en-GB" sz="1200" kern="1200" dirty="0" err="1">
                <a:solidFill>
                  <a:schemeClr val="tx1"/>
                </a:solidFill>
                <a:effectLst/>
                <a:latin typeface="+mn-lt"/>
                <a:ea typeface="+mn-ea"/>
                <a:cs typeface="+mn-cs"/>
              </a:rPr>
              <a:t>dag</a:t>
            </a:r>
            <a:r>
              <a:rPr lang="en-GB" sz="1200" kern="1200" dirty="0">
                <a:solidFill>
                  <a:schemeClr val="tx1"/>
                </a:solidFill>
                <a:effectLst/>
                <a:latin typeface="+mn-lt"/>
                <a:ea typeface="+mn-ea"/>
                <a:cs typeface="+mn-cs"/>
              </a:rPr>
              <a:t>. Dette </a:t>
            </a:r>
            <a:r>
              <a:rPr lang="en-GB" sz="1200" kern="1200" dirty="0" err="1">
                <a:solidFill>
                  <a:schemeClr val="tx1"/>
                </a:solidFill>
                <a:effectLst/>
                <a:latin typeface="+mn-lt"/>
                <a:ea typeface="+mn-ea"/>
                <a:cs typeface="+mn-cs"/>
              </a:rPr>
              <a:t>kan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godt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komme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av</a:t>
            </a:r>
            <a:r>
              <a:rPr lang="en-GB" sz="1200" kern="1200" dirty="0">
                <a:solidFill>
                  <a:schemeClr val="tx1"/>
                </a:solidFill>
                <a:effectLst/>
                <a:latin typeface="+mn-lt"/>
                <a:ea typeface="+mn-ea"/>
                <a:cs typeface="+mn-cs"/>
              </a:rPr>
              <a:t> det </a:t>
            </a:r>
            <a:r>
              <a:rPr lang="en-GB" sz="1200" kern="1200" dirty="0" err="1">
                <a:solidFill>
                  <a:schemeClr val="tx1"/>
                </a:solidFill>
                <a:effectLst/>
                <a:latin typeface="+mn-lt"/>
                <a:ea typeface="+mn-ea"/>
                <a:cs typeface="+mn-cs"/>
              </a:rPr>
              <a:t>faktum</a:t>
            </a:r>
            <a:r>
              <a:rPr lang="en-GB" sz="1200" kern="1200" dirty="0">
                <a:solidFill>
                  <a:schemeClr val="tx1"/>
                </a:solidFill>
                <a:effectLst/>
                <a:latin typeface="+mn-lt"/>
                <a:ea typeface="+mn-ea"/>
                <a:cs typeface="+mn-cs"/>
              </a:rPr>
              <a:t> at to </a:t>
            </a:r>
            <a:r>
              <a:rPr lang="en-GB" sz="1200" kern="1200" dirty="0" err="1">
                <a:solidFill>
                  <a:schemeClr val="tx1"/>
                </a:solidFill>
                <a:effectLst/>
                <a:latin typeface="+mn-lt"/>
                <a:ea typeface="+mn-ea"/>
                <a:cs typeface="+mn-cs"/>
              </a:rPr>
              <a:t>tredjedeler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av</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respondentene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undersøkelsen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sa</a:t>
            </a:r>
            <a:r>
              <a:rPr lang="en-GB" sz="1200" kern="1200" dirty="0">
                <a:solidFill>
                  <a:schemeClr val="tx1"/>
                </a:solidFill>
                <a:effectLst/>
                <a:latin typeface="+mn-lt"/>
                <a:ea typeface="+mn-ea"/>
                <a:cs typeface="+mn-cs"/>
              </a:rPr>
              <a:t> at de </a:t>
            </a:r>
            <a:r>
              <a:rPr lang="en-GB" sz="1200" kern="1200" dirty="0" err="1">
                <a:solidFill>
                  <a:schemeClr val="tx1"/>
                </a:solidFill>
                <a:effectLst/>
                <a:latin typeface="+mn-lt"/>
                <a:ea typeface="+mn-ea"/>
                <a:cs typeface="+mn-cs"/>
              </a:rPr>
              <a:t>hadde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hatt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radikal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prostatektomi</a:t>
            </a:r>
            <a:r>
              <a:rPr lang="en-GB" sz="1200" kern="1200" dirty="0">
                <a:solidFill>
                  <a:schemeClr val="tx1"/>
                </a:solidFill>
                <a:effectLst/>
                <a:latin typeface="+mn-lt"/>
                <a:ea typeface="+mn-ea"/>
                <a:cs typeface="+mn-cs"/>
              </a:rPr>
              <a:t>. Av </a:t>
            </a:r>
            <a:r>
              <a:rPr lang="en-GB" sz="1200" kern="1200" dirty="0" err="1">
                <a:solidFill>
                  <a:schemeClr val="tx1"/>
                </a:solidFill>
                <a:effectLst/>
                <a:latin typeface="+mn-lt"/>
                <a:ea typeface="+mn-ea"/>
                <a:cs typeface="+mn-cs"/>
              </a:rPr>
              <a:t>respondentene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som</a:t>
            </a:r>
            <a:r>
              <a:rPr lang="en-GB" sz="1200" kern="1200" dirty="0">
                <a:solidFill>
                  <a:schemeClr val="tx1"/>
                </a:solidFill>
                <a:effectLst/>
                <a:latin typeface="+mn-lt"/>
                <a:ea typeface="+mn-ea"/>
                <a:cs typeface="+mn-cs"/>
              </a:rPr>
              <a:t> har </a:t>
            </a:r>
            <a:r>
              <a:rPr lang="en-GB" sz="1200" kern="1200" dirty="0" err="1">
                <a:solidFill>
                  <a:schemeClr val="tx1"/>
                </a:solidFill>
                <a:effectLst/>
                <a:latin typeface="+mn-lt"/>
                <a:ea typeface="+mn-ea"/>
                <a:cs typeface="+mn-cs"/>
              </a:rPr>
              <a:t>hatt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prostatektomi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brukte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halvparten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puter</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a:t>
            </a:r>
            <a:r>
              <a:rPr lang="en-GB" sz="1200" kern="1200" dirty="0" err="1">
                <a:solidFill>
                  <a:schemeClr val="tx1"/>
                </a:solidFill>
                <a:effectLst/>
                <a:latin typeface="+mn-lt"/>
                <a:ea typeface="+mn-ea"/>
                <a:cs typeface="+mn-cs"/>
              </a:rPr>
              <a:t>å</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dette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sammenheng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fant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studie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fra</a:t>
            </a:r>
            <a:r>
              <a:rPr lang="en-GB" sz="1200" kern="1200" dirty="0">
                <a:solidFill>
                  <a:schemeClr val="tx1"/>
                </a:solidFill>
                <a:effectLst/>
                <a:latin typeface="+mn-lt"/>
                <a:ea typeface="+mn-ea"/>
                <a:cs typeface="+mn-cs"/>
              </a:rPr>
              <a:t> 2017 med </a:t>
            </a:r>
            <a:r>
              <a:rPr lang="en-GB" sz="1200" kern="1200" dirty="0" err="1">
                <a:solidFill>
                  <a:schemeClr val="tx1"/>
                </a:solidFill>
                <a:effectLst/>
                <a:latin typeface="+mn-lt"/>
                <a:ea typeface="+mn-ea"/>
                <a:cs typeface="+mn-cs"/>
              </a:rPr>
              <a:t>menn</a:t>
            </a:r>
            <a:r>
              <a:rPr lang="en-GB" sz="1200" kern="1200" dirty="0">
                <a:solidFill>
                  <a:schemeClr val="tx1"/>
                </a:solidFill>
                <a:effectLst/>
                <a:latin typeface="+mn-lt"/>
                <a:ea typeface="+mn-ea"/>
                <a:cs typeface="+mn-cs"/>
              </a:rPr>
              <a:t> med </a:t>
            </a:r>
            <a:r>
              <a:rPr lang="en-GB" sz="1200" kern="1200" dirty="0" err="1">
                <a:solidFill>
                  <a:schemeClr val="tx1"/>
                </a:solidFill>
                <a:effectLst/>
                <a:latin typeface="+mn-lt"/>
                <a:ea typeface="+mn-ea"/>
                <a:cs typeface="+mn-cs"/>
              </a:rPr>
              <a:t>omtrent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samme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aldersprofil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som</a:t>
            </a:r>
            <a:r>
              <a:rPr lang="en-GB" sz="1200" kern="1200" dirty="0">
                <a:solidFill>
                  <a:schemeClr val="tx1"/>
                </a:solidFill>
                <a:effectLst/>
                <a:latin typeface="+mn-lt"/>
                <a:ea typeface="+mn-ea"/>
                <a:cs typeface="+mn-cs"/>
              </a:rPr>
              <a:t> IKKE </a:t>
            </a:r>
            <a:r>
              <a:rPr lang="en-GB" sz="1200" kern="1200" dirty="0" err="1">
                <a:solidFill>
                  <a:schemeClr val="tx1"/>
                </a:solidFill>
                <a:effectLst/>
                <a:latin typeface="+mn-lt"/>
                <a:ea typeface="+mn-ea"/>
                <a:cs typeface="+mn-cs"/>
              </a:rPr>
              <a:t>hadde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blitt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behandlet</a:t>
            </a:r>
            <a:r>
              <a:rPr lang="en-GB" sz="1200" kern="1200" dirty="0">
                <a:solidFill>
                  <a:schemeClr val="tx1"/>
                </a:solidFill>
                <a:effectLst/>
                <a:latin typeface="+mn-lt"/>
                <a:ea typeface="+mn-ea"/>
                <a:cs typeface="+mn-cs"/>
              </a:rPr>
              <a:t> for </a:t>
            </a:r>
            <a:r>
              <a:rPr lang="en-GB" sz="1200" kern="1200" dirty="0" err="1">
                <a:solidFill>
                  <a:schemeClr val="tx1"/>
                </a:solidFill>
                <a:effectLst/>
                <a:latin typeface="+mn-lt"/>
                <a:ea typeface="+mn-ea"/>
                <a:cs typeface="+mn-cs"/>
              </a:rPr>
              <a:t>prostatakreft</a:t>
            </a:r>
            <a:r>
              <a:rPr lang="en-GB" sz="1200" kern="1200" dirty="0">
                <a:solidFill>
                  <a:schemeClr val="tx1"/>
                </a:solidFill>
                <a:effectLst/>
                <a:latin typeface="+mn-lt"/>
                <a:ea typeface="+mn-ea"/>
                <a:cs typeface="+mn-cs"/>
              </a:rPr>
              <a:t> at </a:t>
            </a:r>
            <a:r>
              <a:rPr lang="en-GB" sz="1200" kern="1200" dirty="0" err="1">
                <a:solidFill>
                  <a:schemeClr val="tx1"/>
                </a:solidFill>
                <a:effectLst/>
                <a:latin typeface="+mn-lt"/>
                <a:ea typeface="+mn-ea"/>
                <a:cs typeface="+mn-cs"/>
              </a:rPr>
              <a:t>rundt</a:t>
            </a:r>
            <a:r>
              <a:rPr lang="en-GB" sz="1200" kern="1200" dirty="0">
                <a:solidFill>
                  <a:schemeClr val="tx1"/>
                </a:solidFill>
                <a:effectLst/>
                <a:latin typeface="+mn-lt"/>
                <a:ea typeface="+mn-ea"/>
                <a:cs typeface="+mn-cs"/>
              </a:rPr>
              <a:t> 10% </a:t>
            </a:r>
            <a:r>
              <a:rPr lang="en-GB" sz="1200" kern="1200" dirty="0" err="1">
                <a:solidFill>
                  <a:schemeClr val="tx1"/>
                </a:solidFill>
                <a:effectLst/>
                <a:latin typeface="+mn-lt"/>
                <a:ea typeface="+mn-ea"/>
                <a:cs typeface="+mn-cs"/>
              </a:rPr>
              <a:t>brukte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puter</a:t>
            </a:r>
            <a:r>
              <a:rPr lang="en-GB" sz="1200" kern="1200" dirty="0">
                <a:solidFill>
                  <a:schemeClr val="tx1"/>
                </a:solidFill>
                <a:effectLst/>
                <a:latin typeface="+mn-lt"/>
                <a:ea typeface="+mn-ea"/>
                <a:cs typeface="+mn-cs"/>
              </a:rPr>
              <a:t> (PMID: 28168601). </a:t>
            </a:r>
            <a:r>
              <a:rPr lang="en-GB" sz="1200" kern="1200" dirty="0" err="1">
                <a:solidFill>
                  <a:schemeClr val="tx1"/>
                </a:solidFill>
                <a:effectLst/>
                <a:latin typeface="+mn-lt"/>
                <a:ea typeface="+mn-ea"/>
                <a:cs typeface="+mn-cs"/>
              </a:rPr>
              <a:t>Så</a:t>
            </a:r>
            <a:r>
              <a:rPr lang="en-GB" sz="1200" kern="1200" dirty="0">
                <a:solidFill>
                  <a:schemeClr val="tx1"/>
                </a:solidFill>
                <a:effectLst/>
                <a:latin typeface="+mn-lt"/>
                <a:ea typeface="+mn-ea"/>
                <a:cs typeface="+mn-cs"/>
              </a:rPr>
              <a:t> det er </a:t>
            </a:r>
            <a:r>
              <a:rPr lang="en-GB" sz="1200" kern="1200" dirty="0" err="1">
                <a:solidFill>
                  <a:schemeClr val="tx1"/>
                </a:solidFill>
                <a:effectLst/>
                <a:latin typeface="+mn-lt"/>
                <a:ea typeface="+mn-ea"/>
                <a:cs typeface="+mn-cs"/>
              </a:rPr>
              <a:t>helt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klart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betydelig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effekt</a:t>
            </a:r>
            <a:r>
              <a:rPr lang="en-GB" sz="1200" kern="1200" dirty="0">
                <a:solidFill>
                  <a:schemeClr val="tx1"/>
                </a:solidFill>
                <a:effectLst/>
                <a:latin typeface="+mn-lt"/>
                <a:ea typeface="+mn-ea"/>
                <a:cs typeface="+mn-cs"/>
              </a:rPr>
              <a:t> her.</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35</a:t>
            </a:fld>
            <a:endParaRPr lang="en-US"/>
          </a:p>
        </p:txBody>
      </p:sp>
    </p:spTree>
    <p:extLst>
      <p:ext uri="{BB962C8B-B14F-4D97-AF65-F5344CB8AC3E}">
        <p14:creationId xmlns:p14="http://schemas.microsoft.com/office/powerpoint/2010/main" val="351383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Når</a:t>
            </a:r>
            <a:r>
              <a:rPr lang="en-US" dirty="0"/>
              <a:t> man ser </a:t>
            </a:r>
            <a:r>
              <a:rPr lang="en-US" dirty="0" err="1"/>
              <a:t>på</a:t>
            </a:r>
            <a:r>
              <a:rPr lang="en-US" dirty="0"/>
              <a:t> </a:t>
            </a:r>
            <a:r>
              <a:rPr lang="en-US" dirty="0" err="1"/>
              <a:t>hvor</a:t>
            </a:r>
            <a:r>
              <a:rPr lang="en-US" dirty="0"/>
              <a:t> </a:t>
            </a:r>
            <a:r>
              <a:rPr lang="en-US" dirty="0" err="1"/>
              <a:t>stor</a:t>
            </a:r>
            <a:r>
              <a:rPr lang="en-US" dirty="0"/>
              <a:t> </a:t>
            </a:r>
            <a:r>
              <a:rPr lang="en-US" dirty="0" err="1"/>
              <a:t>påvirkning</a:t>
            </a:r>
            <a:r>
              <a:rPr lang="en-US" dirty="0"/>
              <a:t> </a:t>
            </a:r>
            <a:r>
              <a:rPr lang="en-US" dirty="0" err="1"/>
              <a:t>drypping</a:t>
            </a:r>
            <a:r>
              <a:rPr lang="en-US" dirty="0"/>
              <a:t> </a:t>
            </a:r>
            <a:r>
              <a:rPr lang="en-US" dirty="0" err="1"/>
              <a:t>og</a:t>
            </a:r>
            <a:r>
              <a:rPr lang="en-US" dirty="0"/>
              <a:t> </a:t>
            </a:r>
            <a:r>
              <a:rPr lang="en-US" dirty="0" err="1"/>
              <a:t>lekkasje</a:t>
            </a:r>
            <a:r>
              <a:rPr lang="en-US" dirty="0"/>
              <a:t> har </a:t>
            </a:r>
            <a:r>
              <a:rPr lang="en-US" dirty="0" err="1"/>
              <a:t>på</a:t>
            </a:r>
            <a:r>
              <a:rPr lang="en-US" dirty="0"/>
              <a:t> </a:t>
            </a:r>
            <a:r>
              <a:rPr lang="en-US" dirty="0" err="1"/>
              <a:t>menns</a:t>
            </a:r>
            <a:r>
              <a:rPr lang="en-US" dirty="0"/>
              <a:t> liv, </a:t>
            </a:r>
            <a:r>
              <a:rPr lang="en-US" dirty="0" err="1"/>
              <a:t>anser</a:t>
            </a:r>
            <a:r>
              <a:rPr lang="en-US" dirty="0"/>
              <a:t> 17% av alle </a:t>
            </a:r>
            <a:r>
              <a:rPr lang="en-US" dirty="0" err="1"/>
              <a:t>respondentene</a:t>
            </a:r>
            <a:r>
              <a:rPr lang="en-US" dirty="0"/>
              <a:t> at det er et </a:t>
            </a:r>
            <a:r>
              <a:rPr lang="en-US" dirty="0" err="1"/>
              <a:t>stort</a:t>
            </a:r>
            <a:r>
              <a:rPr lang="en-US" dirty="0"/>
              <a:t> </a:t>
            </a:r>
            <a:r>
              <a:rPr lang="en-US" dirty="0" err="1"/>
              <a:t>eller</a:t>
            </a:r>
            <a:r>
              <a:rPr lang="en-US" dirty="0"/>
              <a:t> </a:t>
            </a:r>
            <a:r>
              <a:rPr lang="en-US" dirty="0" err="1"/>
              <a:t>moderat</a:t>
            </a:r>
            <a:r>
              <a:rPr lang="en-US" dirty="0"/>
              <a:t> problem.</a:t>
            </a:r>
          </a:p>
        </p:txBody>
      </p:sp>
      <p:sp>
        <p:nvSpPr>
          <p:cNvPr id="4" name="Slide Number Placeholder 3"/>
          <p:cNvSpPr>
            <a:spLocks noGrp="1"/>
          </p:cNvSpPr>
          <p:nvPr>
            <p:ph type="sldNum" sz="quarter" idx="5"/>
          </p:nvPr>
        </p:nvSpPr>
        <p:spPr/>
        <p:txBody>
          <a:bodyPr/>
          <a:lstStyle/>
          <a:p>
            <a:fld id="{EE2C2793-E073-7A4C-BFE8-8257B50E4418}" type="slidenum">
              <a:rPr lang="en-US" smtClean="0"/>
              <a:t>36</a:t>
            </a:fld>
            <a:endParaRPr lang="en-US"/>
          </a:p>
        </p:txBody>
      </p:sp>
    </p:spTree>
    <p:extLst>
      <p:ext uri="{BB962C8B-B14F-4D97-AF65-F5344CB8AC3E}">
        <p14:creationId xmlns:p14="http://schemas.microsoft.com/office/powerpoint/2010/main" val="26331788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Hvis du bryter ned dette tallet i de som har fått </a:t>
            </a:r>
            <a:r>
              <a:rPr lang="nb-NO" sz="1200" kern="1200" dirty="0" err="1">
                <a:solidFill>
                  <a:schemeClr val="tx1"/>
                </a:solidFill>
                <a:effectLst/>
                <a:latin typeface="+mn-lt"/>
                <a:ea typeface="+mn-ea"/>
                <a:cs typeface="+mn-cs"/>
              </a:rPr>
              <a:t>prostatektomi</a:t>
            </a:r>
            <a:r>
              <a:rPr lang="nb-NO" sz="1200" kern="1200" dirty="0">
                <a:solidFill>
                  <a:schemeClr val="tx1"/>
                </a:solidFill>
                <a:effectLst/>
                <a:latin typeface="+mn-lt"/>
                <a:ea typeface="+mn-ea"/>
                <a:cs typeface="+mn-cs"/>
              </a:rPr>
              <a:t> og strålebehandling, vil du se hvilken innvirkning behandlingstypen har på problemet.</a:t>
            </a:r>
            <a:endParaRPr lang="en-GB"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Ser man på </a:t>
            </a:r>
            <a:r>
              <a:rPr lang="nb-NO" sz="1200" kern="1200" dirty="0" err="1">
                <a:solidFill>
                  <a:schemeClr val="tx1"/>
                </a:solidFill>
                <a:effectLst/>
                <a:latin typeface="+mn-lt"/>
                <a:ea typeface="+mn-ea"/>
                <a:cs typeface="+mn-cs"/>
              </a:rPr>
              <a:t>prostatektomipasienter</a:t>
            </a:r>
            <a:r>
              <a:rPr lang="nb-NO" sz="1200" kern="1200" dirty="0">
                <a:solidFill>
                  <a:schemeClr val="tx1"/>
                </a:solidFill>
                <a:effectLst/>
                <a:latin typeface="+mn-lt"/>
                <a:ea typeface="+mn-ea"/>
                <a:cs typeface="+mn-cs"/>
              </a:rPr>
              <a:t>, i den øverste </a:t>
            </a:r>
            <a:r>
              <a:rPr lang="nb-NO" sz="1200" kern="1200" dirty="0" err="1">
                <a:solidFill>
                  <a:schemeClr val="tx1"/>
                </a:solidFill>
                <a:effectLst/>
                <a:latin typeface="+mn-lt"/>
                <a:ea typeface="+mn-ea"/>
                <a:cs typeface="+mn-cs"/>
              </a:rPr>
              <a:t>talllinjen</a:t>
            </a:r>
            <a:r>
              <a:rPr lang="nb-NO" sz="1200" kern="1200" dirty="0">
                <a:solidFill>
                  <a:schemeClr val="tx1"/>
                </a:solidFill>
                <a:effectLst/>
                <a:latin typeface="+mn-lt"/>
                <a:ea typeface="+mn-ea"/>
                <a:cs typeface="+mn-cs"/>
              </a:rPr>
              <a:t>, vil 67% si at drypping og lekkasje er et problem.</a:t>
            </a:r>
            <a:endParaRPr lang="en-GB"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Sammenlign det med </a:t>
            </a:r>
            <a:r>
              <a:rPr lang="nb-NO" sz="1200" kern="1200" dirty="0" err="1">
                <a:solidFill>
                  <a:schemeClr val="tx1"/>
                </a:solidFill>
                <a:effectLst/>
                <a:latin typeface="+mn-lt"/>
                <a:ea typeface="+mn-ea"/>
                <a:cs typeface="+mn-cs"/>
              </a:rPr>
              <a:t>strålebehandlingpasienter</a:t>
            </a:r>
            <a:r>
              <a:rPr lang="nb-NO" sz="1200" kern="1200" dirty="0">
                <a:solidFill>
                  <a:schemeClr val="tx1"/>
                </a:solidFill>
                <a:effectLst/>
                <a:latin typeface="+mn-lt"/>
                <a:ea typeface="+mn-ea"/>
                <a:cs typeface="+mn-cs"/>
              </a:rPr>
              <a:t>, i andre linje, hvor totalt 48% av pasientene sier at drypping og lekkasje er et problem.</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37</a:t>
            </a:fld>
            <a:endParaRPr lang="en-US"/>
          </a:p>
        </p:txBody>
      </p:sp>
    </p:spTree>
    <p:extLst>
      <p:ext uri="{BB962C8B-B14F-4D97-AF65-F5344CB8AC3E}">
        <p14:creationId xmlns:p14="http://schemas.microsoft.com/office/powerpoint/2010/main" val="31705037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 </a:t>
            </a:r>
            <a:r>
              <a:rPr lang="en-US" dirty="0" err="1"/>
              <a:t>kan</a:t>
            </a:r>
            <a:r>
              <a:rPr lang="en-US" dirty="0"/>
              <a:t> </a:t>
            </a:r>
            <a:r>
              <a:rPr lang="en-US" dirty="0" err="1"/>
              <a:t>trekke</a:t>
            </a:r>
            <a:r>
              <a:rPr lang="en-US" dirty="0"/>
              <a:t> </a:t>
            </a:r>
            <a:r>
              <a:rPr lang="en-US" dirty="0" err="1"/>
              <a:t>tre</a:t>
            </a:r>
            <a:r>
              <a:rPr lang="en-US" dirty="0"/>
              <a:t> </a:t>
            </a:r>
            <a:r>
              <a:rPr lang="en-US" dirty="0" err="1"/>
              <a:t>hovedkonklusjoner</a:t>
            </a:r>
            <a:r>
              <a:rPr lang="en-US" dirty="0"/>
              <a:t> </a:t>
            </a:r>
            <a:r>
              <a:rPr lang="en-US" dirty="0" err="1"/>
              <a:t>fra</a:t>
            </a:r>
            <a:r>
              <a:rPr lang="en-US" dirty="0"/>
              <a:t> </a:t>
            </a:r>
            <a:r>
              <a:rPr lang="en-US" dirty="0" err="1"/>
              <a:t>disse</a:t>
            </a:r>
            <a:r>
              <a:rPr lang="en-US" dirty="0"/>
              <a:t> EUPROMS-</a:t>
            </a:r>
            <a:r>
              <a:rPr lang="en-US" dirty="0" err="1"/>
              <a:t>funnene</a:t>
            </a:r>
            <a:r>
              <a:rPr lang="en-US" dirty="0"/>
              <a:t>.</a:t>
            </a:r>
          </a:p>
          <a:p>
            <a:endParaRPr lang="en-US" dirty="0"/>
          </a:p>
          <a:p>
            <a:r>
              <a:rPr lang="en-US" dirty="0"/>
              <a:t>Den </a:t>
            </a:r>
            <a:r>
              <a:rPr lang="en-US" dirty="0" err="1"/>
              <a:t>første</a:t>
            </a:r>
            <a:r>
              <a:rPr lang="en-US" dirty="0"/>
              <a:t> er at </a:t>
            </a:r>
            <a:r>
              <a:rPr lang="en-US" dirty="0" err="1"/>
              <a:t>aktiv</a:t>
            </a:r>
            <a:r>
              <a:rPr lang="en-US" dirty="0"/>
              <a:t> </a:t>
            </a:r>
            <a:r>
              <a:rPr lang="en-US" dirty="0" err="1"/>
              <a:t>overvåking</a:t>
            </a:r>
            <a:r>
              <a:rPr lang="en-US" dirty="0"/>
              <a:t> </a:t>
            </a:r>
            <a:r>
              <a:rPr lang="en-US" dirty="0" err="1"/>
              <a:t>alltid</a:t>
            </a:r>
            <a:r>
              <a:rPr lang="en-US" dirty="0"/>
              <a:t> </a:t>
            </a:r>
            <a:r>
              <a:rPr lang="en-US" dirty="0" err="1"/>
              <a:t>bør</a:t>
            </a:r>
            <a:r>
              <a:rPr lang="en-US" dirty="0"/>
              <a:t> </a:t>
            </a:r>
            <a:r>
              <a:rPr lang="en-US" dirty="0" err="1"/>
              <a:t>vurderes</a:t>
            </a:r>
            <a:r>
              <a:rPr lang="en-US" dirty="0"/>
              <a:t>, </a:t>
            </a:r>
            <a:r>
              <a:rPr lang="en-US" dirty="0" err="1"/>
              <a:t>hvis</a:t>
            </a:r>
            <a:r>
              <a:rPr lang="en-US" dirty="0"/>
              <a:t> den </a:t>
            </a:r>
            <a:r>
              <a:rPr lang="en-US" dirty="0" err="1"/>
              <a:t>kan</a:t>
            </a:r>
            <a:r>
              <a:rPr lang="en-US" dirty="0"/>
              <a:t> </a:t>
            </a:r>
            <a:r>
              <a:rPr lang="en-US" dirty="0" err="1"/>
              <a:t>brukes</a:t>
            </a:r>
            <a:r>
              <a:rPr lang="en-US" dirty="0"/>
              <a:t> </a:t>
            </a:r>
            <a:r>
              <a:rPr lang="en-US" dirty="0" err="1"/>
              <a:t>trygt</a:t>
            </a:r>
            <a:r>
              <a:rPr lang="en-US" dirty="0"/>
              <a:t>, </a:t>
            </a:r>
            <a:r>
              <a:rPr lang="en-US" dirty="0" err="1"/>
              <a:t>fordi</a:t>
            </a:r>
            <a:r>
              <a:rPr lang="en-US" dirty="0"/>
              <a:t> den </a:t>
            </a:r>
            <a:r>
              <a:rPr lang="en-US" dirty="0" err="1"/>
              <a:t>generelt</a:t>
            </a:r>
            <a:r>
              <a:rPr lang="en-US" dirty="0"/>
              <a:t> </a:t>
            </a:r>
            <a:r>
              <a:rPr lang="en-US" dirty="0" err="1"/>
              <a:t>beskytter</a:t>
            </a:r>
            <a:r>
              <a:rPr lang="en-US" dirty="0"/>
              <a:t> </a:t>
            </a:r>
            <a:r>
              <a:rPr lang="en-US" dirty="0" err="1"/>
              <a:t>livskvaliteten</a:t>
            </a:r>
            <a:r>
              <a:rPr lang="en-US" dirty="0"/>
              <a:t>. Det er </a:t>
            </a:r>
            <a:r>
              <a:rPr lang="en-US" dirty="0" err="1"/>
              <a:t>klart</a:t>
            </a:r>
            <a:r>
              <a:rPr lang="en-US" dirty="0"/>
              <a:t> at </a:t>
            </a:r>
            <a:r>
              <a:rPr lang="en-US" dirty="0" err="1"/>
              <a:t>når</a:t>
            </a:r>
            <a:r>
              <a:rPr lang="en-US" dirty="0"/>
              <a:t> det </a:t>
            </a:r>
            <a:r>
              <a:rPr lang="en-US" dirty="0" err="1"/>
              <a:t>gjelder</a:t>
            </a:r>
            <a:r>
              <a:rPr lang="en-US" dirty="0"/>
              <a:t> </a:t>
            </a:r>
            <a:r>
              <a:rPr lang="en-US" dirty="0" err="1"/>
              <a:t>inkontinens</a:t>
            </a:r>
            <a:r>
              <a:rPr lang="en-US" dirty="0"/>
              <a:t> </a:t>
            </a:r>
            <a:r>
              <a:rPr lang="en-US" dirty="0" err="1"/>
              <a:t>og</a:t>
            </a:r>
            <a:r>
              <a:rPr lang="en-US" dirty="0"/>
              <a:t> </a:t>
            </a:r>
            <a:r>
              <a:rPr lang="en-US" dirty="0" err="1"/>
              <a:t>seksuell</a:t>
            </a:r>
            <a:r>
              <a:rPr lang="en-US" dirty="0"/>
              <a:t> </a:t>
            </a:r>
            <a:r>
              <a:rPr lang="en-US" dirty="0" err="1"/>
              <a:t>funksjon</a:t>
            </a:r>
            <a:r>
              <a:rPr lang="en-US" dirty="0"/>
              <a:t>, er </a:t>
            </a:r>
            <a:r>
              <a:rPr lang="en-US" dirty="0" err="1"/>
              <a:t>kontrasten</a:t>
            </a:r>
            <a:r>
              <a:rPr lang="en-US" dirty="0"/>
              <a:t> </a:t>
            </a:r>
            <a:r>
              <a:rPr lang="en-US" dirty="0" err="1"/>
              <a:t>mellom</a:t>
            </a:r>
            <a:r>
              <a:rPr lang="en-US" dirty="0"/>
              <a:t> </a:t>
            </a:r>
            <a:r>
              <a:rPr lang="en-US" dirty="0" err="1"/>
              <a:t>denne</a:t>
            </a:r>
            <a:r>
              <a:rPr lang="en-US" dirty="0"/>
              <a:t> </a:t>
            </a:r>
            <a:r>
              <a:rPr lang="en-US" dirty="0" err="1"/>
              <a:t>og</a:t>
            </a:r>
            <a:r>
              <a:rPr lang="en-US" dirty="0"/>
              <a:t> </a:t>
            </a:r>
            <a:r>
              <a:rPr lang="en-US" dirty="0" err="1"/>
              <a:t>andre</a:t>
            </a:r>
            <a:r>
              <a:rPr lang="en-US" dirty="0"/>
              <a:t> </a:t>
            </a:r>
            <a:r>
              <a:rPr lang="en-US" dirty="0" err="1"/>
              <a:t>tilnærminger</a:t>
            </a:r>
            <a:r>
              <a:rPr lang="en-US" dirty="0"/>
              <a:t> </a:t>
            </a:r>
            <a:r>
              <a:rPr lang="en-US" dirty="0" err="1"/>
              <a:t>tydelig</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39</a:t>
            </a:fld>
            <a:endParaRPr lang="en-US"/>
          </a:p>
        </p:txBody>
      </p:sp>
    </p:spTree>
    <p:extLst>
      <p:ext uri="{BB962C8B-B14F-4D97-AF65-F5344CB8AC3E}">
        <p14:creationId xmlns:p14="http://schemas.microsoft.com/office/powerpoint/2010/main" val="6439024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 </a:t>
            </a:r>
            <a:r>
              <a:rPr lang="en-US" dirty="0" err="1"/>
              <a:t>andre</a:t>
            </a:r>
            <a:r>
              <a:rPr lang="en-US" dirty="0"/>
              <a:t> </a:t>
            </a:r>
            <a:r>
              <a:rPr lang="en-US" dirty="0" err="1"/>
              <a:t>konklusjonen</a:t>
            </a:r>
            <a:r>
              <a:rPr lang="en-US" dirty="0"/>
              <a:t> er at </a:t>
            </a:r>
            <a:r>
              <a:rPr lang="en-US" dirty="0" err="1"/>
              <a:t>tidlig</a:t>
            </a:r>
            <a:r>
              <a:rPr lang="en-US" dirty="0"/>
              <a:t> </a:t>
            </a:r>
            <a:r>
              <a:rPr lang="en-US" dirty="0" err="1"/>
              <a:t>påvisning</a:t>
            </a:r>
            <a:r>
              <a:rPr lang="en-US" dirty="0"/>
              <a:t> av </a:t>
            </a:r>
            <a:r>
              <a:rPr lang="en-US" dirty="0" err="1"/>
              <a:t>prostatakreft</a:t>
            </a:r>
            <a:r>
              <a:rPr lang="en-US" dirty="0"/>
              <a:t> er av </a:t>
            </a:r>
            <a:r>
              <a:rPr lang="en-US" dirty="0" err="1"/>
              <a:t>største</a:t>
            </a:r>
            <a:r>
              <a:rPr lang="en-US" dirty="0"/>
              <a:t> </a:t>
            </a:r>
            <a:r>
              <a:rPr lang="en-US" dirty="0" err="1"/>
              <a:t>betydning</a:t>
            </a:r>
            <a:r>
              <a:rPr lang="en-US" dirty="0"/>
              <a:t>. Jo </a:t>
            </a:r>
            <a:r>
              <a:rPr lang="en-US" dirty="0" err="1"/>
              <a:t>mer</a:t>
            </a:r>
            <a:r>
              <a:rPr lang="en-US" dirty="0"/>
              <a:t> </a:t>
            </a:r>
            <a:r>
              <a:rPr lang="en-US" dirty="0" err="1"/>
              <a:t>fremskredet</a:t>
            </a:r>
            <a:r>
              <a:rPr lang="en-US" dirty="0"/>
              <a:t> </a:t>
            </a:r>
            <a:r>
              <a:rPr lang="en-US" dirty="0" err="1"/>
              <a:t>prostatakreften</a:t>
            </a:r>
            <a:r>
              <a:rPr lang="en-US" dirty="0"/>
              <a:t> er </a:t>
            </a:r>
            <a:r>
              <a:rPr lang="en-US" dirty="0" err="1"/>
              <a:t>når</a:t>
            </a:r>
            <a:r>
              <a:rPr lang="en-US" dirty="0"/>
              <a:t> den </a:t>
            </a:r>
            <a:r>
              <a:rPr lang="en-US" dirty="0" err="1"/>
              <a:t>blir</a:t>
            </a:r>
            <a:r>
              <a:rPr lang="en-US" dirty="0"/>
              <a:t> </a:t>
            </a:r>
            <a:r>
              <a:rPr lang="en-US" dirty="0" err="1"/>
              <a:t>diagnostisert</a:t>
            </a:r>
            <a:r>
              <a:rPr lang="en-US" dirty="0"/>
              <a:t>, jo </a:t>
            </a:r>
            <a:r>
              <a:rPr lang="en-US" dirty="0" err="1"/>
              <a:t>verre</a:t>
            </a:r>
            <a:r>
              <a:rPr lang="en-US" dirty="0"/>
              <a:t> er </a:t>
            </a:r>
            <a:r>
              <a:rPr lang="en-US" dirty="0" err="1"/>
              <a:t>påvirkningen</a:t>
            </a:r>
            <a:r>
              <a:rPr lang="en-US" dirty="0"/>
              <a:t> </a:t>
            </a:r>
            <a:r>
              <a:rPr lang="en-US" dirty="0" err="1"/>
              <a:t>på</a:t>
            </a:r>
            <a:r>
              <a:rPr lang="en-US" dirty="0"/>
              <a:t> </a:t>
            </a:r>
            <a:r>
              <a:rPr lang="en-US" dirty="0" err="1"/>
              <a:t>livskvaliteten</a:t>
            </a:r>
            <a:r>
              <a:rPr lang="en-US" dirty="0"/>
              <a:t> av </a:t>
            </a:r>
            <a:r>
              <a:rPr lang="en-US" dirty="0" err="1"/>
              <a:t>behandlingen</a:t>
            </a:r>
            <a:r>
              <a:rPr lang="en-US" dirty="0"/>
              <a:t>. </a:t>
            </a:r>
            <a:r>
              <a:rPr lang="en-US" dirty="0" err="1"/>
              <a:t>Grafen</a:t>
            </a:r>
            <a:r>
              <a:rPr lang="en-US" dirty="0"/>
              <a:t> her </a:t>
            </a:r>
            <a:r>
              <a:rPr lang="en-US" dirty="0" err="1"/>
              <a:t>viser</a:t>
            </a:r>
            <a:r>
              <a:rPr lang="en-US" dirty="0"/>
              <a:t> at </a:t>
            </a:r>
            <a:r>
              <a:rPr lang="en-US" dirty="0" err="1"/>
              <a:t>når</a:t>
            </a:r>
            <a:r>
              <a:rPr lang="en-US" dirty="0"/>
              <a:t> vi ser </a:t>
            </a:r>
            <a:r>
              <a:rPr lang="en-US" dirty="0" err="1"/>
              <a:t>på</a:t>
            </a:r>
            <a:r>
              <a:rPr lang="en-US" dirty="0"/>
              <a:t> mange </a:t>
            </a:r>
            <a:r>
              <a:rPr lang="en-US" dirty="0" err="1"/>
              <a:t>faktorer</a:t>
            </a:r>
            <a:r>
              <a:rPr lang="en-US" dirty="0"/>
              <a:t> </a:t>
            </a:r>
            <a:r>
              <a:rPr lang="en-US" dirty="0" err="1"/>
              <a:t>sammen</a:t>
            </a:r>
            <a:r>
              <a:rPr lang="en-US" dirty="0"/>
              <a:t> – </a:t>
            </a:r>
            <a:r>
              <a:rPr lang="en-US" dirty="0" err="1"/>
              <a:t>ubehag</a:t>
            </a:r>
            <a:r>
              <a:rPr lang="en-US" dirty="0"/>
              <a:t>, </a:t>
            </a:r>
            <a:r>
              <a:rPr lang="en-US" dirty="0" err="1"/>
              <a:t>tretthet</a:t>
            </a:r>
            <a:r>
              <a:rPr lang="en-US" dirty="0"/>
              <a:t>, </a:t>
            </a:r>
            <a:r>
              <a:rPr lang="en-US" dirty="0" err="1"/>
              <a:t>søvnløshet</a:t>
            </a:r>
            <a:r>
              <a:rPr lang="en-US" dirty="0"/>
              <a:t> </a:t>
            </a:r>
            <a:r>
              <a:rPr lang="en-US" dirty="0" err="1"/>
              <a:t>og</a:t>
            </a:r>
            <a:r>
              <a:rPr lang="en-US" dirty="0"/>
              <a:t> mental </a:t>
            </a:r>
            <a:r>
              <a:rPr lang="en-US" dirty="0" err="1"/>
              <a:t>helse</a:t>
            </a:r>
            <a:r>
              <a:rPr lang="en-US" dirty="0"/>
              <a:t> – </a:t>
            </a:r>
            <a:r>
              <a:rPr lang="en-US" dirty="0" err="1"/>
              <a:t>oppleves</a:t>
            </a:r>
            <a:r>
              <a:rPr lang="en-US" dirty="0"/>
              <a:t> alle </a:t>
            </a:r>
            <a:r>
              <a:rPr lang="en-US" dirty="0" err="1"/>
              <a:t>disse</a:t>
            </a:r>
            <a:r>
              <a:rPr lang="en-US" dirty="0"/>
              <a:t> </a:t>
            </a:r>
            <a:r>
              <a:rPr lang="en-US" dirty="0" err="1"/>
              <a:t>alvorligere</a:t>
            </a:r>
            <a:r>
              <a:rPr lang="en-US" dirty="0"/>
              <a:t> med </a:t>
            </a:r>
            <a:r>
              <a:rPr lang="en-US" dirty="0" err="1"/>
              <a:t>behandlinger</a:t>
            </a:r>
            <a:r>
              <a:rPr lang="en-US" dirty="0"/>
              <a:t> </a:t>
            </a:r>
            <a:r>
              <a:rPr lang="en-US" dirty="0" err="1"/>
              <a:t>assosiert</a:t>
            </a:r>
            <a:r>
              <a:rPr lang="en-US" dirty="0"/>
              <a:t> med </a:t>
            </a:r>
            <a:r>
              <a:rPr lang="en-US" dirty="0" err="1"/>
              <a:t>mer</a:t>
            </a:r>
            <a:r>
              <a:rPr lang="en-US" dirty="0"/>
              <a:t> </a:t>
            </a:r>
            <a:r>
              <a:rPr lang="en-US" dirty="0" err="1"/>
              <a:t>fremskredet</a:t>
            </a:r>
            <a:r>
              <a:rPr lang="en-US" dirty="0"/>
              <a:t> </a:t>
            </a:r>
            <a:r>
              <a:rPr lang="en-US" dirty="0" err="1"/>
              <a:t>prostatakreft</a:t>
            </a:r>
            <a:r>
              <a:rPr lang="en-US" dirty="0"/>
              <a:t>.</a:t>
            </a: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40</a:t>
            </a:fld>
            <a:endParaRPr lang="en-US"/>
          </a:p>
        </p:txBody>
      </p:sp>
    </p:spTree>
    <p:extLst>
      <p:ext uri="{BB962C8B-B14F-4D97-AF65-F5344CB8AC3E}">
        <p14:creationId xmlns:p14="http://schemas.microsoft.com/office/powerpoint/2010/main" val="14309760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Og</a:t>
            </a:r>
            <a:r>
              <a:rPr lang="en-US" dirty="0"/>
              <a:t> den </a:t>
            </a:r>
            <a:r>
              <a:rPr lang="en-US" dirty="0" err="1"/>
              <a:t>tredje</a:t>
            </a:r>
            <a:r>
              <a:rPr lang="en-US" dirty="0"/>
              <a:t> </a:t>
            </a:r>
            <a:r>
              <a:rPr lang="en-US" dirty="0" err="1"/>
              <a:t>konklusjonen</a:t>
            </a:r>
            <a:r>
              <a:rPr lang="en-US" dirty="0"/>
              <a:t> vi </a:t>
            </a:r>
            <a:r>
              <a:rPr lang="en-US" dirty="0" err="1"/>
              <a:t>kan</a:t>
            </a:r>
            <a:r>
              <a:rPr lang="en-US" dirty="0"/>
              <a:t> </a:t>
            </a:r>
            <a:r>
              <a:rPr lang="en-US" dirty="0" err="1"/>
              <a:t>trekke</a:t>
            </a:r>
            <a:r>
              <a:rPr lang="en-US" dirty="0"/>
              <a:t> </a:t>
            </a:r>
            <a:r>
              <a:rPr lang="en-US" dirty="0" err="1"/>
              <a:t>fra</a:t>
            </a:r>
            <a:r>
              <a:rPr lang="en-US" dirty="0"/>
              <a:t> alle </a:t>
            </a:r>
            <a:r>
              <a:rPr lang="en-US" dirty="0" err="1"/>
              <a:t>dataene</a:t>
            </a:r>
            <a:r>
              <a:rPr lang="en-US" dirty="0"/>
              <a:t> </a:t>
            </a:r>
            <a:r>
              <a:rPr lang="en-US" dirty="0" err="1"/>
              <a:t>fra</a:t>
            </a:r>
            <a:r>
              <a:rPr lang="en-US" dirty="0"/>
              <a:t> EUPROMS-</a:t>
            </a:r>
            <a:r>
              <a:rPr lang="en-US" dirty="0" err="1"/>
              <a:t>studien</a:t>
            </a:r>
            <a:r>
              <a:rPr lang="en-US" dirty="0"/>
              <a:t> er at </a:t>
            </a:r>
            <a:r>
              <a:rPr lang="en-US" dirty="0" err="1"/>
              <a:t>behandling</a:t>
            </a:r>
            <a:r>
              <a:rPr lang="en-US" dirty="0"/>
              <a:t> </a:t>
            </a:r>
            <a:r>
              <a:rPr lang="en-US" dirty="0" err="1"/>
              <a:t>og</a:t>
            </a:r>
            <a:r>
              <a:rPr lang="en-US" dirty="0"/>
              <a:t> </a:t>
            </a:r>
            <a:r>
              <a:rPr lang="en-US" dirty="0" err="1"/>
              <a:t>støtte</a:t>
            </a:r>
            <a:r>
              <a:rPr lang="en-US" dirty="0"/>
              <a:t> av </a:t>
            </a:r>
            <a:r>
              <a:rPr lang="en-US" dirty="0" err="1"/>
              <a:t>høy</a:t>
            </a:r>
            <a:r>
              <a:rPr lang="en-US" dirty="0"/>
              <a:t> </a:t>
            </a:r>
            <a:r>
              <a:rPr lang="en-US" dirty="0" err="1"/>
              <a:t>kvalitet</a:t>
            </a:r>
            <a:r>
              <a:rPr lang="en-US" dirty="0"/>
              <a:t> er </a:t>
            </a:r>
            <a:r>
              <a:rPr lang="en-US" dirty="0" err="1"/>
              <a:t>viktig</a:t>
            </a:r>
            <a:r>
              <a:rPr lang="en-US" dirty="0"/>
              <a:t>. EUPROMS-</a:t>
            </a:r>
            <a:r>
              <a:rPr lang="en-US" dirty="0" err="1"/>
              <a:t>resultatene</a:t>
            </a:r>
            <a:r>
              <a:rPr lang="en-US" dirty="0"/>
              <a:t> </a:t>
            </a:r>
            <a:r>
              <a:rPr lang="en-US" dirty="0" err="1"/>
              <a:t>viser</a:t>
            </a:r>
            <a:r>
              <a:rPr lang="en-US" dirty="0"/>
              <a:t> de </a:t>
            </a:r>
            <a:r>
              <a:rPr lang="en-US" dirty="0" err="1"/>
              <a:t>alvorlige</a:t>
            </a:r>
            <a:r>
              <a:rPr lang="en-US" dirty="0"/>
              <a:t> </a:t>
            </a:r>
            <a:r>
              <a:rPr lang="en-US" dirty="0" err="1"/>
              <a:t>effektene</a:t>
            </a:r>
            <a:r>
              <a:rPr lang="en-US" dirty="0"/>
              <a:t> </a:t>
            </a:r>
            <a:r>
              <a:rPr lang="en-US" dirty="0" err="1"/>
              <a:t>som</a:t>
            </a:r>
            <a:r>
              <a:rPr lang="en-US" dirty="0"/>
              <a:t> </a:t>
            </a:r>
            <a:r>
              <a:rPr lang="en-US" dirty="0" err="1"/>
              <a:t>kan</a:t>
            </a:r>
            <a:r>
              <a:rPr lang="en-US" dirty="0"/>
              <a:t> </a:t>
            </a:r>
            <a:r>
              <a:rPr lang="en-US" dirty="0" err="1"/>
              <a:t>forekomme</a:t>
            </a:r>
            <a:r>
              <a:rPr lang="en-US" dirty="0"/>
              <a:t> med </a:t>
            </a:r>
            <a:r>
              <a:rPr lang="en-US" dirty="0" err="1"/>
              <a:t>behandling</a:t>
            </a:r>
            <a:r>
              <a:rPr lang="en-US" dirty="0"/>
              <a:t> for </a:t>
            </a:r>
            <a:r>
              <a:rPr lang="en-US" dirty="0" err="1"/>
              <a:t>prostatakreft</a:t>
            </a:r>
            <a:r>
              <a:rPr lang="en-US" dirty="0"/>
              <a:t>. </a:t>
            </a:r>
            <a:r>
              <a:rPr lang="en-US" dirty="0" err="1"/>
              <a:t>Menn</a:t>
            </a:r>
            <a:r>
              <a:rPr lang="en-US" dirty="0"/>
              <a:t> </a:t>
            </a:r>
            <a:r>
              <a:rPr lang="en-US" dirty="0" err="1"/>
              <a:t>trenger</a:t>
            </a:r>
            <a:r>
              <a:rPr lang="en-US" dirty="0"/>
              <a:t> all den </a:t>
            </a:r>
            <a:r>
              <a:rPr lang="en-US" dirty="0" err="1"/>
              <a:t>ekspertisen</a:t>
            </a:r>
            <a:r>
              <a:rPr lang="en-US" dirty="0"/>
              <a:t> </a:t>
            </a:r>
            <a:r>
              <a:rPr lang="en-US" dirty="0" err="1"/>
              <a:t>og</a:t>
            </a:r>
            <a:r>
              <a:rPr lang="en-US" dirty="0"/>
              <a:t> </a:t>
            </a:r>
            <a:r>
              <a:rPr lang="en-US" dirty="0" err="1"/>
              <a:t>erfaringen</a:t>
            </a:r>
            <a:r>
              <a:rPr lang="en-US" dirty="0"/>
              <a:t> de </a:t>
            </a:r>
            <a:r>
              <a:rPr lang="en-US" dirty="0" err="1"/>
              <a:t>kan</a:t>
            </a:r>
            <a:r>
              <a:rPr lang="en-US" dirty="0"/>
              <a:t> </a:t>
            </a:r>
            <a:r>
              <a:rPr lang="en-US" dirty="0" err="1"/>
              <a:t>få</a:t>
            </a:r>
            <a:r>
              <a:rPr lang="en-US" dirty="0"/>
              <a:t> under </a:t>
            </a:r>
            <a:r>
              <a:rPr lang="en-US" dirty="0" err="1"/>
              <a:t>behandlingen</a:t>
            </a:r>
            <a:r>
              <a:rPr lang="en-US" dirty="0"/>
              <a:t> </a:t>
            </a:r>
            <a:r>
              <a:rPr lang="en-US" dirty="0" err="1"/>
              <a:t>og</a:t>
            </a:r>
            <a:r>
              <a:rPr lang="en-US" dirty="0"/>
              <a:t> </a:t>
            </a:r>
            <a:r>
              <a:rPr lang="en-US" dirty="0" err="1"/>
              <a:t>etterpå</a:t>
            </a:r>
            <a:r>
              <a:rPr lang="en-US" dirty="0"/>
              <a:t>, med </a:t>
            </a:r>
            <a:r>
              <a:rPr lang="en-US" dirty="0" err="1"/>
              <a:t>informasjon</a:t>
            </a:r>
            <a:r>
              <a:rPr lang="en-US" dirty="0"/>
              <a:t> </a:t>
            </a:r>
            <a:r>
              <a:rPr lang="en-US" dirty="0" err="1"/>
              <a:t>og</a:t>
            </a:r>
            <a:r>
              <a:rPr lang="en-US" dirty="0"/>
              <a:t> </a:t>
            </a:r>
            <a:r>
              <a:rPr lang="en-US" dirty="0" err="1"/>
              <a:t>støtte</a:t>
            </a:r>
            <a:r>
              <a:rPr lang="en-US" dirty="0"/>
              <a:t> </a:t>
            </a:r>
            <a:r>
              <a:rPr lang="en-US" dirty="0" err="1"/>
              <a:t>på</a:t>
            </a:r>
            <a:r>
              <a:rPr lang="en-US" dirty="0"/>
              <a:t> </a:t>
            </a:r>
            <a:r>
              <a:rPr lang="en-US" dirty="0" err="1"/>
              <a:t>hvert</a:t>
            </a:r>
            <a:r>
              <a:rPr lang="en-US" dirty="0"/>
              <a:t> </a:t>
            </a:r>
            <a:r>
              <a:rPr lang="en-US" dirty="0" err="1"/>
              <a:t>trinn</a:t>
            </a:r>
            <a:r>
              <a:rPr lang="en-US" dirty="0"/>
              <a:t> av </a:t>
            </a:r>
            <a:r>
              <a:rPr lang="en-US" dirty="0" err="1"/>
              <a:t>reisen</a:t>
            </a:r>
            <a:r>
              <a:rPr lang="en-US" dirty="0"/>
              <a:t>. Alle </a:t>
            </a:r>
            <a:r>
              <a:rPr lang="en-US" dirty="0" err="1"/>
              <a:t>menn</a:t>
            </a:r>
            <a:r>
              <a:rPr lang="en-US" dirty="0"/>
              <a:t> med </a:t>
            </a:r>
            <a:r>
              <a:rPr lang="en-US" dirty="0" err="1"/>
              <a:t>prostatakreft</a:t>
            </a:r>
            <a:r>
              <a:rPr lang="en-US" dirty="0"/>
              <a:t> </a:t>
            </a:r>
            <a:r>
              <a:rPr lang="en-US" dirty="0" err="1"/>
              <a:t>bør</a:t>
            </a:r>
            <a:r>
              <a:rPr lang="en-US" dirty="0"/>
              <a:t> </a:t>
            </a:r>
            <a:r>
              <a:rPr lang="en-US" dirty="0" err="1"/>
              <a:t>behandles</a:t>
            </a:r>
            <a:r>
              <a:rPr lang="en-US" dirty="0"/>
              <a:t> </a:t>
            </a:r>
            <a:r>
              <a:rPr lang="en-US" dirty="0" err="1"/>
              <a:t>på</a:t>
            </a:r>
            <a:r>
              <a:rPr lang="en-US" dirty="0"/>
              <a:t> et </a:t>
            </a:r>
            <a:r>
              <a:rPr lang="en-US" dirty="0" err="1"/>
              <a:t>kreftsenter</a:t>
            </a:r>
            <a:r>
              <a:rPr lang="en-US" dirty="0"/>
              <a:t> med </a:t>
            </a:r>
            <a:r>
              <a:rPr lang="en-US" dirty="0" err="1"/>
              <a:t>tverrfaglige</a:t>
            </a:r>
            <a:r>
              <a:rPr lang="en-US" dirty="0"/>
              <a:t> team.</a:t>
            </a:r>
          </a:p>
        </p:txBody>
      </p:sp>
      <p:sp>
        <p:nvSpPr>
          <p:cNvPr id="4" name="Slide Number Placeholder 3"/>
          <p:cNvSpPr>
            <a:spLocks noGrp="1"/>
          </p:cNvSpPr>
          <p:nvPr>
            <p:ph type="sldNum" sz="quarter" idx="5"/>
          </p:nvPr>
        </p:nvSpPr>
        <p:spPr/>
        <p:txBody>
          <a:bodyPr/>
          <a:lstStyle/>
          <a:p>
            <a:fld id="{EE2C2793-E073-7A4C-BFE8-8257B50E4418}" type="slidenum">
              <a:rPr lang="en-US" smtClean="0"/>
              <a:t>41</a:t>
            </a:fld>
            <a:endParaRPr lang="en-US"/>
          </a:p>
        </p:txBody>
      </p:sp>
    </p:spTree>
    <p:extLst>
      <p:ext uri="{BB962C8B-B14F-4D97-AF65-F5344CB8AC3E}">
        <p14:creationId xmlns:p14="http://schemas.microsoft.com/office/powerpoint/2010/main" val="1941584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Det er viktig å forstå på hvilken måte denne studien er forskjellig fra tidligere studier, og hvorfor dette er viktig. De fleste studier om livskvalitet hos menn med prostatakreft utføres i kliniske miljøer. Med andre ord blir de mannlige pasientene stilt spørsmål av leger, eller de fyller ut et spørreskjema når de besøker sykehuset for behandling eller kontroll. Denne nettbaserte undersøkelsen ble utført av menn når de hadde tid og var hjemme. Dette betyr at de vil ha mer tid til å vurdere svarene og de kan også føle det lettere til å uttrykke hvordan de virkelig har det. Noen ganger er folk redde for å høres kritiske eller negative ut ovenfor leger og annet helsepersonell.</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a:t>
            </a:fld>
            <a:endParaRPr lang="en-US"/>
          </a:p>
        </p:txBody>
      </p:sp>
    </p:spTree>
    <p:extLst>
      <p:ext uri="{BB962C8B-B14F-4D97-AF65-F5344CB8AC3E}">
        <p14:creationId xmlns:p14="http://schemas.microsoft.com/office/powerpoint/2010/main" val="2118809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5</a:t>
            </a:fld>
            <a:endParaRPr lang="en-US"/>
          </a:p>
        </p:txBody>
      </p:sp>
    </p:spTree>
    <p:extLst>
      <p:ext uri="{BB962C8B-B14F-4D97-AF65-F5344CB8AC3E}">
        <p14:creationId xmlns:p14="http://schemas.microsoft.com/office/powerpoint/2010/main" val="1129055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Denne undersøkelsen presenterer et øyeblikksbilde </a:t>
            </a:r>
            <a:r>
              <a:rPr lang="ar-SA" sz="1200" kern="1200" dirty="0">
                <a:solidFill>
                  <a:schemeClr val="tx1"/>
                </a:solidFill>
                <a:effectLst/>
                <a:latin typeface="+mn-lt"/>
                <a:ea typeface="+mn-ea"/>
                <a:cs typeface="+mn-cs"/>
              </a:rPr>
              <a:t>– </a:t>
            </a:r>
            <a:r>
              <a:rPr lang="nb-NO" sz="1200" kern="1200" dirty="0">
                <a:solidFill>
                  <a:schemeClr val="tx1"/>
                </a:solidFill>
                <a:effectLst/>
                <a:latin typeface="+mn-lt"/>
                <a:ea typeface="+mn-ea"/>
                <a:cs typeface="+mn-cs"/>
              </a:rPr>
              <a:t>et tverrsnitt av den mannlige befolkningen som har blitt behandlet for prostatakreft over hele Europa. Undersøkelsen spurte: «Hvordan er livet for deg akkurat nå?»</a:t>
            </a:r>
          </a:p>
          <a:p>
            <a:endParaRPr lang="en-GB"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Studien kunne ikke se på den medisinske tilstanden for de enkelte respondentene før behandlingen, eller hvordan prostatakreftpasienter skiller seg fra befolkningen generelt. Det ville ha vært en annen type studie.</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6</a:t>
            </a:fld>
            <a:endParaRPr lang="en-US"/>
          </a:p>
        </p:txBody>
      </p:sp>
    </p:spTree>
    <p:extLst>
      <p:ext uri="{BB962C8B-B14F-4D97-AF65-F5344CB8AC3E}">
        <p14:creationId xmlns:p14="http://schemas.microsoft.com/office/powerpoint/2010/main" val="927580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7</a:t>
            </a:fld>
            <a:endParaRPr lang="en-US"/>
          </a:p>
        </p:txBody>
      </p:sp>
    </p:spTree>
    <p:extLst>
      <p:ext uri="{BB962C8B-B14F-4D97-AF65-F5344CB8AC3E}">
        <p14:creationId xmlns:p14="http://schemas.microsoft.com/office/powerpoint/2010/main" val="3727862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Undersøkelsen inkluderte spørsmål for å fastsette demografi og en rekke spørsmål for å fastsette helse, dagliglivsaktiviteter og livskvalitet ved hjelp av tre validerte målinger som ofte brukes i helseundersøkelser:</a:t>
            </a:r>
            <a:endParaRPr lang="en-GB"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EQ-5D-5L</a:t>
            </a:r>
            <a:endParaRPr lang="en-GB"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EORTC-QLQ-C30 </a:t>
            </a:r>
            <a:endParaRPr lang="en-GB"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EPIC-26</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8</a:t>
            </a:fld>
            <a:endParaRPr lang="en-US"/>
          </a:p>
        </p:txBody>
      </p:sp>
    </p:spTree>
    <p:extLst>
      <p:ext uri="{BB962C8B-B14F-4D97-AF65-F5344CB8AC3E}">
        <p14:creationId xmlns:p14="http://schemas.microsoft.com/office/powerpoint/2010/main" val="3985248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tx1">
                    <a:lumMod val="65000"/>
                    <a:lumOff val="35000"/>
                  </a:schemeClr>
                </a:solidFill>
                <a:latin typeface="Roboto" panose="02000000000000000000" pitchFamily="2" charset="0"/>
              </a:rPr>
              <a:t>Utvalgets</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størrelse</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på</a:t>
            </a:r>
            <a:r>
              <a:rPr lang="en-GB" sz="1200" dirty="0">
                <a:solidFill>
                  <a:schemeClr val="tx1">
                    <a:lumMod val="65000"/>
                    <a:lumOff val="35000"/>
                  </a:schemeClr>
                </a:solidFill>
                <a:latin typeface="Roboto" panose="02000000000000000000" pitchFamily="2" charset="0"/>
              </a:rPr>
              <a:t> 3000 </a:t>
            </a:r>
            <a:r>
              <a:rPr lang="en-GB" sz="1200" dirty="0" err="1">
                <a:solidFill>
                  <a:schemeClr val="tx1">
                    <a:lumMod val="65000"/>
                    <a:lumOff val="35000"/>
                  </a:schemeClr>
                </a:solidFill>
                <a:latin typeface="Roboto" panose="02000000000000000000" pitchFamily="2" charset="0"/>
              </a:rPr>
              <a:t>respondenter</a:t>
            </a:r>
            <a:r>
              <a:rPr lang="en-GB" sz="1200" dirty="0">
                <a:solidFill>
                  <a:schemeClr val="tx1">
                    <a:lumMod val="65000"/>
                    <a:lumOff val="35000"/>
                  </a:schemeClr>
                </a:solidFill>
                <a:latin typeface="Roboto" panose="02000000000000000000" pitchFamily="2" charset="0"/>
              </a:rPr>
              <a:t> er </a:t>
            </a:r>
            <a:r>
              <a:rPr lang="en-GB" sz="1200" dirty="0" err="1">
                <a:solidFill>
                  <a:schemeClr val="tx1">
                    <a:lumMod val="65000"/>
                    <a:lumOff val="35000"/>
                  </a:schemeClr>
                </a:solidFill>
                <a:latin typeface="Roboto" panose="02000000000000000000" pitchFamily="2" charset="0"/>
              </a:rPr>
              <a:t>svært</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stor</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og</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gir</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resultatene</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tyngde</a:t>
            </a:r>
            <a:r>
              <a:rPr lang="en-GB" sz="1200" dirty="0">
                <a:solidFill>
                  <a:schemeClr val="tx1">
                    <a:lumMod val="65000"/>
                    <a:lumOff val="35000"/>
                  </a:schemeClr>
                </a:solidFill>
                <a:latin typeface="Roboto" panose="02000000000000000000"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latin typeface="Roboto" panose="02000000000000000000" pitchFamily="2" charset="0"/>
              </a:rPr>
              <a:t>Det var bred </a:t>
            </a:r>
            <a:r>
              <a:rPr lang="en-GB" sz="1200" dirty="0" err="1">
                <a:solidFill>
                  <a:schemeClr val="tx1">
                    <a:lumMod val="65000"/>
                    <a:lumOff val="35000"/>
                  </a:schemeClr>
                </a:solidFill>
                <a:latin typeface="Roboto" panose="02000000000000000000" pitchFamily="2" charset="0"/>
              </a:rPr>
              <a:t>respons</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i</a:t>
            </a:r>
            <a:r>
              <a:rPr lang="en-GB" sz="1200" dirty="0">
                <a:solidFill>
                  <a:schemeClr val="tx1">
                    <a:lumMod val="65000"/>
                    <a:lumOff val="35000"/>
                  </a:schemeClr>
                </a:solidFill>
                <a:latin typeface="Roboto" panose="02000000000000000000" pitchFamily="2" charset="0"/>
              </a:rPr>
              <a:t> 25 land, men med </a:t>
            </a:r>
            <a:r>
              <a:rPr lang="en-GB" sz="1200" dirty="0" err="1">
                <a:solidFill>
                  <a:schemeClr val="tx1">
                    <a:lumMod val="65000"/>
                    <a:lumOff val="35000"/>
                  </a:schemeClr>
                </a:solidFill>
                <a:latin typeface="Roboto" panose="02000000000000000000" pitchFamily="2" charset="0"/>
              </a:rPr>
              <a:t>en</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underrepresentasjon</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fra</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Øst</a:t>
            </a:r>
            <a:r>
              <a:rPr lang="en-GB" sz="1200" dirty="0">
                <a:solidFill>
                  <a:schemeClr val="tx1">
                    <a:lumMod val="65000"/>
                    <a:lumOff val="35000"/>
                  </a:schemeClr>
                </a:solidFill>
                <a:latin typeface="Roboto" panose="02000000000000000000" pitchFamily="2" charset="0"/>
              </a:rPr>
              <a:t>-Europa </a:t>
            </a:r>
            <a:r>
              <a:rPr lang="en-GB" sz="1200" dirty="0" err="1">
                <a:solidFill>
                  <a:schemeClr val="tx1">
                    <a:lumMod val="65000"/>
                    <a:lumOff val="35000"/>
                  </a:schemeClr>
                </a:solidFill>
                <a:latin typeface="Roboto" panose="02000000000000000000" pitchFamily="2" charset="0"/>
              </a:rPr>
              <a:t>samt</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noe</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underrepresentasjon</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fra</a:t>
            </a:r>
            <a:r>
              <a:rPr lang="en-GB" sz="1200" dirty="0">
                <a:solidFill>
                  <a:schemeClr val="tx1">
                    <a:lumMod val="65000"/>
                    <a:lumOff val="35000"/>
                  </a:schemeClr>
                </a:solidFill>
                <a:latin typeface="Roboto" panose="02000000000000000000" pitchFamily="2" charset="0"/>
              </a:rPr>
              <a:t> </a:t>
            </a:r>
            <a:r>
              <a:rPr lang="en-GB" sz="1200" dirty="0" err="1">
                <a:solidFill>
                  <a:schemeClr val="tx1">
                    <a:lumMod val="65000"/>
                    <a:lumOff val="35000"/>
                  </a:schemeClr>
                </a:solidFill>
                <a:latin typeface="Roboto" panose="02000000000000000000" pitchFamily="2" charset="0"/>
              </a:rPr>
              <a:t>Sør</a:t>
            </a:r>
            <a:r>
              <a:rPr lang="en-GB" sz="1200" dirty="0">
                <a:solidFill>
                  <a:schemeClr val="tx1">
                    <a:lumMod val="65000"/>
                    <a:lumOff val="35000"/>
                  </a:schemeClr>
                </a:solidFill>
                <a:latin typeface="Roboto" panose="02000000000000000000" pitchFamily="2" charset="0"/>
              </a:rPr>
              <a:t>-Europa.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9</a:t>
            </a:fld>
            <a:endParaRPr lang="en-US"/>
          </a:p>
        </p:txBody>
      </p:sp>
    </p:spTree>
    <p:extLst>
      <p:ext uri="{BB962C8B-B14F-4D97-AF65-F5344CB8AC3E}">
        <p14:creationId xmlns:p14="http://schemas.microsoft.com/office/powerpoint/2010/main" val="3500987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3/23/21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508168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3/23/21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613236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3/23/21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66056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3/23/21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386326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F1FA7AC5-6045-4418-8E60-F48788734473}" type="datetimeFigureOut">
              <a:rPr lang="en-US" smtClean="0"/>
              <a:t>3/23/21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875206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F1FA7AC5-6045-4418-8E60-F48788734473}" type="datetimeFigureOut">
              <a:rPr lang="en-US" smtClean="0"/>
              <a:t>3/23/21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40129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F1FA7AC5-6045-4418-8E60-F48788734473}" type="datetimeFigureOut">
              <a:rPr lang="en-US" smtClean="0"/>
              <a:t>3/23/21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056490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F1FA7AC5-6045-4418-8E60-F48788734473}" type="datetimeFigureOut">
              <a:rPr lang="en-US" smtClean="0"/>
              <a:t>3/23/21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573976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FA7AC5-6045-4418-8E60-F48788734473}" type="datetimeFigureOut">
              <a:rPr lang="en-US" smtClean="0"/>
              <a:t>3/23/21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201795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1FA7AC5-6045-4418-8E60-F48788734473}" type="datetimeFigureOut">
              <a:rPr lang="en-US" smtClean="0"/>
              <a:t>3/23/21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52620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1FA7AC5-6045-4418-8E60-F48788734473}" type="datetimeFigureOut">
              <a:rPr lang="en-US" smtClean="0"/>
              <a:t>3/23/21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42868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FA7AC5-6045-4418-8E60-F48788734473}" type="datetimeFigureOut">
              <a:rPr lang="en-US" smtClean="0"/>
              <a:t>3/23/21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1CAF9-4461-454A-B702-D536C3775752}" type="slidenum">
              <a:rPr lang="en-US" smtClean="0"/>
              <a:t>‹#›</a:t>
            </a:fld>
            <a:endParaRPr lang="en-US"/>
          </a:p>
        </p:txBody>
      </p:sp>
    </p:spTree>
    <p:extLst>
      <p:ext uri="{BB962C8B-B14F-4D97-AF65-F5344CB8AC3E}">
        <p14:creationId xmlns:p14="http://schemas.microsoft.com/office/powerpoint/2010/main" val="3931132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7214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latin typeface="Roboto" panose="02000000000000000000" pitchFamily="2" charset="0"/>
                <a:ea typeface="Roboto" panose="02000000000000000000" pitchFamily="2" charset="0"/>
              </a:rPr>
            </a:br>
            <a:r>
              <a:rPr lang="en-GB" sz="5400" dirty="0">
                <a:solidFill>
                  <a:schemeClr val="accent1">
                    <a:lumMod val="50000"/>
                  </a:schemeClr>
                </a:solidFill>
                <a:latin typeface="Roboto" panose="02000000000000000000" pitchFamily="2" charset="0"/>
                <a:ea typeface="Roboto" panose="02000000000000000000" pitchFamily="2" charset="0"/>
              </a:rPr>
              <a:t>EUPROMS-</a:t>
            </a:r>
            <a:r>
              <a:rPr lang="en-GB" sz="5400" dirty="0" err="1">
                <a:solidFill>
                  <a:schemeClr val="accent1">
                    <a:lumMod val="50000"/>
                  </a:schemeClr>
                </a:solidFill>
                <a:latin typeface="Roboto" panose="02000000000000000000" pitchFamily="2" charset="0"/>
                <a:ea typeface="Roboto" panose="02000000000000000000" pitchFamily="2" charset="0"/>
              </a:rPr>
              <a:t>studie</a:t>
            </a:r>
            <a:endParaRPr lang="en-GB" sz="5400" dirty="0">
              <a:solidFill>
                <a:schemeClr val="accent1">
                  <a:lumMod val="50000"/>
                </a:schemeClr>
              </a:solidFill>
              <a:latin typeface="Roboto" panose="02000000000000000000" pitchFamily="2" charset="0"/>
              <a:ea typeface="Roboto" panose="02000000000000000000" pitchFamily="2" charset="0"/>
            </a:endParaRPr>
          </a:p>
          <a:p>
            <a:pPr>
              <a:spcBef>
                <a:spcPts val="1200"/>
              </a:spcBef>
            </a:pPr>
            <a:r>
              <a:rPr lang="en-GB" sz="2800" dirty="0">
                <a:latin typeface="Roboto" panose="02000000000000000000" pitchFamily="2" charset="0"/>
                <a:ea typeface="Roboto" panose="02000000000000000000" pitchFamily="2" charset="0"/>
              </a:rPr>
              <a:t>Europa </a:t>
            </a:r>
            <a:r>
              <a:rPr lang="en-GB" sz="2800" dirty="0" err="1">
                <a:latin typeface="Roboto" panose="02000000000000000000" pitchFamily="2" charset="0"/>
                <a:ea typeface="Roboto" panose="02000000000000000000" pitchFamily="2" charset="0"/>
              </a:rPr>
              <a:t>Uomo</a:t>
            </a:r>
            <a:r>
              <a:rPr lang="en-GB" sz="2800" dirty="0">
                <a:latin typeface="Roboto" panose="02000000000000000000" pitchFamily="2" charset="0"/>
                <a:ea typeface="Roboto" panose="02000000000000000000" pitchFamily="2" charset="0"/>
              </a:rPr>
              <a:t> </a:t>
            </a:r>
            <a:r>
              <a:rPr lang="en-GB" sz="2800" dirty="0" err="1">
                <a:latin typeface="Roboto" panose="02000000000000000000" pitchFamily="2" charset="0"/>
                <a:ea typeface="Roboto" panose="02000000000000000000" pitchFamily="2" charset="0"/>
              </a:rPr>
              <a:t>pasientrapportert</a:t>
            </a:r>
            <a:r>
              <a:rPr lang="en-GB" sz="2800" dirty="0">
                <a:latin typeface="Roboto" panose="02000000000000000000" pitchFamily="2" charset="0"/>
                <a:ea typeface="Roboto" panose="02000000000000000000" pitchFamily="2" charset="0"/>
              </a:rPr>
              <a:t> </a:t>
            </a:r>
            <a:r>
              <a:rPr lang="en-GB" sz="2800" dirty="0" err="1">
                <a:latin typeface="Roboto" panose="02000000000000000000" pitchFamily="2" charset="0"/>
                <a:ea typeface="Roboto" panose="02000000000000000000" pitchFamily="2" charset="0"/>
              </a:rPr>
              <a:t>resultatstudie</a:t>
            </a:r>
            <a:r>
              <a:rPr lang="en-GB" sz="2800" dirty="0">
                <a:latin typeface="Roboto" panose="02000000000000000000" pitchFamily="2" charset="0"/>
                <a:ea typeface="Roboto" panose="02000000000000000000" pitchFamily="2" charset="0"/>
              </a:rPr>
              <a:t> </a:t>
            </a:r>
          </a:p>
          <a:p>
            <a:endParaRPr lang="en-GB" sz="2400" dirty="0">
              <a:latin typeface="Roboto" panose="02000000000000000000" pitchFamily="2" charset="0"/>
              <a:ea typeface="Roboto" panose="02000000000000000000" pitchFamily="2" charset="0"/>
            </a:endParaRPr>
          </a:p>
          <a:p>
            <a:r>
              <a:rPr lang="en-GB" sz="2300" dirty="0">
                <a:latin typeface="Roboto" panose="02000000000000000000" pitchFamily="2" charset="0"/>
                <a:ea typeface="Roboto" panose="02000000000000000000" pitchFamily="2" charset="0"/>
              </a:rPr>
              <a:t>Den </a:t>
            </a:r>
            <a:r>
              <a:rPr lang="en-GB" sz="2300" dirty="0" err="1">
                <a:latin typeface="Roboto" panose="02000000000000000000" pitchFamily="2" charset="0"/>
                <a:ea typeface="Roboto" panose="02000000000000000000" pitchFamily="2" charset="0"/>
              </a:rPr>
              <a:t>aller</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første</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livskvalitetsundersøkelse</a:t>
            </a:r>
            <a:r>
              <a:rPr lang="en-GB" sz="2300" dirty="0">
                <a:latin typeface="Roboto" panose="02000000000000000000" pitchFamily="2" charset="0"/>
                <a:ea typeface="Roboto" panose="02000000000000000000" pitchFamily="2" charset="0"/>
              </a:rPr>
              <a:t> for </a:t>
            </a:r>
            <a:r>
              <a:rPr lang="en-GB" sz="2300" dirty="0" err="1">
                <a:latin typeface="Roboto" panose="02000000000000000000" pitchFamily="2" charset="0"/>
                <a:ea typeface="Roboto" panose="02000000000000000000" pitchFamily="2" charset="0"/>
              </a:rPr>
              <a:t>pasienter</a:t>
            </a:r>
            <a:r>
              <a:rPr lang="en-GB" sz="2300" dirty="0">
                <a:latin typeface="Roboto" panose="02000000000000000000" pitchFamily="2" charset="0"/>
                <a:ea typeface="Roboto" panose="02000000000000000000" pitchFamily="2" charset="0"/>
              </a:rPr>
              <a:t> med </a:t>
            </a:r>
            <a:r>
              <a:rPr lang="en-GB" sz="2300" dirty="0" err="1">
                <a:latin typeface="Roboto" panose="02000000000000000000" pitchFamily="2" charset="0"/>
                <a:ea typeface="Roboto" panose="02000000000000000000" pitchFamily="2" charset="0"/>
              </a:rPr>
              <a:t>prostatakreft</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utført</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av</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pasienter</a:t>
            </a:r>
            <a:r>
              <a:rPr lang="en-GB" sz="2300" dirty="0">
                <a:latin typeface="Roboto" panose="02000000000000000000" pitchFamily="2" charset="0"/>
                <a:ea typeface="Roboto" panose="02000000000000000000" pitchFamily="2" charset="0"/>
              </a:rPr>
              <a:t> for </a:t>
            </a:r>
            <a:r>
              <a:rPr lang="en-GB" sz="2300" dirty="0" err="1">
                <a:latin typeface="Roboto" panose="02000000000000000000" pitchFamily="2" charset="0"/>
                <a:ea typeface="Roboto" panose="02000000000000000000" pitchFamily="2" charset="0"/>
              </a:rPr>
              <a:t>pasienter</a:t>
            </a:r>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48365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23172" y="-545412"/>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5" name="Rectangle 14">
            <a:extLst>
              <a:ext uri="{FF2B5EF4-FFF2-40B4-BE49-F238E27FC236}">
                <a16:creationId xmlns:a16="http://schemas.microsoft.com/office/drawing/2014/main" id="{798549FF-D602-B242-9B0B-6BBDEAB1D18B}"/>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6" name="Tekstvak 1">
            <a:extLst>
              <a:ext uri="{FF2B5EF4-FFF2-40B4-BE49-F238E27FC236}">
                <a16:creationId xmlns:a16="http://schemas.microsoft.com/office/drawing/2014/main" id="{38CFD700-E3F4-9C43-B700-0E3404A3B4F9}"/>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Respondentens</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profil</a:t>
            </a:r>
            <a:endParaRPr lang="en-US" sz="4600" dirty="0">
              <a:solidFill>
                <a:srgbClr val="757070"/>
              </a:solidFill>
              <a:latin typeface="Roboto" panose="02000000000000000000" pitchFamily="2" charset="0"/>
              <a:cs typeface="Apercu Regular"/>
            </a:endParaRPr>
          </a:p>
        </p:txBody>
      </p:sp>
      <p:pic>
        <p:nvPicPr>
          <p:cNvPr id="19" name="Picture 18" descr="Blue logo.png">
            <a:extLst>
              <a:ext uri="{FF2B5EF4-FFF2-40B4-BE49-F238E27FC236}">
                <a16:creationId xmlns:a16="http://schemas.microsoft.com/office/drawing/2014/main" id="{E20118D8-EC83-5945-B210-F6234D9D9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4225BE76-0546-5340-B961-3E9DB57906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139" y="1387110"/>
            <a:ext cx="8837851" cy="5043670"/>
          </a:xfrm>
          <a:prstGeom prst="rect">
            <a:avLst/>
          </a:prstGeom>
        </p:spPr>
      </p:pic>
    </p:spTree>
    <p:extLst>
      <p:ext uri="{BB962C8B-B14F-4D97-AF65-F5344CB8AC3E}">
        <p14:creationId xmlns:p14="http://schemas.microsoft.com/office/powerpoint/2010/main" val="10187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23172" y="-545412"/>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0" name="Rectangle 19">
            <a:extLst>
              <a:ext uri="{FF2B5EF4-FFF2-40B4-BE49-F238E27FC236}">
                <a16:creationId xmlns:a16="http://schemas.microsoft.com/office/drawing/2014/main" id="{3BC76C40-3327-3443-A478-3467DB650E02}"/>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1" name="Tekstvak 1">
            <a:extLst>
              <a:ext uri="{FF2B5EF4-FFF2-40B4-BE49-F238E27FC236}">
                <a16:creationId xmlns:a16="http://schemas.microsoft.com/office/drawing/2014/main" id="{5F7160EC-51F8-9646-9A16-055A71003836}"/>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Respondentens</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profil</a:t>
            </a:r>
            <a:endParaRPr lang="en-US" sz="4600" dirty="0">
              <a:solidFill>
                <a:srgbClr val="757070"/>
              </a:solidFill>
              <a:latin typeface="Roboto" panose="02000000000000000000" pitchFamily="2" charset="0"/>
              <a:cs typeface="Apercu Regular"/>
            </a:endParaRPr>
          </a:p>
        </p:txBody>
      </p:sp>
      <p:pic>
        <p:nvPicPr>
          <p:cNvPr id="25" name="Picture 24" descr="Blue logo.png">
            <a:extLst>
              <a:ext uri="{FF2B5EF4-FFF2-40B4-BE49-F238E27FC236}">
                <a16:creationId xmlns:a16="http://schemas.microsoft.com/office/drawing/2014/main" id="{8C8F7FF3-1861-1545-AE92-04962B8D9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9270658C-2D37-474C-B4CD-FF6538B95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844" y="1606550"/>
            <a:ext cx="8986999" cy="4447015"/>
          </a:xfrm>
          <a:prstGeom prst="rect">
            <a:avLst/>
          </a:prstGeom>
        </p:spPr>
      </p:pic>
    </p:spTree>
    <p:extLst>
      <p:ext uri="{BB962C8B-B14F-4D97-AF65-F5344CB8AC3E}">
        <p14:creationId xmlns:p14="http://schemas.microsoft.com/office/powerpoint/2010/main" val="1123287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graphicFrame>
        <p:nvGraphicFramePr>
          <p:cNvPr id="8" name="Grafiek 7">
            <a:extLst>
              <a:ext uri="{FF2B5EF4-FFF2-40B4-BE49-F238E27FC236}">
                <a16:creationId xmlns:a16="http://schemas.microsoft.com/office/drawing/2014/main" id="{46F60063-DFA1-4031-B50D-786756FCF277}"/>
              </a:ext>
            </a:extLst>
          </p:cNvPr>
          <p:cNvGraphicFramePr>
            <a:graphicFrameLocks/>
          </p:cNvGraphicFramePr>
          <p:nvPr/>
        </p:nvGraphicFramePr>
        <p:xfrm>
          <a:off x="-144109" y="1247344"/>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7" name="Rectangle 16">
            <a:extLst>
              <a:ext uri="{FF2B5EF4-FFF2-40B4-BE49-F238E27FC236}">
                <a16:creationId xmlns:a16="http://schemas.microsoft.com/office/drawing/2014/main" id="{482CFB0B-AAF3-754E-9D2E-55B2296C71AC}"/>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4" name="Tekstvak 1">
            <a:extLst>
              <a:ext uri="{FF2B5EF4-FFF2-40B4-BE49-F238E27FC236}">
                <a16:creationId xmlns:a16="http://schemas.microsoft.com/office/drawing/2014/main" id="{402CAA52-814F-3F4F-95A1-0DD335F497AB}"/>
              </a:ext>
            </a:extLst>
          </p:cNvPr>
          <p:cNvSpPr txBox="1"/>
          <p:nvPr/>
        </p:nvSpPr>
        <p:spPr>
          <a:xfrm>
            <a:off x="742462" y="187036"/>
            <a:ext cx="6689043"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Behandlingsprofil</a:t>
            </a:r>
            <a:endParaRPr lang="en-US" sz="4600" dirty="0">
              <a:solidFill>
                <a:srgbClr val="757070"/>
              </a:solidFill>
              <a:latin typeface="Roboto" panose="02000000000000000000" pitchFamily="2" charset="0"/>
              <a:cs typeface="Apercu Regular"/>
            </a:endParaRPr>
          </a:p>
        </p:txBody>
      </p:sp>
      <p:pic>
        <p:nvPicPr>
          <p:cNvPr id="4" name="Picture 3">
            <a:extLst>
              <a:ext uri="{FF2B5EF4-FFF2-40B4-BE49-F238E27FC236}">
                <a16:creationId xmlns:a16="http://schemas.microsoft.com/office/drawing/2014/main" id="{C488C617-9571-AE48-92B9-EB480EF32E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647" y="1479550"/>
            <a:ext cx="8641462" cy="4574015"/>
          </a:xfrm>
          <a:prstGeom prst="rect">
            <a:avLst/>
          </a:prstGeom>
        </p:spPr>
      </p:pic>
    </p:spTree>
    <p:extLst>
      <p:ext uri="{BB962C8B-B14F-4D97-AF65-F5344CB8AC3E}">
        <p14:creationId xmlns:p14="http://schemas.microsoft.com/office/powerpoint/2010/main" val="679992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Analysen</a:t>
            </a:r>
            <a:endParaRPr lang="en-US" sz="4600" dirty="0">
              <a:solidFill>
                <a:srgbClr val="757070"/>
              </a:solidFill>
              <a:latin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4724370"/>
          </a:xfrm>
          <a:prstGeom prst="rect">
            <a:avLst/>
          </a:prstGeom>
          <a:noFill/>
        </p:spPr>
        <p:txBody>
          <a:bodyPr wrap="square" rtlCol="0">
            <a:spAutoFit/>
          </a:bodyPr>
          <a:lstStyle/>
          <a:p>
            <a:r>
              <a:rPr lang="en-GB" sz="2300" dirty="0" err="1">
                <a:solidFill>
                  <a:schemeClr val="tx1">
                    <a:lumMod val="65000"/>
                    <a:lumOff val="35000"/>
                  </a:schemeClr>
                </a:solidFill>
                <a:latin typeface="Roboto" panose="02000000000000000000" pitchFamily="2" charset="0"/>
              </a:rPr>
              <a:t>Analysen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av</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dataene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ble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utført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av</a:t>
            </a:r>
            <a:r>
              <a:rPr lang="en-GB" sz="2300" dirty="0">
                <a:solidFill>
                  <a:schemeClr val="tx1">
                    <a:lumMod val="65000"/>
                    <a:lumOff val="35000"/>
                  </a:schemeClr>
                </a:solidFill>
                <a:latin typeface="Roboto" panose="02000000000000000000" pitchFamily="2" charset="0"/>
              </a:rPr>
              <a:t> professor Monique </a:t>
            </a:r>
            <a:r>
              <a:rPr lang="en-GB" sz="2300" dirty="0" err="1">
                <a:solidFill>
                  <a:schemeClr val="tx1">
                    <a:lumMod val="65000"/>
                    <a:lumOff val="35000"/>
                  </a:schemeClr>
                </a:solidFill>
                <a:latin typeface="Roboto" panose="02000000000000000000" pitchFamily="2" charset="0"/>
              </a:rPr>
              <a:t>Roobol</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og</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hennes</a:t>
            </a:r>
            <a:r>
              <a:rPr lang="en-GB" sz="2300" dirty="0">
                <a:solidFill>
                  <a:schemeClr val="tx1">
                    <a:lumMod val="65000"/>
                    <a:lumOff val="35000"/>
                  </a:schemeClr>
                </a:solidFill>
                <a:latin typeface="Roboto" panose="02000000000000000000" pitchFamily="2" charset="0"/>
              </a:rPr>
              <a:t> team </a:t>
            </a:r>
            <a:r>
              <a:rPr lang="en-GB" sz="2300" dirty="0" err="1">
                <a:solidFill>
                  <a:schemeClr val="tx1">
                    <a:lumMod val="65000"/>
                    <a:lumOff val="35000"/>
                  </a:schemeClr>
                </a:solidFill>
                <a:latin typeface="Roboto" panose="02000000000000000000" pitchFamily="2" charset="0"/>
              </a:rPr>
              <a:t>ved</a:t>
            </a:r>
            <a:r>
              <a:rPr lang="en-GB" sz="2300" dirty="0">
                <a:solidFill>
                  <a:schemeClr val="tx1">
                    <a:lumMod val="65000"/>
                    <a:lumOff val="35000"/>
                  </a:schemeClr>
                </a:solidFill>
                <a:latin typeface="Roboto" panose="02000000000000000000" pitchFamily="2" charset="0"/>
              </a:rPr>
              <a:t> Erasmus University Medical </a:t>
            </a:r>
            <a:r>
              <a:rPr lang="en-GB" sz="2300" dirty="0" err="1">
                <a:solidFill>
                  <a:schemeClr val="tx1">
                    <a:lumMod val="65000"/>
                    <a:lumOff val="35000"/>
                  </a:schemeClr>
                </a:solidFill>
                <a:latin typeface="Roboto" panose="02000000000000000000" pitchFamily="2" charset="0"/>
              </a:rPr>
              <a:t>Center</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Institutt</a:t>
            </a:r>
            <a:r>
              <a:rPr lang="en-GB" sz="2300" dirty="0">
                <a:solidFill>
                  <a:schemeClr val="tx1">
                    <a:lumMod val="65000"/>
                    <a:lumOff val="35000"/>
                  </a:schemeClr>
                </a:solidFill>
                <a:latin typeface="Roboto" panose="02000000000000000000" pitchFamily="2" charset="0"/>
              </a:rPr>
              <a:t> for </a:t>
            </a:r>
            <a:r>
              <a:rPr lang="en-GB" sz="2300" dirty="0" err="1">
                <a:solidFill>
                  <a:schemeClr val="tx1">
                    <a:lumMod val="65000"/>
                    <a:lumOff val="35000"/>
                  </a:schemeClr>
                </a:solidFill>
                <a:latin typeface="Roboto" panose="02000000000000000000" pitchFamily="2" charset="0"/>
              </a:rPr>
              <a:t>urologi</a:t>
            </a:r>
            <a:r>
              <a:rPr lang="en-GB" sz="2300" dirty="0">
                <a:solidFill>
                  <a:schemeClr val="tx1">
                    <a:lumMod val="65000"/>
                    <a:lumOff val="35000"/>
                  </a:schemeClr>
                </a:solidFill>
                <a:latin typeface="Roboto" panose="02000000000000000000" pitchFamily="2" charset="0"/>
              </a:rPr>
              <a:t>, Rotterdam.</a:t>
            </a:r>
          </a:p>
          <a:p>
            <a:endParaRPr lang="en-GB" sz="2300" dirty="0">
              <a:solidFill>
                <a:schemeClr val="tx1">
                  <a:lumMod val="65000"/>
                  <a:lumOff val="35000"/>
                </a:schemeClr>
              </a:solidFill>
              <a:latin typeface="Roboto" panose="02000000000000000000" pitchFamily="2" charset="0"/>
            </a:endParaRPr>
          </a:p>
          <a:p>
            <a:r>
              <a:rPr lang="en-GB" sz="2300" dirty="0" err="1">
                <a:solidFill>
                  <a:schemeClr val="tx1">
                    <a:lumMod val="65000"/>
                    <a:lumOff val="35000"/>
                  </a:schemeClr>
                </a:solidFill>
                <a:latin typeface="Roboto" panose="02000000000000000000" pitchFamily="2" charset="0"/>
              </a:rPr>
              <a:t>Analysen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deres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ga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resultatene</a:t>
            </a:r>
            <a:r>
              <a:rPr lang="en-GB" sz="2300" dirty="0">
                <a:solidFill>
                  <a:schemeClr val="tx1">
                    <a:lumMod val="65000"/>
                    <a:lumOff val="35000"/>
                  </a:schemeClr>
                </a:solidFill>
                <a:latin typeface="Roboto" panose="02000000000000000000" pitchFamily="2" charset="0"/>
              </a:rPr>
              <a:t> her </a:t>
            </a:r>
            <a:r>
              <a:rPr lang="en-GB" sz="2300" dirty="0" err="1">
                <a:solidFill>
                  <a:schemeClr val="tx1">
                    <a:lumMod val="65000"/>
                    <a:lumOff val="35000"/>
                  </a:schemeClr>
                </a:solidFill>
                <a:latin typeface="Roboto" panose="02000000000000000000" pitchFamily="2" charset="0"/>
              </a:rPr>
              <a:t>og</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vitenskapelige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artikler</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r>
              <a:rPr lang="en-GB" sz="2300" dirty="0" err="1">
                <a:solidFill>
                  <a:schemeClr val="tx1">
                    <a:lumMod val="65000"/>
                    <a:lumOff val="35000"/>
                  </a:schemeClr>
                </a:solidFill>
                <a:latin typeface="Roboto" panose="02000000000000000000" pitchFamily="2" charset="0"/>
              </a:rPr>
              <a:t>Noen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av</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funnene</a:t>
            </a:r>
            <a:r>
              <a:rPr lang="en-GB" sz="2300" dirty="0">
                <a:solidFill>
                  <a:schemeClr val="tx1">
                    <a:lumMod val="65000"/>
                    <a:lumOff val="35000"/>
                  </a:schemeClr>
                </a:solidFill>
                <a:latin typeface="Roboto" panose="02000000000000000000" pitchFamily="2" charset="0"/>
              </a:rPr>
              <a:t> her er </a:t>
            </a:r>
            <a:r>
              <a:rPr lang="en-GB" sz="2300" dirty="0" err="1">
                <a:solidFill>
                  <a:schemeClr val="tx1">
                    <a:lumMod val="65000"/>
                    <a:lumOff val="35000"/>
                  </a:schemeClr>
                </a:solidFill>
                <a:latin typeface="Roboto" panose="02000000000000000000" pitchFamily="2" charset="0"/>
              </a:rPr>
              <a:t>basert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på</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rådatasvar</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undersøkelsen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og</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statistisk</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signifikans</a:t>
            </a:r>
            <a:r>
              <a:rPr lang="en-GB" sz="2300" dirty="0">
                <a:solidFill>
                  <a:schemeClr val="tx1">
                    <a:lumMod val="65000"/>
                    <a:lumOff val="35000"/>
                  </a:schemeClr>
                </a:solidFill>
                <a:latin typeface="Roboto" panose="02000000000000000000" pitchFamily="2" charset="0"/>
              </a:rPr>
              <a:t> er </a:t>
            </a:r>
            <a:r>
              <a:rPr lang="en-GB" sz="2300" dirty="0" err="1">
                <a:solidFill>
                  <a:schemeClr val="tx1">
                    <a:lumMod val="65000"/>
                    <a:lumOff val="35000"/>
                  </a:schemeClr>
                </a:solidFill>
                <a:latin typeface="Roboto" panose="02000000000000000000" pitchFamily="2" charset="0"/>
              </a:rPr>
              <a:t>ikke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beregnet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eller</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vist</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r>
              <a:rPr lang="en-GB" sz="2300" dirty="0" err="1">
                <a:solidFill>
                  <a:schemeClr val="tx1">
                    <a:lumMod val="65000"/>
                    <a:lumOff val="35000"/>
                  </a:schemeClr>
                </a:solidFill>
                <a:latin typeface="Roboto" panose="02000000000000000000" pitchFamily="2" charset="0"/>
              </a:rPr>
              <a:t>Imidlertid</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gir</a:t>
            </a:r>
            <a:r>
              <a:rPr lang="en-GB" sz="2300" dirty="0">
                <a:solidFill>
                  <a:schemeClr val="tx1">
                    <a:lumMod val="65000"/>
                    <a:lumOff val="35000"/>
                  </a:schemeClr>
                </a:solidFill>
                <a:latin typeface="Roboto" panose="02000000000000000000" pitchFamily="2" charset="0"/>
              </a:rPr>
              <a:t> alle </a:t>
            </a:r>
            <a:r>
              <a:rPr lang="en-GB" sz="2300" dirty="0" err="1">
                <a:solidFill>
                  <a:schemeClr val="tx1">
                    <a:lumMod val="65000"/>
                    <a:lumOff val="35000"/>
                  </a:schemeClr>
                </a:solidFill>
                <a:latin typeface="Roboto" panose="02000000000000000000" pitchFamily="2" charset="0"/>
              </a:rPr>
              <a:t>funnene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viktig</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informasjon</a:t>
            </a:r>
            <a:r>
              <a:rPr lang="en-GB" sz="2300" dirty="0">
                <a:solidFill>
                  <a:schemeClr val="tx1">
                    <a:lumMod val="65000"/>
                    <a:lumOff val="35000"/>
                  </a:schemeClr>
                </a:solidFill>
                <a:latin typeface="Roboto" panose="02000000000000000000" pitchFamily="2" charset="0"/>
              </a:rPr>
              <a:t> for </a:t>
            </a:r>
            <a:r>
              <a:rPr lang="en-GB" sz="2300" dirty="0" err="1">
                <a:solidFill>
                  <a:schemeClr val="tx1">
                    <a:lumMod val="65000"/>
                    <a:lumOff val="35000"/>
                  </a:schemeClr>
                </a:solidFill>
                <a:latin typeface="Roboto" panose="02000000000000000000" pitchFamily="2" charset="0"/>
              </a:rPr>
              <a:t>klinisk</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beslutningstaking</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noe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som</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gjør</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dem</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klinisk</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relevante</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298451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4" name="Rectangle 3">
            <a:extLst>
              <a:ext uri="{FF2B5EF4-FFF2-40B4-BE49-F238E27FC236}">
                <a16:creationId xmlns:a16="http://schemas.microsoft.com/office/drawing/2014/main" id="{31CF265C-5702-9E41-B739-2041CD7F35AF}"/>
              </a:ext>
            </a:extLst>
          </p:cNvPr>
          <p:cNvSpPr/>
          <p:nvPr/>
        </p:nvSpPr>
        <p:spPr>
          <a:xfrm>
            <a:off x="832335" y="857143"/>
            <a:ext cx="6096000" cy="1508105"/>
          </a:xfrm>
          <a:prstGeom prst="rect">
            <a:avLst/>
          </a:prstGeom>
        </p:spPr>
        <p:txBody>
          <a:bodyPr>
            <a:spAutoFit/>
          </a:bodyPr>
          <a:lstStyle/>
          <a:p>
            <a:r>
              <a:rPr lang="en-GB" sz="5400" dirty="0">
                <a:solidFill>
                  <a:schemeClr val="accent1">
                    <a:lumMod val="50000"/>
                  </a:schemeClr>
                </a:solidFill>
                <a:latin typeface="Roboto" panose="02000000000000000000" pitchFamily="2" charset="0"/>
              </a:rPr>
              <a:t>EUPROMS-</a:t>
            </a:r>
            <a:r>
              <a:rPr lang="en-GB" sz="5400" dirty="0" err="1">
                <a:solidFill>
                  <a:schemeClr val="accent1">
                    <a:lumMod val="50000"/>
                  </a:schemeClr>
                </a:solidFill>
                <a:latin typeface="Roboto" panose="02000000000000000000" pitchFamily="2" charset="0"/>
              </a:rPr>
              <a:t>studie</a:t>
            </a:r>
            <a:endParaRPr lang="en-GB" sz="5400" dirty="0">
              <a:solidFill>
                <a:schemeClr val="accent1">
                  <a:lumMod val="50000"/>
                </a:schemeClr>
              </a:solidFill>
              <a:latin typeface="Roboto" panose="02000000000000000000" pitchFamily="2" charset="0"/>
            </a:endParaRPr>
          </a:p>
          <a:p>
            <a:pPr>
              <a:spcBef>
                <a:spcPts val="1200"/>
              </a:spcBef>
            </a:pPr>
            <a:r>
              <a:rPr lang="en-GB" sz="2800" dirty="0" err="1">
                <a:latin typeface="Roboto" panose="02000000000000000000" pitchFamily="2" charset="0"/>
              </a:rPr>
              <a:t>Resultater</a:t>
            </a:r>
            <a:r>
              <a:rPr lang="en-GB" sz="2800" dirty="0">
                <a:latin typeface="Roboto" panose="02000000000000000000" pitchFamily="2" charset="0"/>
              </a:rPr>
              <a:t>: </a:t>
            </a:r>
            <a:r>
              <a:rPr lang="en-GB" sz="2800" dirty="0" err="1">
                <a:latin typeface="Roboto" panose="02000000000000000000" pitchFamily="2" charset="0"/>
              </a:rPr>
              <a:t>generell</a:t>
            </a:r>
            <a:r>
              <a:rPr lang="en-GB" sz="2800" dirty="0">
                <a:latin typeface="Roboto" panose="02000000000000000000" pitchFamily="2" charset="0"/>
              </a:rPr>
              <a:t> </a:t>
            </a:r>
            <a:r>
              <a:rPr lang="en-GB" sz="2800" dirty="0" err="1">
                <a:latin typeface="Roboto" panose="02000000000000000000" pitchFamily="2" charset="0"/>
              </a:rPr>
              <a:t>livskvalitet</a:t>
            </a:r>
            <a:endParaRPr lang="en-GB" sz="2800" dirty="0">
              <a:latin typeface="Roboto" panose="02000000000000000000" pitchFamily="2" charset="0"/>
            </a:endParaRPr>
          </a:p>
        </p:txBody>
      </p:sp>
    </p:spTree>
    <p:extLst>
      <p:ext uri="{BB962C8B-B14F-4D97-AF65-F5344CB8AC3E}">
        <p14:creationId xmlns:p14="http://schemas.microsoft.com/office/powerpoint/2010/main" val="2740666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AC0AAE57-1C66-A247-BB57-BD416DD04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0879" y="1512216"/>
            <a:ext cx="9490242" cy="3059785"/>
          </a:xfrm>
          <a:prstGeom prst="rect">
            <a:avLst/>
          </a:prstGeom>
        </p:spPr>
      </p:pic>
    </p:spTree>
    <p:extLst>
      <p:ext uri="{BB962C8B-B14F-4D97-AF65-F5344CB8AC3E}">
        <p14:creationId xmlns:p14="http://schemas.microsoft.com/office/powerpoint/2010/main" val="1016995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53569DD6-BFF4-6344-B7C5-ECACC4385E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4163" y="966186"/>
            <a:ext cx="9014293" cy="4569314"/>
          </a:xfrm>
          <a:prstGeom prst="rect">
            <a:avLst/>
          </a:prstGeom>
        </p:spPr>
      </p:pic>
    </p:spTree>
    <p:extLst>
      <p:ext uri="{BB962C8B-B14F-4D97-AF65-F5344CB8AC3E}">
        <p14:creationId xmlns:p14="http://schemas.microsoft.com/office/powerpoint/2010/main" val="447783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984738" y="180753"/>
            <a:ext cx="10858152"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r>
              <a:rPr lang="en-GB" sz="5400" dirty="0" err="1">
                <a:solidFill>
                  <a:schemeClr val="accent1">
                    <a:lumMod val="50000"/>
                  </a:schemeClr>
                </a:solidFill>
                <a:latin typeface="Roboto" panose="02000000000000000000" pitchFamily="2" charset="0"/>
              </a:rPr>
              <a:t>studie</a:t>
            </a:r>
            <a:endParaRPr lang="en-GB" sz="5400" dirty="0">
              <a:solidFill>
                <a:schemeClr val="accent1">
                  <a:lumMod val="50000"/>
                </a:schemeClr>
              </a:solidFill>
              <a:latin typeface="Roboto" panose="02000000000000000000" pitchFamily="2" charset="0"/>
            </a:endParaRPr>
          </a:p>
          <a:p>
            <a:pPr>
              <a:spcBef>
                <a:spcPts val="1200"/>
              </a:spcBef>
            </a:pPr>
            <a:r>
              <a:rPr lang="en-GB" sz="2800" dirty="0" err="1">
                <a:latin typeface="Roboto" panose="02000000000000000000" pitchFamily="2" charset="0"/>
              </a:rPr>
              <a:t>Resultater</a:t>
            </a:r>
            <a:r>
              <a:rPr lang="en-GB" sz="2800" dirty="0">
                <a:latin typeface="Roboto" panose="02000000000000000000" pitchFamily="2" charset="0"/>
              </a:rPr>
              <a:t>: </a:t>
            </a:r>
            <a:r>
              <a:rPr lang="en-GB" sz="2800" dirty="0" err="1">
                <a:latin typeface="Roboto" panose="02000000000000000000" pitchFamily="2" charset="0"/>
              </a:rPr>
              <a:t>Ubehag</a:t>
            </a:r>
            <a:r>
              <a:rPr lang="en-GB" sz="2800" dirty="0">
                <a:latin typeface="Roboto" panose="02000000000000000000" pitchFamily="2" charset="0"/>
              </a:rPr>
              <a:t>, </a:t>
            </a:r>
            <a:r>
              <a:rPr lang="en-GB" sz="2800" dirty="0" err="1">
                <a:latin typeface="Roboto" panose="02000000000000000000" pitchFamily="2" charset="0"/>
              </a:rPr>
              <a:t>tretthet</a:t>
            </a:r>
            <a:r>
              <a:rPr lang="en-GB" sz="2800" dirty="0">
                <a:latin typeface="Roboto" panose="02000000000000000000" pitchFamily="2" charset="0"/>
              </a:rPr>
              <a:t>, </a:t>
            </a:r>
            <a:r>
              <a:rPr lang="en-GB" sz="2800" dirty="0" err="1">
                <a:latin typeface="Roboto" panose="02000000000000000000" pitchFamily="2" charset="0"/>
              </a:rPr>
              <a:t>søvnløshet</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3664511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A45863AD-16E6-944A-939E-C23547CADC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0090" y="1080593"/>
            <a:ext cx="9491819" cy="4696814"/>
          </a:xfrm>
          <a:prstGeom prst="rect">
            <a:avLst/>
          </a:prstGeom>
        </p:spPr>
      </p:pic>
    </p:spTree>
    <p:extLst>
      <p:ext uri="{BB962C8B-B14F-4D97-AF65-F5344CB8AC3E}">
        <p14:creationId xmlns:p14="http://schemas.microsoft.com/office/powerpoint/2010/main" val="2798432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240F0238-D43F-0549-86E0-3A54688257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0919" y="1064303"/>
            <a:ext cx="9528433" cy="4452078"/>
          </a:xfrm>
          <a:prstGeom prst="rect">
            <a:avLst/>
          </a:prstGeom>
        </p:spPr>
      </p:pic>
    </p:spTree>
    <p:extLst>
      <p:ext uri="{BB962C8B-B14F-4D97-AF65-F5344CB8AC3E}">
        <p14:creationId xmlns:p14="http://schemas.microsoft.com/office/powerpoint/2010/main" val="3468299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8" y="187036"/>
            <a:ext cx="7983771" cy="830997"/>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Om </a:t>
            </a:r>
            <a:r>
              <a:rPr lang="en-US" sz="4600" dirty="0" err="1">
                <a:solidFill>
                  <a:srgbClr val="757070"/>
                </a:solidFill>
                <a:latin typeface="Roboto" panose="02000000000000000000" pitchFamily="2" charset="0"/>
                <a:ea typeface="Roboto" panose="02000000000000000000" pitchFamily="2" charset="0"/>
                <a:cs typeface="Apercu Regular"/>
              </a:rPr>
              <a:t>denne</a:t>
            </a:r>
            <a:r>
              <a:rPr lang="en-US" sz="4600" dirty="0">
                <a:solidFill>
                  <a:srgbClr val="757070"/>
                </a:solidFill>
                <a:latin typeface="Roboto" panose="02000000000000000000" pitchFamily="2" charset="0"/>
                <a:ea typeface="Roboto" panose="02000000000000000000" pitchFamily="2" charset="0"/>
                <a:cs typeface="Apercu Regular"/>
              </a:rPr>
              <a:t> </a:t>
            </a:r>
            <a:r>
              <a:rPr lang="en-US" sz="4600" dirty="0" err="1">
                <a:solidFill>
                  <a:srgbClr val="757070"/>
                </a:solidFill>
                <a:latin typeface="Roboto" panose="02000000000000000000" pitchFamily="2" charset="0"/>
                <a:ea typeface="Roboto" panose="02000000000000000000" pitchFamily="2" charset="0"/>
                <a:cs typeface="Apercu Regular"/>
              </a:rPr>
              <a:t>presentasjonen</a:t>
            </a:r>
            <a:endParaRPr lang="en-US" sz="4600" dirty="0">
              <a:solidFill>
                <a:srgbClr val="757070"/>
              </a:solidFill>
              <a:latin typeface="Roboto" panose="02000000000000000000" pitchFamily="2" charset="0"/>
              <a:ea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3277820"/>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ea typeface="Roboto" panose="02000000000000000000" pitchFamily="2" charset="0"/>
              </a:rPr>
              <a:t>Denne </a:t>
            </a:r>
            <a:r>
              <a:rPr lang="en-GB" sz="2300" dirty="0" err="1">
                <a:solidFill>
                  <a:schemeClr val="tx1">
                    <a:lumMod val="65000"/>
                    <a:lumOff val="35000"/>
                  </a:schemeClr>
                </a:solidFill>
                <a:latin typeface="Roboto" panose="02000000000000000000" pitchFamily="2" charset="0"/>
                <a:ea typeface="Roboto" panose="02000000000000000000" pitchFamily="2" charset="0"/>
              </a:rPr>
              <a:t>presentasjonen</a:t>
            </a:r>
            <a:r>
              <a:rPr lang="en-GB" sz="2300" dirty="0">
                <a:solidFill>
                  <a:schemeClr val="tx1">
                    <a:lumMod val="65000"/>
                    <a:lumOff val="35000"/>
                  </a:schemeClr>
                </a:solidFill>
                <a:latin typeface="Roboto" panose="02000000000000000000" pitchFamily="2" charset="0"/>
                <a:ea typeface="Roboto" panose="02000000000000000000" pitchFamily="2" charset="0"/>
              </a:rPr>
              <a:t> er </a:t>
            </a:r>
            <a:r>
              <a:rPr lang="en-GB" sz="2300" dirty="0" err="1">
                <a:solidFill>
                  <a:schemeClr val="tx1">
                    <a:lumMod val="65000"/>
                    <a:lumOff val="35000"/>
                  </a:schemeClr>
                </a:solidFill>
                <a:latin typeface="Roboto" panose="02000000000000000000" pitchFamily="2" charset="0"/>
                <a:ea typeface="Roboto" panose="02000000000000000000" pitchFamily="2" charset="0"/>
              </a:rPr>
              <a:t>beregnet</a:t>
            </a:r>
            <a:r>
              <a:rPr lang="en-GB" sz="2300" dirty="0">
                <a:solidFill>
                  <a:schemeClr val="tx1">
                    <a:lumMod val="65000"/>
                    <a:lumOff val="35000"/>
                  </a:schemeClr>
                </a:solidFill>
                <a:latin typeface="Roboto" panose="02000000000000000000" pitchFamily="2" charset="0"/>
                <a:ea typeface="Roboto" panose="02000000000000000000" pitchFamily="2" charset="0"/>
              </a:rPr>
              <a:t> for </a:t>
            </a:r>
            <a:r>
              <a:rPr lang="en-GB" sz="2300" dirty="0" err="1">
                <a:solidFill>
                  <a:schemeClr val="tx1">
                    <a:lumMod val="65000"/>
                    <a:lumOff val="35000"/>
                  </a:schemeClr>
                </a:solidFill>
                <a:latin typeface="Roboto" panose="02000000000000000000" pitchFamily="2" charset="0"/>
                <a:ea typeface="Roboto" panose="02000000000000000000" pitchFamily="2" charset="0"/>
              </a:rPr>
              <a:t>pasientgrupper</a:t>
            </a:r>
            <a:r>
              <a:rPr lang="en-GB" sz="2300" dirty="0">
                <a:solidFill>
                  <a:schemeClr val="tx1">
                    <a:lumMod val="65000"/>
                    <a:lumOff val="35000"/>
                  </a:schemeClr>
                </a:solidFill>
                <a:latin typeface="Roboto" panose="02000000000000000000" pitchFamily="2" charset="0"/>
                <a:ea typeface="Roboto" panose="02000000000000000000" pitchFamily="2" charset="0"/>
              </a:rPr>
              <a:t> med </a:t>
            </a:r>
            <a:r>
              <a:rPr lang="en-GB" sz="2300" dirty="0" err="1">
                <a:solidFill>
                  <a:schemeClr val="tx1">
                    <a:lumMod val="65000"/>
                    <a:lumOff val="35000"/>
                  </a:schemeClr>
                </a:solidFill>
                <a:latin typeface="Roboto" panose="02000000000000000000" pitchFamily="2" charset="0"/>
                <a:ea typeface="Roboto" panose="02000000000000000000" pitchFamily="2" charset="0"/>
              </a:rPr>
              <a:t>prostatakreft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samt</a:t>
            </a:r>
            <a:r>
              <a:rPr lang="en-GB" sz="2300" dirty="0">
                <a:solidFill>
                  <a:schemeClr val="tx1">
                    <a:lumMod val="65000"/>
                    <a:lumOff val="35000"/>
                  </a:schemeClr>
                </a:solidFill>
                <a:latin typeface="Roboto" panose="02000000000000000000" pitchFamily="2" charset="0"/>
                <a:ea typeface="Roboto" panose="02000000000000000000" pitchFamily="2" charset="0"/>
              </a:rPr>
              <a:t> for </a:t>
            </a:r>
            <a:r>
              <a:rPr lang="en-GB" sz="2300" dirty="0" err="1">
                <a:solidFill>
                  <a:schemeClr val="tx1">
                    <a:lumMod val="65000"/>
                    <a:lumOff val="35000"/>
                  </a:schemeClr>
                </a:solidFill>
                <a:latin typeface="Roboto" panose="02000000000000000000" pitchFamily="2" charset="0"/>
                <a:ea typeface="Roboto" panose="02000000000000000000" pitchFamily="2" charset="0"/>
              </a:rPr>
              <a:t>allmennheten</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Du er </a:t>
            </a:r>
            <a:r>
              <a:rPr lang="en-GB" sz="2300" dirty="0" err="1">
                <a:solidFill>
                  <a:schemeClr val="tx1">
                    <a:lumMod val="65000"/>
                    <a:lumOff val="35000"/>
                  </a:schemeClr>
                </a:solidFill>
                <a:latin typeface="Roboto" panose="02000000000000000000" pitchFamily="2" charset="0"/>
                <a:ea typeface="Roboto" panose="02000000000000000000" pitchFamily="2" charset="0"/>
              </a:rPr>
              <a:t>velkommen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til</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å</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publisere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resultatene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uten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å</a:t>
            </a:r>
            <a:r>
              <a:rPr lang="en-GB" sz="2300" dirty="0">
                <a:solidFill>
                  <a:schemeClr val="tx1">
                    <a:lumMod val="65000"/>
                    <a:lumOff val="35000"/>
                  </a:schemeClr>
                </a:solidFill>
                <a:latin typeface="Roboto" panose="02000000000000000000" pitchFamily="2" charset="0"/>
                <a:ea typeface="Roboto" panose="02000000000000000000" pitchFamily="2" charset="0"/>
              </a:rPr>
              <a:t> be om </a:t>
            </a:r>
            <a:r>
              <a:rPr lang="en-GB" sz="2300" dirty="0" err="1">
                <a:solidFill>
                  <a:schemeClr val="tx1">
                    <a:lumMod val="65000"/>
                    <a:lumOff val="35000"/>
                  </a:schemeClr>
                </a:solidFill>
                <a:latin typeface="Roboto" panose="02000000000000000000" pitchFamily="2" charset="0"/>
                <a:ea typeface="Roboto" panose="02000000000000000000" pitchFamily="2" charset="0"/>
              </a:rPr>
              <a:t>tillatelse</a:t>
            </a:r>
            <a:r>
              <a:rPr lang="en-GB" sz="2300" dirty="0">
                <a:solidFill>
                  <a:schemeClr val="tx1">
                    <a:lumMod val="65000"/>
                    <a:lumOff val="35000"/>
                  </a:schemeClr>
                </a:solidFill>
                <a:latin typeface="Roboto" panose="02000000000000000000" pitchFamily="2" charset="0"/>
                <a:ea typeface="Roboto" panose="02000000000000000000" pitchFamily="2" charset="0"/>
              </a:rPr>
              <a:t>, men de </a:t>
            </a:r>
            <a:r>
              <a:rPr lang="en-GB" sz="2300" dirty="0" err="1">
                <a:solidFill>
                  <a:schemeClr val="tx1">
                    <a:lumMod val="65000"/>
                    <a:lumOff val="35000"/>
                  </a:schemeClr>
                </a:solidFill>
                <a:latin typeface="Roboto" panose="02000000000000000000" pitchFamily="2" charset="0"/>
                <a:ea typeface="Roboto" panose="02000000000000000000" pitchFamily="2" charset="0"/>
              </a:rPr>
              <a:t>må</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krediteres</a:t>
            </a:r>
            <a:r>
              <a:rPr lang="en-GB" sz="2300" dirty="0">
                <a:solidFill>
                  <a:schemeClr val="tx1">
                    <a:lumMod val="65000"/>
                    <a:lumOff val="35000"/>
                  </a:schemeClr>
                </a:solidFill>
                <a:latin typeface="Roboto" panose="02000000000000000000" pitchFamily="2" charset="0"/>
                <a:ea typeface="Roboto" panose="02000000000000000000" pitchFamily="2" charset="0"/>
              </a:rPr>
              <a:t>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EUPROMS-</a:t>
            </a:r>
            <a:r>
              <a:rPr lang="en-GB" sz="2300" dirty="0" err="1">
                <a:solidFill>
                  <a:schemeClr val="tx1">
                    <a:lumMod val="65000"/>
                    <a:lumOff val="35000"/>
                  </a:schemeClr>
                </a:solidFill>
                <a:latin typeface="Roboto" panose="02000000000000000000" pitchFamily="2" charset="0"/>
                <a:ea typeface="Roboto" panose="02000000000000000000" pitchFamily="2" charset="0"/>
              </a:rPr>
              <a:t>studien</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Hvis</a:t>
            </a:r>
            <a:r>
              <a:rPr lang="en-GB" sz="2300" dirty="0">
                <a:solidFill>
                  <a:schemeClr val="tx1">
                    <a:lumMod val="65000"/>
                    <a:lumOff val="35000"/>
                  </a:schemeClr>
                </a:solidFill>
                <a:latin typeface="Roboto" panose="02000000000000000000" pitchFamily="2" charset="0"/>
                <a:ea typeface="Roboto" panose="02000000000000000000" pitchFamily="2" charset="0"/>
              </a:rPr>
              <a:t> du </a:t>
            </a:r>
            <a:r>
              <a:rPr lang="en-GB" sz="2300" dirty="0" err="1">
                <a:solidFill>
                  <a:schemeClr val="tx1">
                    <a:lumMod val="65000"/>
                    <a:lumOff val="35000"/>
                  </a:schemeClr>
                </a:solidFill>
                <a:latin typeface="Roboto" panose="02000000000000000000" pitchFamily="2" charset="0"/>
                <a:ea typeface="Roboto" panose="02000000000000000000" pitchFamily="2" charset="0"/>
              </a:rPr>
              <a:t>gjengir</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noen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av</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diagrammene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må</a:t>
            </a:r>
            <a:r>
              <a:rPr lang="en-GB" sz="2300" dirty="0">
                <a:solidFill>
                  <a:schemeClr val="tx1">
                    <a:lumMod val="65000"/>
                    <a:lumOff val="35000"/>
                  </a:schemeClr>
                </a:solidFill>
                <a:latin typeface="Roboto" panose="02000000000000000000" pitchFamily="2" charset="0"/>
                <a:ea typeface="Roboto" panose="02000000000000000000" pitchFamily="2" charset="0"/>
              </a:rPr>
              <a:t> de </a:t>
            </a:r>
            <a:r>
              <a:rPr lang="en-GB" sz="2300" dirty="0" err="1">
                <a:solidFill>
                  <a:schemeClr val="tx1">
                    <a:lumMod val="65000"/>
                    <a:lumOff val="35000"/>
                  </a:schemeClr>
                </a:solidFill>
                <a:latin typeface="Roboto" panose="02000000000000000000" pitchFamily="2" charset="0"/>
                <a:ea typeface="Roboto" panose="02000000000000000000" pitchFamily="2" charset="0"/>
              </a:rPr>
              <a:t>krediteres</a:t>
            </a:r>
            <a:r>
              <a:rPr lang="en-GB" sz="2300" dirty="0">
                <a:solidFill>
                  <a:schemeClr val="tx1">
                    <a:lumMod val="65000"/>
                    <a:lumOff val="35000"/>
                  </a:schemeClr>
                </a:solidFill>
                <a:latin typeface="Roboto" panose="02000000000000000000" pitchFamily="2" charset="0"/>
                <a:ea typeface="Roboto" panose="02000000000000000000" pitchFamily="2" charset="0"/>
              </a:rPr>
              <a:t>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EUPROMS-</a:t>
            </a:r>
            <a:r>
              <a:rPr lang="en-GB" sz="2300" dirty="0" err="1">
                <a:solidFill>
                  <a:schemeClr val="tx1">
                    <a:lumMod val="65000"/>
                    <a:lumOff val="35000"/>
                  </a:schemeClr>
                </a:solidFill>
                <a:latin typeface="Roboto" panose="02000000000000000000" pitchFamily="2" charset="0"/>
                <a:ea typeface="Roboto" panose="02000000000000000000" pitchFamily="2" charset="0"/>
              </a:rPr>
              <a:t>studien</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30171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668A10EB-B4DE-854C-BAE3-98A53CD924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9809" y="1040462"/>
            <a:ext cx="9462402" cy="4926975"/>
          </a:xfrm>
          <a:prstGeom prst="rect">
            <a:avLst/>
          </a:prstGeom>
        </p:spPr>
      </p:pic>
    </p:spTree>
    <p:extLst>
      <p:ext uri="{BB962C8B-B14F-4D97-AF65-F5344CB8AC3E}">
        <p14:creationId xmlns:p14="http://schemas.microsoft.com/office/powerpoint/2010/main" val="983718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r>
              <a:rPr lang="en-GB" sz="5400" dirty="0" err="1">
                <a:solidFill>
                  <a:schemeClr val="accent1">
                    <a:lumMod val="50000"/>
                  </a:schemeClr>
                </a:solidFill>
                <a:latin typeface="Roboto" panose="02000000000000000000" pitchFamily="2" charset="0"/>
              </a:rPr>
              <a:t>studie</a:t>
            </a:r>
            <a:endParaRPr lang="en-GB" sz="5400" dirty="0">
              <a:solidFill>
                <a:schemeClr val="accent1">
                  <a:lumMod val="50000"/>
                </a:schemeClr>
              </a:solidFill>
              <a:latin typeface="Roboto" panose="02000000000000000000" pitchFamily="2" charset="0"/>
            </a:endParaRPr>
          </a:p>
          <a:p>
            <a:pPr>
              <a:spcBef>
                <a:spcPts val="1200"/>
              </a:spcBef>
            </a:pPr>
            <a:r>
              <a:rPr lang="en-GB" sz="2800" dirty="0" err="1">
                <a:latin typeface="Roboto" panose="02000000000000000000" pitchFamily="2" charset="0"/>
              </a:rPr>
              <a:t>Resultater</a:t>
            </a:r>
            <a:r>
              <a:rPr lang="en-GB" sz="2800" dirty="0">
                <a:latin typeface="Roboto" panose="02000000000000000000" pitchFamily="2" charset="0"/>
              </a:rPr>
              <a:t>: mental </a:t>
            </a:r>
            <a:r>
              <a:rPr lang="en-GB" sz="2800" dirty="0" err="1">
                <a:latin typeface="Roboto" panose="02000000000000000000" pitchFamily="2" charset="0"/>
              </a:rPr>
              <a:t>helse</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1461296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72654341-582F-9540-B80B-3EF33E94D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341" y="413842"/>
            <a:ext cx="7608376" cy="6139173"/>
          </a:xfrm>
          <a:prstGeom prst="rect">
            <a:avLst/>
          </a:prstGeom>
        </p:spPr>
      </p:pic>
    </p:spTree>
    <p:extLst>
      <p:ext uri="{BB962C8B-B14F-4D97-AF65-F5344CB8AC3E}">
        <p14:creationId xmlns:p14="http://schemas.microsoft.com/office/powerpoint/2010/main" val="827728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4C9CDDCA-5A6F-6C49-9FEE-27B7226C74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555761"/>
            <a:ext cx="8000969" cy="6083496"/>
          </a:xfrm>
          <a:prstGeom prst="rect">
            <a:avLst/>
          </a:prstGeom>
        </p:spPr>
      </p:pic>
    </p:spTree>
    <p:extLst>
      <p:ext uri="{BB962C8B-B14F-4D97-AF65-F5344CB8AC3E}">
        <p14:creationId xmlns:p14="http://schemas.microsoft.com/office/powerpoint/2010/main" val="4272266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4A12FD70-C487-5F44-BE46-5AA161D659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7958" y="851228"/>
            <a:ext cx="8670562" cy="5202337"/>
          </a:xfrm>
          <a:prstGeom prst="rect">
            <a:avLst/>
          </a:prstGeom>
        </p:spPr>
      </p:pic>
    </p:spTree>
    <p:extLst>
      <p:ext uri="{BB962C8B-B14F-4D97-AF65-F5344CB8AC3E}">
        <p14:creationId xmlns:p14="http://schemas.microsoft.com/office/powerpoint/2010/main" val="3548446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AFD85CC0-D92D-F34D-9A91-B2DA94E87F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0722" y="699257"/>
            <a:ext cx="9403042" cy="5041976"/>
          </a:xfrm>
          <a:prstGeom prst="rect">
            <a:avLst/>
          </a:prstGeom>
        </p:spPr>
      </p:pic>
    </p:spTree>
    <p:extLst>
      <p:ext uri="{BB962C8B-B14F-4D97-AF65-F5344CB8AC3E}">
        <p14:creationId xmlns:p14="http://schemas.microsoft.com/office/powerpoint/2010/main" val="603993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r>
              <a:rPr lang="en-GB" sz="5400" dirty="0" err="1">
                <a:solidFill>
                  <a:schemeClr val="accent1">
                    <a:lumMod val="50000"/>
                  </a:schemeClr>
                </a:solidFill>
                <a:latin typeface="Roboto" panose="02000000000000000000" pitchFamily="2" charset="0"/>
              </a:rPr>
              <a:t>studie</a:t>
            </a:r>
            <a:endParaRPr lang="en-GB" sz="5400" dirty="0">
              <a:solidFill>
                <a:schemeClr val="accent1">
                  <a:lumMod val="50000"/>
                </a:schemeClr>
              </a:solidFill>
              <a:latin typeface="Roboto" panose="02000000000000000000" pitchFamily="2" charset="0"/>
            </a:endParaRPr>
          </a:p>
          <a:p>
            <a:endParaRPr lang="en-GB" dirty="0">
              <a:latin typeface="Roboto" panose="02000000000000000000" pitchFamily="2" charset="0"/>
            </a:endParaRPr>
          </a:p>
          <a:p>
            <a:r>
              <a:rPr lang="en-GB" sz="2800" dirty="0" err="1">
                <a:latin typeface="Roboto" panose="02000000000000000000" pitchFamily="2" charset="0"/>
              </a:rPr>
              <a:t>Resultater</a:t>
            </a:r>
            <a:r>
              <a:rPr lang="en-GB" sz="2800" dirty="0">
                <a:latin typeface="Roboto" panose="02000000000000000000" pitchFamily="2" charset="0"/>
              </a:rPr>
              <a:t>: </a:t>
            </a:r>
            <a:r>
              <a:rPr lang="en-GB" sz="2800" dirty="0" err="1">
                <a:latin typeface="Roboto" panose="02000000000000000000" pitchFamily="2" charset="0"/>
              </a:rPr>
              <a:t>seksuell</a:t>
            </a:r>
            <a:r>
              <a:rPr lang="en-GB" sz="2800" dirty="0">
                <a:latin typeface="Roboto" panose="02000000000000000000" pitchFamily="2" charset="0"/>
              </a:rPr>
              <a:t> </a:t>
            </a:r>
            <a:r>
              <a:rPr lang="en-GB" sz="2800" dirty="0" err="1">
                <a:latin typeface="Roboto" panose="02000000000000000000" pitchFamily="2" charset="0"/>
              </a:rPr>
              <a:t>funksjon</a:t>
            </a:r>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220405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C9D9E7CC-8E4F-4B40-BE55-B664428110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350" y="626360"/>
            <a:ext cx="8619345" cy="5528270"/>
          </a:xfrm>
          <a:prstGeom prst="rect">
            <a:avLst/>
          </a:prstGeom>
        </p:spPr>
      </p:pic>
    </p:spTree>
    <p:extLst>
      <p:ext uri="{BB962C8B-B14F-4D97-AF65-F5344CB8AC3E}">
        <p14:creationId xmlns:p14="http://schemas.microsoft.com/office/powerpoint/2010/main" val="1419523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2CAFCEB5-7248-B74F-B577-554BB95084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282" y="602057"/>
            <a:ext cx="8744678" cy="5653886"/>
          </a:xfrm>
          <a:prstGeom prst="rect">
            <a:avLst/>
          </a:prstGeom>
        </p:spPr>
      </p:pic>
    </p:spTree>
    <p:extLst>
      <p:ext uri="{BB962C8B-B14F-4D97-AF65-F5344CB8AC3E}">
        <p14:creationId xmlns:p14="http://schemas.microsoft.com/office/powerpoint/2010/main" val="1118225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10D1A802-4BA5-C64B-8BF9-ED715875BC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0851" y="957581"/>
            <a:ext cx="8839766" cy="4541811"/>
          </a:xfrm>
          <a:prstGeom prst="rect">
            <a:avLst/>
          </a:prstGeom>
        </p:spPr>
      </p:pic>
    </p:spTree>
    <p:extLst>
      <p:ext uri="{BB962C8B-B14F-4D97-AF65-F5344CB8AC3E}">
        <p14:creationId xmlns:p14="http://schemas.microsoft.com/office/powerpoint/2010/main" val="2468685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43711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br>
              <a:rPr lang="en-GB" dirty="0">
                <a:latin typeface="Roboto" panose="02000000000000000000" pitchFamily="2" charset="0"/>
                <a:ea typeface="Roboto" panose="02000000000000000000" pitchFamily="2" charset="0"/>
              </a:rPr>
            </a:br>
            <a:r>
              <a:rPr lang="en-GB" sz="5400" dirty="0">
                <a:solidFill>
                  <a:schemeClr val="accent1">
                    <a:lumMod val="50000"/>
                  </a:schemeClr>
                </a:solidFill>
                <a:latin typeface="Roboto" panose="02000000000000000000" pitchFamily="2" charset="0"/>
                <a:ea typeface="Roboto" panose="02000000000000000000" pitchFamily="2" charset="0"/>
              </a:rPr>
              <a:t>EUPROMS-</a:t>
            </a:r>
            <a:r>
              <a:rPr lang="en-GB" sz="5400" dirty="0" err="1">
                <a:solidFill>
                  <a:schemeClr val="accent1">
                    <a:lumMod val="50000"/>
                  </a:schemeClr>
                </a:solidFill>
                <a:latin typeface="Roboto" panose="02000000000000000000" pitchFamily="2" charset="0"/>
                <a:ea typeface="Roboto" panose="02000000000000000000" pitchFamily="2" charset="0"/>
              </a:rPr>
              <a:t>studie</a:t>
            </a:r>
            <a:endParaRPr lang="en-GB" dirty="0">
              <a:latin typeface="Roboto" panose="02000000000000000000" pitchFamily="2" charset="0"/>
              <a:ea typeface="Roboto" panose="02000000000000000000" pitchFamily="2" charset="0"/>
            </a:endParaRPr>
          </a:p>
          <a:p>
            <a:r>
              <a:rPr lang="en-GB" sz="2800" dirty="0" err="1">
                <a:latin typeface="Roboto" panose="02000000000000000000" pitchFamily="2" charset="0"/>
                <a:ea typeface="Roboto" panose="02000000000000000000" pitchFamily="2" charset="0"/>
              </a:rPr>
              <a:t>Bakgrunnsinformasjon</a:t>
            </a:r>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78427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61E8B0B4-B834-9846-A51D-76ACC8B824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3667" y="698500"/>
            <a:ext cx="7366000" cy="5461000"/>
          </a:xfrm>
          <a:prstGeom prst="rect">
            <a:avLst/>
          </a:prstGeom>
        </p:spPr>
      </p:pic>
    </p:spTree>
    <p:extLst>
      <p:ext uri="{BB962C8B-B14F-4D97-AF65-F5344CB8AC3E}">
        <p14:creationId xmlns:p14="http://schemas.microsoft.com/office/powerpoint/2010/main" val="2523137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43170797-773D-6E4D-A4FA-81B31F0890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263" y="2113614"/>
            <a:ext cx="9155473" cy="2225727"/>
          </a:xfrm>
          <a:prstGeom prst="rect">
            <a:avLst/>
          </a:prstGeom>
        </p:spPr>
      </p:pic>
    </p:spTree>
    <p:extLst>
      <p:ext uri="{BB962C8B-B14F-4D97-AF65-F5344CB8AC3E}">
        <p14:creationId xmlns:p14="http://schemas.microsoft.com/office/powerpoint/2010/main" val="3680261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r>
              <a:rPr lang="en-GB" sz="5400" dirty="0" err="1">
                <a:solidFill>
                  <a:schemeClr val="accent1">
                    <a:lumMod val="50000"/>
                  </a:schemeClr>
                </a:solidFill>
                <a:latin typeface="Roboto" panose="02000000000000000000" pitchFamily="2" charset="0"/>
              </a:rPr>
              <a:t>studie</a:t>
            </a:r>
            <a:endParaRPr lang="en-GB" sz="5400" dirty="0">
              <a:solidFill>
                <a:schemeClr val="accent1">
                  <a:lumMod val="50000"/>
                </a:schemeClr>
              </a:solidFill>
              <a:latin typeface="Roboto" panose="02000000000000000000" pitchFamily="2" charset="0"/>
            </a:endParaRPr>
          </a:p>
          <a:p>
            <a:pPr>
              <a:spcBef>
                <a:spcPts val="1200"/>
              </a:spcBef>
            </a:pPr>
            <a:r>
              <a:rPr lang="en-GB" sz="2800" dirty="0" err="1">
                <a:latin typeface="Roboto" panose="02000000000000000000" pitchFamily="2" charset="0"/>
              </a:rPr>
              <a:t>Resultater</a:t>
            </a:r>
            <a:r>
              <a:rPr lang="en-GB" sz="2800" dirty="0">
                <a:latin typeface="Roboto" panose="02000000000000000000" pitchFamily="2" charset="0"/>
              </a:rPr>
              <a:t>: </a:t>
            </a:r>
            <a:r>
              <a:rPr lang="en-GB" sz="2800" dirty="0" err="1">
                <a:latin typeface="Roboto" panose="02000000000000000000" pitchFamily="2" charset="0"/>
              </a:rPr>
              <a:t>urininkontinens</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98113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781FF553-B3E6-6E4A-9AE3-C49D8B10DB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9056" y="869356"/>
            <a:ext cx="8429885" cy="5217808"/>
          </a:xfrm>
          <a:prstGeom prst="rect">
            <a:avLst/>
          </a:prstGeom>
        </p:spPr>
      </p:pic>
    </p:spTree>
    <p:extLst>
      <p:ext uri="{BB962C8B-B14F-4D97-AF65-F5344CB8AC3E}">
        <p14:creationId xmlns:p14="http://schemas.microsoft.com/office/powerpoint/2010/main" val="202938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29163DDF-AFE8-B145-9C1E-A4305A7A1E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0571" y="1034321"/>
            <a:ext cx="8810858" cy="4420620"/>
          </a:xfrm>
          <a:prstGeom prst="rect">
            <a:avLst/>
          </a:prstGeom>
        </p:spPr>
      </p:pic>
    </p:spTree>
    <p:extLst>
      <p:ext uri="{BB962C8B-B14F-4D97-AF65-F5344CB8AC3E}">
        <p14:creationId xmlns:p14="http://schemas.microsoft.com/office/powerpoint/2010/main" val="492344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ED7F5F03-B69F-D846-9336-ADB4EDDD11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8452" y="1100981"/>
            <a:ext cx="8652105" cy="4952584"/>
          </a:xfrm>
          <a:prstGeom prst="rect">
            <a:avLst/>
          </a:prstGeom>
        </p:spPr>
      </p:pic>
    </p:spTree>
    <p:extLst>
      <p:ext uri="{BB962C8B-B14F-4D97-AF65-F5344CB8AC3E}">
        <p14:creationId xmlns:p14="http://schemas.microsoft.com/office/powerpoint/2010/main" val="3450105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888C9007-F593-564D-A1D9-ED9841470E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5466" y="1558978"/>
            <a:ext cx="9101068" cy="4299470"/>
          </a:xfrm>
          <a:prstGeom prst="rect">
            <a:avLst/>
          </a:prstGeom>
        </p:spPr>
      </p:pic>
    </p:spTree>
    <p:extLst>
      <p:ext uri="{BB962C8B-B14F-4D97-AF65-F5344CB8AC3E}">
        <p14:creationId xmlns:p14="http://schemas.microsoft.com/office/powerpoint/2010/main" val="1026277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6086E37D-3E10-0A4F-B9C5-5F9F526846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3626" y="520528"/>
            <a:ext cx="7366000" cy="5664200"/>
          </a:xfrm>
          <a:prstGeom prst="rect">
            <a:avLst/>
          </a:prstGeom>
        </p:spPr>
      </p:pic>
    </p:spTree>
    <p:extLst>
      <p:ext uri="{BB962C8B-B14F-4D97-AF65-F5344CB8AC3E}">
        <p14:creationId xmlns:p14="http://schemas.microsoft.com/office/powerpoint/2010/main" val="3660636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r>
              <a:rPr lang="en-GB" sz="5400" dirty="0" err="1">
                <a:solidFill>
                  <a:schemeClr val="accent1">
                    <a:lumMod val="50000"/>
                  </a:schemeClr>
                </a:solidFill>
                <a:latin typeface="Roboto" panose="02000000000000000000" pitchFamily="2" charset="0"/>
              </a:rPr>
              <a:t>studie</a:t>
            </a:r>
            <a:endParaRPr lang="en-GB" sz="5400" dirty="0">
              <a:solidFill>
                <a:schemeClr val="accent1">
                  <a:lumMod val="50000"/>
                </a:schemeClr>
              </a:solidFill>
              <a:latin typeface="Roboto" panose="02000000000000000000" pitchFamily="2" charset="0"/>
            </a:endParaRPr>
          </a:p>
          <a:p>
            <a:endParaRPr lang="en-GB" dirty="0">
              <a:latin typeface="Roboto" panose="02000000000000000000" pitchFamily="2" charset="0"/>
            </a:endParaRPr>
          </a:p>
          <a:p>
            <a:r>
              <a:rPr lang="en-GB" sz="2800" dirty="0" err="1">
                <a:latin typeface="Roboto" panose="02000000000000000000" pitchFamily="2" charset="0"/>
              </a:rPr>
              <a:t>Konklusjoner</a:t>
            </a:r>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3969495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Konklusjoner</a:t>
            </a:r>
            <a:endParaRPr lang="en-US" sz="4600" dirty="0">
              <a:solidFill>
                <a:srgbClr val="757070"/>
              </a:solidFill>
              <a:latin typeface="Roboto" panose="02000000000000000000" pitchFamily="2" charset="0"/>
              <a:cs typeface="Apercu Regular"/>
            </a:endParaRPr>
          </a:p>
        </p:txBody>
      </p:sp>
      <p:pic>
        <p:nvPicPr>
          <p:cNvPr id="6" name="Picture 5">
            <a:extLst>
              <a:ext uri="{FF2B5EF4-FFF2-40B4-BE49-F238E27FC236}">
                <a16:creationId xmlns:a16="http://schemas.microsoft.com/office/drawing/2014/main" id="{B878746E-F197-F240-B956-21D2E0C6A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356" y="1491522"/>
            <a:ext cx="8412537" cy="4699417"/>
          </a:xfrm>
          <a:prstGeom prst="rect">
            <a:avLst/>
          </a:prstGeom>
        </p:spPr>
      </p:pic>
    </p:spTree>
    <p:extLst>
      <p:ext uri="{BB962C8B-B14F-4D97-AF65-F5344CB8AC3E}">
        <p14:creationId xmlns:p14="http://schemas.microsoft.com/office/powerpoint/2010/main" val="3880926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10386008" cy="800219"/>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a:t>
            </a:r>
            <a:r>
              <a:rPr lang="en-US" sz="4600" dirty="0" err="1">
                <a:solidFill>
                  <a:srgbClr val="757070"/>
                </a:solidFill>
                <a:latin typeface="Roboto" panose="02000000000000000000" pitchFamily="2" charset="0"/>
                <a:ea typeface="Roboto" panose="02000000000000000000" pitchFamily="2" charset="0"/>
                <a:cs typeface="Apercu Regular"/>
              </a:rPr>
              <a:t>bakgrunnsinformasjon</a:t>
            </a:r>
            <a:r>
              <a:rPr lang="en-US" sz="4600" dirty="0">
                <a:solidFill>
                  <a:srgbClr val="757070"/>
                </a:solidFill>
                <a:latin typeface="Roboto" panose="02000000000000000000" pitchFamily="2" charset="0"/>
                <a:ea typeface="Roboto" panose="02000000000000000000" pitchFamily="2" charset="0"/>
                <a:cs typeface="Apercu Regular"/>
              </a:rPr>
              <a:t> 1</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561381"/>
            <a:ext cx="10555166" cy="5416868"/>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ea typeface="Roboto" panose="02000000000000000000" pitchFamily="2" charset="0"/>
              </a:rPr>
              <a:t>EUPROMS </a:t>
            </a:r>
            <a:r>
              <a:rPr lang="en-GB" sz="2300" dirty="0" err="1">
                <a:solidFill>
                  <a:schemeClr val="tx1">
                    <a:lumMod val="65000"/>
                    <a:lumOff val="35000"/>
                  </a:schemeClr>
                </a:solidFill>
                <a:latin typeface="Roboto" panose="02000000000000000000" pitchFamily="2" charset="0"/>
                <a:ea typeface="Roboto" panose="02000000000000000000" pitchFamily="2" charset="0"/>
              </a:rPr>
              <a:t>står</a:t>
            </a:r>
            <a:r>
              <a:rPr lang="en-GB" sz="2300" dirty="0">
                <a:solidFill>
                  <a:schemeClr val="tx1">
                    <a:lumMod val="65000"/>
                    <a:lumOff val="35000"/>
                  </a:schemeClr>
                </a:solidFill>
                <a:latin typeface="Roboto" panose="02000000000000000000" pitchFamily="2" charset="0"/>
                <a:ea typeface="Roboto" panose="02000000000000000000" pitchFamily="2" charset="0"/>
              </a:rPr>
              <a:t> for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Patient Reported Outcome Study</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Det er den </a:t>
            </a:r>
            <a:r>
              <a:rPr lang="en-GB" sz="2300" dirty="0" err="1">
                <a:solidFill>
                  <a:schemeClr val="tx1">
                    <a:lumMod val="65000"/>
                    <a:lumOff val="35000"/>
                  </a:schemeClr>
                </a:solidFill>
                <a:latin typeface="Roboto" panose="02000000000000000000" pitchFamily="2" charset="0"/>
                <a:ea typeface="Roboto" panose="02000000000000000000" pitchFamily="2" charset="0"/>
              </a:rPr>
              <a:t>første</a:t>
            </a:r>
            <a:r>
              <a:rPr lang="en-GB" sz="2300" dirty="0">
                <a:solidFill>
                  <a:schemeClr val="tx1">
                    <a:lumMod val="65000"/>
                    <a:lumOff val="35000"/>
                  </a:schemeClr>
                </a:solidFill>
                <a:latin typeface="Roboto" panose="02000000000000000000" pitchFamily="2" charset="0"/>
                <a:ea typeface="Roboto" panose="02000000000000000000" pitchFamily="2" charset="0"/>
              </a:rPr>
              <a:t> store </a:t>
            </a:r>
            <a:r>
              <a:rPr lang="en-GB" sz="2300" dirty="0" err="1">
                <a:solidFill>
                  <a:schemeClr val="tx1">
                    <a:lumMod val="65000"/>
                    <a:lumOff val="35000"/>
                  </a:schemeClr>
                </a:solidFill>
                <a:latin typeface="Roboto" panose="02000000000000000000" pitchFamily="2" charset="0"/>
                <a:ea typeface="Roboto" panose="02000000000000000000" pitchFamily="2" charset="0"/>
              </a:rPr>
              <a:t>studien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på</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livskvalitet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etter</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behandling</a:t>
            </a:r>
            <a:r>
              <a:rPr lang="en-GB" sz="2300" dirty="0">
                <a:solidFill>
                  <a:schemeClr val="tx1">
                    <a:lumMod val="65000"/>
                    <a:lumOff val="35000"/>
                  </a:schemeClr>
                </a:solidFill>
                <a:latin typeface="Roboto" panose="02000000000000000000" pitchFamily="2" charset="0"/>
                <a:ea typeface="Roboto" panose="02000000000000000000" pitchFamily="2" charset="0"/>
              </a:rPr>
              <a:t> for </a:t>
            </a:r>
            <a:r>
              <a:rPr lang="en-GB" sz="2300" dirty="0" err="1">
                <a:solidFill>
                  <a:schemeClr val="tx1">
                    <a:lumMod val="65000"/>
                    <a:lumOff val="35000"/>
                  </a:schemeClr>
                </a:solidFill>
                <a:latin typeface="Roboto" panose="02000000000000000000" pitchFamily="2" charset="0"/>
                <a:ea typeface="Roboto" panose="02000000000000000000" pitchFamily="2" charset="0"/>
              </a:rPr>
              <a:t>prostatakreft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som</a:t>
            </a:r>
            <a:r>
              <a:rPr lang="en-GB" sz="2300" dirty="0">
                <a:solidFill>
                  <a:schemeClr val="tx1">
                    <a:lumMod val="65000"/>
                    <a:lumOff val="35000"/>
                  </a:schemeClr>
                </a:solidFill>
                <a:latin typeface="Roboto" panose="02000000000000000000" pitchFamily="2" charset="0"/>
                <a:ea typeface="Roboto" panose="02000000000000000000" pitchFamily="2" charset="0"/>
              </a:rPr>
              <a:t> er </a:t>
            </a:r>
            <a:r>
              <a:rPr lang="en-GB" sz="2300" dirty="0" err="1">
                <a:solidFill>
                  <a:schemeClr val="tx1">
                    <a:lumMod val="65000"/>
                    <a:lumOff val="35000"/>
                  </a:schemeClr>
                </a:solidFill>
                <a:latin typeface="Roboto" panose="02000000000000000000" pitchFamily="2" charset="0"/>
                <a:ea typeface="Roboto" panose="02000000000000000000" pitchFamily="2" charset="0"/>
              </a:rPr>
              <a:t>utført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av</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pasientene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selv</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Den er </a:t>
            </a:r>
            <a:r>
              <a:rPr lang="en-GB" sz="2300" dirty="0" err="1">
                <a:solidFill>
                  <a:schemeClr val="tx1">
                    <a:lumMod val="65000"/>
                    <a:lumOff val="35000"/>
                  </a:schemeClr>
                </a:solidFill>
                <a:latin typeface="Roboto" panose="02000000000000000000" pitchFamily="2" charset="0"/>
                <a:ea typeface="Roboto" panose="02000000000000000000" pitchFamily="2" charset="0"/>
              </a:rPr>
              <a:t>basert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på</a:t>
            </a:r>
            <a:r>
              <a:rPr lang="en-GB" sz="2300" dirty="0">
                <a:solidFill>
                  <a:schemeClr val="tx1">
                    <a:lumMod val="65000"/>
                    <a:lumOff val="35000"/>
                  </a:schemeClr>
                </a:solidFill>
                <a:latin typeface="Roboto" panose="02000000000000000000" pitchFamily="2" charset="0"/>
                <a:ea typeface="Roboto" panose="02000000000000000000" pitchFamily="2" charset="0"/>
              </a:rPr>
              <a:t> et </a:t>
            </a:r>
            <a:r>
              <a:rPr lang="en-GB" sz="2300" dirty="0" err="1">
                <a:solidFill>
                  <a:schemeClr val="tx1">
                    <a:lumMod val="65000"/>
                    <a:lumOff val="35000"/>
                  </a:schemeClr>
                </a:solidFill>
                <a:latin typeface="Roboto" panose="02000000000000000000" pitchFamily="2" charset="0"/>
                <a:ea typeface="Roboto" panose="02000000000000000000" pitchFamily="2" charset="0"/>
              </a:rPr>
              <a:t>elektronisk</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spørreskjema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som</a:t>
            </a:r>
            <a:r>
              <a:rPr lang="en-GB" sz="2300" dirty="0">
                <a:solidFill>
                  <a:schemeClr val="tx1">
                    <a:lumMod val="65000"/>
                    <a:lumOff val="35000"/>
                  </a:schemeClr>
                </a:solidFill>
                <a:latin typeface="Roboto" panose="02000000000000000000" pitchFamily="2" charset="0"/>
                <a:ea typeface="Roboto" panose="02000000000000000000" pitchFamily="2" charset="0"/>
              </a:rPr>
              <a:t> er </a:t>
            </a:r>
            <a:r>
              <a:rPr lang="en-GB" sz="2300" dirty="0" err="1">
                <a:solidFill>
                  <a:schemeClr val="tx1">
                    <a:lumMod val="65000"/>
                    <a:lumOff val="35000"/>
                  </a:schemeClr>
                </a:solidFill>
                <a:latin typeface="Roboto" panose="02000000000000000000" pitchFamily="2" charset="0"/>
                <a:ea typeface="Roboto" panose="02000000000000000000" pitchFamily="2" charset="0"/>
              </a:rPr>
              <a:t>utfylt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av</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nesten</a:t>
            </a:r>
            <a:r>
              <a:rPr lang="en-GB" sz="2300" dirty="0">
                <a:solidFill>
                  <a:schemeClr val="tx1">
                    <a:lumMod val="65000"/>
                    <a:lumOff val="35000"/>
                  </a:schemeClr>
                </a:solidFill>
                <a:latin typeface="Roboto" panose="02000000000000000000" pitchFamily="2" charset="0"/>
                <a:ea typeface="Roboto" panose="02000000000000000000" pitchFamily="2" charset="0"/>
              </a:rPr>
              <a:t> 3000 </a:t>
            </a:r>
            <a:r>
              <a:rPr lang="en-GB" sz="2300" dirty="0" err="1">
                <a:solidFill>
                  <a:schemeClr val="tx1">
                    <a:lumMod val="65000"/>
                    <a:lumOff val="35000"/>
                  </a:schemeClr>
                </a:solidFill>
                <a:latin typeface="Roboto" panose="02000000000000000000" pitchFamily="2" charset="0"/>
                <a:ea typeface="Roboto" panose="02000000000000000000" pitchFamily="2" charset="0"/>
              </a:rPr>
              <a:t>menn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i</a:t>
            </a:r>
            <a:r>
              <a:rPr lang="en-GB" sz="2300" dirty="0">
                <a:solidFill>
                  <a:schemeClr val="tx1">
                    <a:lumMod val="65000"/>
                    <a:lumOff val="35000"/>
                  </a:schemeClr>
                </a:solidFill>
                <a:latin typeface="Roboto" panose="02000000000000000000" pitchFamily="2" charset="0"/>
                <a:ea typeface="Roboto" panose="02000000000000000000" pitchFamily="2" charset="0"/>
              </a:rPr>
              <a:t> Europa</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Den </a:t>
            </a:r>
            <a:r>
              <a:rPr lang="en-GB" sz="2300" dirty="0" err="1">
                <a:solidFill>
                  <a:schemeClr val="tx1">
                    <a:lumMod val="65000"/>
                    <a:lumOff val="35000"/>
                  </a:schemeClr>
                </a:solidFill>
                <a:latin typeface="Roboto" panose="02000000000000000000" pitchFamily="2" charset="0"/>
                <a:ea typeface="Roboto" panose="02000000000000000000" pitchFamily="2" charset="0"/>
              </a:rPr>
              <a:t>gir</a:t>
            </a:r>
            <a:r>
              <a:rPr lang="en-GB" sz="2300" dirty="0">
                <a:solidFill>
                  <a:schemeClr val="tx1">
                    <a:lumMod val="65000"/>
                    <a:lumOff val="35000"/>
                  </a:schemeClr>
                </a:solidFill>
                <a:latin typeface="Roboto" panose="02000000000000000000" pitchFamily="2" charset="0"/>
                <a:ea typeface="Roboto" panose="02000000000000000000" pitchFamily="2" charset="0"/>
              </a:rPr>
              <a:t> et </a:t>
            </a:r>
            <a:r>
              <a:rPr lang="en-GB" sz="2300" dirty="0" err="1">
                <a:solidFill>
                  <a:schemeClr val="tx1">
                    <a:lumMod val="65000"/>
                    <a:lumOff val="35000"/>
                  </a:schemeClr>
                </a:solidFill>
                <a:latin typeface="Roboto" panose="02000000000000000000" pitchFamily="2" charset="0"/>
                <a:ea typeface="Roboto" panose="02000000000000000000" pitchFamily="2" charset="0"/>
              </a:rPr>
              <a:t>nytt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perspektiv</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fordi</a:t>
            </a:r>
            <a:r>
              <a:rPr lang="en-GB" sz="2300" dirty="0">
                <a:solidFill>
                  <a:schemeClr val="tx1">
                    <a:lumMod val="65000"/>
                    <a:lumOff val="35000"/>
                  </a:schemeClr>
                </a:solidFill>
                <a:latin typeface="Roboto" panose="02000000000000000000" pitchFamily="2" charset="0"/>
                <a:ea typeface="Roboto" panose="02000000000000000000" pitchFamily="2" charset="0"/>
              </a:rPr>
              <a:t> de </a:t>
            </a:r>
            <a:r>
              <a:rPr lang="en-GB" sz="2300" dirty="0" err="1">
                <a:solidFill>
                  <a:schemeClr val="tx1">
                    <a:lumMod val="65000"/>
                    <a:lumOff val="35000"/>
                  </a:schemeClr>
                </a:solidFill>
                <a:latin typeface="Roboto" panose="02000000000000000000" pitchFamily="2" charset="0"/>
                <a:ea typeface="Roboto" panose="02000000000000000000" pitchFamily="2" charset="0"/>
              </a:rPr>
              <a:t>fleste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andre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livskvalitetsstudier</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blir</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utført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av</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og</a:t>
            </a:r>
            <a:r>
              <a:rPr lang="en-GB" sz="2300" dirty="0">
                <a:solidFill>
                  <a:schemeClr val="tx1">
                    <a:lumMod val="65000"/>
                    <a:lumOff val="35000"/>
                  </a:schemeClr>
                </a:solidFill>
                <a:latin typeface="Roboto" panose="02000000000000000000" pitchFamily="2" charset="0"/>
                <a:ea typeface="Roboto" panose="02000000000000000000" pitchFamily="2" charset="0"/>
              </a:rPr>
              <a:t> med leger </a:t>
            </a:r>
            <a:r>
              <a:rPr lang="en-GB" sz="2300" dirty="0" err="1">
                <a:solidFill>
                  <a:schemeClr val="tx1">
                    <a:lumMod val="65000"/>
                    <a:lumOff val="35000"/>
                  </a:schemeClr>
                </a:solidFill>
                <a:latin typeface="Roboto" panose="02000000000000000000" pitchFamily="2" charset="0"/>
                <a:ea typeface="Roboto" panose="02000000000000000000" pitchFamily="2" charset="0"/>
              </a:rPr>
              <a:t>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kliniske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miljøer</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Studien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startet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i</a:t>
            </a:r>
            <a:r>
              <a:rPr lang="en-GB" sz="2300" dirty="0">
                <a:solidFill>
                  <a:schemeClr val="tx1">
                    <a:lumMod val="65000"/>
                    <a:lumOff val="35000"/>
                  </a:schemeClr>
                </a:solidFill>
                <a:latin typeface="Roboto" panose="02000000000000000000" pitchFamily="2" charset="0"/>
                <a:ea typeface="Roboto" panose="02000000000000000000" pitchFamily="2" charset="0"/>
              </a:rPr>
              <a:t> august 2019, </a:t>
            </a:r>
            <a:r>
              <a:rPr lang="en-GB" sz="2300" dirty="0" err="1">
                <a:solidFill>
                  <a:schemeClr val="tx1">
                    <a:lumMod val="65000"/>
                    <a:lumOff val="35000"/>
                  </a:schemeClr>
                </a:solidFill>
                <a:latin typeface="Roboto" panose="02000000000000000000" pitchFamily="2" charset="0"/>
                <a:ea typeface="Roboto" panose="02000000000000000000" pitchFamily="2" charset="0"/>
              </a:rPr>
              <a:t>og</a:t>
            </a:r>
            <a:r>
              <a:rPr lang="en-GB" sz="2300" dirty="0">
                <a:solidFill>
                  <a:schemeClr val="tx1">
                    <a:lumMod val="65000"/>
                    <a:lumOff val="35000"/>
                  </a:schemeClr>
                </a:solidFill>
                <a:latin typeface="Roboto" panose="02000000000000000000" pitchFamily="2" charset="0"/>
                <a:ea typeface="Roboto" panose="02000000000000000000" pitchFamily="2" charset="0"/>
              </a:rPr>
              <a:t> de </a:t>
            </a:r>
            <a:r>
              <a:rPr lang="en-GB" sz="2300" dirty="0" err="1">
                <a:solidFill>
                  <a:schemeClr val="tx1">
                    <a:lumMod val="65000"/>
                    <a:lumOff val="35000"/>
                  </a:schemeClr>
                </a:solidFill>
                <a:latin typeface="Roboto" panose="02000000000000000000" pitchFamily="2" charset="0"/>
                <a:ea typeface="Roboto" panose="02000000000000000000" pitchFamily="2" charset="0"/>
              </a:rPr>
              <a:t>første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resultatene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ble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rapportert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januar</a:t>
            </a:r>
            <a:r>
              <a:rPr lang="en-GB" sz="2300" dirty="0">
                <a:solidFill>
                  <a:schemeClr val="tx1">
                    <a:lumMod val="65000"/>
                    <a:lumOff val="35000"/>
                  </a:schemeClr>
                </a:solidFill>
                <a:latin typeface="Roboto" panose="02000000000000000000" pitchFamily="2" charset="0"/>
                <a:ea typeface="Roboto" panose="02000000000000000000" pitchFamily="2" charset="0"/>
              </a:rPr>
              <a:t> 2020</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68773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Konklusjoner</a:t>
            </a:r>
            <a:endParaRPr lang="en-US" sz="4600" dirty="0">
              <a:solidFill>
                <a:srgbClr val="757070"/>
              </a:solidFill>
              <a:latin typeface="Roboto" panose="02000000000000000000" pitchFamily="2" charset="0"/>
              <a:cs typeface="Apercu Regular"/>
            </a:endParaRPr>
          </a:p>
        </p:txBody>
      </p:sp>
      <p:pic>
        <p:nvPicPr>
          <p:cNvPr id="6" name="Picture 5">
            <a:extLst>
              <a:ext uri="{FF2B5EF4-FFF2-40B4-BE49-F238E27FC236}">
                <a16:creationId xmlns:a16="http://schemas.microsoft.com/office/drawing/2014/main" id="{0E215871-6147-7840-B7F0-41C2BB9095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341" y="1450337"/>
            <a:ext cx="8594777" cy="4741946"/>
          </a:xfrm>
          <a:prstGeom prst="rect">
            <a:avLst/>
          </a:prstGeom>
        </p:spPr>
      </p:pic>
    </p:spTree>
    <p:extLst>
      <p:ext uri="{BB962C8B-B14F-4D97-AF65-F5344CB8AC3E}">
        <p14:creationId xmlns:p14="http://schemas.microsoft.com/office/powerpoint/2010/main" val="1765143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Konklusjoner</a:t>
            </a:r>
            <a:endParaRPr lang="en-US" sz="4600" dirty="0">
              <a:solidFill>
                <a:srgbClr val="757070"/>
              </a:solidFill>
              <a:latin typeface="Roboto" panose="02000000000000000000" pitchFamily="2" charset="0"/>
              <a:cs typeface="Apercu Regular"/>
            </a:endParaRPr>
          </a:p>
        </p:txBody>
      </p:sp>
      <p:sp>
        <p:nvSpPr>
          <p:cNvPr id="13" name="Tekstvak 10">
            <a:extLst>
              <a:ext uri="{FF2B5EF4-FFF2-40B4-BE49-F238E27FC236}">
                <a16:creationId xmlns:a16="http://schemas.microsoft.com/office/drawing/2014/main" id="{80851AD0-239D-2248-81CB-0118317E5A3E}"/>
              </a:ext>
            </a:extLst>
          </p:cNvPr>
          <p:cNvSpPr txBox="1"/>
          <p:nvPr/>
        </p:nvSpPr>
        <p:spPr>
          <a:xfrm>
            <a:off x="892419" y="1512278"/>
            <a:ext cx="11961933" cy="815608"/>
          </a:xfrm>
          <a:prstGeom prst="rect">
            <a:avLst/>
          </a:prstGeom>
          <a:noFill/>
        </p:spPr>
        <p:txBody>
          <a:bodyPr wrap="square" rtlCol="0">
            <a:spAutoFit/>
          </a:bodyPr>
          <a:lstStyle/>
          <a:p>
            <a:r>
              <a:rPr lang="en-GB" sz="2300" b="1" dirty="0">
                <a:solidFill>
                  <a:schemeClr val="accent1">
                    <a:lumMod val="50000"/>
                  </a:schemeClr>
                </a:solidFill>
                <a:latin typeface="Roboto" panose="02000000000000000000" pitchFamily="2" charset="0"/>
                <a:ea typeface="Roboto" panose="02000000000000000000" pitchFamily="2" charset="0"/>
              </a:rPr>
              <a:t>3. Vi </a:t>
            </a:r>
            <a:r>
              <a:rPr lang="en-GB" sz="2300" b="1" dirty="0" err="1">
                <a:solidFill>
                  <a:schemeClr val="accent1">
                    <a:lumMod val="50000"/>
                  </a:schemeClr>
                </a:solidFill>
                <a:latin typeface="Roboto" panose="02000000000000000000" pitchFamily="2" charset="0"/>
                <a:ea typeface="Roboto" panose="02000000000000000000" pitchFamily="2" charset="0"/>
              </a:rPr>
              <a:t>trenger</a:t>
            </a:r>
            <a:r>
              <a:rPr lang="en-GB" sz="2300" b="1" dirty="0">
                <a:solidFill>
                  <a:schemeClr val="accent1">
                    <a:lumMod val="50000"/>
                  </a:schemeClr>
                </a:solidFill>
                <a:latin typeface="Roboto" panose="02000000000000000000" pitchFamily="2" charset="0"/>
                <a:ea typeface="Roboto" panose="02000000000000000000" pitchFamily="2" charset="0"/>
              </a:rPr>
              <a:t> </a:t>
            </a:r>
            <a:r>
              <a:rPr lang="en-GB" sz="2300" b="1" dirty="0" err="1">
                <a:solidFill>
                  <a:schemeClr val="accent1">
                    <a:lumMod val="50000"/>
                  </a:schemeClr>
                </a:solidFill>
                <a:latin typeface="Roboto" panose="02000000000000000000" pitchFamily="2" charset="0"/>
                <a:ea typeface="Roboto" panose="02000000000000000000" pitchFamily="2" charset="0"/>
              </a:rPr>
              <a:t>kreftsentre</a:t>
            </a:r>
            <a:r>
              <a:rPr lang="en-GB" sz="2300" b="1" dirty="0">
                <a:solidFill>
                  <a:schemeClr val="accent1">
                    <a:lumMod val="50000"/>
                  </a:schemeClr>
                </a:solidFill>
                <a:latin typeface="Roboto" panose="02000000000000000000" pitchFamily="2" charset="0"/>
                <a:ea typeface="Roboto" panose="02000000000000000000" pitchFamily="2" charset="0"/>
              </a:rPr>
              <a:t> med </a:t>
            </a:r>
            <a:r>
              <a:rPr lang="en-GB" sz="2300" b="1" dirty="0" err="1">
                <a:solidFill>
                  <a:schemeClr val="accent1">
                    <a:lumMod val="50000"/>
                  </a:schemeClr>
                </a:solidFill>
                <a:latin typeface="Roboto" panose="02000000000000000000" pitchFamily="2" charset="0"/>
                <a:ea typeface="Roboto" panose="02000000000000000000" pitchFamily="2" charset="0"/>
              </a:rPr>
              <a:t>tverrfaglige</a:t>
            </a:r>
            <a:r>
              <a:rPr lang="en-GB" sz="2300" b="1" dirty="0">
                <a:solidFill>
                  <a:schemeClr val="accent1">
                    <a:lumMod val="50000"/>
                  </a:schemeClr>
                </a:solidFill>
                <a:latin typeface="Roboto" panose="02000000000000000000" pitchFamily="2" charset="0"/>
                <a:ea typeface="Roboto" panose="02000000000000000000" pitchFamily="2" charset="0"/>
              </a:rPr>
              <a:t> team</a:t>
            </a:r>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pic>
        <p:nvPicPr>
          <p:cNvPr id="5" name="Picture 4" descr="A group of people posing for the camera&#10;&#10;Description automatically generated">
            <a:extLst>
              <a:ext uri="{FF2B5EF4-FFF2-40B4-BE49-F238E27FC236}">
                <a16:creationId xmlns:a16="http://schemas.microsoft.com/office/drawing/2014/main" id="{ECBACA75-67DA-7E4E-97AB-BFB777C11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862" y="2104748"/>
            <a:ext cx="6172200" cy="4114800"/>
          </a:xfrm>
          <a:prstGeom prst="rect">
            <a:avLst/>
          </a:prstGeom>
        </p:spPr>
      </p:pic>
    </p:spTree>
    <p:extLst>
      <p:ext uri="{BB962C8B-B14F-4D97-AF65-F5344CB8AC3E}">
        <p14:creationId xmlns:p14="http://schemas.microsoft.com/office/powerpoint/2010/main" val="3237154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10169032" cy="800219"/>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a:t>
            </a:r>
            <a:r>
              <a:rPr lang="en-US" sz="4600" dirty="0" err="1">
                <a:solidFill>
                  <a:srgbClr val="757070"/>
                </a:solidFill>
                <a:latin typeface="Roboto" panose="02000000000000000000" pitchFamily="2" charset="0"/>
                <a:ea typeface="Roboto" panose="02000000000000000000" pitchFamily="2" charset="0"/>
                <a:cs typeface="Apercu Regular"/>
              </a:rPr>
              <a:t>bakgrunnsinformasjon</a:t>
            </a:r>
            <a:r>
              <a:rPr lang="en-US" sz="4600" dirty="0">
                <a:solidFill>
                  <a:srgbClr val="757070"/>
                </a:solidFill>
                <a:latin typeface="Roboto" panose="02000000000000000000" pitchFamily="2" charset="0"/>
                <a:ea typeface="Roboto" panose="02000000000000000000" pitchFamily="2" charset="0"/>
                <a:cs typeface="Apercu Regular"/>
              </a:rPr>
              <a:t> 2</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4339650"/>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rPr>
              <a:t>Europa </a:t>
            </a:r>
            <a:r>
              <a:rPr lang="en-GB" sz="2300" dirty="0" err="1">
                <a:solidFill>
                  <a:schemeClr val="tx1">
                    <a:lumMod val="65000"/>
                    <a:lumOff val="35000"/>
                  </a:schemeClr>
                </a:solidFill>
                <a:latin typeface="Roboto" panose="02000000000000000000" pitchFamily="2" charset="0"/>
              </a:rPr>
              <a:t>Uomo</a:t>
            </a:r>
            <a:r>
              <a:rPr lang="en-GB" sz="2300" dirty="0">
                <a:solidFill>
                  <a:schemeClr val="tx1">
                    <a:lumMod val="65000"/>
                    <a:lumOff val="35000"/>
                  </a:schemeClr>
                </a:solidFill>
                <a:latin typeface="Roboto" panose="02000000000000000000" pitchFamily="2" charset="0"/>
              </a:rPr>
              <a:t> har </a:t>
            </a:r>
            <a:r>
              <a:rPr lang="en-GB" sz="2300" dirty="0" err="1">
                <a:solidFill>
                  <a:schemeClr val="tx1">
                    <a:lumMod val="65000"/>
                    <a:lumOff val="35000"/>
                  </a:schemeClr>
                </a:solidFill>
                <a:latin typeface="Roboto" panose="02000000000000000000" pitchFamily="2" charset="0"/>
              </a:rPr>
              <a:t>rapportert</a:t>
            </a:r>
            <a:r>
              <a:rPr lang="en-GB" sz="2300" dirty="0">
                <a:solidFill>
                  <a:schemeClr val="tx1">
                    <a:lumMod val="65000"/>
                    <a:lumOff val="35000"/>
                  </a:schemeClr>
                </a:solidFill>
                <a:latin typeface="Roboto" panose="02000000000000000000" pitchFamily="2" charset="0"/>
              </a:rPr>
              <a:t> EUPROMS-</a:t>
            </a:r>
            <a:r>
              <a:rPr lang="en-GB" sz="2300" dirty="0" err="1">
                <a:solidFill>
                  <a:schemeClr val="tx1">
                    <a:lumMod val="65000"/>
                    <a:lumOff val="35000"/>
                  </a:schemeClr>
                </a:solidFill>
                <a:latin typeface="Roboto" panose="02000000000000000000" pitchFamily="2" charset="0"/>
              </a:rPr>
              <a:t>funnene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på</a:t>
            </a:r>
            <a:r>
              <a:rPr lang="en-GB" sz="2300" dirty="0">
                <a:solidFill>
                  <a:schemeClr val="tx1">
                    <a:lumMod val="65000"/>
                    <a:lumOff val="35000"/>
                  </a:schemeClr>
                </a:solidFill>
                <a:latin typeface="Roboto" panose="02000000000000000000" pitchFamily="2" charset="0"/>
              </a:rPr>
              <a:t> mange </a:t>
            </a:r>
            <a:r>
              <a:rPr lang="en-GB" sz="2300" dirty="0" err="1">
                <a:solidFill>
                  <a:schemeClr val="tx1">
                    <a:lumMod val="65000"/>
                    <a:lumOff val="35000"/>
                  </a:schemeClr>
                </a:solidFill>
                <a:latin typeface="Roboto" panose="02000000000000000000" pitchFamily="2" charset="0"/>
              </a:rPr>
              <a:t>viktige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medisinske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konferanser</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inkludert</a:t>
            </a:r>
            <a:r>
              <a:rPr lang="en-GB" sz="2300" dirty="0">
                <a:solidFill>
                  <a:schemeClr val="tx1">
                    <a:lumMod val="65000"/>
                    <a:lumOff val="35000"/>
                  </a:schemeClr>
                </a:solidFill>
                <a:latin typeface="Roboto" panose="02000000000000000000" pitchFamily="2" charset="0"/>
              </a:rPr>
              <a:t>:</a:t>
            </a: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Kongressen</a:t>
            </a:r>
            <a:r>
              <a:rPr lang="en-GB" sz="2300" dirty="0">
                <a:solidFill>
                  <a:schemeClr val="tx1">
                    <a:lumMod val="65000"/>
                    <a:lumOff val="35000"/>
                  </a:schemeClr>
                </a:solidFill>
                <a:latin typeface="Roboto" panose="02000000000000000000" pitchFamily="2" charset="0"/>
              </a:rPr>
              <a:t> 2020 for The European Association of Urologists (EAU)</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Det </a:t>
            </a:r>
            <a:r>
              <a:rPr lang="en-GB" sz="2300" dirty="0" err="1">
                <a:solidFill>
                  <a:schemeClr val="tx1">
                    <a:lumMod val="65000"/>
                    <a:lumOff val="35000"/>
                  </a:schemeClr>
                </a:solidFill>
                <a:latin typeface="Roboto" panose="02000000000000000000" pitchFamily="2" charset="0"/>
              </a:rPr>
              <a:t>årlige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møtet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i</a:t>
            </a:r>
            <a:r>
              <a:rPr lang="en-GB" sz="2300" dirty="0">
                <a:solidFill>
                  <a:schemeClr val="tx1">
                    <a:lumMod val="65000"/>
                    <a:lumOff val="35000"/>
                  </a:schemeClr>
                </a:solidFill>
                <a:latin typeface="Roboto" panose="02000000000000000000" pitchFamily="2" charset="0"/>
              </a:rPr>
              <a:t> The EAU Section of Oncological Urology</a:t>
            </a: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Kongressen</a:t>
            </a:r>
            <a:r>
              <a:rPr lang="en-GB" sz="2300" dirty="0">
                <a:solidFill>
                  <a:schemeClr val="tx1">
                    <a:lumMod val="65000"/>
                    <a:lumOff val="35000"/>
                  </a:schemeClr>
                </a:solidFill>
                <a:latin typeface="Roboto" panose="02000000000000000000" pitchFamily="2" charset="0"/>
              </a:rPr>
              <a:t> for The European Society for Medical Oncology (ESMO)</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The European Multidisciplinary Congress on Urological Cancers (EMUC)</a:t>
            </a: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Webinaret</a:t>
            </a:r>
            <a:r>
              <a:rPr lang="en-GB" sz="2300" dirty="0">
                <a:solidFill>
                  <a:schemeClr val="tx1">
                    <a:lumMod val="65000"/>
                    <a:lumOff val="35000"/>
                  </a:schemeClr>
                </a:solidFill>
                <a:latin typeface="Roboto" panose="02000000000000000000" pitchFamily="2" charset="0"/>
              </a:rPr>
              <a:t> European Organisation for Research and Treatment of Cancer (EORTC)</a:t>
            </a:r>
          </a:p>
          <a:p>
            <a:endParaRPr lang="en-GB" sz="2300" dirty="0">
              <a:solidFill>
                <a:schemeClr val="tx1">
                  <a:lumMod val="65000"/>
                  <a:lumOff val="35000"/>
                </a:schemeClr>
              </a:solidFill>
              <a:latin typeface="Roboto" panose="02000000000000000000" pitchFamily="2" charset="0"/>
            </a:endParaRPr>
          </a:p>
          <a:p>
            <a:r>
              <a:rPr lang="en-GB" sz="2300" dirty="0" err="1">
                <a:solidFill>
                  <a:schemeClr val="tx1">
                    <a:lumMod val="65000"/>
                    <a:lumOff val="35000"/>
                  </a:schemeClr>
                </a:solidFill>
                <a:latin typeface="Roboto" panose="02000000000000000000" pitchFamily="2" charset="0"/>
              </a:rPr>
              <a:t>Funnene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blir</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også</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publisert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forskjellige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publikasjoner</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inkludert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fagbladet</a:t>
            </a:r>
            <a:r>
              <a:rPr lang="en-GB" sz="2300" dirty="0">
                <a:solidFill>
                  <a:schemeClr val="tx1">
                    <a:lumMod val="65000"/>
                    <a:lumOff val="35000"/>
                  </a:schemeClr>
                </a:solidFill>
                <a:latin typeface="Roboto" panose="02000000000000000000" pitchFamily="2" charset="0"/>
              </a:rPr>
              <a:t> European Urology Focus</a:t>
            </a:r>
          </a:p>
          <a:p>
            <a:endParaRPr lang="en-GB" sz="23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4127395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10555166" cy="1508105"/>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a:t>
            </a:r>
            <a:r>
              <a:rPr lang="en-US" sz="4600" dirty="0" err="1">
                <a:solidFill>
                  <a:srgbClr val="757070"/>
                </a:solidFill>
                <a:latin typeface="Roboto" panose="02000000000000000000" pitchFamily="2" charset="0"/>
                <a:ea typeface="Roboto" panose="02000000000000000000" pitchFamily="2" charset="0"/>
                <a:cs typeface="Apercu Regular"/>
              </a:rPr>
              <a:t>bakgrunnsinformasjon</a:t>
            </a:r>
            <a:r>
              <a:rPr lang="en-US" sz="4600" dirty="0">
                <a:solidFill>
                  <a:srgbClr val="757070"/>
                </a:solidFill>
                <a:latin typeface="Roboto" panose="02000000000000000000" pitchFamily="2" charset="0"/>
                <a:ea typeface="Roboto" panose="02000000000000000000" pitchFamily="2" charset="0"/>
                <a:cs typeface="Apercu Regular"/>
              </a:rPr>
              <a:t> 3</a:t>
            </a:r>
          </a:p>
          <a:p>
            <a:pPr algn="ctr"/>
            <a:endParaRPr lang="en-US" sz="4600" dirty="0">
              <a:solidFill>
                <a:srgbClr val="757070"/>
              </a:solidFill>
              <a:latin typeface="Roboto" panose="02000000000000000000" pitchFamily="2" charset="0"/>
              <a:ea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3662541"/>
          </a:xfrm>
          <a:prstGeom prst="rect">
            <a:avLst/>
          </a:prstGeom>
          <a:noFill/>
        </p:spPr>
        <p:txBody>
          <a:bodyPr wrap="square" rtlCol="0">
            <a:spAutoFit/>
          </a:bodyPr>
          <a:lstStyle/>
          <a:p>
            <a:r>
              <a:rPr lang="en-GB" sz="2300" dirty="0" err="1">
                <a:solidFill>
                  <a:schemeClr val="tx1">
                    <a:lumMod val="65000"/>
                    <a:lumOff val="35000"/>
                  </a:schemeClr>
                </a:solidFill>
                <a:latin typeface="Roboto" panose="02000000000000000000" pitchFamily="2" charset="0"/>
                <a:ea typeface="Roboto" panose="02000000000000000000" pitchFamily="2" charset="0"/>
              </a:rPr>
              <a:t>Funnene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undersøkelsen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gir</a:t>
            </a:r>
            <a:r>
              <a:rPr lang="en-GB" sz="2300" dirty="0">
                <a:solidFill>
                  <a:schemeClr val="tx1">
                    <a:lumMod val="65000"/>
                    <a:lumOff val="35000"/>
                  </a:schemeClr>
                </a:solidFill>
                <a:latin typeface="Roboto" panose="02000000000000000000" pitchFamily="2" charset="0"/>
                <a:ea typeface="Roboto" panose="02000000000000000000" pitchFamily="2" charset="0"/>
              </a:rPr>
              <a:t> et “</a:t>
            </a:r>
            <a:r>
              <a:rPr lang="en-GB" sz="2300" dirty="0" err="1">
                <a:solidFill>
                  <a:schemeClr val="tx1">
                    <a:lumMod val="65000"/>
                    <a:lumOff val="35000"/>
                  </a:schemeClr>
                </a:solidFill>
                <a:latin typeface="Roboto" panose="02000000000000000000" pitchFamily="2" charset="0"/>
                <a:ea typeface="Roboto" panose="02000000000000000000" pitchFamily="2" charset="0"/>
              </a:rPr>
              <a:t>øyeblikksbilde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av</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livskvalitetsproblemene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som</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menn</a:t>
            </a:r>
            <a:r>
              <a:rPr lang="en-GB" sz="2300" dirty="0">
                <a:solidFill>
                  <a:schemeClr val="tx1">
                    <a:lumMod val="65000"/>
                    <a:lumOff val="35000"/>
                  </a:schemeClr>
                </a:solidFill>
                <a:latin typeface="Roboto" panose="02000000000000000000" pitchFamily="2" charset="0"/>
                <a:ea typeface="Roboto" panose="02000000000000000000" pitchFamily="2" charset="0"/>
              </a:rPr>
              <a:t> med </a:t>
            </a:r>
            <a:r>
              <a:rPr lang="en-GB" sz="2300" dirty="0" err="1">
                <a:solidFill>
                  <a:schemeClr val="tx1">
                    <a:lumMod val="65000"/>
                    <a:lumOff val="35000"/>
                  </a:schemeClr>
                </a:solidFill>
                <a:latin typeface="Roboto" panose="02000000000000000000" pitchFamily="2" charset="0"/>
                <a:ea typeface="Roboto" panose="02000000000000000000" pitchFamily="2" charset="0"/>
              </a:rPr>
              <a:t>prostatakreft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opplever</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i</a:t>
            </a:r>
            <a:r>
              <a:rPr lang="en-GB" sz="2300" dirty="0">
                <a:solidFill>
                  <a:schemeClr val="tx1">
                    <a:lumMod val="65000"/>
                    <a:lumOff val="35000"/>
                  </a:schemeClr>
                </a:solidFill>
                <a:latin typeface="Roboto" panose="02000000000000000000" pitchFamily="2" charset="0"/>
                <a:ea typeface="Roboto" panose="02000000000000000000" pitchFamily="2" charset="0"/>
              </a:rPr>
              <a:t> hele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på</a:t>
            </a:r>
            <a:r>
              <a:rPr lang="en-GB" sz="2300" dirty="0">
                <a:solidFill>
                  <a:schemeClr val="tx1">
                    <a:lumMod val="65000"/>
                    <a:lumOff val="35000"/>
                  </a:schemeClr>
                </a:solidFill>
                <a:latin typeface="Roboto" panose="02000000000000000000" pitchFamily="2" charset="0"/>
                <a:ea typeface="Roboto" panose="02000000000000000000" pitchFamily="2" charset="0"/>
              </a:rPr>
              <a:t> et </a:t>
            </a:r>
            <a:r>
              <a:rPr lang="en-GB" sz="2300" dirty="0" err="1">
                <a:solidFill>
                  <a:schemeClr val="tx1">
                    <a:lumMod val="65000"/>
                    <a:lumOff val="35000"/>
                  </a:schemeClr>
                </a:solidFill>
                <a:latin typeface="Roboto" panose="02000000000000000000" pitchFamily="2" charset="0"/>
                <a:ea typeface="Roboto" panose="02000000000000000000" pitchFamily="2" charset="0"/>
              </a:rPr>
              <a:t>bestemt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tidspunkt</a:t>
            </a:r>
            <a:r>
              <a:rPr lang="en-GB" sz="2300" dirty="0">
                <a:solidFill>
                  <a:schemeClr val="tx1">
                    <a:lumMod val="65000"/>
                    <a:lumOff val="35000"/>
                  </a:schemeClr>
                </a:solidFill>
                <a:latin typeface="Roboto" panose="02000000000000000000" pitchFamily="2" charset="0"/>
                <a:ea typeface="Roboto" panose="02000000000000000000" pitchFamily="2" charset="0"/>
              </a:rPr>
              <a:t>.</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De </a:t>
            </a:r>
            <a:r>
              <a:rPr lang="en-GB" sz="2300" dirty="0" err="1">
                <a:solidFill>
                  <a:schemeClr val="tx1">
                    <a:lumMod val="65000"/>
                    <a:lumOff val="35000"/>
                  </a:schemeClr>
                </a:solidFill>
                <a:latin typeface="Roboto" panose="02000000000000000000" pitchFamily="2" charset="0"/>
                <a:ea typeface="Roboto" panose="02000000000000000000" pitchFamily="2" charset="0"/>
              </a:rPr>
              <a:t>gir</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informasjon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som</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kan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hjelpe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pasienter</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og</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deres</a:t>
            </a:r>
            <a:r>
              <a:rPr lang="en-GB" sz="2300" dirty="0">
                <a:solidFill>
                  <a:schemeClr val="tx1">
                    <a:lumMod val="65000"/>
                    <a:lumOff val="35000"/>
                  </a:schemeClr>
                </a:solidFill>
                <a:latin typeface="Roboto" panose="02000000000000000000" pitchFamily="2" charset="0"/>
                <a:ea typeface="Roboto" panose="02000000000000000000" pitchFamily="2" charset="0"/>
              </a:rPr>
              <a:t> leger med </a:t>
            </a:r>
            <a:r>
              <a:rPr lang="en-GB" sz="2300" dirty="0" err="1">
                <a:solidFill>
                  <a:schemeClr val="tx1">
                    <a:lumMod val="65000"/>
                    <a:lumOff val="35000"/>
                  </a:schemeClr>
                </a:solidFill>
                <a:latin typeface="Roboto" panose="02000000000000000000" pitchFamily="2" charset="0"/>
                <a:ea typeface="Roboto" panose="02000000000000000000" pitchFamily="2" charset="0"/>
              </a:rPr>
              <a:t>å</a:t>
            </a:r>
            <a:r>
              <a:rPr lang="en-GB" sz="2300" dirty="0">
                <a:solidFill>
                  <a:schemeClr val="tx1">
                    <a:lumMod val="65000"/>
                    <a:lumOff val="35000"/>
                  </a:schemeClr>
                </a:solidFill>
                <a:latin typeface="Roboto" panose="02000000000000000000" pitchFamily="2" charset="0"/>
                <a:ea typeface="Roboto" panose="02000000000000000000" pitchFamily="2" charset="0"/>
              </a:rPr>
              <a:t> ta </a:t>
            </a:r>
            <a:r>
              <a:rPr lang="en-GB" sz="2300" dirty="0" err="1">
                <a:solidFill>
                  <a:schemeClr val="tx1">
                    <a:lumMod val="65000"/>
                    <a:lumOff val="35000"/>
                  </a:schemeClr>
                </a:solidFill>
                <a:latin typeface="Roboto" panose="02000000000000000000" pitchFamily="2" charset="0"/>
                <a:ea typeface="Roboto" panose="02000000000000000000" pitchFamily="2" charset="0"/>
              </a:rPr>
              <a:t>beslutninger</a:t>
            </a:r>
            <a:r>
              <a:rPr lang="en-GB" sz="2300" dirty="0">
                <a:solidFill>
                  <a:schemeClr val="tx1">
                    <a:lumMod val="65000"/>
                    <a:lumOff val="35000"/>
                  </a:schemeClr>
                </a:solidFill>
                <a:latin typeface="Roboto" panose="02000000000000000000" pitchFamily="2" charset="0"/>
                <a:ea typeface="Roboto" panose="02000000000000000000" pitchFamily="2" charset="0"/>
              </a:rPr>
              <a:t> om </a:t>
            </a:r>
            <a:r>
              <a:rPr lang="en-GB" sz="2300" dirty="0" err="1">
                <a:solidFill>
                  <a:schemeClr val="tx1">
                    <a:lumMod val="65000"/>
                    <a:lumOff val="35000"/>
                  </a:schemeClr>
                </a:solidFill>
                <a:latin typeface="Roboto" panose="02000000000000000000" pitchFamily="2" charset="0"/>
                <a:ea typeface="Roboto" panose="02000000000000000000" pitchFamily="2" charset="0"/>
              </a:rPr>
              <a:t>behandlingene</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De </a:t>
            </a:r>
            <a:r>
              <a:rPr lang="en-GB" sz="2300" dirty="0" err="1">
                <a:solidFill>
                  <a:schemeClr val="tx1">
                    <a:lumMod val="65000"/>
                    <a:lumOff val="35000"/>
                  </a:schemeClr>
                </a:solidFill>
                <a:latin typeface="Roboto" panose="02000000000000000000" pitchFamily="2" charset="0"/>
                <a:ea typeface="Roboto" panose="02000000000000000000" pitchFamily="2" charset="0"/>
              </a:rPr>
              <a:t>kan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være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til</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hjelp</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arbeidet</a:t>
            </a:r>
            <a:r>
              <a:rPr lang="en-GB" sz="2300" dirty="0">
                <a:solidFill>
                  <a:schemeClr val="tx1">
                    <a:lumMod val="65000"/>
                    <a:lumOff val="35000"/>
                  </a:schemeClr>
                </a:solidFill>
                <a:latin typeface="Roboto" panose="02000000000000000000" pitchFamily="2" charset="0"/>
                <a:ea typeface="Roboto" panose="02000000000000000000" pitchFamily="2" charset="0"/>
              </a:rPr>
              <a:t> med </a:t>
            </a:r>
            <a:r>
              <a:rPr lang="en-GB" sz="2300" dirty="0" err="1">
                <a:solidFill>
                  <a:schemeClr val="tx1">
                    <a:lumMod val="65000"/>
                    <a:lumOff val="35000"/>
                  </a:schemeClr>
                </a:solidFill>
                <a:latin typeface="Roboto" panose="02000000000000000000" pitchFamily="2" charset="0"/>
                <a:ea typeface="Roboto" panose="02000000000000000000" pitchFamily="2" charset="0"/>
              </a:rPr>
              <a:t>å</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kunne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stille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tidlig</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prostatakreftdiagnose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og</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fremme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tilnærminger</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som</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aktiv</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overvåking</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4245037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686778" y="215923"/>
            <a:ext cx="11296790" cy="43711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r>
              <a:rPr lang="en-GB" sz="5400" dirty="0" err="1">
                <a:solidFill>
                  <a:schemeClr val="accent1">
                    <a:lumMod val="50000"/>
                  </a:schemeClr>
                </a:solidFill>
                <a:latin typeface="Roboto" panose="02000000000000000000" pitchFamily="2" charset="0"/>
              </a:rPr>
              <a:t>studie</a:t>
            </a:r>
            <a:endParaRPr lang="en-GB" sz="5400" dirty="0">
              <a:solidFill>
                <a:schemeClr val="accent1">
                  <a:lumMod val="50000"/>
                </a:schemeClr>
              </a:solidFill>
              <a:latin typeface="Roboto" panose="02000000000000000000" pitchFamily="2" charset="0"/>
            </a:endParaRPr>
          </a:p>
          <a:p>
            <a:pPr>
              <a:spcBef>
                <a:spcPts val="1200"/>
              </a:spcBef>
            </a:pPr>
            <a:r>
              <a:rPr lang="en-GB" sz="2800" dirty="0" err="1">
                <a:latin typeface="Roboto" panose="02000000000000000000" pitchFamily="2" charset="0"/>
              </a:rPr>
              <a:t>Hvordan</a:t>
            </a:r>
            <a:r>
              <a:rPr lang="en-GB" sz="2800" dirty="0">
                <a:latin typeface="Roboto" panose="02000000000000000000" pitchFamily="2" charset="0"/>
              </a:rPr>
              <a:t> </a:t>
            </a:r>
            <a:r>
              <a:rPr lang="en-GB" sz="2800" dirty="0" err="1">
                <a:latin typeface="Roboto" panose="02000000000000000000" pitchFamily="2" charset="0"/>
              </a:rPr>
              <a:t>studien</a:t>
            </a:r>
            <a:r>
              <a:rPr lang="en-GB" sz="2800" dirty="0">
                <a:latin typeface="Roboto" panose="02000000000000000000" pitchFamily="2" charset="0"/>
              </a:rPr>
              <a:t> </a:t>
            </a:r>
            <a:r>
              <a:rPr lang="en-GB" sz="2800" dirty="0" err="1">
                <a:latin typeface="Roboto" panose="02000000000000000000" pitchFamily="2" charset="0"/>
              </a:rPr>
              <a:t>ble</a:t>
            </a:r>
            <a:r>
              <a:rPr lang="en-GB" sz="2800" dirty="0">
                <a:latin typeface="Roboto" panose="02000000000000000000" pitchFamily="2" charset="0"/>
              </a:rPr>
              <a:t> </a:t>
            </a:r>
            <a:r>
              <a:rPr lang="en-GB" sz="2800" dirty="0" err="1">
                <a:latin typeface="Roboto" panose="02000000000000000000" pitchFamily="2" charset="0"/>
              </a:rPr>
              <a:t>gjennomført</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260404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Spørsmålskjemaet</a:t>
            </a:r>
            <a:endParaRPr lang="en-US" sz="4600" dirty="0">
              <a:solidFill>
                <a:srgbClr val="757070"/>
              </a:solidFill>
              <a:latin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3631763"/>
          </a:xfrm>
          <a:prstGeom prst="rect">
            <a:avLst/>
          </a:prstGeom>
          <a:noFill/>
        </p:spPr>
        <p:txBody>
          <a:bodyPr wrap="square" rtlCol="0">
            <a:spAutoFit/>
          </a:bodyPr>
          <a:lstStyle/>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20 </a:t>
            </a:r>
            <a:r>
              <a:rPr lang="en-GB" sz="2300" dirty="0" err="1">
                <a:solidFill>
                  <a:schemeClr val="tx1">
                    <a:lumMod val="65000"/>
                    <a:lumOff val="35000"/>
                  </a:schemeClr>
                </a:solidFill>
                <a:latin typeface="Roboto" panose="02000000000000000000" pitchFamily="2" charset="0"/>
              </a:rPr>
              <a:t>minutters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nettbasert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undersøkelse</a:t>
            </a:r>
            <a:r>
              <a:rPr lang="en-GB" sz="2300" dirty="0">
                <a:solidFill>
                  <a:schemeClr val="tx1">
                    <a:lumMod val="65000"/>
                    <a:lumOff val="35000"/>
                  </a:schemeClr>
                </a:solidFill>
                <a:latin typeface="Roboto" panose="02000000000000000000" pitchFamily="2" charset="0"/>
              </a:rPr>
              <a:t> for </a:t>
            </a:r>
            <a:r>
              <a:rPr lang="en-GB" sz="2300" dirty="0" err="1">
                <a:solidFill>
                  <a:schemeClr val="tx1">
                    <a:lumMod val="65000"/>
                    <a:lumOff val="35000"/>
                  </a:schemeClr>
                </a:solidFill>
                <a:latin typeface="Roboto" panose="02000000000000000000" pitchFamily="2" charset="0"/>
              </a:rPr>
              <a:t>menn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som</a:t>
            </a:r>
            <a:r>
              <a:rPr lang="en-GB" sz="2300" dirty="0">
                <a:solidFill>
                  <a:schemeClr val="tx1">
                    <a:lumMod val="65000"/>
                    <a:lumOff val="35000"/>
                  </a:schemeClr>
                </a:solidFill>
                <a:latin typeface="Roboto" panose="02000000000000000000" pitchFamily="2" charset="0"/>
              </a:rPr>
              <a:t> har </a:t>
            </a:r>
            <a:r>
              <a:rPr lang="en-GB" sz="2300" dirty="0" err="1">
                <a:solidFill>
                  <a:schemeClr val="tx1">
                    <a:lumMod val="65000"/>
                    <a:lumOff val="35000"/>
                  </a:schemeClr>
                </a:solidFill>
                <a:latin typeface="Roboto" panose="02000000000000000000" pitchFamily="2" charset="0"/>
              </a:rPr>
              <a:t>mottatt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behandling</a:t>
            </a:r>
            <a:r>
              <a:rPr lang="en-GB" sz="2300" dirty="0">
                <a:solidFill>
                  <a:schemeClr val="tx1">
                    <a:lumMod val="65000"/>
                    <a:lumOff val="35000"/>
                  </a:schemeClr>
                </a:solidFill>
                <a:latin typeface="Roboto" panose="02000000000000000000" pitchFamily="2" charset="0"/>
              </a:rPr>
              <a:t> for </a:t>
            </a:r>
            <a:r>
              <a:rPr lang="en-GB" sz="2300" dirty="0" err="1">
                <a:solidFill>
                  <a:schemeClr val="tx1">
                    <a:lumMod val="65000"/>
                    <a:lumOff val="35000"/>
                  </a:schemeClr>
                </a:solidFill>
                <a:latin typeface="Roboto" panose="02000000000000000000" pitchFamily="2" charset="0"/>
              </a:rPr>
              <a:t>prostatakreft</a:t>
            </a: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Tilgjengelig</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på</a:t>
            </a:r>
            <a:r>
              <a:rPr lang="en-GB" sz="2300" dirty="0">
                <a:solidFill>
                  <a:schemeClr val="tx1">
                    <a:lumMod val="65000"/>
                    <a:lumOff val="35000"/>
                  </a:schemeClr>
                </a:solidFill>
                <a:latin typeface="Roboto" panose="02000000000000000000" pitchFamily="2" charset="0"/>
              </a:rPr>
              <a:t> 19 </a:t>
            </a:r>
            <a:r>
              <a:rPr lang="en-GB" sz="2300" dirty="0" err="1">
                <a:solidFill>
                  <a:schemeClr val="tx1">
                    <a:lumMod val="65000"/>
                    <a:lumOff val="35000"/>
                  </a:schemeClr>
                </a:solidFill>
                <a:latin typeface="Roboto" panose="02000000000000000000" pitchFamily="2" charset="0"/>
              </a:rPr>
              <a:t>språk</a:t>
            </a: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Benyttet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validerte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spørreskjemaer</a:t>
            </a:r>
            <a:r>
              <a:rPr lang="en-GB" sz="2300" dirty="0">
                <a:solidFill>
                  <a:schemeClr val="tx1">
                    <a:lumMod val="65000"/>
                    <a:lumOff val="35000"/>
                  </a:schemeClr>
                </a:solidFill>
                <a:latin typeface="Roboto" panose="02000000000000000000" pitchFamily="2" charset="0"/>
              </a:rPr>
              <a:t> om </a:t>
            </a:r>
            <a:r>
              <a:rPr lang="en-GB" sz="2300" dirty="0" err="1">
                <a:solidFill>
                  <a:schemeClr val="tx1">
                    <a:lumMod val="65000"/>
                    <a:lumOff val="35000"/>
                  </a:schemeClr>
                </a:solidFill>
                <a:latin typeface="Roboto" panose="02000000000000000000" pitchFamily="2" charset="0"/>
              </a:rPr>
              <a:t>livskvalitet</a:t>
            </a:r>
            <a:r>
              <a:rPr lang="en-GB" sz="2300" dirty="0">
                <a:solidFill>
                  <a:schemeClr val="tx1">
                    <a:lumMod val="65000"/>
                    <a:lumOff val="35000"/>
                  </a:schemeClr>
                </a:solidFill>
                <a:latin typeface="Roboto" panose="02000000000000000000" pitchFamily="2" charset="0"/>
              </a:rPr>
              <a:t>: EPIC-26 </a:t>
            </a:r>
            <a:r>
              <a:rPr lang="en-GB" sz="2300" dirty="0" err="1">
                <a:solidFill>
                  <a:schemeClr val="tx1">
                    <a:lumMod val="65000"/>
                    <a:lumOff val="35000"/>
                  </a:schemeClr>
                </a:solidFill>
                <a:latin typeface="Roboto" panose="02000000000000000000" pitchFamily="2" charset="0"/>
              </a:rPr>
              <a:t>og</a:t>
            </a:r>
            <a:r>
              <a:rPr lang="en-GB" sz="2300" dirty="0">
                <a:solidFill>
                  <a:schemeClr val="tx1">
                    <a:lumMod val="65000"/>
                    <a:lumOff val="35000"/>
                  </a:schemeClr>
                </a:solidFill>
                <a:latin typeface="Roboto" panose="02000000000000000000" pitchFamily="2" charset="0"/>
              </a:rPr>
              <a:t> EORTC-QLQ </a:t>
            </a:r>
            <a:r>
              <a:rPr lang="en-GB" sz="2300" dirty="0" err="1">
                <a:solidFill>
                  <a:schemeClr val="tx1">
                    <a:lumMod val="65000"/>
                    <a:lumOff val="35000"/>
                  </a:schemeClr>
                </a:solidFill>
                <a:latin typeface="Roboto" panose="02000000000000000000" pitchFamily="2" charset="0"/>
              </a:rPr>
              <a:t>og</a:t>
            </a:r>
            <a:r>
              <a:rPr lang="en-GB" sz="2300" dirty="0">
                <a:solidFill>
                  <a:schemeClr val="tx1">
                    <a:lumMod val="65000"/>
                    <a:lumOff val="35000"/>
                  </a:schemeClr>
                </a:solidFill>
                <a:latin typeface="Roboto" panose="02000000000000000000" pitchFamily="2" charset="0"/>
              </a:rPr>
              <a:t> EQ-5D-5L</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Svarene</a:t>
            </a:r>
            <a:r>
              <a:rPr lang="en-GB" sz="2300" dirty="0">
                <a:solidFill>
                  <a:schemeClr val="tx1">
                    <a:lumMod val="65000"/>
                    <a:lumOff val="35000"/>
                  </a:schemeClr>
                </a:solidFill>
                <a:latin typeface="Roboto" panose="02000000000000000000" pitchFamily="2" charset="0"/>
              </a:rPr>
              <a:t> var anonyme</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1967036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13" name="Rectangle 12">
            <a:extLst>
              <a:ext uri="{FF2B5EF4-FFF2-40B4-BE49-F238E27FC236}">
                <a16:creationId xmlns:a16="http://schemas.microsoft.com/office/drawing/2014/main" id="{DF6F7E91-674B-DA49-9B3B-623A631D9AE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4" name="Tekstvak 1">
            <a:extLst>
              <a:ext uri="{FF2B5EF4-FFF2-40B4-BE49-F238E27FC236}">
                <a16:creationId xmlns:a16="http://schemas.microsoft.com/office/drawing/2014/main" id="{953DD251-6247-6847-AA17-EA2C28CD6D87}"/>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Geografisk</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respons</a:t>
            </a:r>
            <a:endParaRPr lang="en-US" sz="4600" dirty="0">
              <a:solidFill>
                <a:srgbClr val="757070"/>
              </a:solidFill>
              <a:latin typeface="Roboto" panose="02000000000000000000" pitchFamily="2" charset="0"/>
              <a:cs typeface="Apercu Regular"/>
            </a:endParaRPr>
          </a:p>
        </p:txBody>
      </p:sp>
      <p:pic>
        <p:nvPicPr>
          <p:cNvPr id="4" name="Picture 3">
            <a:extLst>
              <a:ext uri="{FF2B5EF4-FFF2-40B4-BE49-F238E27FC236}">
                <a16:creationId xmlns:a16="http://schemas.microsoft.com/office/drawing/2014/main" id="{E877334F-7532-1442-A65D-BE9885D656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230" y="1431040"/>
            <a:ext cx="10453540" cy="4774888"/>
          </a:xfrm>
          <a:prstGeom prst="rect">
            <a:avLst/>
          </a:prstGeom>
        </p:spPr>
      </p:pic>
    </p:spTree>
    <p:extLst>
      <p:ext uri="{BB962C8B-B14F-4D97-AF65-F5344CB8AC3E}">
        <p14:creationId xmlns:p14="http://schemas.microsoft.com/office/powerpoint/2010/main" val="384308166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EAU patient view Barcelona 2019 André Deschamps</Template>
  <TotalTime>5841</TotalTime>
  <Words>2403</Words>
  <Application>Microsoft Macintosh PowerPoint</Application>
  <PresentationFormat>Widescreen</PresentationFormat>
  <Paragraphs>207</Paragraphs>
  <Slides>41</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Roboto</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andre deschamps</dc:creator>
  <cp:lastModifiedBy>Simon Crompton</cp:lastModifiedBy>
  <cp:revision>198</cp:revision>
  <dcterms:created xsi:type="dcterms:W3CDTF">2019-05-14T09:26:05Z</dcterms:created>
  <dcterms:modified xsi:type="dcterms:W3CDTF">2021-03-23T09:07:55Z</dcterms:modified>
</cp:coreProperties>
</file>