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312" r:id="rId3"/>
    <p:sldId id="314" r:id="rId4"/>
    <p:sldId id="316" r:id="rId5"/>
    <p:sldId id="317" r:id="rId6"/>
    <p:sldId id="318" r:id="rId7"/>
    <p:sldId id="299" r:id="rId8"/>
    <p:sldId id="319" r:id="rId9"/>
    <p:sldId id="300" r:id="rId10"/>
    <p:sldId id="323" r:id="rId11"/>
    <p:sldId id="260" r:id="rId12"/>
    <p:sldId id="302" r:id="rId13"/>
    <p:sldId id="321" r:id="rId14"/>
    <p:sldId id="309" r:id="rId15"/>
    <p:sldId id="320" r:id="rId16"/>
    <p:sldId id="262" r:id="rId17"/>
    <p:sldId id="322" r:id="rId18"/>
    <p:sldId id="272" r:id="rId19"/>
    <p:sldId id="273" r:id="rId20"/>
    <p:sldId id="274" r:id="rId21"/>
    <p:sldId id="303" r:id="rId22"/>
    <p:sldId id="275" r:id="rId23"/>
    <p:sldId id="276" r:id="rId24"/>
    <p:sldId id="277" r:id="rId25"/>
    <p:sldId id="278" r:id="rId26"/>
    <p:sldId id="304" r:id="rId27"/>
    <p:sldId id="279" r:id="rId28"/>
    <p:sldId id="280" r:id="rId29"/>
    <p:sldId id="281" r:id="rId30"/>
    <p:sldId id="282" r:id="rId31"/>
    <p:sldId id="284" r:id="rId32"/>
    <p:sldId id="305" r:id="rId33"/>
    <p:sldId id="285" r:id="rId34"/>
    <p:sldId id="286" r:id="rId35"/>
    <p:sldId id="287" r:id="rId36"/>
    <p:sldId id="288" r:id="rId37"/>
    <p:sldId id="289" r:id="rId38"/>
    <p:sldId id="310" r:id="rId39"/>
    <p:sldId id="324" r:id="rId40"/>
    <p:sldId id="325" r:id="rId41"/>
    <p:sldId id="32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 deschamps" initials="ad" lastIdx="8" clrIdx="0">
    <p:extLst>
      <p:ext uri="{19B8F6BF-5375-455C-9EA6-DF929625EA0E}">
        <p15:presenceInfo xmlns:p15="http://schemas.microsoft.com/office/powerpoint/2012/main" userId="29108d73b4981f04" providerId="Windows Live"/>
      </p:ext>
    </p:extLst>
  </p:cmAuthor>
  <p:cmAuthor id="2" name="Simon Crompton" initials="SC" lastIdx="1" clrIdx="1">
    <p:extLst>
      <p:ext uri="{19B8F6BF-5375-455C-9EA6-DF929625EA0E}">
        <p15:presenceInfo xmlns:p15="http://schemas.microsoft.com/office/powerpoint/2012/main" userId="bc91a5c6fdef56c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AA4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80" autoAdjust="0"/>
    <p:restoredTop sz="75982" autoAdjust="0"/>
  </p:normalViewPr>
  <p:slideViewPr>
    <p:cSldViewPr snapToGrid="0">
      <p:cViewPr varScale="1">
        <p:scale>
          <a:sx n="85" d="100"/>
          <a:sy n="85" d="100"/>
        </p:scale>
        <p:origin x="856"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M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r>
              <a:rPr lang="nl-BE"/>
              <a:t>Number of treatments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Roboto" panose="02000000000000000000" pitchFamily="2" charset="0"/>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solidFill>
            <a:schemeClr val="bg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1BCC5-DA61-B64A-A85F-3C250C3717DA}" type="datetimeFigureOut">
              <a:rPr lang="en-US" smtClean="0"/>
              <a:t>3/23/21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C2793-E073-7A4C-BFE8-8257B50E4418}" type="slidenum">
              <a:rPr lang="en-US" smtClean="0"/>
              <a:t>‹#›</a:t>
            </a:fld>
            <a:endParaRPr lang="en-US"/>
          </a:p>
        </p:txBody>
      </p:sp>
    </p:spTree>
    <p:extLst>
      <p:ext uri="{BB962C8B-B14F-4D97-AF65-F5344CB8AC3E}">
        <p14:creationId xmlns:p14="http://schemas.microsoft.com/office/powerpoint/2010/main" val="58985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a:t>
            </a:fld>
            <a:endParaRPr lang="en-US"/>
          </a:p>
        </p:txBody>
      </p:sp>
    </p:spTree>
    <p:extLst>
      <p:ext uri="{BB962C8B-B14F-4D97-AF65-F5344CB8AC3E}">
        <p14:creationId xmlns:p14="http://schemas.microsoft.com/office/powerpoint/2010/main" val="143651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solidFill>
                  <a:schemeClr val="tx1">
                    <a:lumMod val="65000"/>
                    <a:lumOff val="35000"/>
                  </a:schemeClr>
                </a:solidFill>
                <a:latin typeface="Roboto" panose="02000000000000000000" pitchFamily="2" charset="0"/>
              </a:rPr>
              <a:t>Vidutinis amžius diagnozės nustatymo metu buvo 64 metai, ir vidutiniškai vyrai pildė klausimynus praėjus penkeriems metams nuo gydymo. Vieni vyrai buvo gydyti prieš 10 metų, o kiti – ką tik.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solidFill>
                  <a:schemeClr val="tx1">
                    <a:lumMod val="65000"/>
                    <a:lumOff val="35000"/>
                  </a:schemeClr>
                </a:solidFill>
                <a:latin typeface="Roboto" panose="02000000000000000000" pitchFamily="2" charset="0"/>
              </a:rPr>
              <a:t>Kaip matysite iš pirmosios diagnozės amžiaus pasiskirstymo diagramos, daugiau nei 50 % respondentų liga buvo diagnozuota iki 65 metų. Tai prieštarauja minčiai, kad prostatos vėžys yra vyresnio amžiaus vyrų liga.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10</a:t>
            </a:fld>
            <a:endParaRPr lang="en-US"/>
          </a:p>
        </p:txBody>
      </p:sp>
    </p:spTree>
    <p:extLst>
      <p:ext uri="{BB962C8B-B14F-4D97-AF65-F5344CB8AC3E}">
        <p14:creationId xmlns:p14="http://schemas.microsoft.com/office/powerpoint/2010/main" val="1124841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solidFill>
                  <a:schemeClr val="tx1">
                    <a:lumMod val="65000"/>
                    <a:lumOff val="35000"/>
                  </a:schemeClr>
                </a:solidFill>
                <a:latin typeface="Roboto" panose="02000000000000000000" pitchFamily="2" charset="0"/>
              </a:rPr>
              <a:t>Dauguma respondentų gyvena partnerystėje, o tai svarbu atsižvelgiant į gydymo poveikį lytinei funkcijai.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solidFill>
                <a:schemeClr val="tx1">
                  <a:lumMod val="65000"/>
                  <a:lumOff val="35000"/>
                </a:schemeClr>
              </a:solidFill>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solidFill>
                  <a:schemeClr val="tx1">
                    <a:lumMod val="65000"/>
                    <a:lumOff val="35000"/>
                  </a:schemeClr>
                </a:solidFill>
                <a:latin typeface="Roboto" panose="02000000000000000000" pitchFamily="2" charset="0"/>
              </a:rPr>
              <a:t>Matyti tam tikras respondentų profilių tendencingumas dėl aukštesnio išsilavinimo.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solidFill>
                <a:schemeClr val="tx1">
                  <a:lumMod val="65000"/>
                  <a:lumOff val="35000"/>
                </a:schemeClr>
              </a:solidFill>
              <a:latin typeface="Roboto" panose="02000000000000000000" pitchFamily="2" charset="0"/>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11</a:t>
            </a:fld>
            <a:endParaRPr lang="en-US"/>
          </a:p>
        </p:txBody>
      </p:sp>
    </p:spTree>
    <p:extLst>
      <p:ext uri="{BB962C8B-B14F-4D97-AF65-F5344CB8AC3E}">
        <p14:creationId xmlns:p14="http://schemas.microsoft.com/office/powerpoint/2010/main" val="157319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Pastaba. Iki apklausos pradžios dauguma pacientų buvo gydomi tik vienu būdu. </a:t>
            </a:r>
          </a:p>
          <a:p>
            <a:endParaRPr lang="lt-LT"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Maždaug 60 % respondentų buvo atlikta radikali </a:t>
            </a:r>
            <a:r>
              <a:rPr lang="lt-LT" sz="1200" kern="1200" dirty="0" err="1">
                <a:solidFill>
                  <a:schemeClr val="tx1"/>
                </a:solidFill>
                <a:effectLst/>
                <a:latin typeface="+mn-lt"/>
                <a:ea typeface="+mn-ea"/>
                <a:cs typeface="+mn-cs"/>
              </a:rPr>
              <a:t>prostatektomija</a:t>
            </a:r>
            <a:r>
              <a:rPr lang="lt-LT" sz="1200" kern="1200" dirty="0">
                <a:solidFill>
                  <a:schemeClr val="tx1"/>
                </a:solidFill>
                <a:effectLst/>
                <a:latin typeface="+mn-lt"/>
                <a:ea typeface="+mn-ea"/>
                <a:cs typeface="+mn-cs"/>
              </a:rPr>
              <a:t>, todėl bendriems rezultatams įtakos turi konkretaus gydymo poveikis gyvenimo kokybei.</a:t>
            </a:r>
          </a:p>
        </p:txBody>
      </p:sp>
      <p:sp>
        <p:nvSpPr>
          <p:cNvPr id="4" name="Slide Number Placeholder 3"/>
          <p:cNvSpPr>
            <a:spLocks noGrp="1"/>
          </p:cNvSpPr>
          <p:nvPr>
            <p:ph type="sldNum" sz="quarter" idx="5"/>
          </p:nvPr>
        </p:nvSpPr>
        <p:spPr/>
        <p:txBody>
          <a:bodyPr/>
          <a:lstStyle/>
          <a:p>
            <a:fld id="{EE2C2793-E073-7A4C-BFE8-8257B50E4418}" type="slidenum">
              <a:rPr lang="en-US" smtClean="0"/>
              <a:t>12</a:t>
            </a:fld>
            <a:endParaRPr lang="en-US"/>
          </a:p>
        </p:txBody>
      </p:sp>
    </p:spTree>
    <p:extLst>
      <p:ext uri="{BB962C8B-B14F-4D97-AF65-F5344CB8AC3E}">
        <p14:creationId xmlns:p14="http://schemas.microsoft.com/office/powerpoint/2010/main" val="1547555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13</a:t>
            </a:fld>
            <a:endParaRPr lang="en-US"/>
          </a:p>
        </p:txBody>
      </p:sp>
    </p:spTree>
    <p:extLst>
      <p:ext uri="{BB962C8B-B14F-4D97-AF65-F5344CB8AC3E}">
        <p14:creationId xmlns:p14="http://schemas.microsoft.com/office/powerpoint/2010/main" val="2031286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Šioje diagramoje visi respondentai savo gyvenimo kokybę vertina nuo vieno iki septynių ir procentais kiekvienoje kategorijoje. Pamatysite, kad respondentų gyvenimo kokybė iš esmės yra gera. Bet, kaip bus matyti kitoje skaidrėje, kai kurie gyvenimo aspektai yra geresni už kitus.</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15</a:t>
            </a:fld>
            <a:endParaRPr lang="en-US"/>
          </a:p>
        </p:txBody>
      </p:sp>
    </p:spTree>
    <p:extLst>
      <p:ext uri="{BB962C8B-B14F-4D97-AF65-F5344CB8AC3E}">
        <p14:creationId xmlns:p14="http://schemas.microsoft.com/office/powerpoint/2010/main" val="3034855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Ši skaidrė rodo gyvenimo kokybės balus: kuo žemesnis balas, tuo blogesnė gyvenimo kokybė.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Šie pastebėjimai rodo, kad lytinės funkcijos sutrikimas ir, retesniu atveju, šlapimo nelaikymas daro įtaką vyrų gyvenimo kokybei daug labiau nei kiti šalutiniai gydymo padariniai.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lide Number Placeholder 3"/>
          <p:cNvSpPr>
            <a:spLocks noGrp="1"/>
          </p:cNvSpPr>
          <p:nvPr>
            <p:ph type="sldNum" sz="quarter" idx="5"/>
          </p:nvPr>
        </p:nvSpPr>
        <p:spPr/>
        <p:txBody>
          <a:bodyPr/>
          <a:lstStyle/>
          <a:p>
            <a:fld id="{EE2C2793-E073-7A4C-BFE8-8257B50E4418}" type="slidenum">
              <a:rPr lang="en-US" smtClean="0"/>
              <a:t>16</a:t>
            </a:fld>
            <a:endParaRPr lang="en-US"/>
          </a:p>
        </p:txBody>
      </p:sp>
    </p:spTree>
    <p:extLst>
      <p:ext uri="{BB962C8B-B14F-4D97-AF65-F5344CB8AC3E}">
        <p14:creationId xmlns:p14="http://schemas.microsoft.com/office/powerpoint/2010/main" val="852900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Po šių bendro pobūdžio išvadų pažvelkime į keletą specifinių gyvenimo kokybės aspektų po prostatos vėžio gydymo.</a:t>
            </a:r>
          </a:p>
          <a:p>
            <a:endParaRPr lang="lt-LT" dirty="0"/>
          </a:p>
          <a:p>
            <a:r>
              <a:rPr lang="lt-LT" dirty="0"/>
              <a:t>Pirma, diskomfortas, nuovargis ir nemiga, kuriuos vyrai patiria po gydymo.</a:t>
            </a:r>
          </a:p>
          <a:p>
            <a:endParaRPr lang="lt-LT" dirty="0"/>
          </a:p>
        </p:txBody>
      </p:sp>
      <p:sp>
        <p:nvSpPr>
          <p:cNvPr id="4" name="Slide Number Placeholder 3"/>
          <p:cNvSpPr>
            <a:spLocks noGrp="1"/>
          </p:cNvSpPr>
          <p:nvPr>
            <p:ph type="sldNum" sz="quarter" idx="5"/>
          </p:nvPr>
        </p:nvSpPr>
        <p:spPr/>
        <p:txBody>
          <a:bodyPr/>
          <a:lstStyle/>
          <a:p>
            <a:fld id="{EE2C2793-E073-7A4C-BFE8-8257B50E4418}" type="slidenum">
              <a:rPr lang="en-US" smtClean="0"/>
              <a:t>17</a:t>
            </a:fld>
            <a:endParaRPr lang="en-US"/>
          </a:p>
        </p:txBody>
      </p:sp>
    </p:spTree>
    <p:extLst>
      <p:ext uri="{BB962C8B-B14F-4D97-AF65-F5344CB8AC3E}">
        <p14:creationId xmlns:p14="http://schemas.microsoft.com/office/powerpoint/2010/main" val="2597287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Šioje skaidrėje galite matyti, kad diskomfortas didėja vyrams išgyvenant vis kitus gydymo etapus. Kai pažengusiose stadijose taikoma chemoterapija, skausmu ir diskomfortu skundžiamasi daugiau nei tris kartus, palyginti su ankstyvosios stadijos gydymu.</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18</a:t>
            </a:fld>
            <a:endParaRPr lang="en-US"/>
          </a:p>
        </p:txBody>
      </p:sp>
    </p:spTree>
    <p:extLst>
      <p:ext uri="{BB962C8B-B14F-4D97-AF65-F5344CB8AC3E}">
        <p14:creationId xmlns:p14="http://schemas.microsoft.com/office/powerpoint/2010/main" val="186545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a:solidFill>
                  <a:schemeClr val="tx1"/>
                </a:solidFill>
                <a:effectLst/>
                <a:latin typeface="+mn-lt"/>
                <a:ea typeface="+mn-ea"/>
                <a:cs typeface="+mn-cs"/>
              </a:rPr>
              <a:t>Daugiau nei trečdalis vyrų, kuriems taikoma chemoterapija, teigė, kad praėjusią savaitę jautėsi pavargę. Nuovargio lygis yra mažesnis, palyginti su kitais gydymo būdais, tačiau radioterapija, atrodo, yra susijusi su didesniu nuovargiu nei chirurginis gydymas.</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19</a:t>
            </a:fld>
            <a:endParaRPr lang="en-US"/>
          </a:p>
        </p:txBody>
      </p:sp>
    </p:spTree>
    <p:extLst>
      <p:ext uri="{BB962C8B-B14F-4D97-AF65-F5344CB8AC3E}">
        <p14:creationId xmlns:p14="http://schemas.microsoft.com/office/powerpoint/2010/main" val="1129200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a:solidFill>
                  <a:schemeClr val="tx1"/>
                </a:solidFill>
                <a:effectLst/>
                <a:latin typeface="+mn-lt"/>
                <a:ea typeface="+mn-ea"/>
                <a:cs typeface="+mn-cs"/>
              </a:rPr>
              <a:t>Tyrimas parodė, kad nemiga labai paveikia vyrus po radioterapijos ir ADT bei po chemoterapijos. Poveikis beveik padvigubėja, kai pradedamas taikyti chemoterapinis gydymas</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20</a:t>
            </a:fld>
            <a:endParaRPr lang="en-US"/>
          </a:p>
        </p:txBody>
      </p:sp>
    </p:spTree>
    <p:extLst>
      <p:ext uri="{BB962C8B-B14F-4D97-AF65-F5344CB8AC3E}">
        <p14:creationId xmlns:p14="http://schemas.microsoft.com/office/powerpoint/2010/main" val="453695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a:t>
            </a:fld>
            <a:endParaRPr lang="en-US"/>
          </a:p>
        </p:txBody>
      </p:sp>
    </p:spTree>
    <p:extLst>
      <p:ext uri="{BB962C8B-B14F-4D97-AF65-F5344CB8AC3E}">
        <p14:creationId xmlns:p14="http://schemas.microsoft.com/office/powerpoint/2010/main" val="25680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21</a:t>
            </a:fld>
            <a:endParaRPr lang="en-US"/>
          </a:p>
        </p:txBody>
      </p:sp>
    </p:spTree>
    <p:extLst>
      <p:ext uri="{BB962C8B-B14F-4D97-AF65-F5344CB8AC3E}">
        <p14:creationId xmlns:p14="http://schemas.microsoft.com/office/powerpoint/2010/main" val="3187382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Skirtingais gydymo etapais nerimo ir depresijos lygiai yra skirtingi. Vyrai pirmos ir antros eilės gydymo metu patiria maždaug vienodą nerimo lygį. Bet galima pastebėti, kad nerimas ir depresija po gydymo paprastai mažėja.</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22</a:t>
            </a:fld>
            <a:endParaRPr lang="en-US"/>
          </a:p>
        </p:txBody>
      </p:sp>
    </p:spTree>
    <p:extLst>
      <p:ext uri="{BB962C8B-B14F-4D97-AF65-F5344CB8AC3E}">
        <p14:creationId xmlns:p14="http://schemas.microsoft.com/office/powerpoint/2010/main" val="1967202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a:solidFill>
                  <a:schemeClr val="tx1"/>
                </a:solidFill>
                <a:effectLst/>
                <a:latin typeface="+mn-lt"/>
                <a:ea typeface="+mn-ea"/>
                <a:cs typeface="+mn-cs"/>
              </a:rPr>
              <a:t>Jei jums pasikartoja prostatos vėžys, atrodo, kad tai labai veikia jūsų psichinę sveikatą. Čia galite matyti, kad daugiau nei pusė respondentų, kuriems liga pasikartojo, savo psichinę sveikatą vertina šešiais ar daugiau – kitaip tariant, tai turėjo reikšmingą poveikį.</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23</a:t>
            </a:fld>
            <a:endParaRPr lang="en-US"/>
          </a:p>
        </p:txBody>
      </p:sp>
    </p:spTree>
    <p:extLst>
      <p:ext uri="{BB962C8B-B14F-4D97-AF65-F5344CB8AC3E}">
        <p14:creationId xmlns:p14="http://schemas.microsoft.com/office/powerpoint/2010/main" val="159784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a:solidFill>
                  <a:schemeClr val="tx1"/>
                </a:solidFill>
                <a:effectLst/>
                <a:latin typeface="+mn-lt"/>
                <a:ea typeface="+mn-ea"/>
                <a:cs typeface="+mn-cs"/>
              </a:rPr>
              <a:t>Tyrimo metu paaiškėjo, kad 42 % vyrų, kurie buvo gydyti nuo prostatos vėžio, teigia, kad kad jie jaučia vienokį ar kitokį nerimą arba yra prislėgti</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24</a:t>
            </a:fld>
            <a:endParaRPr lang="en-US"/>
          </a:p>
        </p:txBody>
      </p:sp>
    </p:spTree>
    <p:extLst>
      <p:ext uri="{BB962C8B-B14F-4D97-AF65-F5344CB8AC3E}">
        <p14:creationId xmlns:p14="http://schemas.microsoft.com/office/powerpoint/2010/main" val="2938521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u="none" kern="1200" dirty="0">
                <a:solidFill>
                  <a:schemeClr val="tx1"/>
                </a:solidFill>
                <a:effectLst/>
                <a:latin typeface="+mn-lt"/>
                <a:ea typeface="+mn-ea"/>
                <a:cs typeface="+mn-cs"/>
              </a:rPr>
              <a:t>Kokie gydymo būdai yra labiausiai susiję su psichikos sveikatos problemomis? Vėl matome, kad problemos blogėja tuo labiau, kuo labiau </a:t>
            </a:r>
            <a:r>
              <a:rPr lang="lt-LT" sz="1200" u="none" kern="1200" dirty="0" err="1">
                <a:solidFill>
                  <a:schemeClr val="tx1"/>
                </a:solidFill>
                <a:effectLst/>
                <a:latin typeface="+mn-lt"/>
                <a:ea typeface="+mn-ea"/>
                <a:cs typeface="+mn-cs"/>
              </a:rPr>
              <a:t>progreuoja</a:t>
            </a:r>
            <a:r>
              <a:rPr lang="lt-LT" sz="1200" u="none" kern="1200" dirty="0">
                <a:solidFill>
                  <a:schemeClr val="tx1"/>
                </a:solidFill>
                <a:effectLst/>
                <a:latin typeface="+mn-lt"/>
                <a:ea typeface="+mn-ea"/>
                <a:cs typeface="+mn-cs"/>
              </a:rPr>
              <a:t> vėžys.</a:t>
            </a:r>
            <a:endParaRPr lang="en-GB" sz="1200" u="none" kern="1200" dirty="0">
              <a:solidFill>
                <a:schemeClr val="tx1"/>
              </a:solidFill>
              <a:effectLst/>
              <a:latin typeface="+mn-lt"/>
              <a:ea typeface="+mn-ea"/>
              <a:cs typeface="+mn-cs"/>
            </a:endParaRPr>
          </a:p>
          <a:p>
            <a:r>
              <a:rPr lang="lt-LT" sz="1200" u="none" kern="1200" dirty="0">
                <a:solidFill>
                  <a:schemeClr val="tx1"/>
                </a:solidFill>
                <a:effectLst/>
                <a:latin typeface="+mn-lt"/>
                <a:ea typeface="+mn-ea"/>
                <a:cs typeface="+mn-cs"/>
              </a:rPr>
              <a:t>Įdomu pažymėti, kad aktyvi stebėsena yra susijusi su didesniu depresijos ar nerimo lygiu nei kai kurie gydymo būdai, pavyzdžiui, radikali </a:t>
            </a:r>
            <a:r>
              <a:rPr lang="lt-LT" sz="1200" u="none" kern="1200" dirty="0" err="1">
                <a:solidFill>
                  <a:schemeClr val="tx1"/>
                </a:solidFill>
                <a:effectLst/>
                <a:latin typeface="+mn-lt"/>
                <a:ea typeface="+mn-ea"/>
                <a:cs typeface="+mn-cs"/>
              </a:rPr>
              <a:t>prostatektomija</a:t>
            </a:r>
            <a:r>
              <a:rPr lang="lt-LT" sz="1200" u="none" kern="1200" dirty="0">
                <a:solidFill>
                  <a:schemeClr val="tx1"/>
                </a:solidFill>
                <a:effectLst/>
                <a:latin typeface="+mn-lt"/>
                <a:ea typeface="+mn-ea"/>
                <a:cs typeface="+mn-cs"/>
              </a:rPr>
              <a:t> ir radioterapija. Tai gali turėti šį tą bendro su ilgalaikiu nerimu, kuris gali kilti dėl </a:t>
            </a:r>
            <a:r>
              <a:rPr lang="lt-LT" sz="1200" u="none" kern="1200" dirty="0" err="1">
                <a:solidFill>
                  <a:schemeClr val="tx1"/>
                </a:solidFill>
                <a:effectLst/>
                <a:latin typeface="+mn-lt"/>
                <a:ea typeface="+mn-ea"/>
                <a:cs typeface="+mn-cs"/>
              </a:rPr>
              <a:t>reguliariaų</a:t>
            </a:r>
            <a:r>
              <a:rPr lang="lt-LT" sz="1200" u="none" kern="1200" dirty="0">
                <a:solidFill>
                  <a:schemeClr val="tx1"/>
                </a:solidFill>
                <a:effectLst/>
                <a:latin typeface="+mn-lt"/>
                <a:ea typeface="+mn-ea"/>
                <a:cs typeface="+mn-cs"/>
              </a:rPr>
              <a:t> bandymų, ir tai, kad vis dar gali tekti priimti gydymo sprendimus. Vieno iš „Europa </a:t>
            </a:r>
            <a:r>
              <a:rPr lang="lt-LT" sz="1200" u="none" kern="1200" dirty="0" err="1">
                <a:solidFill>
                  <a:schemeClr val="tx1"/>
                </a:solidFill>
                <a:effectLst/>
                <a:latin typeface="+mn-lt"/>
                <a:ea typeface="+mn-ea"/>
                <a:cs typeface="+mn-cs"/>
              </a:rPr>
              <a:t>Uomo</a:t>
            </a:r>
            <a:r>
              <a:rPr lang="lt-LT" sz="1200" u="none" kern="1200" dirty="0">
                <a:solidFill>
                  <a:schemeClr val="tx1"/>
                </a:solidFill>
                <a:effectLst/>
                <a:latin typeface="+mn-lt"/>
                <a:ea typeface="+mn-ea"/>
                <a:cs typeface="+mn-cs"/>
              </a:rPr>
              <a:t>“ narių, Danijos prostatos vėžio organizacijos PROPA, atlikto vyrų aktyvaus stebėjimo apklausos rezultatai parodė, kad 37 proc. jų jautė didelį ar vidutinį nerimą.</a:t>
            </a:r>
            <a:endParaRPr lang="en-GB"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EE2C2793-E073-7A4C-BFE8-8257B50E4418}" type="slidenum">
              <a:rPr lang="en-US" smtClean="0"/>
              <a:t>25</a:t>
            </a:fld>
            <a:endParaRPr lang="en-US"/>
          </a:p>
        </p:txBody>
      </p:sp>
    </p:spTree>
    <p:extLst>
      <p:ext uri="{BB962C8B-B14F-4D97-AF65-F5344CB8AC3E}">
        <p14:creationId xmlns:p14="http://schemas.microsoft.com/office/powerpoint/2010/main" val="1254166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Ši skaidrė dar kartą rodo gyvenimo kokybės balą: kuo didesnis balas, tuo geresnė gyvenimo kokybė. Tai rodo gyvenimo kokybę, susijusią su lytine funkcija, po skirtingų gydymo būdų.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t-LT" sz="1200" kern="1200" dirty="0">
                <a:solidFill>
                  <a:schemeClr val="tx1"/>
                </a:solidFill>
                <a:effectLst/>
                <a:latin typeface="+mn-lt"/>
                <a:ea typeface="+mn-ea"/>
                <a:cs typeface="+mn-cs"/>
              </a:rPr>
              <a:t>Pamatysite, kad lytinė gyvenimo kokybė po </a:t>
            </a:r>
            <a:r>
              <a:rPr lang="lt-LT" sz="1200" kern="1200" dirty="0" err="1">
                <a:solidFill>
                  <a:schemeClr val="tx1"/>
                </a:solidFill>
                <a:effectLst/>
                <a:latin typeface="+mn-lt"/>
                <a:ea typeface="+mn-ea"/>
                <a:cs typeface="+mn-cs"/>
              </a:rPr>
              <a:t>prostatektomijos</a:t>
            </a:r>
            <a:r>
              <a:rPr lang="lt-LT" sz="1200" kern="1200" dirty="0">
                <a:solidFill>
                  <a:schemeClr val="tx1"/>
                </a:solidFill>
                <a:effectLst/>
                <a:latin typeface="+mn-lt"/>
                <a:ea typeface="+mn-ea"/>
                <a:cs typeface="+mn-cs"/>
              </a:rPr>
              <a:t> yra geresnė nei po radioterapijos, tai mus nustebino. Tačiau 4 taškų skirtumas tarp radioterapijos ir radikalios </a:t>
            </a:r>
            <a:r>
              <a:rPr lang="lt-LT" sz="1200" kern="1200" dirty="0" err="1">
                <a:solidFill>
                  <a:schemeClr val="tx1"/>
                </a:solidFill>
                <a:effectLst/>
                <a:latin typeface="+mn-lt"/>
                <a:ea typeface="+mn-ea"/>
                <a:cs typeface="+mn-cs"/>
              </a:rPr>
              <a:t>prostatektomijos</a:t>
            </a:r>
            <a:r>
              <a:rPr lang="lt-LT" sz="1200" kern="1200" dirty="0">
                <a:solidFill>
                  <a:schemeClr val="tx1"/>
                </a:solidFill>
                <a:effectLst/>
                <a:latin typeface="+mn-lt"/>
                <a:ea typeface="+mn-ea"/>
                <a:cs typeface="+mn-cs"/>
              </a:rPr>
              <a:t> yra nedidelis ir gali būti kliniškai nereikšmingas.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t-LT" sz="1200" kern="1200" dirty="0">
                <a:solidFill>
                  <a:schemeClr val="tx1"/>
                </a:solidFill>
                <a:effectLst/>
                <a:latin typeface="+mn-lt"/>
                <a:ea typeface="+mn-ea"/>
                <a:cs typeface="+mn-cs"/>
              </a:rPr>
              <a:t>Tačiau abiejų gydymo būdų gyvenimo kokybės balai yra akivaizdžiai žemi, palyginti su aktyvia stebėsena.</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t-LT" sz="1200" kern="1200" dirty="0">
                <a:solidFill>
                  <a:schemeClr val="tx1"/>
                </a:solidFill>
                <a:effectLst/>
                <a:latin typeface="+mn-lt"/>
                <a:ea typeface="+mn-ea"/>
                <a:cs typeface="+mn-cs"/>
              </a:rPr>
              <a:t>Kodėl aktyviosios stebėsenos balas nėra 100 – aukščiausias balas pagal EPIC skalę? Akivaizdu, kad taip yra todėl, kad tokiame amžiuje (vidutinis tiriamųjų amžius yra 70 metų) lytinė funkcija paprastai nėra 100 %.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t-LT" sz="1200" kern="1200" dirty="0">
                <a:solidFill>
                  <a:schemeClr val="tx1"/>
                </a:solidFill>
                <a:effectLst/>
                <a:latin typeface="+mn-lt"/>
                <a:ea typeface="+mn-ea"/>
                <a:cs typeface="+mn-cs"/>
              </a:rPr>
              <a:t>Lyginant šiuos skaičius su visa populiacija, vyrų, nesergančių prostatos vėžiu, vidutinis EPIC lytinės funkcijos balas yra 55,8, o tai akivaizdžiai labai panašu į aktyvios stebėsenos balą.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2C2793-E073-7A4C-BFE8-8257B50E4418}" type="slidenum">
              <a:rPr lang="en-US" smtClean="0"/>
              <a:t>27</a:t>
            </a:fld>
            <a:endParaRPr lang="en-US"/>
          </a:p>
        </p:txBody>
      </p:sp>
    </p:spTree>
    <p:extLst>
      <p:ext uri="{BB962C8B-B14F-4D97-AF65-F5344CB8AC3E}">
        <p14:creationId xmlns:p14="http://schemas.microsoft.com/office/powerpoint/2010/main" val="3921180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a:solidFill>
                  <a:schemeClr val="tx1"/>
                </a:solidFill>
                <a:effectLst/>
                <a:latin typeface="+mn-lt"/>
                <a:ea typeface="+mn-ea"/>
                <a:cs typeface="+mn-cs"/>
              </a:rPr>
              <a:t>Taigi ar didelė problema yra lytinė funkcija? Kaip matyti, maždaug pusei vyrų tai yra didelė arba vidutinė problema. Gali būti, kad šis skaičius būtų dar didesnis, jei tą patį klausimą užduotume partneriams.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28</a:t>
            </a:fld>
            <a:endParaRPr lang="en-US"/>
          </a:p>
        </p:txBody>
      </p:sp>
    </p:spTree>
    <p:extLst>
      <p:ext uri="{BB962C8B-B14F-4D97-AF65-F5344CB8AC3E}">
        <p14:creationId xmlns:p14="http://schemas.microsoft.com/office/powerpoint/2010/main" val="139125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Maždaug trys ketvirtadaliai apklausoje dalyvavusių vyrų dabartinį savo gebėjimą veikti seksualiai įvertino prastai arba labai prastai. Tai akivaizdžiai iš dalies atspindi respondentų amžių ir gydymo poveikį.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t-LT" sz="1200" kern="1200" dirty="0">
                <a:solidFill>
                  <a:schemeClr val="tx1"/>
                </a:solidFill>
                <a:effectLst/>
                <a:latin typeface="+mn-lt"/>
                <a:ea typeface="+mn-ea"/>
                <a:cs typeface="+mn-cs"/>
              </a:rPr>
              <a:t>Tačiau įdomu palyginti ir pažvelgti į 2017 m. šiek tiek vyresnio amžiaus (vidutiniškai 74,5 metų) vyrų, nesirgusių prostatos vėžiu, tyrimą, kuriame buvo naudojamos tos pačios EPIC-26 priemonės („</a:t>
            </a:r>
            <a:r>
              <a:rPr lang="lt-LT" sz="1200" kern="1200" dirty="0" err="1">
                <a:solidFill>
                  <a:schemeClr val="tx1"/>
                </a:solidFill>
                <a:effectLst/>
                <a:latin typeface="+mn-lt"/>
                <a:ea typeface="+mn-ea"/>
                <a:cs typeface="+mn-cs"/>
              </a:rPr>
              <a:t>Venderbos</a:t>
            </a:r>
            <a:r>
              <a:rPr lang="lt-LT" sz="1200" kern="1200" dirty="0">
                <a:solidFill>
                  <a:schemeClr val="tx1"/>
                </a:solidFill>
                <a:effectLst/>
                <a:latin typeface="+mn-lt"/>
                <a:ea typeface="+mn-ea"/>
                <a:cs typeface="+mn-cs"/>
              </a:rPr>
              <a:t> et al, PMID: 28168601). Išsiaiškinta, kad 50 % šių vyrų savo lytinę funkciją įvertino kaip prastą arba labai prastą. Akivaizdu, kad tai yra daug mažesnė procentinė dalis nei 76 % vyrų, sergančių prostatos vėžiu, mūsų tyrime.</a:t>
            </a:r>
            <a:r>
              <a:rPr lang="en-GB" dirty="0">
                <a:effectLst/>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29</a:t>
            </a:fld>
            <a:endParaRPr lang="en-US"/>
          </a:p>
        </p:txBody>
      </p:sp>
    </p:spTree>
    <p:extLst>
      <p:ext uri="{BB962C8B-B14F-4D97-AF65-F5344CB8AC3E}">
        <p14:creationId xmlns:p14="http://schemas.microsoft.com/office/powerpoint/2010/main" val="1136052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Pažvelgus į tai, kaip skirtingi gydymo būdai veikia lytinę funkciją, iš viršuje esančių skaičių linijos galima matyti, kad daugiau nei pusė vyrų, kuriems buvo atlikta </a:t>
            </a:r>
            <a:r>
              <a:rPr lang="lt-LT" sz="1200" kern="1200" dirty="0" err="1">
                <a:solidFill>
                  <a:schemeClr val="tx1"/>
                </a:solidFill>
                <a:effectLst/>
                <a:latin typeface="+mn-lt"/>
                <a:ea typeface="+mn-ea"/>
                <a:cs typeface="+mn-cs"/>
              </a:rPr>
              <a:t>prostatektomija</a:t>
            </a:r>
            <a:r>
              <a:rPr lang="lt-LT" sz="1200" kern="1200" dirty="0">
                <a:solidFill>
                  <a:schemeClr val="tx1"/>
                </a:solidFill>
                <a:effectLst/>
                <a:latin typeface="+mn-lt"/>
                <a:ea typeface="+mn-ea"/>
                <a:cs typeface="+mn-cs"/>
              </a:rPr>
              <a:t>, lytinės funkcijos problemas laiko didelėmis arba vidutinėmis. Tai nemaža dalis.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t-LT" sz="1200" kern="1200" dirty="0">
                <a:solidFill>
                  <a:schemeClr val="tx1"/>
                </a:solidFill>
                <a:effectLst/>
                <a:latin typeface="+mn-lt"/>
                <a:ea typeface="+mn-ea"/>
                <a:cs typeface="+mn-cs"/>
              </a:rPr>
              <a:t>Toliau pateikti skaičiai rodo, kad lytinė funkcija yra mažiau reikšminga problema po radioterapijos: 44,5 % radioterapijos pacientų turėjo didelių problemų, palyginti su 54,5 % pacientų, kuriems atlikta </a:t>
            </a:r>
            <a:r>
              <a:rPr lang="lt-LT" sz="1200" kern="1200" dirty="0" err="1">
                <a:solidFill>
                  <a:schemeClr val="tx1"/>
                </a:solidFill>
                <a:effectLst/>
                <a:latin typeface="+mn-lt"/>
                <a:ea typeface="+mn-ea"/>
                <a:cs typeface="+mn-cs"/>
              </a:rPr>
              <a:t>prostatektomija</a:t>
            </a:r>
            <a:r>
              <a:rPr lang="lt-LT"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t-LT" sz="1200" kern="1200" dirty="0">
                <a:solidFill>
                  <a:schemeClr val="tx1"/>
                </a:solidFill>
                <a:effectLst/>
                <a:latin typeface="+mn-lt"/>
                <a:ea typeface="+mn-ea"/>
                <a:cs typeface="+mn-cs"/>
              </a:rPr>
              <a:t>Tai yra aiškesnė išvada nei S1 diagramoje, kur lytinės funkcijos vertės, susijusios su radioterapija ir </a:t>
            </a:r>
            <a:r>
              <a:rPr lang="lt-LT" sz="1200" kern="1200" dirty="0" err="1">
                <a:solidFill>
                  <a:schemeClr val="tx1"/>
                </a:solidFill>
                <a:effectLst/>
                <a:latin typeface="+mn-lt"/>
                <a:ea typeface="+mn-ea"/>
                <a:cs typeface="+mn-cs"/>
              </a:rPr>
              <a:t>prostatektomija</a:t>
            </a:r>
            <a:r>
              <a:rPr lang="lt-LT" sz="1200" kern="1200" dirty="0">
                <a:solidFill>
                  <a:schemeClr val="tx1"/>
                </a:solidFill>
                <a:effectLst/>
                <a:latin typeface="+mn-lt"/>
                <a:ea typeface="+mn-ea"/>
                <a:cs typeface="+mn-cs"/>
              </a:rPr>
              <a:t>, buvo gana panašios. Tačiau abi išvados rodo, kad kalbant apie lytinę funkciją, du pagrindiniai pirmieji prostatos vėžio gydymo būdai turi svarbų poveikį gyvenimo kokybei.</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30</a:t>
            </a:fld>
            <a:endParaRPr lang="en-US"/>
          </a:p>
        </p:txBody>
      </p:sp>
    </p:spTree>
    <p:extLst>
      <p:ext uri="{BB962C8B-B14F-4D97-AF65-F5344CB8AC3E}">
        <p14:creationId xmlns:p14="http://schemas.microsoft.com/office/powerpoint/2010/main" val="120772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200" dirty="0">
                <a:solidFill>
                  <a:schemeClr val="tx1"/>
                </a:solidFill>
                <a:effectLst/>
                <a:latin typeface="+mn-lt"/>
                <a:ea typeface="+mn-ea"/>
                <a:cs typeface="+mn-cs"/>
              </a:rPr>
              <a:t>Tik 34 % vyrų bandė vartoti vaistus ir naudoti prietaisus, skirtus erekcijai pagerinti, todėl akivaizdu, kad vyrams reikia daugiau informacijos apie šiuos būdus, padedančius įveikti visas problemas.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31</a:t>
            </a:fld>
            <a:endParaRPr lang="en-US"/>
          </a:p>
        </p:txBody>
      </p:sp>
    </p:spTree>
    <p:extLst>
      <p:ext uri="{BB962C8B-B14F-4D97-AF65-F5344CB8AC3E}">
        <p14:creationId xmlns:p14="http://schemas.microsoft.com/office/powerpoint/2010/main" val="778852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a:t>
            </a:fld>
            <a:endParaRPr lang="en-US"/>
          </a:p>
        </p:txBody>
      </p:sp>
    </p:spTree>
    <p:extLst>
      <p:ext uri="{BB962C8B-B14F-4D97-AF65-F5344CB8AC3E}">
        <p14:creationId xmlns:p14="http://schemas.microsoft.com/office/powerpoint/2010/main" val="383350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Analizuodami šlapimo nelaikymo problemą, atlikome tokią pačią analizę kaip ir dėl lytinės funkcijos. Pirmiausia palyginome skirtingus gydymo būdus. Pamatysite, kad </a:t>
            </a:r>
            <a:r>
              <a:rPr lang="lt-LT" dirty="0" err="1"/>
              <a:t>prostatektomija</a:t>
            </a:r>
            <a:r>
              <a:rPr lang="lt-LT" dirty="0"/>
              <a:t> siejama su prastesne gyvenimo kokybe nei radioterapija. Kiti gydymo būdai siejami su mažiau poveikių.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Palyginus šiuos skaičius su visa populiacija, vyrų, nesergančių prostatos vėžiu, vidutinis EPIC šlapimo funkcijos balas yra 89,5.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33</a:t>
            </a:fld>
            <a:endParaRPr lang="en-US"/>
          </a:p>
        </p:txBody>
      </p:sp>
    </p:spTree>
    <p:extLst>
      <p:ext uri="{BB962C8B-B14F-4D97-AF65-F5344CB8AC3E}">
        <p14:creationId xmlns:p14="http://schemas.microsoft.com/office/powerpoint/2010/main" val="3405894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Kalbant konkrečiai apie šlapimo kontrolę, iš viso 61 % apklausoje dalyvavusių vyrų turi tam tikrų problemų. Atrodo, kad chirurginis gydymas yra susijęs su reikšmingiausiomis problemomis. Palyginus chirurginio gydymo skaičius su aktyvios stebėsenos, galima teigti, kad po chirurginio gydymo šlapimo nelaikymo problemų pasitaiko du kartus dažniau. Reikėtų pažymėti, kad net ir aktyvios stebėsenos metu pasitaiko problemų dėl lašėjimo. Tai atspindi vidutinį respondentų amžių.</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34</a:t>
            </a:fld>
            <a:endParaRPr lang="en-US"/>
          </a:p>
        </p:txBody>
      </p:sp>
    </p:spTree>
    <p:extLst>
      <p:ext uri="{BB962C8B-B14F-4D97-AF65-F5344CB8AC3E}">
        <p14:creationId xmlns:p14="http://schemas.microsoft.com/office/powerpoint/2010/main" val="3934538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Ką tai reiškia pacientams praktiškai? Apklausos metu vyrų buvo klausiama, kiek šlapimo nelaikymo įklotų jie sunaudoja kiekvieną dieną. Iš visų apklausos respondentų daugiau nei trečdalis sunaudoja po vieną ar daugiau įklotų per dieną. Tai tiksliai atspindi faktą, kad du trečdaliai apklausos dalyvių teigė, kad jiems buvo atlikta radikali </a:t>
            </a:r>
            <a:r>
              <a:rPr lang="lt-LT" sz="1200" kern="1200" dirty="0" err="1">
                <a:solidFill>
                  <a:schemeClr val="tx1"/>
                </a:solidFill>
                <a:effectLst/>
                <a:latin typeface="+mn-lt"/>
                <a:ea typeface="+mn-ea"/>
                <a:cs typeface="+mn-cs"/>
              </a:rPr>
              <a:t>prostatektomija</a:t>
            </a:r>
            <a:r>
              <a:rPr lang="lt-LT" sz="1200" kern="1200" dirty="0">
                <a:solidFill>
                  <a:schemeClr val="tx1"/>
                </a:solidFill>
                <a:effectLst/>
                <a:latin typeface="+mn-lt"/>
                <a:ea typeface="+mn-ea"/>
                <a:cs typeface="+mn-cs"/>
              </a:rPr>
              <a:t>. Pusė respondentų, kuriems buvo atlikta </a:t>
            </a:r>
            <a:r>
              <a:rPr lang="lt-LT" sz="1200" kern="1200" dirty="0" err="1">
                <a:solidFill>
                  <a:schemeClr val="tx1"/>
                </a:solidFill>
                <a:effectLst/>
                <a:latin typeface="+mn-lt"/>
                <a:ea typeface="+mn-ea"/>
                <a:cs typeface="+mn-cs"/>
              </a:rPr>
              <a:t>prostatektomija</a:t>
            </a:r>
            <a:r>
              <a:rPr lang="lt-LT" sz="1200" kern="1200" dirty="0">
                <a:solidFill>
                  <a:schemeClr val="tx1"/>
                </a:solidFill>
                <a:effectLst/>
                <a:latin typeface="+mn-lt"/>
                <a:ea typeface="+mn-ea"/>
                <a:cs typeface="+mn-cs"/>
              </a:rPr>
              <a:t>, naudojo įklotus. </a:t>
            </a:r>
            <a:endParaRPr lang="en-GB"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Žvelgiant į platesnį kontekstą, 2017 m. buvo atliktas tyrimas, kuriame dalyvavo panašaus amžiaus vyrai, kurie NEBUVO gydomi nuo prostatos vėžio, ir nustatyta, kad maždaug 10 % vyrų naudojo įklotus (PMID: 28168601). Taigi akivaizdu, kad poveikis yra reikšmingas.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35</a:t>
            </a:fld>
            <a:endParaRPr lang="en-US"/>
          </a:p>
        </p:txBody>
      </p:sp>
    </p:spTree>
    <p:extLst>
      <p:ext uri="{BB962C8B-B14F-4D97-AF65-F5344CB8AC3E}">
        <p14:creationId xmlns:p14="http://schemas.microsoft.com/office/powerpoint/2010/main" val="351383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Žvelgiant į tai, kokį poveikį lašėjimas ir tekėjimas daro vyrų gyvenimo kokybei, 17 % visų apklaustųjų respondentų mano, kad tai didelė ar vidutinė problema.</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36</a:t>
            </a:fld>
            <a:endParaRPr lang="en-US"/>
          </a:p>
        </p:txBody>
      </p:sp>
    </p:spTree>
    <p:extLst>
      <p:ext uri="{BB962C8B-B14F-4D97-AF65-F5344CB8AC3E}">
        <p14:creationId xmlns:p14="http://schemas.microsoft.com/office/powerpoint/2010/main" val="2633178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Pastaba. Jei vertinsite šį skaičių atskirdami tuos pacientus, kuriems buvo atlikta </a:t>
            </a:r>
            <a:r>
              <a:rPr lang="lt-LT" sz="1200" kern="1200" dirty="0" err="1">
                <a:solidFill>
                  <a:schemeClr val="tx1"/>
                </a:solidFill>
                <a:effectLst/>
                <a:latin typeface="+mn-lt"/>
                <a:ea typeface="+mn-ea"/>
                <a:cs typeface="+mn-cs"/>
              </a:rPr>
              <a:t>prostatektomija</a:t>
            </a:r>
            <a:r>
              <a:rPr lang="lt-LT" sz="1200" kern="1200" dirty="0">
                <a:solidFill>
                  <a:schemeClr val="tx1"/>
                </a:solidFill>
                <a:effectLst/>
                <a:latin typeface="+mn-lt"/>
                <a:ea typeface="+mn-ea"/>
                <a:cs typeface="+mn-cs"/>
              </a:rPr>
              <a:t>, ir tuos, kuriems taikyta radioterapija, pamatysite, kaip gydymo būdas lemia problemą.</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t-LT" sz="1200" kern="1200" dirty="0">
                <a:solidFill>
                  <a:schemeClr val="tx1"/>
                </a:solidFill>
                <a:effectLst/>
                <a:latin typeface="+mn-lt"/>
                <a:ea typeface="+mn-ea"/>
                <a:cs typeface="+mn-cs"/>
              </a:rPr>
              <a:t>Žvelgdami į pacientus, kuriems atlikta </a:t>
            </a:r>
            <a:r>
              <a:rPr lang="lt-LT" sz="1200" kern="1200" dirty="0" err="1">
                <a:solidFill>
                  <a:schemeClr val="tx1"/>
                </a:solidFill>
                <a:effectLst/>
                <a:latin typeface="+mn-lt"/>
                <a:ea typeface="+mn-ea"/>
                <a:cs typeface="+mn-cs"/>
              </a:rPr>
              <a:t>prostatektomija</a:t>
            </a:r>
            <a:r>
              <a:rPr lang="lt-LT" sz="1200" kern="1200" dirty="0">
                <a:solidFill>
                  <a:schemeClr val="tx1"/>
                </a:solidFill>
                <a:effectLst/>
                <a:latin typeface="+mn-lt"/>
                <a:ea typeface="+mn-ea"/>
                <a:cs typeface="+mn-cs"/>
              </a:rPr>
              <a:t>, viršutinėje skaičių eilutėje matysite, kad 67 % teigia, kad lašėjimas ir tekėjimas yra problema.</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t-LT" sz="1200" kern="1200" dirty="0">
                <a:solidFill>
                  <a:schemeClr val="tx1"/>
                </a:solidFill>
                <a:effectLst/>
                <a:latin typeface="+mn-lt"/>
                <a:ea typeface="+mn-ea"/>
                <a:cs typeface="+mn-cs"/>
              </a:rPr>
              <a:t>Palyginkite šiuos duomenis su pacientais, kuriems taikyta radioterapija, antroje eilutėje, kur iš viso 48 % pacientų teigia, kad lašėjimas ir tekėjimas yra problema.</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E2C2793-E073-7A4C-BFE8-8257B50E4418}" type="slidenum">
              <a:rPr lang="en-US" smtClean="0"/>
              <a:t>37</a:t>
            </a:fld>
            <a:endParaRPr lang="en-US"/>
          </a:p>
        </p:txBody>
      </p:sp>
    </p:spTree>
    <p:extLst>
      <p:ext uri="{BB962C8B-B14F-4D97-AF65-F5344CB8AC3E}">
        <p14:creationId xmlns:p14="http://schemas.microsoft.com/office/powerpoint/2010/main" val="3170503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Iš šių EUPROMS išvadų galime išskirti tris pagrindines žinutes, kurias reikėtų įsiminti.</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lt-LT" sz="1200" kern="1200" dirty="0">
                <a:solidFill>
                  <a:schemeClr val="tx1"/>
                </a:solidFill>
                <a:effectLst/>
                <a:latin typeface="+mn-lt"/>
                <a:ea typeface="+mn-ea"/>
                <a:cs typeface="+mn-cs"/>
              </a:rPr>
              <a:t>Pirmiausia reikia visada apsvarstyti aktyvios stebėsenos galimybę, jei saugu ją taikyti, nes ji geriausiai išsaugo gyvenimo kokybę. Be abejo, kalbant apie šlapimo nelaikymą ir lytinę funkciją, akivaizdus kontrastas tarp šio ir kitų būdų.</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39</a:t>
            </a:fld>
            <a:endParaRPr lang="en-US"/>
          </a:p>
        </p:txBody>
      </p:sp>
    </p:spTree>
    <p:extLst>
      <p:ext uri="{BB962C8B-B14F-4D97-AF65-F5344CB8AC3E}">
        <p14:creationId xmlns:p14="http://schemas.microsoft.com/office/powerpoint/2010/main" val="643902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Antroji įsimintina žinutė – kad ypač svarbu kuo anksčiau nustatyti prostatos vėžį. Kuo vėliau nustatomas išplitęs prostatos vėžys, tuo blogesnis gydymo poveikis gyvenimo kokybei. Iš čia pateiktos diagramos matyti, kad kartu vertinant daugelį veiksnių – diskomfortą, nuovargį, nemigą ir psichinę sveikatą – jie yra daug didesni gydant labiau pažengusį prostatos vėžį.</a:t>
            </a:r>
            <a:r>
              <a:rPr lang="en-GB"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40</a:t>
            </a:fld>
            <a:endParaRPr lang="en-US"/>
          </a:p>
        </p:txBody>
      </p:sp>
    </p:spTree>
    <p:extLst>
      <p:ext uri="{BB962C8B-B14F-4D97-AF65-F5344CB8AC3E}">
        <p14:creationId xmlns:p14="http://schemas.microsoft.com/office/powerpoint/2010/main" val="1430976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Trečia žinutė, kurią galime įsidėmėti apibendrinę EUPROMS tyrimo duomenis, yra tai, kad aukštos kokybės gydymas ir palaikymas yra būtini. EUPROMS rezultatai atspindi rimtus poveikius, kurių gali kilti gydant prostatos vėžį. Vyrams reikalinga visa sukaupta patirtis ir žinios, kurias jie galėtų gauti gydymo metu ir jam pasibaigus, taip pat informacija ir palaikymas kiekviename šios kelionės etape. Kiekvienas prostatos vėžiu sergantis vyras turėtų būti gydomas vėžio centre, kuriame dirbtų </a:t>
            </a:r>
            <a:r>
              <a:rPr lang="lt-LT" sz="1200" kern="1200" dirty="0" err="1">
                <a:solidFill>
                  <a:schemeClr val="tx1"/>
                </a:solidFill>
                <a:effectLst/>
                <a:latin typeface="+mn-lt"/>
                <a:ea typeface="+mn-ea"/>
                <a:cs typeface="+mn-cs"/>
              </a:rPr>
              <a:t>daugiadisciplinės</a:t>
            </a:r>
            <a:r>
              <a:rPr lang="lt-LT" sz="1200" kern="1200" dirty="0">
                <a:solidFill>
                  <a:schemeClr val="tx1"/>
                </a:solidFill>
                <a:effectLst/>
                <a:latin typeface="+mn-lt"/>
                <a:ea typeface="+mn-ea"/>
                <a:cs typeface="+mn-cs"/>
              </a:rPr>
              <a:t> komandos.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41</a:t>
            </a:fld>
            <a:endParaRPr lang="en-US"/>
          </a:p>
        </p:txBody>
      </p:sp>
    </p:spTree>
    <p:extLst>
      <p:ext uri="{BB962C8B-B14F-4D97-AF65-F5344CB8AC3E}">
        <p14:creationId xmlns:p14="http://schemas.microsoft.com/office/powerpoint/2010/main" val="1941584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Svarbu suprasti, kuo šis tyrimas skiriasi nuo ankstesnių tyrimų ir kodėl tai svarbu. Dauguma prostatos vėžiu sergančių vyrų gyvenimo kokybės tyrimų atliekami klinikinėje aplinkoje. Kitaip tariant, gydytojai užduoda klausimus pacientams arba jie užpildo anketas lankydamiesi ligoninėje gydymo tikslais ar patikrų metu. Šią internetinę apklausą vyrai užpildė jiems patogiu laiku savo namuose. Tai reiškia, kad jie gali turėti daugiau laiko savo atsakymams apsvarstyti, taip pat gali laisviau išsakyti, kaip iš tiesų jaučiasi. Kartais žmonės nerimauja dėl to, kad gali pasirodyti kritiški ar negatyvus prieš savo gydytojus ir kitus sveikatos priežiūros darbuotojus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4</a:t>
            </a:fld>
            <a:endParaRPr lang="en-US"/>
          </a:p>
        </p:txBody>
      </p:sp>
    </p:spTree>
    <p:extLst>
      <p:ext uri="{BB962C8B-B14F-4D97-AF65-F5344CB8AC3E}">
        <p14:creationId xmlns:p14="http://schemas.microsoft.com/office/powerpoint/2010/main" val="211880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5</a:t>
            </a:fld>
            <a:endParaRPr lang="en-US"/>
          </a:p>
        </p:txBody>
      </p:sp>
    </p:spTree>
    <p:extLst>
      <p:ext uri="{BB962C8B-B14F-4D97-AF65-F5344CB8AC3E}">
        <p14:creationId xmlns:p14="http://schemas.microsoft.com/office/powerpoint/2010/main" val="112905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Šioje apklausoje pateikiami momentiniai duomenys – vyrų, gydytų nuo prostatos vėžio, populiacijos skerspjūvis visoje Europoje. Apklausos metu buvo klausiama: „Kaip vertinate savo gyvenimą šiuo konkrečiu momentu?“</a:t>
            </a:r>
          </a:p>
          <a:p>
            <a:endParaRPr lang="lt-LT" dirty="0"/>
          </a:p>
          <a:p>
            <a:r>
              <a:rPr lang="lt-LT" dirty="0"/>
              <a:t>Tyrimo metu nebuvo galima atsižvelgti į atskirų respondentų sveikatos būklę prieš gydymą arba į tai, kuo prostatos vėžiu sergantys pacientai skiriasi nuo visų gyventojų. Tai būtų kitokio pobūdžio tyrimas.</a:t>
            </a:r>
          </a:p>
          <a:p>
            <a:endParaRPr lang="lt-LT" dirty="0"/>
          </a:p>
        </p:txBody>
      </p:sp>
      <p:sp>
        <p:nvSpPr>
          <p:cNvPr id="4" name="Slide Number Placeholder 3"/>
          <p:cNvSpPr>
            <a:spLocks noGrp="1"/>
          </p:cNvSpPr>
          <p:nvPr>
            <p:ph type="sldNum" sz="quarter" idx="5"/>
          </p:nvPr>
        </p:nvSpPr>
        <p:spPr/>
        <p:txBody>
          <a:bodyPr/>
          <a:lstStyle/>
          <a:p>
            <a:fld id="{EE2C2793-E073-7A4C-BFE8-8257B50E4418}" type="slidenum">
              <a:rPr lang="en-US" smtClean="0"/>
              <a:t>6</a:t>
            </a:fld>
            <a:endParaRPr lang="en-US"/>
          </a:p>
        </p:txBody>
      </p:sp>
    </p:spTree>
    <p:extLst>
      <p:ext uri="{BB962C8B-B14F-4D97-AF65-F5344CB8AC3E}">
        <p14:creationId xmlns:p14="http://schemas.microsoft.com/office/powerpoint/2010/main" val="92758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7</a:t>
            </a:fld>
            <a:endParaRPr lang="en-US"/>
          </a:p>
        </p:txBody>
      </p:sp>
    </p:spTree>
    <p:extLst>
      <p:ext uri="{BB962C8B-B14F-4D97-AF65-F5344CB8AC3E}">
        <p14:creationId xmlns:p14="http://schemas.microsoft.com/office/powerpoint/2010/main" val="37278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Į apklausą buvo įtraukti klausimai, skirti nustatyti demografinius rodiklius, ir įvairūs klausimai, skirti nustatyti sveikatos būklę, kasdienę veiklą ir gyvenimo kokybę, naudojant tris patvirtintas priemones, dažniausiai naudojamas atliekant sveikatos tyrimus.</a:t>
            </a:r>
            <a:endParaRPr lang="en-GB"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EQ-5D-5L</a:t>
            </a:r>
            <a:endParaRPr lang="en-GB"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EORTC-QLQ-C30 </a:t>
            </a:r>
            <a:endParaRPr lang="en-GB"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EPIC-26</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8</a:t>
            </a:fld>
            <a:endParaRPr lang="en-US"/>
          </a:p>
        </p:txBody>
      </p:sp>
    </p:spTree>
    <p:extLst>
      <p:ext uri="{BB962C8B-B14F-4D97-AF65-F5344CB8AC3E}">
        <p14:creationId xmlns:p14="http://schemas.microsoft.com/office/powerpoint/2010/main" val="398524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3 000 respondentų imties dydis yra labai didelis, todėl rezultatai yra patikimi.</a:t>
            </a:r>
            <a:endParaRPr lang="en-GB"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25 šalys pateikė labai daug atsakymų, tačiau sulaukta per mažai atstovų iš Rytų Europos, taip pat kai kur per mažai iš Pietų Europos.</a:t>
            </a:r>
            <a:r>
              <a:rPr lang="en-GB" dirty="0">
                <a:effectLst/>
              </a:rPr>
              <a:t> </a:t>
            </a:r>
            <a:endParaRPr lang="en-US" dirty="0"/>
          </a:p>
        </p:txBody>
      </p:sp>
      <p:sp>
        <p:nvSpPr>
          <p:cNvPr id="4" name="Slide Number Placeholder 3"/>
          <p:cNvSpPr>
            <a:spLocks noGrp="1"/>
          </p:cNvSpPr>
          <p:nvPr>
            <p:ph type="sldNum" sz="quarter" idx="5"/>
          </p:nvPr>
        </p:nvSpPr>
        <p:spPr/>
        <p:txBody>
          <a:bodyPr/>
          <a:lstStyle/>
          <a:p>
            <a:fld id="{EE2C2793-E073-7A4C-BFE8-8257B50E4418}" type="slidenum">
              <a:rPr lang="en-US" smtClean="0"/>
              <a:t>9</a:t>
            </a:fld>
            <a:endParaRPr lang="en-US"/>
          </a:p>
        </p:txBody>
      </p:sp>
    </p:spTree>
    <p:extLst>
      <p:ext uri="{BB962C8B-B14F-4D97-AF65-F5344CB8AC3E}">
        <p14:creationId xmlns:p14="http://schemas.microsoft.com/office/powerpoint/2010/main" val="350098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0816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613236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66056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86326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F1FA7AC5-6045-4418-8E60-F48788734473}"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87520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F1FA7AC5-6045-4418-8E60-F48788734473}"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40129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F1FA7AC5-6045-4418-8E60-F48788734473}" type="datetimeFigureOut">
              <a:rPr lang="en-US" smtClean="0"/>
              <a:t>3/23/21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5649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F1FA7AC5-6045-4418-8E60-F48788734473}" type="datetimeFigureOut">
              <a:rPr lang="en-US" smtClean="0"/>
              <a:t>3/23/21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73976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A7AC5-6045-4418-8E60-F48788734473}" type="datetimeFigureOut">
              <a:rPr lang="en-US" smtClean="0"/>
              <a:t>3/23/21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20179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526201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1FA7AC5-6045-4418-8E60-F48788734473}"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4286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A7AC5-6045-4418-8E60-F48788734473}" type="datetimeFigureOut">
              <a:rPr lang="en-US" smtClean="0"/>
              <a:t>3/23/21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393113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7214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 </a:t>
            </a:r>
            <a:r>
              <a:rPr lang="en-GB" sz="5400" dirty="0" err="1">
                <a:solidFill>
                  <a:schemeClr val="accent1">
                    <a:lumMod val="50000"/>
                  </a:schemeClr>
                </a:solidFill>
                <a:latin typeface="Roboto" panose="02000000000000000000" pitchFamily="2" charset="0"/>
                <a:ea typeface="Roboto" panose="02000000000000000000" pitchFamily="2" charset="0"/>
              </a:rPr>
              <a:t>tyrimas</a:t>
            </a:r>
            <a:endParaRPr lang="en-GB" sz="5400" dirty="0">
              <a:solidFill>
                <a:schemeClr val="accent1">
                  <a:lumMod val="50000"/>
                </a:schemeClr>
              </a:solidFill>
              <a:latin typeface="Roboto" panose="02000000000000000000" pitchFamily="2" charset="0"/>
              <a:ea typeface="Roboto" panose="02000000000000000000" pitchFamily="2" charset="0"/>
            </a:endParaRPr>
          </a:p>
          <a:p>
            <a:r>
              <a:rPr lang="en-GB" sz="2800" dirty="0">
                <a:latin typeface="Roboto" panose="02000000000000000000" pitchFamily="2" charset="0"/>
                <a:ea typeface="Roboto" panose="02000000000000000000" pitchFamily="2" charset="0"/>
              </a:rPr>
              <a:t>Europa </a:t>
            </a:r>
            <a:r>
              <a:rPr lang="en-GB" sz="2800" dirty="0" err="1">
                <a:latin typeface="Roboto" panose="02000000000000000000" pitchFamily="2" charset="0"/>
                <a:ea typeface="Roboto" panose="02000000000000000000" pitchFamily="2" charset="0"/>
              </a:rPr>
              <a:t>Uomo</a:t>
            </a:r>
            <a:r>
              <a:rPr lang="lt-LT" sz="2800" dirty="0">
                <a:latin typeface="Roboto" panose="02000000000000000000" pitchFamily="2" charset="0"/>
                <a:ea typeface="Roboto" panose="02000000000000000000" pitchFamily="2" charset="0"/>
              </a:rPr>
              <a:t> pacientų pranešto poveikio rezultatų tyrimas</a:t>
            </a:r>
            <a:endParaRPr lang="en-GB" sz="2800" dirty="0">
              <a:latin typeface="Roboto" panose="02000000000000000000" pitchFamily="2" charset="0"/>
              <a:ea typeface="Roboto" panose="02000000000000000000" pitchFamily="2" charset="0"/>
            </a:endParaRPr>
          </a:p>
          <a:p>
            <a:endParaRPr lang="en-GB" sz="2400" dirty="0">
              <a:latin typeface="Roboto" panose="02000000000000000000" pitchFamily="2" charset="0"/>
              <a:ea typeface="Roboto" panose="02000000000000000000" pitchFamily="2" charset="0"/>
            </a:endParaRPr>
          </a:p>
          <a:p>
            <a:r>
              <a:rPr lang="lt-LT" sz="2300" dirty="0">
                <a:latin typeface="Roboto" panose="02000000000000000000" pitchFamily="2" charset="0"/>
                <a:ea typeface="Roboto" panose="02000000000000000000" pitchFamily="2" charset="0"/>
              </a:rPr>
              <a:t>Pirmoji pacientams skirta ir jų pačių atlikta su prostatos vėžiu susijusi gyvenimo kokybės apklausa</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48365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5" name="Rectangle 14">
            <a:extLst>
              <a:ext uri="{FF2B5EF4-FFF2-40B4-BE49-F238E27FC236}">
                <a16:creationId xmlns:a16="http://schemas.microsoft.com/office/drawing/2014/main" id="{798549FF-D602-B242-9B0B-6BBDEAB1D18B}"/>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6" name="Tekstvak 1">
            <a:extLst>
              <a:ext uri="{FF2B5EF4-FFF2-40B4-BE49-F238E27FC236}">
                <a16:creationId xmlns:a16="http://schemas.microsoft.com/office/drawing/2014/main" id="{38CFD700-E3F4-9C43-B700-0E3404A3B4F9}"/>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Respondento</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profilis</a:t>
            </a:r>
            <a:endParaRPr lang="en-US" sz="4600" dirty="0">
              <a:solidFill>
                <a:srgbClr val="757070"/>
              </a:solidFill>
              <a:latin typeface="Roboto" panose="02000000000000000000" pitchFamily="2" charset="0"/>
              <a:cs typeface="Apercu Regular"/>
            </a:endParaRPr>
          </a:p>
        </p:txBody>
      </p:sp>
      <p:pic>
        <p:nvPicPr>
          <p:cNvPr id="19" name="Picture 18" descr="Blue logo.png">
            <a:extLst>
              <a:ext uri="{FF2B5EF4-FFF2-40B4-BE49-F238E27FC236}">
                <a16:creationId xmlns:a16="http://schemas.microsoft.com/office/drawing/2014/main" id="{E20118D8-EC83-5945-B210-F6234D9D9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2AF3690-B8B0-D146-BF89-25FDBAA48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690484"/>
            <a:ext cx="8599129" cy="4922260"/>
          </a:xfrm>
          <a:prstGeom prst="rect">
            <a:avLst/>
          </a:prstGeom>
        </p:spPr>
      </p:pic>
    </p:spTree>
    <p:extLst>
      <p:ext uri="{BB962C8B-B14F-4D97-AF65-F5344CB8AC3E}">
        <p14:creationId xmlns:p14="http://schemas.microsoft.com/office/powerpoint/2010/main" val="10187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23172" y="-545412"/>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0" name="Rectangle 19">
            <a:extLst>
              <a:ext uri="{FF2B5EF4-FFF2-40B4-BE49-F238E27FC236}">
                <a16:creationId xmlns:a16="http://schemas.microsoft.com/office/drawing/2014/main" id="{3BC76C40-3327-3443-A478-3467DB650E02}"/>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1" name="Tekstvak 1">
            <a:extLst>
              <a:ext uri="{FF2B5EF4-FFF2-40B4-BE49-F238E27FC236}">
                <a16:creationId xmlns:a16="http://schemas.microsoft.com/office/drawing/2014/main" id="{5F7160EC-51F8-9646-9A16-055A71003836}"/>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Respondento</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profilis</a:t>
            </a:r>
            <a:endParaRPr lang="en-US" sz="4600" dirty="0">
              <a:solidFill>
                <a:srgbClr val="757070"/>
              </a:solidFill>
              <a:latin typeface="Roboto" panose="02000000000000000000" pitchFamily="2" charset="0"/>
              <a:cs typeface="Apercu Regular"/>
            </a:endParaRPr>
          </a:p>
        </p:txBody>
      </p:sp>
      <p:pic>
        <p:nvPicPr>
          <p:cNvPr id="25" name="Picture 24" descr="Blue logo.png">
            <a:extLst>
              <a:ext uri="{FF2B5EF4-FFF2-40B4-BE49-F238E27FC236}">
                <a16:creationId xmlns:a16="http://schemas.microsoft.com/office/drawing/2014/main" id="{8C8F7FF3-1861-1545-AE92-04962B8D9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DA11FFC6-B8B6-B44A-AA83-7D7443EDD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608869"/>
            <a:ext cx="9493685" cy="4697737"/>
          </a:xfrm>
          <a:prstGeom prst="rect">
            <a:avLst/>
          </a:prstGeom>
        </p:spPr>
      </p:pic>
    </p:spTree>
    <p:extLst>
      <p:ext uri="{BB962C8B-B14F-4D97-AF65-F5344CB8AC3E}">
        <p14:creationId xmlns:p14="http://schemas.microsoft.com/office/powerpoint/2010/main" val="112328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graphicFrame>
        <p:nvGraphicFramePr>
          <p:cNvPr id="8" name="Grafiek 7">
            <a:extLst>
              <a:ext uri="{FF2B5EF4-FFF2-40B4-BE49-F238E27FC236}">
                <a16:creationId xmlns:a16="http://schemas.microsoft.com/office/drawing/2014/main" id="{46F60063-DFA1-4031-B50D-786756FCF277}"/>
              </a:ext>
            </a:extLst>
          </p:cNvPr>
          <p:cNvGraphicFramePr>
            <a:graphicFrameLocks/>
          </p:cNvGraphicFramePr>
          <p:nvPr/>
        </p:nvGraphicFramePr>
        <p:xfrm>
          <a:off x="-144109" y="1247344"/>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angle 16">
            <a:extLst>
              <a:ext uri="{FF2B5EF4-FFF2-40B4-BE49-F238E27FC236}">
                <a16:creationId xmlns:a16="http://schemas.microsoft.com/office/drawing/2014/main" id="{482CFB0B-AAF3-754E-9D2E-55B2296C71AC}"/>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24" name="Tekstvak 1">
            <a:extLst>
              <a:ext uri="{FF2B5EF4-FFF2-40B4-BE49-F238E27FC236}">
                <a16:creationId xmlns:a16="http://schemas.microsoft.com/office/drawing/2014/main" id="{402CAA52-814F-3F4F-95A1-0DD335F497AB}"/>
              </a:ext>
            </a:extLst>
          </p:cNvPr>
          <p:cNvSpPr txBox="1"/>
          <p:nvPr/>
        </p:nvSpPr>
        <p:spPr>
          <a:xfrm>
            <a:off x="742462" y="187036"/>
            <a:ext cx="6689043"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Gydymo</a:t>
            </a:r>
            <a:r>
              <a:rPr lang="en-US" sz="4600" dirty="0">
                <a:solidFill>
                  <a:srgbClr val="757070"/>
                </a:solidFill>
                <a:latin typeface="Roboto" panose="02000000000000000000" pitchFamily="2" charset="0"/>
                <a:cs typeface="Apercu Regular"/>
              </a:rPr>
              <a:t> </a:t>
            </a:r>
            <a:r>
              <a:rPr lang="en-US" sz="4600" dirty="0" err="1">
                <a:solidFill>
                  <a:srgbClr val="757070"/>
                </a:solidFill>
                <a:latin typeface="Roboto" panose="02000000000000000000" pitchFamily="2" charset="0"/>
                <a:cs typeface="Apercu Regular"/>
              </a:rPr>
              <a:t>profilis</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7CEB5DF3-25D4-C343-876A-AEEB1C6B8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319" y="1538542"/>
            <a:ext cx="8641462" cy="4574015"/>
          </a:xfrm>
          <a:prstGeom prst="rect">
            <a:avLst/>
          </a:prstGeom>
        </p:spPr>
      </p:pic>
    </p:spTree>
    <p:extLst>
      <p:ext uri="{BB962C8B-B14F-4D97-AF65-F5344CB8AC3E}">
        <p14:creationId xmlns:p14="http://schemas.microsoft.com/office/powerpoint/2010/main" val="679992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lt-LT" sz="4600" dirty="0">
                <a:solidFill>
                  <a:srgbClr val="757070"/>
                </a:solidFill>
                <a:latin typeface="Roboto" panose="02000000000000000000" pitchFamily="2" charset="0"/>
                <a:cs typeface="Apercu Regular"/>
              </a:rPr>
              <a:t>Analizė</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724370"/>
          </a:xfrm>
          <a:prstGeom prst="rect">
            <a:avLst/>
          </a:prstGeom>
          <a:noFill/>
        </p:spPr>
        <p:txBody>
          <a:bodyPr wrap="square" rtlCol="0">
            <a:spAutoFit/>
          </a:bodyPr>
          <a:lstStyle/>
          <a:p>
            <a:r>
              <a:rPr lang="lt-LT" sz="2300" dirty="0">
                <a:solidFill>
                  <a:schemeClr val="tx1">
                    <a:lumMod val="65000"/>
                    <a:lumOff val="35000"/>
                  </a:schemeClr>
                </a:solidFill>
                <a:latin typeface="Roboto" panose="02000000000000000000" pitchFamily="2" charset="0"/>
              </a:rPr>
              <a:t>Duomenų analizę atliko profesorė </a:t>
            </a:r>
            <a:r>
              <a:rPr lang="lt-LT" sz="2300" dirty="0" err="1">
                <a:solidFill>
                  <a:schemeClr val="tx1">
                    <a:lumMod val="65000"/>
                    <a:lumOff val="35000"/>
                  </a:schemeClr>
                </a:solidFill>
                <a:latin typeface="Roboto" panose="02000000000000000000" pitchFamily="2" charset="0"/>
              </a:rPr>
              <a:t>Monique</a:t>
            </a:r>
            <a:r>
              <a:rPr lang="lt-LT" sz="2300" dirty="0">
                <a:solidFill>
                  <a:schemeClr val="tx1">
                    <a:lumMod val="65000"/>
                    <a:lumOff val="35000"/>
                  </a:schemeClr>
                </a:solidFill>
                <a:latin typeface="Roboto" panose="02000000000000000000" pitchFamily="2" charset="0"/>
              </a:rPr>
              <a:t> </a:t>
            </a:r>
            <a:r>
              <a:rPr lang="lt-LT" sz="2300" dirty="0" err="1">
                <a:solidFill>
                  <a:schemeClr val="tx1">
                    <a:lumMod val="65000"/>
                    <a:lumOff val="35000"/>
                  </a:schemeClr>
                </a:solidFill>
                <a:latin typeface="Roboto" panose="02000000000000000000" pitchFamily="2" charset="0"/>
              </a:rPr>
              <a:t>Roobol</a:t>
            </a:r>
            <a:r>
              <a:rPr lang="lt-LT" sz="2300" dirty="0">
                <a:solidFill>
                  <a:schemeClr val="tx1">
                    <a:lumMod val="65000"/>
                    <a:lumOff val="35000"/>
                  </a:schemeClr>
                </a:solidFill>
                <a:latin typeface="Roboto" panose="02000000000000000000" pitchFamily="2" charset="0"/>
              </a:rPr>
              <a:t> ir jos komanda „</a:t>
            </a:r>
            <a:r>
              <a:rPr lang="lt-LT" sz="2300" dirty="0" err="1">
                <a:solidFill>
                  <a:schemeClr val="tx1">
                    <a:lumMod val="65000"/>
                    <a:lumOff val="35000"/>
                  </a:schemeClr>
                </a:solidFill>
                <a:latin typeface="Roboto" panose="02000000000000000000" pitchFamily="2" charset="0"/>
              </a:rPr>
              <a:t>Erasmus</a:t>
            </a:r>
            <a:r>
              <a:rPr lang="lt-LT" sz="2300" dirty="0">
                <a:solidFill>
                  <a:schemeClr val="tx1">
                    <a:lumMod val="65000"/>
                    <a:lumOff val="35000"/>
                  </a:schemeClr>
                </a:solidFill>
                <a:latin typeface="Roboto" panose="02000000000000000000" pitchFamily="2" charset="0"/>
              </a:rPr>
              <a:t>“ universiteto medicinos centre, Roterdamo Urologijos katedroje.</a:t>
            </a:r>
          </a:p>
          <a:p>
            <a:endParaRPr lang="lt-LT" sz="2300" dirty="0">
              <a:solidFill>
                <a:schemeClr val="tx1">
                  <a:lumMod val="65000"/>
                  <a:lumOff val="35000"/>
                </a:schemeClr>
              </a:solidFill>
              <a:latin typeface="Roboto" panose="02000000000000000000" pitchFamily="2" charset="0"/>
            </a:endParaRPr>
          </a:p>
          <a:p>
            <a:r>
              <a:rPr lang="lt-LT" sz="2300" dirty="0">
                <a:solidFill>
                  <a:schemeClr val="tx1">
                    <a:lumMod val="65000"/>
                    <a:lumOff val="35000"/>
                  </a:schemeClr>
                </a:solidFill>
                <a:latin typeface="Roboto" panose="02000000000000000000" pitchFamily="2" charset="0"/>
              </a:rPr>
              <a:t>Jų analizės išvados pateiktos čia ir moksliniuose straipsniuose.</a:t>
            </a:r>
          </a:p>
          <a:p>
            <a:endParaRPr lang="lt-LT" sz="2300" dirty="0">
              <a:solidFill>
                <a:schemeClr val="tx1">
                  <a:lumMod val="65000"/>
                  <a:lumOff val="35000"/>
                </a:schemeClr>
              </a:solidFill>
              <a:latin typeface="Roboto" panose="02000000000000000000" pitchFamily="2" charset="0"/>
            </a:endParaRPr>
          </a:p>
          <a:p>
            <a:r>
              <a:rPr lang="lt-LT" sz="2300" dirty="0">
                <a:solidFill>
                  <a:schemeClr val="tx1">
                    <a:lumMod val="65000"/>
                    <a:lumOff val="35000"/>
                  </a:schemeClr>
                </a:solidFill>
                <a:latin typeface="Roboto" panose="02000000000000000000" pitchFamily="2" charset="0"/>
              </a:rPr>
              <a:t>Kai kurios čia pateiktos išvados yra pagrįstos neapdorotais apklausos atsakymais, o statistinis reikšmingumas nebuvo apskaičiuotas ar parodytas.</a:t>
            </a:r>
          </a:p>
          <a:p>
            <a:endParaRPr lang="lt-LT" sz="2300" dirty="0">
              <a:solidFill>
                <a:schemeClr val="tx1">
                  <a:lumMod val="65000"/>
                  <a:lumOff val="35000"/>
                </a:schemeClr>
              </a:solidFill>
              <a:latin typeface="Roboto" panose="02000000000000000000" pitchFamily="2" charset="0"/>
            </a:endParaRPr>
          </a:p>
          <a:p>
            <a:r>
              <a:rPr lang="lt-LT" sz="2300" dirty="0">
                <a:solidFill>
                  <a:schemeClr val="tx1">
                    <a:lumMod val="65000"/>
                    <a:lumOff val="35000"/>
                  </a:schemeClr>
                </a:solidFill>
                <a:latin typeface="Roboto" panose="02000000000000000000" pitchFamily="2" charset="0"/>
              </a:rPr>
              <a:t>Tačiau visos išvados suteikia gyvybiškai svarbios informacijos priimant klinikinius sprendimus, todėl jos yra kliniškai reikšmingos.</a:t>
            </a:r>
          </a:p>
          <a:p>
            <a:endParaRPr lang="lt-LT" sz="2300" dirty="0">
              <a:solidFill>
                <a:schemeClr val="tx1">
                  <a:lumMod val="65000"/>
                  <a:lumOff val="35000"/>
                </a:schemeClr>
              </a:solidFill>
              <a:latin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29845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4" name="Rectangle 3">
            <a:extLst>
              <a:ext uri="{FF2B5EF4-FFF2-40B4-BE49-F238E27FC236}">
                <a16:creationId xmlns:a16="http://schemas.microsoft.com/office/drawing/2014/main" id="{31CF265C-5702-9E41-B739-2041CD7F35AF}"/>
              </a:ext>
            </a:extLst>
          </p:cNvPr>
          <p:cNvSpPr/>
          <p:nvPr/>
        </p:nvSpPr>
        <p:spPr>
          <a:xfrm>
            <a:off x="832335" y="857143"/>
            <a:ext cx="6096000" cy="1354217"/>
          </a:xfrm>
          <a:prstGeom prst="rect">
            <a:avLst/>
          </a:prstGeom>
        </p:spPr>
        <p:txBody>
          <a:bodyPr>
            <a:spAutoFit/>
          </a:bodyPr>
          <a:lstStyle/>
          <a:p>
            <a:r>
              <a:rPr lang="en-GB" sz="5400" dirty="0">
                <a:solidFill>
                  <a:schemeClr val="accent1">
                    <a:lumMod val="50000"/>
                  </a:schemeClr>
                </a:solidFill>
                <a:latin typeface="Roboto" panose="02000000000000000000" pitchFamily="2" charset="0"/>
              </a:rPr>
              <a:t>EUPROMS </a:t>
            </a:r>
            <a:r>
              <a:rPr lang="en-GB" sz="5400" dirty="0" err="1">
                <a:solidFill>
                  <a:schemeClr val="accent1">
                    <a:lumMod val="50000"/>
                  </a:schemeClr>
                </a:solidFill>
                <a:latin typeface="Roboto" panose="02000000000000000000" pitchFamily="2" charset="0"/>
              </a:rPr>
              <a:t>tyrimas</a:t>
            </a:r>
            <a:endParaRPr lang="en-GB" sz="5400" dirty="0">
              <a:solidFill>
                <a:schemeClr val="accent1">
                  <a:lumMod val="50000"/>
                </a:schemeClr>
              </a:solidFill>
              <a:latin typeface="Roboto" panose="02000000000000000000" pitchFamily="2" charset="0"/>
            </a:endParaRPr>
          </a:p>
          <a:p>
            <a:r>
              <a:rPr lang="lt-LT" sz="2800" dirty="0">
                <a:latin typeface="Roboto" panose="02000000000000000000" pitchFamily="2" charset="0"/>
              </a:rPr>
              <a:t>Rezultatai: bendra gyvenimo kokybė</a:t>
            </a:r>
            <a:endParaRPr lang="en-GB" sz="2800" dirty="0">
              <a:latin typeface="Roboto" panose="02000000000000000000" pitchFamily="2" charset="0"/>
            </a:endParaRPr>
          </a:p>
        </p:txBody>
      </p:sp>
    </p:spTree>
    <p:extLst>
      <p:ext uri="{BB962C8B-B14F-4D97-AF65-F5344CB8AC3E}">
        <p14:creationId xmlns:p14="http://schemas.microsoft.com/office/powerpoint/2010/main" val="274066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405B288A-74DE-8C41-9F74-7D4E2709C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633" y="1621676"/>
            <a:ext cx="9843792" cy="3156802"/>
          </a:xfrm>
          <a:prstGeom prst="rect">
            <a:avLst/>
          </a:prstGeom>
        </p:spPr>
      </p:pic>
    </p:spTree>
    <p:extLst>
      <p:ext uri="{BB962C8B-B14F-4D97-AF65-F5344CB8AC3E}">
        <p14:creationId xmlns:p14="http://schemas.microsoft.com/office/powerpoint/2010/main" val="1016995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5561B986-A22C-1E49-B5EE-61C1C5A33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4941" y="795183"/>
            <a:ext cx="9458449" cy="4794455"/>
          </a:xfrm>
          <a:prstGeom prst="rect">
            <a:avLst/>
          </a:prstGeom>
        </p:spPr>
      </p:pic>
    </p:spTree>
    <p:extLst>
      <p:ext uri="{BB962C8B-B14F-4D97-AF65-F5344CB8AC3E}">
        <p14:creationId xmlns:p14="http://schemas.microsoft.com/office/powerpoint/2010/main" val="447783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984738" y="180753"/>
            <a:ext cx="10858152"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a:t>
            </a:r>
            <a:r>
              <a:rPr lang="en-GB" sz="5400" dirty="0" err="1">
                <a:solidFill>
                  <a:schemeClr val="accent1">
                    <a:lumMod val="50000"/>
                  </a:schemeClr>
                </a:solidFill>
                <a:latin typeface="Roboto" panose="02000000000000000000" pitchFamily="2" charset="0"/>
              </a:rPr>
              <a:t>tyrimas</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Rezultatai</a:t>
            </a:r>
            <a:r>
              <a:rPr lang="en-GB" sz="2800" dirty="0">
                <a:latin typeface="Roboto" panose="02000000000000000000" pitchFamily="2" charset="0"/>
              </a:rPr>
              <a:t>: </a:t>
            </a:r>
            <a:r>
              <a:rPr lang="en-GB" sz="2800" dirty="0" err="1">
                <a:latin typeface="Roboto" panose="02000000000000000000" pitchFamily="2" charset="0"/>
              </a:rPr>
              <a:t>diskomfortas</a:t>
            </a:r>
            <a:r>
              <a:rPr lang="en-GB" sz="2800" dirty="0">
                <a:latin typeface="Roboto" panose="02000000000000000000" pitchFamily="2" charset="0"/>
              </a:rPr>
              <a:t>, </a:t>
            </a:r>
            <a:r>
              <a:rPr lang="en-GB" sz="2800" dirty="0" err="1">
                <a:latin typeface="Roboto" panose="02000000000000000000" pitchFamily="2" charset="0"/>
              </a:rPr>
              <a:t>nuovargis</a:t>
            </a:r>
            <a:r>
              <a:rPr lang="en-GB" sz="2800" dirty="0">
                <a:latin typeface="Roboto" panose="02000000000000000000" pitchFamily="2" charset="0"/>
              </a:rPr>
              <a:t>, </a:t>
            </a:r>
            <a:r>
              <a:rPr lang="en-GB" sz="2800" dirty="0" err="1">
                <a:latin typeface="Roboto" panose="02000000000000000000" pitchFamily="2" charset="0"/>
              </a:rPr>
              <a:t>nemiga</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664511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0889398-CECB-5E43-9E29-C74E4E835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853" y="996355"/>
            <a:ext cx="9832293" cy="4865290"/>
          </a:xfrm>
          <a:prstGeom prst="rect">
            <a:avLst/>
          </a:prstGeom>
        </p:spPr>
      </p:pic>
    </p:spTree>
    <p:extLst>
      <p:ext uri="{BB962C8B-B14F-4D97-AF65-F5344CB8AC3E}">
        <p14:creationId xmlns:p14="http://schemas.microsoft.com/office/powerpoint/2010/main" val="2798432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42D17A16-BFD3-C84A-A906-248E5DC1EF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072" y="1148428"/>
            <a:ext cx="9761856" cy="4561143"/>
          </a:xfrm>
          <a:prstGeom prst="rect">
            <a:avLst/>
          </a:prstGeom>
        </p:spPr>
      </p:pic>
    </p:spTree>
    <p:extLst>
      <p:ext uri="{BB962C8B-B14F-4D97-AF65-F5344CB8AC3E}">
        <p14:creationId xmlns:p14="http://schemas.microsoft.com/office/powerpoint/2010/main" val="346829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57250" y="187036"/>
            <a:ext cx="8288755" cy="830997"/>
          </a:xfrm>
          <a:prstGeom prst="rect">
            <a:avLst/>
          </a:prstGeom>
          <a:noFill/>
        </p:spPr>
        <p:txBody>
          <a:bodyPr wrap="square" rtlCol="0">
            <a:spAutoFit/>
          </a:bodyPr>
          <a:lstStyle/>
          <a:p>
            <a:pPr algn="ctr"/>
            <a:r>
              <a:rPr lang="en-US" sz="4600" dirty="0" err="1">
                <a:solidFill>
                  <a:srgbClr val="757070"/>
                </a:solidFill>
                <a:latin typeface="Roboto" panose="02000000000000000000" pitchFamily="2" charset="0"/>
                <a:ea typeface="Roboto" panose="02000000000000000000" pitchFamily="2" charset="0"/>
                <a:cs typeface="Apercu Regular"/>
              </a:rPr>
              <a:t>Apie</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šį</a:t>
            </a:r>
            <a:r>
              <a:rPr lang="en-US" sz="4600" dirty="0">
                <a:solidFill>
                  <a:srgbClr val="757070"/>
                </a:solidFill>
                <a:latin typeface="Roboto" panose="02000000000000000000" pitchFamily="2" charset="0"/>
                <a:ea typeface="Roboto" panose="02000000000000000000" pitchFamily="2" charset="0"/>
                <a:cs typeface="Apercu Regular"/>
              </a:rPr>
              <a:t> </a:t>
            </a:r>
            <a:r>
              <a:rPr lang="en-US" sz="4600" dirty="0" err="1">
                <a:solidFill>
                  <a:srgbClr val="757070"/>
                </a:solidFill>
                <a:latin typeface="Roboto" panose="02000000000000000000" pitchFamily="2" charset="0"/>
                <a:ea typeface="Roboto" panose="02000000000000000000" pitchFamily="2" charset="0"/>
                <a:cs typeface="Apercu Regular"/>
              </a:rPr>
              <a:t>pristatymą</a:t>
            </a:r>
            <a:endParaRPr lang="en-US"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277820"/>
          </a:xfrm>
          <a:prstGeom prst="rect">
            <a:avLst/>
          </a:prstGeom>
          <a:noFill/>
        </p:spPr>
        <p:txBody>
          <a:bodyPr wrap="square" rtlCol="0">
            <a:spAutoFit/>
          </a:bodyPr>
          <a:lstStyle/>
          <a:p>
            <a:r>
              <a:rPr lang="lt-LT" sz="2300" dirty="0">
                <a:solidFill>
                  <a:schemeClr val="tx1">
                    <a:lumMod val="65000"/>
                    <a:lumOff val="35000"/>
                  </a:schemeClr>
                </a:solidFill>
                <a:latin typeface="Roboto" panose="02000000000000000000" pitchFamily="2" charset="0"/>
                <a:ea typeface="Roboto" panose="02000000000000000000" pitchFamily="2" charset="0"/>
              </a:rPr>
              <a:t>Šis pristatymas skirtas prostatos vėžio pacientų grupėms ir plačiajai visuomenei</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Galite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publikuoti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rezultatus</a:t>
            </a:r>
            <a:r>
              <a:rPr lang="en-GB" sz="2300" dirty="0">
                <a:solidFill>
                  <a:schemeClr val="tx1">
                    <a:lumMod val="65000"/>
                    <a:lumOff val="35000"/>
                  </a:schemeClr>
                </a:solidFill>
                <a:latin typeface="Roboto" panose="02000000000000000000" pitchFamily="2" charset="0"/>
                <a:ea typeface="Roboto" panose="02000000000000000000" pitchFamily="2" charset="0"/>
              </a:rPr>
              <a:t> be </a:t>
            </a:r>
            <a:r>
              <a:rPr lang="en-GB" sz="2300" dirty="0" err="1">
                <a:solidFill>
                  <a:schemeClr val="tx1">
                    <a:lumMod val="65000"/>
                    <a:lumOff val="35000"/>
                  </a:schemeClr>
                </a:solidFill>
                <a:latin typeface="Roboto" panose="02000000000000000000" pitchFamily="2" charset="0"/>
                <a:ea typeface="Roboto" panose="02000000000000000000" pitchFamily="2" charset="0"/>
              </a:rPr>
              <a:t>leidimo</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tačiau</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visada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turite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nurodyti</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 </a:t>
            </a:r>
            <a:r>
              <a:rPr lang="en-GB" sz="2300" dirty="0" err="1">
                <a:solidFill>
                  <a:schemeClr val="tx1">
                    <a:lumMod val="65000"/>
                    <a:lumOff val="35000"/>
                  </a:schemeClr>
                </a:solidFill>
                <a:latin typeface="Roboto" panose="02000000000000000000" pitchFamily="2" charset="0"/>
                <a:ea typeface="Roboto" panose="02000000000000000000" pitchFamily="2" charset="0"/>
              </a:rPr>
              <a:t>tyrimą</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a:p>
            <a:r>
              <a:rPr lang="en-GB" sz="2300" dirty="0" err="1">
                <a:solidFill>
                  <a:schemeClr val="tx1">
                    <a:lumMod val="65000"/>
                    <a:lumOff val="35000"/>
                  </a:schemeClr>
                </a:solidFill>
                <a:latin typeface="Roboto" panose="02000000000000000000" pitchFamily="2" charset="0"/>
                <a:ea typeface="Roboto" panose="02000000000000000000" pitchFamily="2" charset="0"/>
              </a:rPr>
              <a:t>Jei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naudojate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kurias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nors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diagramas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turite</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nurodyti</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kad</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jos</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yra</a:t>
            </a:r>
            <a:r>
              <a:rPr lang="en-GB" sz="2300" dirty="0">
                <a:solidFill>
                  <a:schemeClr val="tx1">
                    <a:lumMod val="65000"/>
                    <a:lumOff val="35000"/>
                  </a:schemeClr>
                </a:solidFill>
                <a:latin typeface="Roboto" panose="02000000000000000000" pitchFamily="2" charset="0"/>
                <a:ea typeface="Roboto" panose="02000000000000000000" pitchFamily="2" charset="0"/>
              </a:rPr>
              <a:t> </a:t>
            </a:r>
            <a:r>
              <a:rPr lang="en-GB" sz="2300" dirty="0" err="1">
                <a:solidFill>
                  <a:schemeClr val="tx1">
                    <a:lumMod val="65000"/>
                    <a:lumOff val="35000"/>
                  </a:schemeClr>
                </a:solidFill>
                <a:latin typeface="Roboto" panose="02000000000000000000" pitchFamily="2" charset="0"/>
                <a:ea typeface="Roboto" panose="02000000000000000000" pitchFamily="2" charset="0"/>
              </a:rPr>
              <a:t>iš</a:t>
            </a:r>
            <a:r>
              <a:rPr lang="en-GB" sz="2300" dirty="0">
                <a:solidFill>
                  <a:schemeClr val="tx1">
                    <a:lumMod val="65000"/>
                    <a:lumOff val="35000"/>
                  </a:schemeClr>
                </a:solidFill>
                <a:latin typeface="Roboto" panose="02000000000000000000" pitchFamily="2" charset="0"/>
                <a:ea typeface="Roboto" panose="02000000000000000000" pitchFamily="2" charset="0"/>
              </a:rPr>
              <a:t> „Europa </a:t>
            </a:r>
            <a:r>
              <a:rPr lang="en-GB" sz="2300" dirty="0" err="1">
                <a:solidFill>
                  <a:schemeClr val="tx1">
                    <a:lumMod val="65000"/>
                    <a:lumOff val="35000"/>
                  </a:schemeClr>
                </a:solidFill>
                <a:latin typeface="Roboto" panose="02000000000000000000" pitchFamily="2" charset="0"/>
                <a:ea typeface="Roboto" panose="02000000000000000000" pitchFamily="2" charset="0"/>
              </a:rPr>
              <a:t>Uomo</a:t>
            </a:r>
            <a:r>
              <a:rPr lang="en-GB" sz="2300" dirty="0">
                <a:solidFill>
                  <a:schemeClr val="tx1">
                    <a:lumMod val="65000"/>
                    <a:lumOff val="35000"/>
                  </a:schemeClr>
                </a:solidFill>
                <a:latin typeface="Roboto" panose="02000000000000000000" pitchFamily="2" charset="0"/>
                <a:ea typeface="Roboto" panose="02000000000000000000" pitchFamily="2" charset="0"/>
              </a:rPr>
              <a:t> EUPROMS“ </a:t>
            </a:r>
            <a:r>
              <a:rPr lang="en-GB" sz="2300" dirty="0" err="1">
                <a:solidFill>
                  <a:schemeClr val="tx1">
                    <a:lumMod val="65000"/>
                    <a:lumOff val="35000"/>
                  </a:schemeClr>
                </a:solidFill>
                <a:latin typeface="Roboto" panose="02000000000000000000" pitchFamily="2" charset="0"/>
                <a:ea typeface="Roboto" panose="02000000000000000000" pitchFamily="2" charset="0"/>
              </a:rPr>
              <a:t>tyrimo</a:t>
            </a:r>
            <a:endParaRPr lang="en-GB"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3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0171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9C6949F-3294-6943-B841-96DB4CCA9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984" y="1115328"/>
            <a:ext cx="9484032" cy="4938237"/>
          </a:xfrm>
          <a:prstGeom prst="rect">
            <a:avLst/>
          </a:prstGeom>
        </p:spPr>
      </p:pic>
    </p:spTree>
    <p:extLst>
      <p:ext uri="{BB962C8B-B14F-4D97-AF65-F5344CB8AC3E}">
        <p14:creationId xmlns:p14="http://schemas.microsoft.com/office/powerpoint/2010/main" val="983718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a:t>
            </a:r>
            <a:r>
              <a:rPr lang="en-GB" sz="5400" dirty="0" err="1">
                <a:solidFill>
                  <a:schemeClr val="accent1">
                    <a:lumMod val="50000"/>
                  </a:schemeClr>
                </a:solidFill>
                <a:latin typeface="Roboto" panose="02000000000000000000" pitchFamily="2" charset="0"/>
              </a:rPr>
              <a:t>tyrimas</a:t>
            </a:r>
            <a:endParaRPr lang="en-GB" sz="5400" dirty="0">
              <a:solidFill>
                <a:schemeClr val="accent1">
                  <a:lumMod val="50000"/>
                </a:schemeClr>
              </a:solidFill>
              <a:latin typeface="Roboto" panose="02000000000000000000" pitchFamily="2" charset="0"/>
            </a:endParaRPr>
          </a:p>
          <a:p>
            <a:pPr>
              <a:spcBef>
                <a:spcPts val="1200"/>
              </a:spcBef>
            </a:pPr>
            <a:r>
              <a:rPr lang="lt-LT" sz="2800" dirty="0">
                <a:latin typeface="Roboto" panose="02000000000000000000" pitchFamily="2" charset="0"/>
              </a:rPr>
              <a:t>Rezultatai: psichinė sveikata</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146129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95A34F8A-A6B4-4542-9060-7677EF708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580" y="535344"/>
            <a:ext cx="7531820" cy="6077400"/>
          </a:xfrm>
          <a:prstGeom prst="rect">
            <a:avLst/>
          </a:prstGeom>
        </p:spPr>
      </p:pic>
    </p:spTree>
    <p:extLst>
      <p:ext uri="{BB962C8B-B14F-4D97-AF65-F5344CB8AC3E}">
        <p14:creationId xmlns:p14="http://schemas.microsoft.com/office/powerpoint/2010/main" val="827728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F7BFC747-9669-774B-87A6-BE85E644BA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40" y="565127"/>
            <a:ext cx="7715970" cy="5866798"/>
          </a:xfrm>
          <a:prstGeom prst="rect">
            <a:avLst/>
          </a:prstGeom>
        </p:spPr>
      </p:pic>
    </p:spTree>
    <p:extLst>
      <p:ext uri="{BB962C8B-B14F-4D97-AF65-F5344CB8AC3E}">
        <p14:creationId xmlns:p14="http://schemas.microsoft.com/office/powerpoint/2010/main" val="427226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F321CE2A-D73B-0C45-9969-18578ED30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149" y="1040605"/>
            <a:ext cx="8354934" cy="5012960"/>
          </a:xfrm>
          <a:prstGeom prst="rect">
            <a:avLst/>
          </a:prstGeom>
        </p:spPr>
      </p:pic>
    </p:spTree>
    <p:extLst>
      <p:ext uri="{BB962C8B-B14F-4D97-AF65-F5344CB8AC3E}">
        <p14:creationId xmlns:p14="http://schemas.microsoft.com/office/powerpoint/2010/main" val="35484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34532AFA-0D31-3D4A-9AC5-41853FF0B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957" y="1105398"/>
            <a:ext cx="8756752" cy="4695431"/>
          </a:xfrm>
          <a:prstGeom prst="rect">
            <a:avLst/>
          </a:prstGeom>
        </p:spPr>
      </p:pic>
    </p:spTree>
    <p:extLst>
      <p:ext uri="{BB962C8B-B14F-4D97-AF65-F5344CB8AC3E}">
        <p14:creationId xmlns:p14="http://schemas.microsoft.com/office/powerpoint/2010/main" val="60399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a:t>
            </a:r>
            <a:r>
              <a:rPr lang="en-GB" sz="5400" dirty="0" err="1">
                <a:solidFill>
                  <a:schemeClr val="accent1">
                    <a:lumMod val="50000"/>
                  </a:schemeClr>
                </a:solidFill>
                <a:latin typeface="Roboto" panose="02000000000000000000" pitchFamily="2" charset="0"/>
              </a:rPr>
              <a:t>tyrimas</a:t>
            </a:r>
            <a:endParaRPr lang="en-GB" sz="5400" dirty="0">
              <a:solidFill>
                <a:schemeClr val="accent1">
                  <a:lumMod val="50000"/>
                </a:schemeClr>
              </a:solidFill>
              <a:latin typeface="Roboto" panose="02000000000000000000" pitchFamily="2" charset="0"/>
            </a:endParaRPr>
          </a:p>
          <a:p>
            <a:endParaRPr lang="en-GB" dirty="0">
              <a:latin typeface="Roboto" panose="02000000000000000000" pitchFamily="2" charset="0"/>
            </a:endParaRPr>
          </a:p>
          <a:p>
            <a:r>
              <a:rPr lang="lt-LT" sz="2800" dirty="0">
                <a:latin typeface="Roboto" panose="02000000000000000000" pitchFamily="2" charset="0"/>
              </a:rPr>
              <a:t>Rezultatai: lytinė funkcija</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20405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8B30A8C-1A7A-AD49-ACCA-05F40E8CF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292" y="906025"/>
            <a:ext cx="8188178" cy="4955260"/>
          </a:xfrm>
          <a:prstGeom prst="rect">
            <a:avLst/>
          </a:prstGeom>
        </p:spPr>
      </p:pic>
    </p:spTree>
    <p:extLst>
      <p:ext uri="{BB962C8B-B14F-4D97-AF65-F5344CB8AC3E}">
        <p14:creationId xmlns:p14="http://schemas.microsoft.com/office/powerpoint/2010/main" val="14195235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B368B33A-D39E-AC43-98AD-4D311B9C1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0021" y="628649"/>
            <a:ext cx="8390536" cy="5424915"/>
          </a:xfrm>
          <a:prstGeom prst="rect">
            <a:avLst/>
          </a:prstGeom>
        </p:spPr>
      </p:pic>
    </p:spTree>
    <p:extLst>
      <p:ext uri="{BB962C8B-B14F-4D97-AF65-F5344CB8AC3E}">
        <p14:creationId xmlns:p14="http://schemas.microsoft.com/office/powerpoint/2010/main" val="1118225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E425378-71AA-434F-A606-50FFEB389B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6555" y="1142906"/>
            <a:ext cx="8898890" cy="4572188"/>
          </a:xfrm>
          <a:prstGeom prst="rect">
            <a:avLst/>
          </a:prstGeom>
        </p:spPr>
      </p:pic>
    </p:spTree>
    <p:extLst>
      <p:ext uri="{BB962C8B-B14F-4D97-AF65-F5344CB8AC3E}">
        <p14:creationId xmlns:p14="http://schemas.microsoft.com/office/powerpoint/2010/main" val="246868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1200"/>
              </a:spcAft>
            </a:pPr>
            <a:br>
              <a:rPr lang="en-GB" dirty="0">
                <a:latin typeface="Roboto" panose="02000000000000000000" pitchFamily="2" charset="0"/>
                <a:ea typeface="Roboto" panose="02000000000000000000" pitchFamily="2" charset="0"/>
              </a:rPr>
            </a:br>
            <a:r>
              <a:rPr lang="en-GB" sz="5400" dirty="0">
                <a:solidFill>
                  <a:schemeClr val="accent1">
                    <a:lumMod val="50000"/>
                  </a:schemeClr>
                </a:solidFill>
                <a:latin typeface="Roboto" panose="02000000000000000000" pitchFamily="2" charset="0"/>
                <a:ea typeface="Roboto" panose="02000000000000000000" pitchFamily="2" charset="0"/>
              </a:rPr>
              <a:t>EUPROMS </a:t>
            </a:r>
            <a:r>
              <a:rPr lang="en-GB" sz="5400" dirty="0" err="1">
                <a:solidFill>
                  <a:schemeClr val="accent1">
                    <a:lumMod val="50000"/>
                  </a:schemeClr>
                </a:solidFill>
                <a:latin typeface="Roboto" panose="02000000000000000000" pitchFamily="2" charset="0"/>
                <a:ea typeface="Roboto" panose="02000000000000000000" pitchFamily="2" charset="0"/>
              </a:rPr>
              <a:t>tyrimas</a:t>
            </a:r>
            <a:endParaRPr lang="en-GB" dirty="0">
              <a:latin typeface="Roboto" panose="02000000000000000000" pitchFamily="2" charset="0"/>
              <a:ea typeface="Roboto" panose="02000000000000000000" pitchFamily="2" charset="0"/>
            </a:endParaRPr>
          </a:p>
          <a:p>
            <a:r>
              <a:rPr lang="lt-LT" sz="2800" dirty="0">
                <a:latin typeface="Roboto" panose="02000000000000000000" pitchFamily="2" charset="0"/>
                <a:ea typeface="Roboto" panose="02000000000000000000" pitchFamily="2" charset="0"/>
              </a:rPr>
              <a:t>Pagrindinė informacija</a:t>
            </a:r>
            <a:endParaRPr lang="en-GB" dirty="0">
              <a:latin typeface="Roboto" panose="02000000000000000000" pitchFamily="2" charset="0"/>
              <a:ea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78427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E259A4B4-CAAF-8C47-90B1-B3B2D97CF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400" y="685800"/>
            <a:ext cx="7366000" cy="5486400"/>
          </a:xfrm>
          <a:prstGeom prst="rect">
            <a:avLst/>
          </a:prstGeom>
        </p:spPr>
      </p:pic>
    </p:spTree>
    <p:extLst>
      <p:ext uri="{BB962C8B-B14F-4D97-AF65-F5344CB8AC3E}">
        <p14:creationId xmlns:p14="http://schemas.microsoft.com/office/powerpoint/2010/main" val="252313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42D28F13-3F9D-EA4B-8145-9176FEA1F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700" y="1945991"/>
            <a:ext cx="8864600" cy="2537109"/>
          </a:xfrm>
          <a:prstGeom prst="rect">
            <a:avLst/>
          </a:prstGeom>
        </p:spPr>
      </p:pic>
    </p:spTree>
    <p:extLst>
      <p:ext uri="{BB962C8B-B14F-4D97-AF65-F5344CB8AC3E}">
        <p14:creationId xmlns:p14="http://schemas.microsoft.com/office/powerpoint/2010/main" val="368026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a:t>
            </a:r>
            <a:r>
              <a:rPr lang="en-GB" sz="5400" dirty="0" err="1">
                <a:solidFill>
                  <a:schemeClr val="accent1">
                    <a:lumMod val="50000"/>
                  </a:schemeClr>
                </a:solidFill>
                <a:latin typeface="Roboto" panose="02000000000000000000" pitchFamily="2" charset="0"/>
              </a:rPr>
              <a:t>tyrimas</a:t>
            </a:r>
            <a:endParaRPr lang="en-GB" sz="5400" dirty="0">
              <a:solidFill>
                <a:schemeClr val="accent1">
                  <a:lumMod val="50000"/>
                </a:schemeClr>
              </a:solidFill>
              <a:latin typeface="Roboto" panose="02000000000000000000" pitchFamily="2" charset="0"/>
            </a:endParaRPr>
          </a:p>
          <a:p>
            <a:pPr>
              <a:spcBef>
                <a:spcPts val="1200"/>
              </a:spcBef>
            </a:pPr>
            <a:r>
              <a:rPr lang="en-GB" sz="2800" dirty="0" err="1">
                <a:latin typeface="Roboto" panose="02000000000000000000" pitchFamily="2" charset="0"/>
              </a:rPr>
              <a:t>Rezultatai</a:t>
            </a:r>
            <a:r>
              <a:rPr lang="en-GB" sz="2800" dirty="0">
                <a:latin typeface="Roboto" panose="02000000000000000000" pitchFamily="2" charset="0"/>
              </a:rPr>
              <a:t>: </a:t>
            </a:r>
            <a:r>
              <a:rPr lang="en-GB" sz="2800" dirty="0" err="1">
                <a:latin typeface="Roboto" panose="02000000000000000000" pitchFamily="2" charset="0"/>
              </a:rPr>
              <a:t>šlapimo</a:t>
            </a:r>
            <a:r>
              <a:rPr lang="en-GB" sz="2800" dirty="0">
                <a:latin typeface="Roboto" panose="02000000000000000000" pitchFamily="2" charset="0"/>
              </a:rPr>
              <a:t> </a:t>
            </a:r>
            <a:r>
              <a:rPr lang="en-GB" sz="2800" dirty="0" err="1">
                <a:latin typeface="Roboto" panose="02000000000000000000" pitchFamily="2" charset="0"/>
              </a:rPr>
              <a:t>nelaikymas</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98113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4" name="Picture 3">
            <a:extLst>
              <a:ext uri="{FF2B5EF4-FFF2-40B4-BE49-F238E27FC236}">
                <a16:creationId xmlns:a16="http://schemas.microsoft.com/office/drawing/2014/main" id="{10BA26EC-971D-274F-9BCB-AC7C3A9C8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715" y="657705"/>
            <a:ext cx="8418830" cy="5210965"/>
          </a:xfrm>
          <a:prstGeom prst="rect">
            <a:avLst/>
          </a:prstGeom>
        </p:spPr>
      </p:pic>
    </p:spTree>
    <p:extLst>
      <p:ext uri="{BB962C8B-B14F-4D97-AF65-F5344CB8AC3E}">
        <p14:creationId xmlns:p14="http://schemas.microsoft.com/office/powerpoint/2010/main" val="20293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0D78E0B2-2294-D04A-940A-378AAE15E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3685" y="586346"/>
            <a:ext cx="9104630" cy="5023244"/>
          </a:xfrm>
          <a:prstGeom prst="rect">
            <a:avLst/>
          </a:prstGeom>
        </p:spPr>
      </p:pic>
    </p:spTree>
    <p:extLst>
      <p:ext uri="{BB962C8B-B14F-4D97-AF65-F5344CB8AC3E}">
        <p14:creationId xmlns:p14="http://schemas.microsoft.com/office/powerpoint/2010/main" val="4923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AEB2F971-B9CA-A548-B062-650C619D6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760" y="510356"/>
            <a:ext cx="8738870" cy="5183054"/>
          </a:xfrm>
          <a:prstGeom prst="rect">
            <a:avLst/>
          </a:prstGeom>
        </p:spPr>
      </p:pic>
    </p:spTree>
    <p:extLst>
      <p:ext uri="{BB962C8B-B14F-4D97-AF65-F5344CB8AC3E}">
        <p14:creationId xmlns:p14="http://schemas.microsoft.com/office/powerpoint/2010/main" val="3450105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311D592A-61BD-D440-9525-17F2FAB24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502510"/>
            <a:ext cx="8155940" cy="3852979"/>
          </a:xfrm>
          <a:prstGeom prst="rect">
            <a:avLst/>
          </a:prstGeom>
        </p:spPr>
      </p:pic>
    </p:spTree>
    <p:extLst>
      <p:ext uri="{BB962C8B-B14F-4D97-AF65-F5344CB8AC3E}">
        <p14:creationId xmlns:p14="http://schemas.microsoft.com/office/powerpoint/2010/main" val="1026277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pic>
        <p:nvPicPr>
          <p:cNvPr id="5" name="Picture 4">
            <a:extLst>
              <a:ext uri="{FF2B5EF4-FFF2-40B4-BE49-F238E27FC236}">
                <a16:creationId xmlns:a16="http://schemas.microsoft.com/office/drawing/2014/main" id="{142EC9FF-2097-4C44-A088-FC2FAED31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580" y="774700"/>
            <a:ext cx="7366000" cy="5308600"/>
          </a:xfrm>
          <a:prstGeom prst="rect">
            <a:avLst/>
          </a:prstGeom>
        </p:spPr>
      </p:pic>
    </p:spTree>
    <p:extLst>
      <p:ext uri="{BB962C8B-B14F-4D97-AF65-F5344CB8AC3E}">
        <p14:creationId xmlns:p14="http://schemas.microsoft.com/office/powerpoint/2010/main" val="3660636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546100" y="180753"/>
            <a:ext cx="11296790" cy="20009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a:t>
            </a:r>
            <a:r>
              <a:rPr lang="en-GB" sz="5400" dirty="0" err="1">
                <a:solidFill>
                  <a:schemeClr val="accent1">
                    <a:lumMod val="50000"/>
                  </a:schemeClr>
                </a:solidFill>
                <a:latin typeface="Roboto" panose="02000000000000000000" pitchFamily="2" charset="0"/>
              </a:rPr>
              <a:t>tyrimas</a:t>
            </a:r>
            <a:endParaRPr lang="en-GB" sz="5400" dirty="0">
              <a:solidFill>
                <a:schemeClr val="accent1">
                  <a:lumMod val="50000"/>
                </a:schemeClr>
              </a:solidFill>
              <a:latin typeface="Roboto" panose="02000000000000000000" pitchFamily="2" charset="0"/>
            </a:endParaRPr>
          </a:p>
          <a:p>
            <a:endParaRPr lang="en-GB" dirty="0">
              <a:latin typeface="Roboto" panose="02000000000000000000" pitchFamily="2" charset="0"/>
            </a:endParaRPr>
          </a:p>
          <a:p>
            <a:r>
              <a:rPr lang="lt-LT" sz="2800" dirty="0">
                <a:latin typeface="Roboto" panose="02000000000000000000" pitchFamily="2" charset="0"/>
              </a:rPr>
              <a:t>Įsimintinos žinutės</a:t>
            </a:r>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3969495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lt-LT" sz="4600" dirty="0">
                <a:solidFill>
                  <a:srgbClr val="757070"/>
                </a:solidFill>
                <a:latin typeface="Roboto" panose="02000000000000000000" pitchFamily="2" charset="0"/>
                <a:cs typeface="Apercu Regular"/>
              </a:rPr>
              <a:t>Įsimintinos žinutės</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6FF33334-9C4F-4648-AB10-5C487725E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573008"/>
            <a:ext cx="8249914" cy="4480557"/>
          </a:xfrm>
          <a:prstGeom prst="rect">
            <a:avLst/>
          </a:prstGeom>
        </p:spPr>
      </p:pic>
    </p:spTree>
    <p:extLst>
      <p:ext uri="{BB962C8B-B14F-4D97-AF65-F5344CB8AC3E}">
        <p14:creationId xmlns:p14="http://schemas.microsoft.com/office/powerpoint/2010/main" val="388092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784588" y="123155"/>
            <a:ext cx="9422401" cy="800219"/>
          </a:xfrm>
          <a:prstGeom prst="rect">
            <a:avLst/>
          </a:prstGeom>
          <a:noFill/>
        </p:spPr>
        <p:txBody>
          <a:bodyPr wrap="square" rtlCol="0">
            <a:spAutoFit/>
          </a:bodyPr>
          <a:lstStyle/>
          <a:p>
            <a:pPr algn="ctr"/>
            <a:r>
              <a:rPr lang="en-US" sz="4600" dirty="0">
                <a:solidFill>
                  <a:srgbClr val="757070"/>
                </a:solidFill>
                <a:latin typeface="Roboto" panose="02000000000000000000" pitchFamily="2" charset="0"/>
                <a:ea typeface="Roboto" panose="02000000000000000000" pitchFamily="2" charset="0"/>
                <a:cs typeface="Apercu Regular"/>
              </a:rPr>
              <a:t>EUPROMS </a:t>
            </a:r>
            <a:r>
              <a:rPr lang="lt-LT" sz="4600" dirty="0">
                <a:solidFill>
                  <a:srgbClr val="757070"/>
                </a:solidFill>
                <a:latin typeface="Roboto" panose="02000000000000000000" pitchFamily="2" charset="0"/>
                <a:ea typeface="Roboto" panose="02000000000000000000" pitchFamily="2" charset="0"/>
                <a:cs typeface="Apercu Regular"/>
              </a:rPr>
              <a:t>pagrindinė informacija</a:t>
            </a:r>
            <a:r>
              <a:rPr lang="en-US" sz="4600" dirty="0">
                <a:solidFill>
                  <a:srgbClr val="757070"/>
                </a:solidFill>
                <a:latin typeface="Roboto" panose="02000000000000000000" pitchFamily="2" charset="0"/>
                <a:ea typeface="Roboto" panose="02000000000000000000" pitchFamily="2" charset="0"/>
                <a:cs typeface="Apercu Regular"/>
              </a:rPr>
              <a:t> 1</a:t>
            </a:r>
          </a:p>
        </p:txBody>
      </p:sp>
      <p:sp>
        <p:nvSpPr>
          <p:cNvPr id="11" name="Tekstvak 10">
            <a:extLst>
              <a:ext uri="{FF2B5EF4-FFF2-40B4-BE49-F238E27FC236}">
                <a16:creationId xmlns:a16="http://schemas.microsoft.com/office/drawing/2014/main" id="{280726A6-132B-4A48-BE78-C28A82BA1F67}"/>
              </a:ext>
            </a:extLst>
          </p:cNvPr>
          <p:cNvSpPr txBox="1"/>
          <p:nvPr/>
        </p:nvSpPr>
        <p:spPr>
          <a:xfrm>
            <a:off x="784588" y="1534258"/>
            <a:ext cx="11296921" cy="5416868"/>
          </a:xfrm>
          <a:prstGeom prst="rect">
            <a:avLst/>
          </a:prstGeom>
          <a:noFill/>
        </p:spPr>
        <p:txBody>
          <a:bodyPr wrap="square" rtlCol="0">
            <a:spAutoFit/>
          </a:bodyPr>
          <a:lstStyle/>
          <a:p>
            <a:r>
              <a:rPr lang="lt-LT" sz="2300" dirty="0">
                <a:solidFill>
                  <a:schemeClr val="tx1">
                    <a:lumMod val="65000"/>
                    <a:lumOff val="35000"/>
                  </a:schemeClr>
                </a:solidFill>
                <a:latin typeface="Roboto" panose="02000000000000000000" pitchFamily="2" charset="0"/>
                <a:ea typeface="Roboto" panose="02000000000000000000" pitchFamily="2" charset="0"/>
              </a:rPr>
              <a:t>EUPROMS reiškia Europa </a:t>
            </a:r>
            <a:r>
              <a:rPr lang="lt-LT" sz="2300" dirty="0" err="1">
                <a:solidFill>
                  <a:schemeClr val="tx1">
                    <a:lumMod val="65000"/>
                    <a:lumOff val="35000"/>
                  </a:schemeClr>
                </a:solidFill>
                <a:latin typeface="Roboto" panose="02000000000000000000" pitchFamily="2" charset="0"/>
                <a:ea typeface="Roboto" panose="02000000000000000000" pitchFamily="2" charset="0"/>
              </a:rPr>
              <a:t>Uomo</a:t>
            </a:r>
            <a:r>
              <a:rPr lang="lt-LT" sz="2300" dirty="0">
                <a:solidFill>
                  <a:schemeClr val="tx1">
                    <a:lumMod val="65000"/>
                    <a:lumOff val="35000"/>
                  </a:schemeClr>
                </a:solidFill>
                <a:latin typeface="Roboto" panose="02000000000000000000" pitchFamily="2" charset="0"/>
                <a:ea typeface="Roboto" panose="02000000000000000000" pitchFamily="2" charset="0"/>
              </a:rPr>
              <a:t> pacientų pranešto poveikio rezultatų tyrimą</a:t>
            </a:r>
          </a:p>
          <a:p>
            <a:endParaRPr lang="lt-LT" sz="2300" dirty="0">
              <a:solidFill>
                <a:schemeClr val="tx1">
                  <a:lumMod val="65000"/>
                  <a:lumOff val="35000"/>
                </a:schemeClr>
              </a:solidFill>
              <a:latin typeface="Roboto" panose="02000000000000000000" pitchFamily="2" charset="0"/>
              <a:ea typeface="Roboto" panose="02000000000000000000" pitchFamily="2" charset="0"/>
            </a:endParaRPr>
          </a:p>
          <a:p>
            <a:r>
              <a:rPr lang="lt-LT" sz="2300" dirty="0">
                <a:solidFill>
                  <a:schemeClr val="tx1">
                    <a:lumMod val="65000"/>
                    <a:lumOff val="35000"/>
                  </a:schemeClr>
                </a:solidFill>
                <a:latin typeface="Roboto" panose="02000000000000000000" pitchFamily="2" charset="0"/>
                <a:ea typeface="Roboto" panose="02000000000000000000" pitchFamily="2" charset="0"/>
              </a:rPr>
              <a:t>Tai pirmasis didelis gyvenimo kokybės tyrimas po prostatos vėžio gydymo, kurį atlieka patys pacientai</a:t>
            </a:r>
          </a:p>
          <a:p>
            <a:endParaRPr lang="lt-LT" sz="2300" dirty="0">
              <a:solidFill>
                <a:schemeClr val="tx1">
                  <a:lumMod val="65000"/>
                  <a:lumOff val="35000"/>
                </a:schemeClr>
              </a:solidFill>
              <a:latin typeface="Roboto" panose="02000000000000000000" pitchFamily="2" charset="0"/>
              <a:ea typeface="Roboto" panose="02000000000000000000" pitchFamily="2" charset="0"/>
            </a:endParaRPr>
          </a:p>
          <a:p>
            <a:r>
              <a:rPr lang="lt-LT" sz="2300" dirty="0">
                <a:solidFill>
                  <a:schemeClr val="tx1">
                    <a:lumMod val="65000"/>
                    <a:lumOff val="35000"/>
                  </a:schemeClr>
                </a:solidFill>
                <a:latin typeface="Roboto" panose="02000000000000000000" pitchFamily="2" charset="0"/>
                <a:ea typeface="Roboto" panose="02000000000000000000" pitchFamily="2" charset="0"/>
              </a:rPr>
              <a:t>Jis paremtas internetiniu klausimynu, kurį užpildė beveik 3000 vyrų, gyvenančių Europoje</a:t>
            </a:r>
          </a:p>
          <a:p>
            <a:endParaRPr lang="lt-LT" sz="2300" dirty="0">
              <a:solidFill>
                <a:schemeClr val="tx1">
                  <a:lumMod val="65000"/>
                  <a:lumOff val="35000"/>
                </a:schemeClr>
              </a:solidFill>
              <a:latin typeface="Roboto" panose="02000000000000000000" pitchFamily="2" charset="0"/>
              <a:ea typeface="Roboto" panose="02000000000000000000" pitchFamily="2" charset="0"/>
            </a:endParaRPr>
          </a:p>
          <a:p>
            <a:r>
              <a:rPr lang="lt-LT" sz="2300" dirty="0">
                <a:solidFill>
                  <a:schemeClr val="tx1">
                    <a:lumMod val="65000"/>
                    <a:lumOff val="35000"/>
                  </a:schemeClr>
                </a:solidFill>
                <a:latin typeface="Roboto" panose="02000000000000000000" pitchFamily="2" charset="0"/>
                <a:ea typeface="Roboto" panose="02000000000000000000" pitchFamily="2" charset="0"/>
              </a:rPr>
              <a:t>Tai nauja perspektyva, nes dauguma kitų gyvenimo kokybės tyrimų atliekami klinikinėje aplinkoje gydytojų ar jiems dalyvaujant</a:t>
            </a:r>
          </a:p>
          <a:p>
            <a:endParaRPr lang="lt-LT" sz="2300" dirty="0">
              <a:solidFill>
                <a:schemeClr val="tx1">
                  <a:lumMod val="65000"/>
                  <a:lumOff val="35000"/>
                </a:schemeClr>
              </a:solidFill>
              <a:latin typeface="Roboto" panose="02000000000000000000" pitchFamily="2" charset="0"/>
              <a:ea typeface="Roboto" panose="02000000000000000000" pitchFamily="2" charset="0"/>
            </a:endParaRPr>
          </a:p>
          <a:p>
            <a:r>
              <a:rPr lang="lt-LT" sz="2300" dirty="0">
                <a:solidFill>
                  <a:schemeClr val="tx1">
                    <a:lumMod val="65000"/>
                    <a:lumOff val="35000"/>
                  </a:schemeClr>
                </a:solidFill>
                <a:latin typeface="Roboto" panose="02000000000000000000" pitchFamily="2" charset="0"/>
                <a:ea typeface="Roboto" panose="02000000000000000000" pitchFamily="2" charset="0"/>
              </a:rPr>
              <a:t>Tyrimas prasidėjo 2019 m. rugpjūčio mėn., o pirmieji rezultatai buvo paskelbti 2020 m. sausio mėn.</a:t>
            </a:r>
          </a:p>
          <a:p>
            <a:endParaRPr lang="lt-LT" sz="2300" dirty="0">
              <a:solidFill>
                <a:schemeClr val="tx1">
                  <a:lumMod val="65000"/>
                  <a:lumOff val="35000"/>
                </a:schemeClr>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6877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lt-LT" sz="4600" dirty="0">
                <a:solidFill>
                  <a:srgbClr val="757070"/>
                </a:solidFill>
                <a:latin typeface="Roboto" panose="02000000000000000000" pitchFamily="2" charset="0"/>
                <a:cs typeface="Apercu Regular"/>
              </a:rPr>
              <a:t>Įsimintinos žinutės</a:t>
            </a:r>
            <a:endParaRPr lang="en-US" sz="4600" dirty="0">
              <a:solidFill>
                <a:srgbClr val="757070"/>
              </a:solidFill>
              <a:latin typeface="Roboto" panose="02000000000000000000" pitchFamily="2" charset="0"/>
              <a:cs typeface="Apercu Regular"/>
            </a:endParaRPr>
          </a:p>
        </p:txBody>
      </p:sp>
      <p:pic>
        <p:nvPicPr>
          <p:cNvPr id="6" name="Picture 5">
            <a:extLst>
              <a:ext uri="{FF2B5EF4-FFF2-40B4-BE49-F238E27FC236}">
                <a16:creationId xmlns:a16="http://schemas.microsoft.com/office/drawing/2014/main" id="{02641CF4-7675-A545-9F0D-719CC34970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946" y="1511299"/>
            <a:ext cx="8440024" cy="4656565"/>
          </a:xfrm>
          <a:prstGeom prst="rect">
            <a:avLst/>
          </a:prstGeom>
        </p:spPr>
      </p:pic>
    </p:spTree>
    <p:extLst>
      <p:ext uri="{BB962C8B-B14F-4D97-AF65-F5344CB8AC3E}">
        <p14:creationId xmlns:p14="http://schemas.microsoft.com/office/powerpoint/2010/main" val="1765143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lt-LT" sz="4600" dirty="0">
                <a:solidFill>
                  <a:srgbClr val="757070"/>
                </a:solidFill>
                <a:latin typeface="Roboto" panose="02000000000000000000" pitchFamily="2" charset="0"/>
                <a:cs typeface="Apercu Regular"/>
              </a:rPr>
              <a:t>Įsimintinos žinutės</a:t>
            </a:r>
            <a:endParaRPr lang="en-US" sz="4600" dirty="0">
              <a:solidFill>
                <a:srgbClr val="757070"/>
              </a:solidFill>
              <a:latin typeface="Roboto" panose="02000000000000000000" pitchFamily="2" charset="0"/>
              <a:cs typeface="Apercu Regular"/>
            </a:endParaRPr>
          </a:p>
        </p:txBody>
      </p:sp>
      <p:sp>
        <p:nvSpPr>
          <p:cNvPr id="13" name="Tekstvak 10">
            <a:extLst>
              <a:ext uri="{FF2B5EF4-FFF2-40B4-BE49-F238E27FC236}">
                <a16:creationId xmlns:a16="http://schemas.microsoft.com/office/drawing/2014/main" id="{80851AD0-239D-2248-81CB-0118317E5A3E}"/>
              </a:ext>
            </a:extLst>
          </p:cNvPr>
          <p:cNvSpPr txBox="1"/>
          <p:nvPr/>
        </p:nvSpPr>
        <p:spPr>
          <a:xfrm>
            <a:off x="892419" y="1512278"/>
            <a:ext cx="11961933" cy="815608"/>
          </a:xfrm>
          <a:prstGeom prst="rect">
            <a:avLst/>
          </a:prstGeom>
          <a:noFill/>
        </p:spPr>
        <p:txBody>
          <a:bodyPr wrap="square" rtlCol="0">
            <a:spAutoFit/>
          </a:bodyPr>
          <a:lstStyle/>
          <a:p>
            <a:r>
              <a:rPr lang="en-GB" sz="2300" b="1" dirty="0">
                <a:solidFill>
                  <a:schemeClr val="accent1">
                    <a:lumMod val="50000"/>
                  </a:schemeClr>
                </a:solidFill>
                <a:latin typeface="Roboto" panose="02000000000000000000" pitchFamily="2" charset="0"/>
                <a:ea typeface="Roboto" panose="02000000000000000000" pitchFamily="2" charset="0"/>
              </a:rPr>
              <a:t>3. </a:t>
            </a:r>
            <a:r>
              <a:rPr lang="lt-LT" sz="2300" b="1" dirty="0">
                <a:solidFill>
                  <a:schemeClr val="accent1">
                    <a:lumMod val="50000"/>
                  </a:schemeClr>
                </a:solidFill>
                <a:latin typeface="Roboto" panose="02000000000000000000" pitchFamily="2" charset="0"/>
                <a:ea typeface="Roboto" panose="02000000000000000000" pitchFamily="2" charset="0"/>
              </a:rPr>
              <a:t>Mums reikia vėžio centrų, kuriuose dirbtų </a:t>
            </a:r>
            <a:r>
              <a:rPr lang="lt-LT" sz="2300" b="1" dirty="0" err="1">
                <a:solidFill>
                  <a:schemeClr val="accent1">
                    <a:lumMod val="50000"/>
                  </a:schemeClr>
                </a:solidFill>
                <a:latin typeface="Roboto" panose="02000000000000000000" pitchFamily="2" charset="0"/>
                <a:ea typeface="Roboto" panose="02000000000000000000" pitchFamily="2" charset="0"/>
              </a:rPr>
              <a:t>daugiadisciplinės</a:t>
            </a:r>
            <a:r>
              <a:rPr lang="lt-LT" sz="2300" b="1" dirty="0">
                <a:solidFill>
                  <a:schemeClr val="accent1">
                    <a:lumMod val="50000"/>
                  </a:schemeClr>
                </a:solidFill>
                <a:latin typeface="Roboto" panose="02000000000000000000" pitchFamily="2" charset="0"/>
                <a:ea typeface="Roboto" panose="02000000000000000000" pitchFamily="2" charset="0"/>
              </a:rPr>
              <a:t> komandos</a:t>
            </a:r>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pic>
        <p:nvPicPr>
          <p:cNvPr id="5" name="Picture 4" descr="A group of people posing for the camera&#10;&#10;Description automatically generated">
            <a:extLst>
              <a:ext uri="{FF2B5EF4-FFF2-40B4-BE49-F238E27FC236}">
                <a16:creationId xmlns:a16="http://schemas.microsoft.com/office/drawing/2014/main" id="{ECBACA75-67DA-7E4E-97AB-BFB777C11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2" y="2104748"/>
            <a:ext cx="6172200" cy="4114800"/>
          </a:xfrm>
          <a:prstGeom prst="rect">
            <a:avLst/>
          </a:prstGeom>
        </p:spPr>
      </p:pic>
    </p:spTree>
    <p:extLst>
      <p:ext uri="{BB962C8B-B14F-4D97-AF65-F5344CB8AC3E}">
        <p14:creationId xmlns:p14="http://schemas.microsoft.com/office/powerpoint/2010/main" val="323715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338818" y="187036"/>
            <a:ext cx="9959612" cy="1508105"/>
          </a:xfrm>
          <a:prstGeom prst="rect">
            <a:avLst/>
          </a:prstGeom>
          <a:noFill/>
        </p:spPr>
        <p:txBody>
          <a:bodyPr wrap="square" rtlCol="0">
            <a:spAutoFit/>
          </a:bodyPr>
          <a:lstStyle/>
          <a:p>
            <a:pPr algn="ctr"/>
            <a:r>
              <a:rPr lang="lt-LT" sz="4600" dirty="0">
                <a:solidFill>
                  <a:srgbClr val="757070"/>
                </a:solidFill>
                <a:latin typeface="Roboto" panose="02000000000000000000" pitchFamily="2" charset="0"/>
                <a:ea typeface="Roboto" panose="02000000000000000000" pitchFamily="2" charset="0"/>
                <a:cs typeface="Apercu Regular"/>
              </a:rPr>
              <a:t>EUPROMS pagrindinė informacija 2</a:t>
            </a:r>
          </a:p>
          <a:p>
            <a:pPr algn="ctr"/>
            <a:endParaRPr lang="lt-LT"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985706"/>
          </a:xfrm>
          <a:prstGeom prst="rect">
            <a:avLst/>
          </a:prstGeom>
          <a:noFill/>
        </p:spPr>
        <p:txBody>
          <a:bodyPr wrap="square" rtlCol="0">
            <a:spAutoFit/>
          </a:bodyPr>
          <a:lstStyle/>
          <a:p>
            <a:r>
              <a:rPr lang="lt-LT" sz="2300" dirty="0">
                <a:solidFill>
                  <a:schemeClr val="tx1">
                    <a:lumMod val="65000"/>
                    <a:lumOff val="35000"/>
                  </a:schemeClr>
                </a:solidFill>
                <a:latin typeface="Roboto" panose="02000000000000000000" pitchFamily="2" charset="0"/>
              </a:rPr>
              <a:t>Europa </a:t>
            </a:r>
            <a:r>
              <a:rPr lang="lt-LT" sz="2300" dirty="0" err="1">
                <a:solidFill>
                  <a:schemeClr val="tx1">
                    <a:lumMod val="65000"/>
                    <a:lumOff val="35000"/>
                  </a:schemeClr>
                </a:solidFill>
                <a:latin typeface="Roboto" panose="02000000000000000000" pitchFamily="2" charset="0"/>
              </a:rPr>
              <a:t>Uomo</a:t>
            </a:r>
            <a:r>
              <a:rPr lang="lt-LT" sz="2300" dirty="0">
                <a:solidFill>
                  <a:schemeClr val="tx1">
                    <a:lumMod val="65000"/>
                    <a:lumOff val="35000"/>
                  </a:schemeClr>
                </a:solidFill>
                <a:latin typeface="Roboto" panose="02000000000000000000" pitchFamily="2" charset="0"/>
              </a:rPr>
              <a:t> paskelbė EUPROMS rezultatus daugybėje svarbių medicinos konferencijų, įskaitant nurodytas toliau:</a:t>
            </a:r>
          </a:p>
          <a:p>
            <a:pPr marL="342900" indent="-342900">
              <a:buFont typeface="Arial" panose="020B0604020202020204" pitchFamily="34" charset="0"/>
              <a:buChar char="•"/>
            </a:pPr>
            <a:r>
              <a:rPr lang="lt-LT" sz="2300" dirty="0">
                <a:solidFill>
                  <a:schemeClr val="tx1">
                    <a:lumMod val="65000"/>
                    <a:lumOff val="35000"/>
                  </a:schemeClr>
                </a:solidFill>
                <a:latin typeface="Roboto" panose="02000000000000000000" pitchFamily="2" charset="0"/>
              </a:rPr>
              <a:t>Europos urologų asociacijos (EAU) kongresas 2020 m.</a:t>
            </a:r>
          </a:p>
          <a:p>
            <a:pPr marL="342900" indent="-342900">
              <a:buFont typeface="Arial" panose="020B0604020202020204" pitchFamily="34" charset="0"/>
              <a:buChar char="•"/>
            </a:pPr>
            <a:r>
              <a:rPr lang="lt-LT" sz="2300" dirty="0">
                <a:solidFill>
                  <a:schemeClr val="tx1">
                    <a:lumMod val="65000"/>
                    <a:lumOff val="35000"/>
                  </a:schemeClr>
                </a:solidFill>
                <a:latin typeface="Roboto" panose="02000000000000000000" pitchFamily="2" charset="0"/>
              </a:rPr>
              <a:t>EAU onkologinės urologijos skyriaus metinis susirinkimas</a:t>
            </a:r>
          </a:p>
          <a:p>
            <a:pPr marL="342900" indent="-342900">
              <a:buFont typeface="Arial" panose="020B0604020202020204" pitchFamily="34" charset="0"/>
              <a:buChar char="•"/>
            </a:pPr>
            <a:r>
              <a:rPr lang="lt-LT" sz="2300" dirty="0">
                <a:solidFill>
                  <a:schemeClr val="tx1">
                    <a:lumMod val="65000"/>
                    <a:lumOff val="35000"/>
                  </a:schemeClr>
                </a:solidFill>
                <a:latin typeface="Roboto" panose="02000000000000000000" pitchFamily="2" charset="0"/>
              </a:rPr>
              <a:t>Europos medicinos onkologijos draugijos (ESMO) kongresas</a:t>
            </a:r>
          </a:p>
          <a:p>
            <a:pPr marL="342900" indent="-342900">
              <a:buFont typeface="Arial" panose="020B0604020202020204" pitchFamily="34" charset="0"/>
              <a:buChar char="•"/>
            </a:pPr>
            <a:r>
              <a:rPr lang="lt-LT" sz="2300" dirty="0">
                <a:solidFill>
                  <a:schemeClr val="tx1">
                    <a:lumMod val="65000"/>
                    <a:lumOff val="35000"/>
                  </a:schemeClr>
                </a:solidFill>
                <a:latin typeface="Roboto" panose="02000000000000000000" pitchFamily="2" charset="0"/>
              </a:rPr>
              <a:t>Europos </a:t>
            </a:r>
            <a:r>
              <a:rPr lang="lt-LT" sz="2300" dirty="0" err="1">
                <a:solidFill>
                  <a:schemeClr val="tx1">
                    <a:lumMod val="65000"/>
                    <a:lumOff val="35000"/>
                  </a:schemeClr>
                </a:solidFill>
                <a:latin typeface="Roboto" panose="02000000000000000000" pitchFamily="2" charset="0"/>
              </a:rPr>
              <a:t>daugiadisciplinis</a:t>
            </a:r>
            <a:r>
              <a:rPr lang="lt-LT" sz="2300" dirty="0">
                <a:solidFill>
                  <a:schemeClr val="tx1">
                    <a:lumMod val="65000"/>
                    <a:lumOff val="35000"/>
                  </a:schemeClr>
                </a:solidFill>
                <a:latin typeface="Roboto" panose="02000000000000000000" pitchFamily="2" charset="0"/>
              </a:rPr>
              <a:t> urologinių vėžinių susirgimų kongresas (EMUC)</a:t>
            </a:r>
          </a:p>
          <a:p>
            <a:pPr marL="342900" indent="-342900">
              <a:buFont typeface="Arial" panose="020B0604020202020204" pitchFamily="34" charset="0"/>
              <a:buChar char="•"/>
            </a:pPr>
            <a:r>
              <a:rPr lang="lt-LT" sz="2300" dirty="0">
                <a:solidFill>
                  <a:schemeClr val="tx1">
                    <a:lumMod val="65000"/>
                    <a:lumOff val="35000"/>
                  </a:schemeClr>
                </a:solidFill>
                <a:latin typeface="Roboto" panose="02000000000000000000" pitchFamily="2" charset="0"/>
              </a:rPr>
              <a:t>Europos vėžio tyrimų ir gydymo organizacijos (EORTC) internetinis seminaras</a:t>
            </a:r>
          </a:p>
          <a:p>
            <a:endParaRPr lang="lt-LT" sz="2300" dirty="0">
              <a:solidFill>
                <a:schemeClr val="tx1">
                  <a:lumMod val="65000"/>
                  <a:lumOff val="35000"/>
                </a:schemeClr>
              </a:solidFill>
              <a:latin typeface="Roboto" panose="02000000000000000000" pitchFamily="2" charset="0"/>
            </a:endParaRPr>
          </a:p>
          <a:p>
            <a:r>
              <a:rPr lang="lt-LT" sz="2300" dirty="0">
                <a:solidFill>
                  <a:schemeClr val="tx1">
                    <a:lumMod val="65000"/>
                    <a:lumOff val="35000"/>
                  </a:schemeClr>
                </a:solidFill>
                <a:latin typeface="Roboto" panose="02000000000000000000" pitchFamily="2" charset="0"/>
              </a:rPr>
              <a:t>Išvados taip pat skelbiamos įvairiuose leidiniuose, įskaitant žurnalą </a:t>
            </a:r>
            <a:r>
              <a:rPr lang="lt-LT" sz="2300" dirty="0" err="1">
                <a:solidFill>
                  <a:schemeClr val="tx1">
                    <a:lumMod val="65000"/>
                    <a:lumOff val="35000"/>
                  </a:schemeClr>
                </a:solidFill>
                <a:latin typeface="Roboto" panose="02000000000000000000" pitchFamily="2" charset="0"/>
              </a:rPr>
              <a:t>European</a:t>
            </a:r>
            <a:r>
              <a:rPr lang="lt-LT" sz="2300" dirty="0">
                <a:solidFill>
                  <a:schemeClr val="tx1">
                    <a:lumMod val="65000"/>
                    <a:lumOff val="35000"/>
                  </a:schemeClr>
                </a:solidFill>
                <a:latin typeface="Roboto" panose="02000000000000000000" pitchFamily="2" charset="0"/>
              </a:rPr>
              <a:t> </a:t>
            </a:r>
            <a:r>
              <a:rPr lang="lt-LT" sz="2300" dirty="0" err="1">
                <a:solidFill>
                  <a:schemeClr val="tx1">
                    <a:lumMod val="65000"/>
                    <a:lumOff val="35000"/>
                  </a:schemeClr>
                </a:solidFill>
                <a:latin typeface="Roboto" panose="02000000000000000000" pitchFamily="2" charset="0"/>
              </a:rPr>
              <a:t>Urology</a:t>
            </a:r>
            <a:r>
              <a:rPr lang="lt-LT" sz="2300" dirty="0">
                <a:solidFill>
                  <a:schemeClr val="tx1">
                    <a:lumMod val="65000"/>
                    <a:lumOff val="35000"/>
                  </a:schemeClr>
                </a:solidFill>
                <a:latin typeface="Roboto" panose="02000000000000000000" pitchFamily="2" charset="0"/>
              </a:rPr>
              <a:t> </a:t>
            </a:r>
            <a:r>
              <a:rPr lang="lt-LT" sz="2300" dirty="0" err="1">
                <a:solidFill>
                  <a:schemeClr val="tx1">
                    <a:lumMod val="65000"/>
                    <a:lumOff val="35000"/>
                  </a:schemeClr>
                </a:solidFill>
                <a:latin typeface="Roboto" panose="02000000000000000000" pitchFamily="2" charset="0"/>
              </a:rPr>
              <a:t>Focus</a:t>
            </a:r>
            <a:endParaRPr lang="lt-LT" sz="2300" dirty="0">
              <a:solidFill>
                <a:schemeClr val="tx1">
                  <a:lumMod val="65000"/>
                  <a:lumOff val="35000"/>
                </a:schemeClr>
              </a:solidFill>
              <a:latin typeface="Roboto" panose="02000000000000000000" pitchFamily="2" charset="0"/>
            </a:endParaRPr>
          </a:p>
          <a:p>
            <a:endParaRPr lang="lt-LT" sz="23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127395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727438" y="186105"/>
            <a:ext cx="9479551" cy="1508105"/>
          </a:xfrm>
          <a:prstGeom prst="rect">
            <a:avLst/>
          </a:prstGeom>
          <a:noFill/>
        </p:spPr>
        <p:txBody>
          <a:bodyPr wrap="square" rtlCol="0">
            <a:spAutoFit/>
          </a:bodyPr>
          <a:lstStyle/>
          <a:p>
            <a:pPr algn="ctr"/>
            <a:r>
              <a:rPr lang="lt-LT" sz="4600" dirty="0">
                <a:solidFill>
                  <a:srgbClr val="757070"/>
                </a:solidFill>
                <a:latin typeface="Roboto" panose="02000000000000000000" pitchFamily="2" charset="0"/>
                <a:ea typeface="Roboto" panose="02000000000000000000" pitchFamily="2" charset="0"/>
                <a:cs typeface="Apercu Regular"/>
              </a:rPr>
              <a:t>EUPROMS pagrindinė informacija 3</a:t>
            </a:r>
          </a:p>
          <a:p>
            <a:pPr algn="ctr"/>
            <a:endParaRPr lang="lt-LT" sz="4600" dirty="0">
              <a:solidFill>
                <a:srgbClr val="757070"/>
              </a:solidFill>
              <a:latin typeface="Roboto" panose="02000000000000000000" pitchFamily="2" charset="0"/>
              <a:ea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4370427"/>
          </a:xfrm>
          <a:prstGeom prst="rect">
            <a:avLst/>
          </a:prstGeom>
          <a:noFill/>
        </p:spPr>
        <p:txBody>
          <a:bodyPr wrap="square" rtlCol="0">
            <a:spAutoFit/>
          </a:bodyPr>
          <a:lstStyle/>
          <a:p>
            <a:r>
              <a:rPr lang="lt-LT" sz="2300" dirty="0">
                <a:solidFill>
                  <a:schemeClr val="tx1">
                    <a:lumMod val="65000"/>
                    <a:lumOff val="35000"/>
                  </a:schemeClr>
                </a:solidFill>
                <a:latin typeface="Roboto" panose="02000000000000000000" pitchFamily="2" charset="0"/>
                <a:ea typeface="Roboto" panose="02000000000000000000" pitchFamily="2" charset="0"/>
              </a:rPr>
              <a:t>Šios apklausos išvadose pateikiami „momentiniai duomenys“, atspindintys gyvenimo kokybės problemas, kurias tam tikru metu visoje Europoje patiria prostatos vėžiu sergantys vyrai</a:t>
            </a:r>
          </a:p>
          <a:p>
            <a:endParaRPr lang="lt-LT" sz="2300" dirty="0">
              <a:solidFill>
                <a:schemeClr val="tx1">
                  <a:lumMod val="65000"/>
                  <a:lumOff val="35000"/>
                </a:schemeClr>
              </a:solidFill>
              <a:latin typeface="Roboto" panose="02000000000000000000" pitchFamily="2" charset="0"/>
              <a:ea typeface="Roboto" panose="02000000000000000000" pitchFamily="2" charset="0"/>
            </a:endParaRPr>
          </a:p>
          <a:p>
            <a:r>
              <a:rPr lang="lt-LT" sz="2300" dirty="0">
                <a:solidFill>
                  <a:schemeClr val="tx1">
                    <a:lumMod val="65000"/>
                    <a:lumOff val="35000"/>
                  </a:schemeClr>
                </a:solidFill>
                <a:latin typeface="Roboto" panose="02000000000000000000" pitchFamily="2" charset="0"/>
                <a:ea typeface="Roboto" panose="02000000000000000000" pitchFamily="2" charset="0"/>
              </a:rPr>
              <a:t>Jie pateikia informaciją, kuri gali padėti pacientams ir jų gydytojams priimti tam tikrus sprendimus dėl gydymo</a:t>
            </a:r>
          </a:p>
          <a:p>
            <a:endParaRPr lang="lt-LT" sz="2300" dirty="0">
              <a:solidFill>
                <a:schemeClr val="tx1">
                  <a:lumMod val="65000"/>
                  <a:lumOff val="35000"/>
                </a:schemeClr>
              </a:solidFill>
              <a:latin typeface="Roboto" panose="02000000000000000000" pitchFamily="2" charset="0"/>
              <a:ea typeface="Roboto" panose="02000000000000000000" pitchFamily="2" charset="0"/>
            </a:endParaRPr>
          </a:p>
          <a:p>
            <a:r>
              <a:rPr lang="lt-LT" sz="2300" dirty="0">
                <a:solidFill>
                  <a:schemeClr val="tx1">
                    <a:lumMod val="65000"/>
                    <a:lumOff val="35000"/>
                  </a:schemeClr>
                </a:solidFill>
                <a:latin typeface="Roboto" panose="02000000000000000000" pitchFamily="2" charset="0"/>
                <a:ea typeface="Roboto" panose="02000000000000000000" pitchFamily="2" charset="0"/>
              </a:rPr>
              <a:t>Tai gali būti naudinga vykdant informacines kampanijas apie ankstyvą prostatos vėžio diagnostiką ir skatinant tokius metodus kaip aktyvi stebėsena</a:t>
            </a:r>
          </a:p>
          <a:p>
            <a:endParaRPr lang="lt-LT" sz="2300" dirty="0">
              <a:solidFill>
                <a:schemeClr val="tx1">
                  <a:lumMod val="65000"/>
                  <a:lumOff val="35000"/>
                </a:schemeClr>
              </a:solidFill>
              <a:latin typeface="Roboto" panose="02000000000000000000" pitchFamily="2" charset="0"/>
              <a:ea typeface="Roboto" panose="02000000000000000000" pitchFamily="2" charset="0"/>
            </a:endParaRPr>
          </a:p>
          <a:p>
            <a:endParaRPr lang="en-GB" sz="24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endParaRPr lang="en-GB" sz="24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424503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279CC7-7EB6-4882-84BC-1A818A576EF3}"/>
              </a:ext>
            </a:extLst>
          </p:cNvPr>
          <p:cNvSpPr/>
          <p:nvPr/>
        </p:nvSpPr>
        <p:spPr>
          <a:xfrm>
            <a:off x="-1" y="4852208"/>
            <a:ext cx="1219200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2" name="Picture 1"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48" y="5447256"/>
            <a:ext cx="6117279" cy="1117746"/>
          </a:xfrm>
          <a:prstGeom prst="rect">
            <a:avLst/>
          </a:prstGeom>
        </p:spPr>
      </p:pic>
      <p:sp>
        <p:nvSpPr>
          <p:cNvPr id="5" name="Title 22">
            <a:extLst>
              <a:ext uri="{FF2B5EF4-FFF2-40B4-BE49-F238E27FC236}">
                <a16:creationId xmlns:a16="http://schemas.microsoft.com/office/drawing/2014/main" id="{067BD9FB-1818-4D53-B910-C22A2AAD007C}"/>
              </a:ext>
            </a:extLst>
          </p:cNvPr>
          <p:cNvSpPr txBox="1">
            <a:spLocks/>
          </p:cNvSpPr>
          <p:nvPr/>
        </p:nvSpPr>
        <p:spPr>
          <a:xfrm>
            <a:off x="686778" y="215923"/>
            <a:ext cx="11296790" cy="43711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r>
              <a:rPr lang="en-GB" sz="5400" dirty="0">
                <a:solidFill>
                  <a:schemeClr val="accent1">
                    <a:lumMod val="50000"/>
                  </a:schemeClr>
                </a:solidFill>
                <a:latin typeface="Roboto" panose="02000000000000000000" pitchFamily="2" charset="0"/>
              </a:rPr>
              <a:t>EUPROMS </a:t>
            </a:r>
            <a:r>
              <a:rPr lang="en-GB" sz="5400" dirty="0" err="1">
                <a:solidFill>
                  <a:schemeClr val="accent1">
                    <a:lumMod val="50000"/>
                  </a:schemeClr>
                </a:solidFill>
                <a:latin typeface="Roboto" panose="02000000000000000000" pitchFamily="2" charset="0"/>
              </a:rPr>
              <a:t>tyrimas</a:t>
            </a:r>
            <a:endParaRPr lang="en-GB" sz="5400" dirty="0">
              <a:solidFill>
                <a:schemeClr val="accent1">
                  <a:lumMod val="50000"/>
                </a:schemeClr>
              </a:solidFill>
              <a:latin typeface="Roboto" panose="02000000000000000000" pitchFamily="2" charset="0"/>
            </a:endParaRPr>
          </a:p>
          <a:p>
            <a:pPr>
              <a:spcBef>
                <a:spcPts val="1200"/>
              </a:spcBef>
            </a:pPr>
            <a:r>
              <a:rPr lang="en-GB" sz="2800" dirty="0">
                <a:latin typeface="Roboto" panose="02000000000000000000" pitchFamily="2" charset="0"/>
              </a:rPr>
              <a:t>Kaip </a:t>
            </a:r>
            <a:r>
              <a:rPr lang="en-GB" sz="2800" dirty="0" err="1">
                <a:latin typeface="Roboto" panose="02000000000000000000" pitchFamily="2" charset="0"/>
              </a:rPr>
              <a:t>buvo</a:t>
            </a:r>
            <a:r>
              <a:rPr lang="en-GB" sz="2800" dirty="0">
                <a:latin typeface="Roboto" panose="02000000000000000000" pitchFamily="2" charset="0"/>
              </a:rPr>
              <a:t> </a:t>
            </a:r>
            <a:r>
              <a:rPr lang="en-GB" sz="2800" dirty="0" err="1">
                <a:latin typeface="Roboto" panose="02000000000000000000" pitchFamily="2" charset="0"/>
              </a:rPr>
              <a:t>atliekamas</a:t>
            </a:r>
            <a:r>
              <a:rPr lang="en-GB" sz="2800" dirty="0">
                <a:latin typeface="Roboto" panose="02000000000000000000" pitchFamily="2" charset="0"/>
              </a:rPr>
              <a:t> </a:t>
            </a:r>
            <a:r>
              <a:rPr lang="en-GB" sz="2800" dirty="0" err="1">
                <a:latin typeface="Roboto" panose="02000000000000000000" pitchFamily="2" charset="0"/>
              </a:rPr>
              <a:t>tyrimas</a:t>
            </a:r>
            <a:endParaRPr lang="en-GB" dirty="0">
              <a:latin typeface="Roboto" panose="02000000000000000000" pitchFamily="2" charset="0"/>
            </a:endParaRPr>
          </a:p>
          <a:p>
            <a:endParaRPr lang="en-GB" dirty="0">
              <a:latin typeface="Roboto" panose="02000000000000000000" pitchFamily="2" charset="0"/>
            </a:endParaRPr>
          </a:p>
          <a:p>
            <a:endParaRPr lang="en-GB" dirty="0">
              <a:latin typeface="Roboto" panose="02000000000000000000" pitchFamily="2" charset="0"/>
            </a:endParaRPr>
          </a:p>
          <a:p>
            <a:endParaRPr lang="en-GB" dirty="0"/>
          </a:p>
          <a:p>
            <a:endParaRPr lang="en-GB" dirty="0"/>
          </a:p>
        </p:txBody>
      </p:sp>
    </p:spTree>
    <p:extLst>
      <p:ext uri="{BB962C8B-B14F-4D97-AF65-F5344CB8AC3E}">
        <p14:creationId xmlns:p14="http://schemas.microsoft.com/office/powerpoint/2010/main" val="2260404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7" name="Rectangle 6">
            <a:extLst>
              <a:ext uri="{FF2B5EF4-FFF2-40B4-BE49-F238E27FC236}">
                <a16:creationId xmlns:a16="http://schemas.microsoft.com/office/drawing/2014/main" id="{D4279CC7-7EB6-4882-84BC-1A818A576EF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2" name="Tekstvak 1">
            <a:extLst>
              <a:ext uri="{FF2B5EF4-FFF2-40B4-BE49-F238E27FC236}">
                <a16:creationId xmlns:a16="http://schemas.microsoft.com/office/drawing/2014/main" id="{CD9B0EBC-DC6E-4392-94B1-8673FA9F433F}"/>
              </a:ext>
            </a:extLst>
          </p:cNvPr>
          <p:cNvSpPr txBox="1"/>
          <p:nvPr/>
        </p:nvSpPr>
        <p:spPr>
          <a:xfrm>
            <a:off x="892419" y="187036"/>
            <a:ext cx="6539086" cy="830997"/>
          </a:xfrm>
          <a:prstGeom prst="rect">
            <a:avLst/>
          </a:prstGeom>
          <a:noFill/>
        </p:spPr>
        <p:txBody>
          <a:bodyPr wrap="square" rtlCol="0">
            <a:spAutoFit/>
          </a:bodyPr>
          <a:lstStyle/>
          <a:p>
            <a:r>
              <a:rPr lang="en-US" sz="4600" dirty="0" err="1">
                <a:solidFill>
                  <a:srgbClr val="757070"/>
                </a:solidFill>
                <a:latin typeface="Roboto" panose="02000000000000000000" pitchFamily="2" charset="0"/>
                <a:cs typeface="Apercu Regular"/>
              </a:rPr>
              <a:t>Klausimynas</a:t>
            </a:r>
            <a:endParaRPr lang="en-US" sz="4600" dirty="0">
              <a:solidFill>
                <a:srgbClr val="757070"/>
              </a:solidFill>
              <a:latin typeface="Roboto" panose="02000000000000000000" pitchFamily="2" charset="0"/>
              <a:cs typeface="Apercu Regular"/>
            </a:endParaRPr>
          </a:p>
        </p:txBody>
      </p:sp>
      <p:sp>
        <p:nvSpPr>
          <p:cNvPr id="11" name="Tekstvak 10">
            <a:extLst>
              <a:ext uri="{FF2B5EF4-FFF2-40B4-BE49-F238E27FC236}">
                <a16:creationId xmlns:a16="http://schemas.microsoft.com/office/drawing/2014/main" id="{280726A6-132B-4A48-BE78-C28A82BA1F67}"/>
              </a:ext>
            </a:extLst>
          </p:cNvPr>
          <p:cNvSpPr txBox="1"/>
          <p:nvPr/>
        </p:nvSpPr>
        <p:spPr>
          <a:xfrm>
            <a:off x="892419" y="1762858"/>
            <a:ext cx="10555166" cy="3631763"/>
          </a:xfrm>
          <a:prstGeom prst="rect">
            <a:avLst/>
          </a:prstGeom>
          <a:noFill/>
        </p:spPr>
        <p:txBody>
          <a:bodyPr wrap="square" rtlCol="0">
            <a:spAutoFit/>
          </a:bodyPr>
          <a:lstStyle/>
          <a:p>
            <a:pPr marL="342900" indent="-342900">
              <a:buFont typeface="Arial" panose="020B0604020202020204" pitchFamily="34" charset="0"/>
              <a:buChar char="•"/>
            </a:pPr>
            <a:r>
              <a:rPr lang="lt-LT" sz="2300" dirty="0">
                <a:solidFill>
                  <a:schemeClr val="tx1">
                    <a:lumMod val="65000"/>
                    <a:lumOff val="35000"/>
                  </a:schemeClr>
                </a:solidFill>
                <a:latin typeface="Roboto" panose="02000000000000000000" pitchFamily="2" charset="0"/>
              </a:rPr>
              <a:t>20 minučių trukmės internetinė apklausa, skirta vyrams, kurie gydėsi nuo prostatos vėžio</a:t>
            </a:r>
          </a:p>
          <a:p>
            <a:pPr marL="342900" indent="-342900">
              <a:buFont typeface="Arial" panose="020B0604020202020204" pitchFamily="34" charset="0"/>
              <a:buChar char="•"/>
            </a:pPr>
            <a:endParaRPr lang="lt-LT"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lt-LT" sz="2300" dirty="0">
                <a:solidFill>
                  <a:schemeClr val="tx1">
                    <a:lumMod val="65000"/>
                    <a:lumOff val="35000"/>
                  </a:schemeClr>
                </a:solidFill>
                <a:latin typeface="Roboto" panose="02000000000000000000" pitchFamily="2" charset="0"/>
              </a:rPr>
              <a:t>Prieinama 19 kalbų</a:t>
            </a:r>
          </a:p>
          <a:p>
            <a:pPr marL="342900" indent="-342900">
              <a:buFont typeface="Arial" panose="020B0604020202020204" pitchFamily="34" charset="0"/>
              <a:buChar char="•"/>
            </a:pPr>
            <a:endParaRPr lang="lt-LT"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lt-LT" sz="2300" dirty="0">
                <a:solidFill>
                  <a:schemeClr val="tx1">
                    <a:lumMod val="65000"/>
                    <a:lumOff val="35000"/>
                  </a:schemeClr>
                </a:solidFill>
                <a:latin typeface="Roboto" panose="02000000000000000000" pitchFamily="2" charset="0"/>
              </a:rPr>
              <a:t>Naudoti patvirtinti gyvenimo kokybės klausimynai: EPIC-26 ir EORTC-QLQ bei EQ-5D-5L</a:t>
            </a:r>
          </a:p>
          <a:p>
            <a:pPr marL="342900" indent="-342900">
              <a:buFont typeface="Arial" panose="020B0604020202020204" pitchFamily="34" charset="0"/>
              <a:buChar char="•"/>
            </a:pPr>
            <a:endParaRPr lang="lt-LT" sz="2300" dirty="0">
              <a:solidFill>
                <a:schemeClr val="tx1">
                  <a:lumMod val="65000"/>
                  <a:lumOff val="35000"/>
                </a:schemeClr>
              </a:solidFill>
              <a:latin typeface="Roboto" panose="02000000000000000000" pitchFamily="2" charset="0"/>
            </a:endParaRPr>
          </a:p>
          <a:p>
            <a:pPr marL="342900" indent="-342900">
              <a:buFont typeface="Arial" panose="020B0604020202020204" pitchFamily="34" charset="0"/>
              <a:buChar char="•"/>
            </a:pPr>
            <a:r>
              <a:rPr lang="lt-LT" sz="2300" dirty="0">
                <a:solidFill>
                  <a:schemeClr val="tx1">
                    <a:lumMod val="65000"/>
                    <a:lumOff val="35000"/>
                  </a:schemeClr>
                </a:solidFill>
                <a:latin typeface="Roboto" panose="02000000000000000000" pitchFamily="2" charset="0"/>
              </a:rPr>
              <a:t>Atsakymai buvo anonimiški</a:t>
            </a:r>
          </a:p>
          <a:p>
            <a:endParaRPr lang="lt-LT" sz="2300" dirty="0">
              <a:solidFill>
                <a:schemeClr val="tx1">
                  <a:lumMod val="65000"/>
                  <a:lumOff val="35000"/>
                </a:schemeClr>
              </a:solidFill>
              <a:latin typeface="Roboto" panose="02000000000000000000" pitchFamily="2" charset="0"/>
            </a:endParaRPr>
          </a:p>
        </p:txBody>
      </p:sp>
    </p:spTree>
    <p:extLst>
      <p:ext uri="{BB962C8B-B14F-4D97-AF65-F5344CB8AC3E}">
        <p14:creationId xmlns:p14="http://schemas.microsoft.com/office/powerpoint/2010/main" val="196703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0D41D-3831-4DF6-84E7-48C468F8C057}"/>
              </a:ext>
            </a:extLst>
          </p:cNvPr>
          <p:cNvSpPr/>
          <p:nvPr/>
        </p:nvSpPr>
        <p:spPr>
          <a:xfrm>
            <a:off x="506247" y="-920969"/>
            <a:ext cx="12560058" cy="25304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pic>
        <p:nvPicPr>
          <p:cNvPr id="9" name="Picture 8" descr="Blue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400" y="6053565"/>
            <a:ext cx="3060314" cy="559179"/>
          </a:xfrm>
          <a:prstGeom prst="rect">
            <a:avLst/>
          </a:prstGeom>
        </p:spPr>
      </p:pic>
      <p:sp>
        <p:nvSpPr>
          <p:cNvPr id="13" name="Rectangle 12">
            <a:extLst>
              <a:ext uri="{FF2B5EF4-FFF2-40B4-BE49-F238E27FC236}">
                <a16:creationId xmlns:a16="http://schemas.microsoft.com/office/drawing/2014/main" id="{DF6F7E91-674B-DA49-9B3B-623A631D9AE3}"/>
              </a:ext>
            </a:extLst>
          </p:cNvPr>
          <p:cNvSpPr/>
          <p:nvPr/>
        </p:nvSpPr>
        <p:spPr>
          <a:xfrm>
            <a:off x="-140071" y="948693"/>
            <a:ext cx="12438291" cy="253042"/>
          </a:xfrm>
          <a:prstGeom prst="rect">
            <a:avLst/>
          </a:prstGeom>
          <a:solidFill>
            <a:srgbClr val="FAA435"/>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rgbClr val="FFC000"/>
              </a:solidFill>
              <a:cs typeface="Calibri"/>
            </a:endParaRPr>
          </a:p>
        </p:txBody>
      </p:sp>
      <p:sp>
        <p:nvSpPr>
          <p:cNvPr id="14" name="Tekstvak 1">
            <a:extLst>
              <a:ext uri="{FF2B5EF4-FFF2-40B4-BE49-F238E27FC236}">
                <a16:creationId xmlns:a16="http://schemas.microsoft.com/office/drawing/2014/main" id="{953DD251-6247-6847-AA17-EA2C28CD6D87}"/>
              </a:ext>
            </a:extLst>
          </p:cNvPr>
          <p:cNvSpPr txBox="1"/>
          <p:nvPr/>
        </p:nvSpPr>
        <p:spPr>
          <a:xfrm>
            <a:off x="892419" y="187036"/>
            <a:ext cx="9062742" cy="800219"/>
          </a:xfrm>
          <a:prstGeom prst="rect">
            <a:avLst/>
          </a:prstGeom>
          <a:noFill/>
        </p:spPr>
        <p:txBody>
          <a:bodyPr wrap="square" rtlCol="0">
            <a:spAutoFit/>
          </a:bodyPr>
          <a:lstStyle/>
          <a:p>
            <a:r>
              <a:rPr lang="lt-LT" sz="4600" dirty="0">
                <a:solidFill>
                  <a:srgbClr val="757070"/>
                </a:solidFill>
                <a:latin typeface="Roboto" panose="02000000000000000000" pitchFamily="2" charset="0"/>
                <a:cs typeface="Apercu Regular"/>
              </a:rPr>
              <a:t>Geografinė atsakymų informacija</a:t>
            </a:r>
            <a:endParaRPr lang="en-US" sz="4600" dirty="0">
              <a:solidFill>
                <a:srgbClr val="757070"/>
              </a:solidFill>
              <a:latin typeface="Roboto" panose="02000000000000000000" pitchFamily="2" charset="0"/>
              <a:cs typeface="Apercu Regular"/>
            </a:endParaRPr>
          </a:p>
        </p:txBody>
      </p:sp>
      <p:pic>
        <p:nvPicPr>
          <p:cNvPr id="4" name="Picture 3">
            <a:extLst>
              <a:ext uri="{FF2B5EF4-FFF2-40B4-BE49-F238E27FC236}">
                <a16:creationId xmlns:a16="http://schemas.microsoft.com/office/drawing/2014/main" id="{5196BB4B-393A-F34B-9E1C-2B93D8B72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19" y="1460295"/>
            <a:ext cx="10428661" cy="4763524"/>
          </a:xfrm>
          <a:prstGeom prst="rect">
            <a:avLst/>
          </a:prstGeom>
        </p:spPr>
      </p:pic>
    </p:spTree>
    <p:extLst>
      <p:ext uri="{BB962C8B-B14F-4D97-AF65-F5344CB8AC3E}">
        <p14:creationId xmlns:p14="http://schemas.microsoft.com/office/powerpoint/2010/main" val="38430816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EAU patient view Barcelona 2019 André Deschamps</Template>
  <TotalTime>4875</TotalTime>
  <Words>2341</Words>
  <Application>Microsoft Macintosh PowerPoint</Application>
  <PresentationFormat>Widescreen</PresentationFormat>
  <Paragraphs>205</Paragraphs>
  <Slides>41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Roboto</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andre deschamps</dc:creator>
  <cp:lastModifiedBy>Simon Crompton</cp:lastModifiedBy>
  <cp:revision>201</cp:revision>
  <dcterms:created xsi:type="dcterms:W3CDTF">2019-05-14T09:26:05Z</dcterms:created>
  <dcterms:modified xsi:type="dcterms:W3CDTF">2021-03-23T09:04:36Z</dcterms:modified>
</cp:coreProperties>
</file>