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12" r:id="rId3"/>
    <p:sldId id="314" r:id="rId4"/>
    <p:sldId id="316" r:id="rId5"/>
    <p:sldId id="317" r:id="rId6"/>
    <p:sldId id="318" r:id="rId7"/>
    <p:sldId id="299" r:id="rId8"/>
    <p:sldId id="319" r:id="rId9"/>
    <p:sldId id="300" r:id="rId10"/>
    <p:sldId id="323" r:id="rId11"/>
    <p:sldId id="260" r:id="rId12"/>
    <p:sldId id="302" r:id="rId13"/>
    <p:sldId id="321" r:id="rId14"/>
    <p:sldId id="309" r:id="rId15"/>
    <p:sldId id="320" r:id="rId16"/>
    <p:sldId id="262" r:id="rId17"/>
    <p:sldId id="322" r:id="rId18"/>
    <p:sldId id="272" r:id="rId19"/>
    <p:sldId id="273" r:id="rId20"/>
    <p:sldId id="274" r:id="rId21"/>
    <p:sldId id="303" r:id="rId22"/>
    <p:sldId id="275" r:id="rId23"/>
    <p:sldId id="276" r:id="rId24"/>
    <p:sldId id="277" r:id="rId25"/>
    <p:sldId id="278" r:id="rId26"/>
    <p:sldId id="304" r:id="rId27"/>
    <p:sldId id="279" r:id="rId28"/>
    <p:sldId id="280" r:id="rId29"/>
    <p:sldId id="281" r:id="rId30"/>
    <p:sldId id="282" r:id="rId31"/>
    <p:sldId id="284" r:id="rId32"/>
    <p:sldId id="305" r:id="rId33"/>
    <p:sldId id="285" r:id="rId34"/>
    <p:sldId id="286" r:id="rId35"/>
    <p:sldId id="287" r:id="rId36"/>
    <p:sldId id="288" r:id="rId37"/>
    <p:sldId id="289" r:id="rId38"/>
    <p:sldId id="310" r:id="rId39"/>
    <p:sldId id="324" r:id="rId40"/>
    <p:sldId id="325"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deschamps" initials="ad" lastIdx="8" clrIdx="0">
    <p:extLst>
      <p:ext uri="{19B8F6BF-5375-455C-9EA6-DF929625EA0E}">
        <p15:presenceInfo xmlns:p15="http://schemas.microsoft.com/office/powerpoint/2012/main" userId="29108d73b4981f04" providerId="Windows Live"/>
      </p:ext>
    </p:extLst>
  </p:cmAuthor>
  <p:cmAuthor id="2" name="Simon Crompton" initials="SC" lastIdx="1" clrIdx="1">
    <p:extLst>
      <p:ext uri="{19B8F6BF-5375-455C-9EA6-DF929625EA0E}">
        <p15:presenceInfo xmlns:p15="http://schemas.microsoft.com/office/powerpoint/2012/main" userId="bc91a5c6fdef56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AA4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5831" autoAdjust="0"/>
  </p:normalViewPr>
  <p:slideViewPr>
    <p:cSldViewPr snapToGrid="0">
      <p:cViewPr varScale="1">
        <p:scale>
          <a:sx n="85" d="100"/>
          <a:sy n="85" d="100"/>
        </p:scale>
        <p:origin x="48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r>
              <a:rPr lang="nl-BE"/>
              <a:t>Number of treatments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1BCC5-DA61-B64A-A85F-3C250C3717DA}" type="datetimeFigureOut">
              <a:rPr lang="en-US" smtClean="0"/>
              <a:t>3/22/21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2793-E073-7A4C-BFE8-8257B50E4418}" type="slidenum">
              <a:rPr lang="en-US" smtClean="0"/>
              <a:t>‹#›</a:t>
            </a:fld>
            <a:endParaRPr lang="en-US"/>
          </a:p>
        </p:txBody>
      </p:sp>
    </p:spTree>
    <p:extLst>
      <p:ext uri="{BB962C8B-B14F-4D97-AF65-F5344CB8AC3E}">
        <p14:creationId xmlns:p14="http://schemas.microsoft.com/office/powerpoint/2010/main" val="5898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a:t>
            </a:fld>
            <a:endParaRPr lang="en-US"/>
          </a:p>
        </p:txBody>
      </p:sp>
    </p:spTree>
    <p:extLst>
      <p:ext uri="{BB962C8B-B14F-4D97-AF65-F5344CB8AC3E}">
        <p14:creationId xmlns:p14="http://schemas.microsoft.com/office/powerpoint/2010/main" val="143651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Vidējais vecums diagnozes noteikšanas laikā bija 64 gadi, un vīrieši vidēji ziņoja par pieciem gadiem pēc ārstēšanas. Dažiem vīriešiem ārstēšana bija pirms 10 gadiem, bet citiem tā tikko bija beigusies.</a:t>
            </a:r>
          </a:p>
          <a:p>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Kā redzēsiet no vecuma sadalījuma pirmās diagnozes noteikšanas laika diagrammā, vairāk nekā 50 % respondentu tika diagnosticēti pirms viņu 65 gadu vecuma. Tas atspēko domu, ka </a:t>
            </a:r>
            <a:r>
              <a:rPr lang="lv-LV" sz="1200" kern="1200" dirty="0" err="1">
                <a:solidFill>
                  <a:schemeClr val="tx1"/>
                </a:solidFill>
                <a:effectLst/>
                <a:latin typeface="+mn-lt"/>
                <a:ea typeface="+mn-ea"/>
                <a:cs typeface="+mn-cs"/>
              </a:rPr>
              <a:t>prostatas</a:t>
            </a:r>
            <a:r>
              <a:rPr lang="lv-LV" sz="1200" kern="1200" dirty="0">
                <a:solidFill>
                  <a:schemeClr val="tx1"/>
                </a:solidFill>
                <a:effectLst/>
                <a:latin typeface="+mn-lt"/>
                <a:ea typeface="+mn-ea"/>
                <a:cs typeface="+mn-cs"/>
              </a:rPr>
              <a:t> vēzis ir vecu vīriešu slimība.</a:t>
            </a:r>
            <a:r>
              <a:rPr lang="en-GB" dirty="0">
                <a:effectLst/>
              </a:rPr>
              <a:t> </a:t>
            </a: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10</a:t>
            </a:fld>
            <a:endParaRPr lang="en-US"/>
          </a:p>
        </p:txBody>
      </p:sp>
    </p:spTree>
    <p:extLst>
      <p:ext uri="{BB962C8B-B14F-4D97-AF65-F5344CB8AC3E}">
        <p14:creationId xmlns:p14="http://schemas.microsoft.com/office/powerpoint/2010/main" val="11248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Lielākā daļa respondentu dzīvoja kopā ar partneri, kas ir svarīgi, ņemot vērā ārstēšanas ietekmi uz seksuālo funkciju.  </a:t>
            </a:r>
          </a:p>
          <a:p>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Respondentu profilā ir neliela tendence uz augstāku izglītības līmeni.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11</a:t>
            </a:fld>
            <a:endParaRPr lang="en-US"/>
          </a:p>
        </p:txBody>
      </p:sp>
    </p:spTree>
    <p:extLst>
      <p:ext uri="{BB962C8B-B14F-4D97-AF65-F5344CB8AC3E}">
        <p14:creationId xmlns:p14="http://schemas.microsoft.com/office/powerpoint/2010/main" val="15731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Lielākā daļa pacientu līdz aptaujas sākumam bija saņēmuši tikai vienu ārstēšanu.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Apmēram 60 % respondentu bija saņēmuši radikālu </a:t>
            </a:r>
            <a:r>
              <a:rPr lang="lv-LV" sz="1200" kern="1200" dirty="0" err="1">
                <a:solidFill>
                  <a:schemeClr val="tx1"/>
                </a:solidFill>
                <a:effectLst/>
                <a:latin typeface="+mn-lt"/>
                <a:ea typeface="+mn-ea"/>
                <a:cs typeface="+mn-cs"/>
              </a:rPr>
              <a:t>prostatektomiju</a:t>
            </a:r>
            <a:r>
              <a:rPr lang="lv-LV" sz="1200" kern="1200" dirty="0">
                <a:solidFill>
                  <a:schemeClr val="tx1"/>
                </a:solidFill>
                <a:effectLst/>
                <a:latin typeface="+mn-lt"/>
                <a:ea typeface="+mn-ea"/>
                <a:cs typeface="+mn-cs"/>
              </a:rPr>
              <a:t>, tāpēc kopējos rezultātus ietekmēs konkrētās ārstēšanas iespaids uz dzīves kvalitāti.</a:t>
            </a:r>
          </a:p>
          <a:p>
            <a:endParaRPr lang="lv-LV"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12</a:t>
            </a:fld>
            <a:endParaRPr lang="en-US"/>
          </a:p>
        </p:txBody>
      </p:sp>
    </p:spTree>
    <p:extLst>
      <p:ext uri="{BB962C8B-B14F-4D97-AF65-F5344CB8AC3E}">
        <p14:creationId xmlns:p14="http://schemas.microsoft.com/office/powerpoint/2010/main" val="154755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13</a:t>
            </a:fld>
            <a:endParaRPr lang="en-US"/>
          </a:p>
        </p:txBody>
      </p:sp>
    </p:spTree>
    <p:extLst>
      <p:ext uri="{BB962C8B-B14F-4D97-AF65-F5344CB8AC3E}">
        <p14:creationId xmlns:p14="http://schemas.microsoft.com/office/powerpoint/2010/main" val="20312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Šajā diagrammā redzams, kā respondenti vērtē savu dzīves kvalitāti no viens līdz septiņi un procentus katrā kategorijā. Jūs redzēsiet, ka respondentu dzīves kvalitāte kopumā ir laba. Bet, kā redzēsim nākamajā slaidā, daži dzīves aspekti ir labāki nekā citi.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15</a:t>
            </a:fld>
            <a:endParaRPr lang="en-US"/>
          </a:p>
        </p:txBody>
      </p:sp>
    </p:spTree>
    <p:extLst>
      <p:ext uri="{BB962C8B-B14F-4D97-AF65-F5344CB8AC3E}">
        <p14:creationId xmlns:p14="http://schemas.microsoft.com/office/powerpoint/2010/main" val="303485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Šis slaids atspoguļo dzīves kvalitātes rādītājus, tāpēc — jo zemāks rezultāts, jo sliktāka ir dzīves kvalitāte.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Šie dati atklāj, ka seksuālās funkcijas trūkums un mazākā mērā nesaturēšana ietekmē vīriešu dzīves kvalitāti daudz vairāk nekā citas ārstēšanas sekas.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p:txBody>
      </p:sp>
      <p:sp>
        <p:nvSpPr>
          <p:cNvPr id="4" name="Slide Number Placeholder 3"/>
          <p:cNvSpPr>
            <a:spLocks noGrp="1"/>
          </p:cNvSpPr>
          <p:nvPr>
            <p:ph type="sldNum" sz="quarter" idx="5"/>
          </p:nvPr>
        </p:nvSpPr>
        <p:spPr/>
        <p:txBody>
          <a:bodyPr/>
          <a:lstStyle/>
          <a:p>
            <a:fld id="{EE2C2793-E073-7A4C-BFE8-8257B50E4418}" type="slidenum">
              <a:rPr lang="en-US" smtClean="0"/>
              <a:t>16</a:t>
            </a:fld>
            <a:endParaRPr lang="en-US"/>
          </a:p>
        </p:txBody>
      </p:sp>
    </p:spTree>
    <p:extLst>
      <p:ext uri="{BB962C8B-B14F-4D97-AF65-F5344CB8AC3E}">
        <p14:creationId xmlns:p14="http://schemas.microsoft.com/office/powerpoint/2010/main" val="85290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Pēc</a:t>
            </a:r>
            <a:r>
              <a:rPr lang="en-US" dirty="0"/>
              <a:t> </a:t>
            </a:r>
            <a:r>
              <a:rPr lang="en-US" dirty="0" err="1"/>
              <a:t>šiem</a:t>
            </a:r>
            <a:r>
              <a:rPr lang="en-US" dirty="0"/>
              <a:t> </a:t>
            </a:r>
            <a:r>
              <a:rPr lang="en-US" dirty="0" err="1"/>
              <a:t>vispārīgajiem</a:t>
            </a:r>
            <a:r>
              <a:rPr lang="en-US" dirty="0"/>
              <a:t> </a:t>
            </a:r>
            <a:r>
              <a:rPr lang="en-US" dirty="0" err="1"/>
              <a:t>atklājumiem</a:t>
            </a:r>
            <a:r>
              <a:rPr lang="en-US" dirty="0"/>
              <a:t> </a:t>
            </a:r>
            <a:r>
              <a:rPr lang="en-US" dirty="0" err="1"/>
              <a:t>apskatīsim</a:t>
            </a:r>
            <a:r>
              <a:rPr lang="en-US" dirty="0"/>
              <a:t> </a:t>
            </a:r>
            <a:r>
              <a:rPr lang="en-US" dirty="0" err="1"/>
              <a:t>dažus</a:t>
            </a:r>
            <a:r>
              <a:rPr lang="en-US" dirty="0"/>
              <a:t> </a:t>
            </a:r>
            <a:r>
              <a:rPr lang="en-US" dirty="0" err="1"/>
              <a:t>īpašus</a:t>
            </a:r>
            <a:r>
              <a:rPr lang="en-US" dirty="0"/>
              <a:t> </a:t>
            </a:r>
            <a:r>
              <a:rPr lang="en-US" dirty="0" err="1"/>
              <a:t>dzīves</a:t>
            </a:r>
            <a:r>
              <a:rPr lang="en-US" dirty="0"/>
              <a:t> </a:t>
            </a:r>
            <a:r>
              <a:rPr lang="en-US" dirty="0" err="1"/>
              <a:t>kvalitātes</a:t>
            </a:r>
            <a:r>
              <a:rPr lang="en-US" dirty="0"/>
              <a:t> </a:t>
            </a:r>
            <a:r>
              <a:rPr lang="en-US" dirty="0" err="1"/>
              <a:t>aspektus</a:t>
            </a:r>
            <a:r>
              <a:rPr lang="en-US" dirty="0"/>
              <a:t> </a:t>
            </a:r>
            <a:r>
              <a:rPr lang="en-US" dirty="0" err="1"/>
              <a:t>pēc</a:t>
            </a:r>
            <a:r>
              <a:rPr lang="en-US" dirty="0"/>
              <a:t> </a:t>
            </a:r>
            <a:r>
              <a:rPr lang="en-US" dirty="0" err="1"/>
              <a:t>prostatas</a:t>
            </a:r>
            <a:r>
              <a:rPr lang="en-US" dirty="0"/>
              <a:t> </a:t>
            </a:r>
            <a:r>
              <a:rPr lang="en-US" dirty="0" err="1"/>
              <a:t>vēža</a:t>
            </a:r>
            <a:r>
              <a:rPr lang="en-US" dirty="0"/>
              <a:t> </a:t>
            </a:r>
            <a:r>
              <a:rPr lang="en-US" dirty="0" err="1"/>
              <a:t>ārstēšanas</a:t>
            </a:r>
            <a:r>
              <a:rPr lang="en-US" dirty="0"/>
              <a:t>.</a:t>
            </a:r>
          </a:p>
          <a:p>
            <a:endParaRPr lang="en-US" dirty="0"/>
          </a:p>
          <a:p>
            <a:r>
              <a:rPr lang="en-US" dirty="0" err="1"/>
              <a:t>Pirmkārt</a:t>
            </a:r>
            <a:r>
              <a:rPr lang="en-US" dirty="0"/>
              <a:t>, </a:t>
            </a:r>
            <a:r>
              <a:rPr lang="en-US" dirty="0" err="1"/>
              <a:t>diskomforts</a:t>
            </a:r>
            <a:r>
              <a:rPr lang="en-US" dirty="0"/>
              <a:t>, </a:t>
            </a:r>
            <a:r>
              <a:rPr lang="en-US" dirty="0" err="1"/>
              <a:t>nogurums</a:t>
            </a:r>
            <a:r>
              <a:rPr lang="en-US" dirty="0"/>
              <a:t> un </a:t>
            </a:r>
            <a:r>
              <a:rPr lang="en-US" dirty="0" err="1"/>
              <a:t>bezmiegs</a:t>
            </a:r>
            <a:r>
              <a:rPr lang="en-US" dirty="0"/>
              <a:t>, ko </a:t>
            </a:r>
            <a:r>
              <a:rPr lang="en-US" dirty="0" err="1"/>
              <a:t>izjuta</a:t>
            </a:r>
            <a:r>
              <a:rPr lang="en-US" dirty="0"/>
              <a:t> </a:t>
            </a:r>
            <a:r>
              <a:rPr lang="en-US" dirty="0" err="1"/>
              <a:t>pēc</a:t>
            </a:r>
            <a:r>
              <a:rPr lang="en-US" dirty="0"/>
              <a:t> </a:t>
            </a:r>
            <a:r>
              <a:rPr lang="en-US" dirty="0" err="1"/>
              <a:t>ārstēšanas</a:t>
            </a:r>
            <a:r>
              <a:rPr lang="en-US" dirty="0"/>
              <a:t>.</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17</a:t>
            </a:fld>
            <a:endParaRPr lang="en-US"/>
          </a:p>
        </p:txBody>
      </p:sp>
    </p:spTree>
    <p:extLst>
      <p:ext uri="{BB962C8B-B14F-4D97-AF65-F5344CB8AC3E}">
        <p14:creationId xmlns:p14="http://schemas.microsoft.com/office/powerpoint/2010/main" val="259728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Šajā slaidā var redzēt, ka diskomforts palielinās, kad vīrieši virzās caur ārstēšanas posmiem. Kad esat nonācis ķīmijterapijā progresējošos posmos, tiek ziņots par sāpēm un diskomfortu vairāk nekā trīs reizes, salīdzinot ar agrīnās stadijas ārstēšanu.</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18</a:t>
            </a:fld>
            <a:endParaRPr lang="en-US"/>
          </a:p>
        </p:txBody>
      </p:sp>
    </p:spTree>
    <p:extLst>
      <p:ext uri="{BB962C8B-B14F-4D97-AF65-F5344CB8AC3E}">
        <p14:creationId xmlns:p14="http://schemas.microsoft.com/office/powerpoint/2010/main" val="186545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Vairāk nekā trešdaļa vīriešu, kuri saņēmuši ķīmijterapiju, apgalvo, ka pagājušajā nedēļā ir jutušies noguruši. Noguruma līmenis ir salīdzinoši zemāks citām ārstēšanas metodēm, taču, šķiet, staru terapija ir saistīta ar lielāku nogurumu nekā operācija.</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19</a:t>
            </a:fld>
            <a:endParaRPr lang="en-US"/>
          </a:p>
        </p:txBody>
      </p:sp>
    </p:spTree>
    <p:extLst>
      <p:ext uri="{BB962C8B-B14F-4D97-AF65-F5344CB8AC3E}">
        <p14:creationId xmlns:p14="http://schemas.microsoft.com/office/powerpoint/2010/main" val="112920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Pētījumā atklājās, ka bezmiegs, šķiet, īpaši ietekmē vīriešus pēc staru terapijas ar ADT, kā arī pēc ķīmijterapijas. Ietekme gandrīz dubultojas, kad ārstēšana pāriet uz ķīmijterapiju.</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20</a:t>
            </a:fld>
            <a:endParaRPr lang="en-US"/>
          </a:p>
        </p:txBody>
      </p:sp>
    </p:spTree>
    <p:extLst>
      <p:ext uri="{BB962C8B-B14F-4D97-AF65-F5344CB8AC3E}">
        <p14:creationId xmlns:p14="http://schemas.microsoft.com/office/powerpoint/2010/main" val="45369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a:t>
            </a:fld>
            <a:endParaRPr lang="en-US"/>
          </a:p>
        </p:txBody>
      </p:sp>
    </p:spTree>
    <p:extLst>
      <p:ext uri="{BB962C8B-B14F-4D97-AF65-F5344CB8AC3E}">
        <p14:creationId xmlns:p14="http://schemas.microsoft.com/office/powerpoint/2010/main" val="2568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21</a:t>
            </a:fld>
            <a:endParaRPr lang="en-US"/>
          </a:p>
        </p:txBody>
      </p:sp>
    </p:spTree>
    <p:extLst>
      <p:ext uri="{BB962C8B-B14F-4D97-AF65-F5344CB8AC3E}">
        <p14:creationId xmlns:p14="http://schemas.microsoft.com/office/powerpoint/2010/main" val="318738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Dažādos ārstēšanas posmos ir atšķirīgs trauksmes un depresijas līmenis. Pirmajā un otrajā ārstēšanas posmā vīriešiem ir aptuveni vienāds trauksmes līmenis. Tomēr varat redzēt, ka trauksme un depresija pēc ārstēšanas mēdz mazināties.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22</a:t>
            </a:fld>
            <a:endParaRPr lang="en-US"/>
          </a:p>
        </p:txBody>
      </p:sp>
    </p:spTree>
    <p:extLst>
      <p:ext uri="{BB962C8B-B14F-4D97-AF65-F5344CB8AC3E}">
        <p14:creationId xmlns:p14="http://schemas.microsoft.com/office/powerpoint/2010/main" val="19672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Tomēr, ja jums atkārtojas </a:t>
            </a:r>
            <a:r>
              <a:rPr lang="lv-LV" sz="1200" kern="1200" dirty="0" err="1">
                <a:solidFill>
                  <a:schemeClr val="tx1"/>
                </a:solidFill>
                <a:effectLst/>
                <a:latin typeface="+mn-lt"/>
                <a:ea typeface="+mn-ea"/>
                <a:cs typeface="+mn-cs"/>
              </a:rPr>
              <a:t>prostatas</a:t>
            </a:r>
            <a:r>
              <a:rPr lang="lv-LV" sz="1200" kern="1200" dirty="0">
                <a:solidFill>
                  <a:schemeClr val="tx1"/>
                </a:solidFill>
                <a:effectLst/>
                <a:latin typeface="+mn-lt"/>
                <a:ea typeface="+mn-ea"/>
                <a:cs typeface="+mn-cs"/>
              </a:rPr>
              <a:t> vēzis, tas, šķiet, ļoti ietekmē jūsu garīgo veselību. Šeit varat redzēt, ka vairāk nekā puse respondentu, kuriem bija recidīvs, ietekmi uz viņu garīgo veselību vērtē kā seši vai vairāk — citiem vārdiem sakot, tam bija ievērojama ietekme.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23</a:t>
            </a:fld>
            <a:endParaRPr lang="en-US"/>
          </a:p>
        </p:txBody>
      </p:sp>
    </p:spTree>
    <p:extLst>
      <p:ext uri="{BB962C8B-B14F-4D97-AF65-F5344CB8AC3E}">
        <p14:creationId xmlns:p14="http://schemas.microsoft.com/office/powerpoint/2010/main" val="15978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Pētījumā atklājās, ka 42 % vīriešu, kuri ārstēti no </a:t>
            </a:r>
            <a:r>
              <a:rPr lang="lv-LV" sz="1200" kern="1200" dirty="0" err="1">
                <a:solidFill>
                  <a:schemeClr val="tx1"/>
                </a:solidFill>
                <a:effectLst/>
                <a:latin typeface="+mn-lt"/>
                <a:ea typeface="+mn-ea"/>
                <a:cs typeface="+mn-cs"/>
              </a:rPr>
              <a:t>prostatas</a:t>
            </a:r>
            <a:r>
              <a:rPr lang="lv-LV" sz="1200" kern="1200" dirty="0">
                <a:solidFill>
                  <a:schemeClr val="tx1"/>
                </a:solidFill>
                <a:effectLst/>
                <a:latin typeface="+mn-lt"/>
                <a:ea typeface="+mn-ea"/>
                <a:cs typeface="+mn-cs"/>
              </a:rPr>
              <a:t> vēža, apgalvo, ka viņi zināmā mērā ir noraizējušies vai nomākti.</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24</a:t>
            </a:fld>
            <a:endParaRPr lang="en-US"/>
          </a:p>
        </p:txBody>
      </p:sp>
    </p:spTree>
    <p:extLst>
      <p:ext uri="{BB962C8B-B14F-4D97-AF65-F5344CB8AC3E}">
        <p14:creationId xmlns:p14="http://schemas.microsoft.com/office/powerpoint/2010/main" val="293852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u="none" kern="1200" dirty="0">
                <a:solidFill>
                  <a:schemeClr val="tx1"/>
                </a:solidFill>
                <a:effectLst/>
                <a:latin typeface="+mn-lt"/>
                <a:ea typeface="+mn-ea"/>
                <a:cs typeface="+mn-cs"/>
              </a:rPr>
              <a:t>Kāda ārstēšana ir visvairāk saistīta ar garīgās veselības problēmām? Jūs atkal varat redzēt, ka, jo vairāk progresē vēzis, jo sliktāk kļūst problēmas.</a:t>
            </a:r>
            <a:endParaRPr lang="en-GB" sz="1200" u="none" kern="1200" dirty="0">
              <a:solidFill>
                <a:schemeClr val="tx1"/>
              </a:solidFill>
              <a:effectLst/>
              <a:latin typeface="+mn-lt"/>
              <a:ea typeface="+mn-ea"/>
              <a:cs typeface="+mn-cs"/>
            </a:endParaRPr>
          </a:p>
          <a:p>
            <a:r>
              <a:rPr lang="lv-LV" sz="1200" u="none" kern="1200" dirty="0">
                <a:solidFill>
                  <a:schemeClr val="tx1"/>
                </a:solidFill>
                <a:effectLst/>
                <a:latin typeface="+mn-lt"/>
                <a:ea typeface="+mn-ea"/>
                <a:cs typeface="+mn-cs"/>
              </a:rPr>
              <a:t>Interesanti atzīmēt, ka aktīva uzraudzība ir saistīta ar augstāku depresijas vai trauksmes līmeni nekā daži ārstēšanas veidi, piemēram, radikālas </a:t>
            </a:r>
            <a:r>
              <a:rPr lang="lv-LV" sz="1200" u="none" kern="1200" dirty="0" err="1">
                <a:solidFill>
                  <a:schemeClr val="tx1"/>
                </a:solidFill>
                <a:effectLst/>
                <a:latin typeface="+mn-lt"/>
                <a:ea typeface="+mn-ea"/>
                <a:cs typeface="+mn-cs"/>
              </a:rPr>
              <a:t>prostatektomija</a:t>
            </a:r>
            <a:r>
              <a:rPr lang="lv-LV" sz="1200" u="none" kern="1200" dirty="0">
                <a:solidFill>
                  <a:schemeClr val="tx1"/>
                </a:solidFill>
                <a:effectLst/>
                <a:latin typeface="+mn-lt"/>
                <a:ea typeface="+mn-ea"/>
                <a:cs typeface="+mn-cs"/>
              </a:rPr>
              <a:t> un staru terapija. Tas var būt kaut kā saistīts ar ilgtermiņa bažām, ko var nest regulāra testēšana, un to, ka ārstēšanas lēmumi joprojām var būt jāveic. Aktīvai uzraudzībai pakļauto vīriešu aptauja, ko veica viens no </a:t>
            </a:r>
            <a:r>
              <a:rPr lang="lv-LV" sz="1200" u="none" kern="1200" dirty="0" err="1">
                <a:solidFill>
                  <a:schemeClr val="tx1"/>
                </a:solidFill>
                <a:effectLst/>
                <a:latin typeface="+mn-lt"/>
                <a:ea typeface="+mn-ea"/>
                <a:cs typeface="+mn-cs"/>
              </a:rPr>
              <a:t>Europa</a:t>
            </a:r>
            <a:r>
              <a:rPr lang="lv-LV" sz="1200" u="none" kern="1200" dirty="0">
                <a:solidFill>
                  <a:schemeClr val="tx1"/>
                </a:solidFill>
                <a:effectLst/>
                <a:latin typeface="+mn-lt"/>
                <a:ea typeface="+mn-ea"/>
                <a:cs typeface="+mn-cs"/>
              </a:rPr>
              <a:t> </a:t>
            </a:r>
            <a:r>
              <a:rPr lang="lv-LV" sz="1200" u="none" kern="1200" dirty="0" err="1">
                <a:solidFill>
                  <a:schemeClr val="tx1"/>
                </a:solidFill>
                <a:effectLst/>
                <a:latin typeface="+mn-lt"/>
                <a:ea typeface="+mn-ea"/>
                <a:cs typeface="+mn-cs"/>
              </a:rPr>
              <a:t>Uomo</a:t>
            </a:r>
            <a:r>
              <a:rPr lang="lv-LV" sz="1200" u="none" kern="1200" dirty="0">
                <a:solidFill>
                  <a:schemeClr val="tx1"/>
                </a:solidFill>
                <a:effectLst/>
                <a:latin typeface="+mn-lt"/>
                <a:ea typeface="+mn-ea"/>
                <a:cs typeface="+mn-cs"/>
              </a:rPr>
              <a:t> dalībniekiem, Dānijas </a:t>
            </a:r>
            <a:r>
              <a:rPr lang="lv-LV" sz="1200" u="none" kern="1200" dirty="0" err="1">
                <a:solidFill>
                  <a:schemeClr val="tx1"/>
                </a:solidFill>
                <a:effectLst/>
                <a:latin typeface="+mn-lt"/>
                <a:ea typeface="+mn-ea"/>
                <a:cs typeface="+mn-cs"/>
              </a:rPr>
              <a:t>prostatas</a:t>
            </a:r>
            <a:r>
              <a:rPr lang="lv-LV" sz="1200" u="none" kern="1200" dirty="0">
                <a:solidFill>
                  <a:schemeClr val="tx1"/>
                </a:solidFill>
                <a:effectLst/>
                <a:latin typeface="+mn-lt"/>
                <a:ea typeface="+mn-ea"/>
                <a:cs typeface="+mn-cs"/>
              </a:rPr>
              <a:t> vēža slimnieku organizācija PROPA, atklāja, ka 37% jūtas nopietni vai mēreni noraizējušies.</a:t>
            </a:r>
            <a:endParaRPr lang="en-GB"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25</a:t>
            </a:fld>
            <a:endParaRPr lang="en-US"/>
          </a:p>
        </p:txBody>
      </p:sp>
    </p:spTree>
    <p:extLst>
      <p:ext uri="{BB962C8B-B14F-4D97-AF65-F5344CB8AC3E}">
        <p14:creationId xmlns:p14="http://schemas.microsoft.com/office/powerpoint/2010/main" val="125416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Šis slaids atkal parāda dzīves kvalitātes rādītāju: jo lielāks rādītājs, jo labāka dzīves kvalitāte. Pēc dažādām procedūrām tas parāda dzīves kvalitāti, kas attiecas uz seksuālo funkciju.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Jūs redzēsiet, ka dzimumdzīves kvalitāte pēc </a:t>
            </a:r>
            <a:r>
              <a:rPr lang="lv-LV" dirty="0" err="1"/>
              <a:t>prostatektomijas</a:t>
            </a:r>
            <a:r>
              <a:rPr lang="lv-LV" dirty="0"/>
              <a:t> bija labāka nekā pēc staru terapijas, kas mūs pārsteidza. Tomēr 4 punktu starpība starp staru terapiju un radikālu </a:t>
            </a:r>
            <a:r>
              <a:rPr lang="lv-LV" dirty="0" err="1"/>
              <a:t>prostatektomiju</a:t>
            </a:r>
            <a:r>
              <a:rPr lang="lv-LV" dirty="0"/>
              <a:t> ir maza un var nebūt klīniski nozīmīga.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Dzīves kvalitātes rādītāji abām ārstēšanas metodēm ir acīmredzami zemi, salīdzinot ar aktīvo uzraudzību.</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Kāpēc aktīvās uzraudzības rādītājs nav 100, kas ir skalas augšdaļa EPIC rādītājā? Skaidrs, ka tas ir tāpēc, ka šajos gados (pētījuma vidējais vecums ir 70 gadi) seksuālā funkcija parasti nav 100 %.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Salīdzinot šos skaitļus ar vispārējo populāciju, vidējais EPIC seksuālās funkcijas rādītājs vīriešiem bez </a:t>
            </a:r>
            <a:r>
              <a:rPr lang="lv-LV" dirty="0" err="1"/>
              <a:t>prostatas</a:t>
            </a:r>
            <a:r>
              <a:rPr lang="lv-LV" dirty="0"/>
              <a:t> vēža ir 55,8. Tas nepārprotami ir ļoti līdzīgs šeit esošajam aktīvās uzraudzības rādītājam.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27</a:t>
            </a:fld>
            <a:endParaRPr lang="en-US"/>
          </a:p>
        </p:txBody>
      </p:sp>
    </p:spTree>
    <p:extLst>
      <p:ext uri="{BB962C8B-B14F-4D97-AF65-F5344CB8AC3E}">
        <p14:creationId xmlns:p14="http://schemas.microsoft.com/office/powerpoint/2010/main" val="39211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Cik liela problēma tad ir seksuālā funkcija? Apmēram pusei vīriešu jūs varat redzēt lielu vai mērenu problēmu. Iespējams, ka šis skaitlis būtu vēl lielāks, ja mēs uzdotu to pašu jautājumu partneriem.</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28</a:t>
            </a:fld>
            <a:endParaRPr lang="en-US"/>
          </a:p>
        </p:txBody>
      </p:sp>
    </p:spTree>
    <p:extLst>
      <p:ext uri="{BB962C8B-B14F-4D97-AF65-F5344CB8AC3E}">
        <p14:creationId xmlns:p14="http://schemas.microsoft.com/office/powerpoint/2010/main" val="139125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Apmēram trīs ceturtdaļas vīriešu, kas atbildēja uz aptauju, savu pašreizējo spēju seksuāli funkcionēt novērtēja kā ļoti vāju vai ļoti sliktu. Tas nepārprotami daļēji atspoguļo respondenta vecumu, kā arī ārstēšanas ietekmi.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lv-LV" sz="1200" kern="1200" dirty="0">
                <a:solidFill>
                  <a:schemeClr val="tx1"/>
                </a:solidFill>
                <a:effectLst/>
                <a:latin typeface="+mn-lt"/>
                <a:ea typeface="+mn-ea"/>
                <a:cs typeface="+mn-cs"/>
              </a:rPr>
              <a:t>Tomēr salīdzinājumam ir interesanti aplūkot 2017. gada pētījumu par vīriešiem, kuri bija nedaudz vecāki (vidēji 74,5 gadi) un kuriem nebija </a:t>
            </a:r>
            <a:r>
              <a:rPr lang="lv-LV" sz="1200" kern="1200" dirty="0" err="1">
                <a:solidFill>
                  <a:schemeClr val="tx1"/>
                </a:solidFill>
                <a:effectLst/>
                <a:latin typeface="+mn-lt"/>
                <a:ea typeface="+mn-ea"/>
                <a:cs typeface="+mn-cs"/>
              </a:rPr>
              <a:t>prostatas</a:t>
            </a:r>
            <a:r>
              <a:rPr lang="lv-LV" sz="1200" kern="1200" dirty="0">
                <a:solidFill>
                  <a:schemeClr val="tx1"/>
                </a:solidFill>
                <a:effectLst/>
                <a:latin typeface="+mn-lt"/>
                <a:ea typeface="+mn-ea"/>
                <a:cs typeface="+mn-cs"/>
              </a:rPr>
              <a:t> vēža, taču pētījumā tika izmantoti tie paši EPIC-26 pasākumi (</a:t>
            </a:r>
            <a:r>
              <a:rPr lang="lv-LV" sz="1200" kern="1200" dirty="0" err="1">
                <a:solidFill>
                  <a:schemeClr val="tx1"/>
                </a:solidFill>
                <a:effectLst/>
                <a:latin typeface="+mn-lt"/>
                <a:ea typeface="+mn-ea"/>
                <a:cs typeface="+mn-cs"/>
              </a:rPr>
              <a:t>Venderbos</a:t>
            </a:r>
            <a:r>
              <a:rPr lang="lv-LV" sz="1200" kern="1200" dirty="0">
                <a:solidFill>
                  <a:schemeClr val="tx1"/>
                </a:solidFill>
                <a:effectLst/>
                <a:latin typeface="+mn-lt"/>
                <a:ea typeface="+mn-ea"/>
                <a:cs typeface="+mn-cs"/>
              </a:rPr>
              <a:t> </a:t>
            </a:r>
            <a:r>
              <a:rPr lang="lv-LV" sz="1200" kern="1200" dirty="0" err="1">
                <a:solidFill>
                  <a:schemeClr val="tx1"/>
                </a:solidFill>
                <a:effectLst/>
                <a:latin typeface="+mn-lt"/>
                <a:ea typeface="+mn-ea"/>
                <a:cs typeface="+mn-cs"/>
              </a:rPr>
              <a:t>et</a:t>
            </a:r>
            <a:r>
              <a:rPr lang="lv-LV" sz="1200" kern="1200" dirty="0">
                <a:solidFill>
                  <a:schemeClr val="tx1"/>
                </a:solidFill>
                <a:effectLst/>
                <a:latin typeface="+mn-lt"/>
                <a:ea typeface="+mn-ea"/>
                <a:cs typeface="+mn-cs"/>
              </a:rPr>
              <a:t> </a:t>
            </a:r>
            <a:r>
              <a:rPr lang="lv-LV" sz="1200" kern="1200" dirty="0" err="1">
                <a:solidFill>
                  <a:schemeClr val="tx1"/>
                </a:solidFill>
                <a:effectLst/>
                <a:latin typeface="+mn-lt"/>
                <a:ea typeface="+mn-ea"/>
                <a:cs typeface="+mn-cs"/>
              </a:rPr>
              <a:t>al</a:t>
            </a:r>
            <a:r>
              <a:rPr lang="lv-LV" sz="1200" kern="1200" dirty="0">
                <a:solidFill>
                  <a:schemeClr val="tx1"/>
                </a:solidFill>
                <a:effectLst/>
                <a:latin typeface="+mn-lt"/>
                <a:ea typeface="+mn-ea"/>
                <a:cs typeface="+mn-cs"/>
              </a:rPr>
              <a:t>, PMID: 28168601). Tas atklāja, ka 50 % šo vīriešu savu spēju seksuāli funkcionēt novērtēja kā ļoti vāju vai ļoti sliktu. Attiecīgi tas ir ievērojami zemāks procents nekā 76 % vīriešu ar </a:t>
            </a:r>
            <a:r>
              <a:rPr lang="lv-LV" sz="1200" kern="1200" dirty="0" err="1">
                <a:solidFill>
                  <a:schemeClr val="tx1"/>
                </a:solidFill>
                <a:effectLst/>
                <a:latin typeface="+mn-lt"/>
                <a:ea typeface="+mn-ea"/>
                <a:cs typeface="+mn-cs"/>
              </a:rPr>
              <a:t>prostatas</a:t>
            </a:r>
            <a:r>
              <a:rPr lang="lv-LV" sz="1200" kern="1200" dirty="0">
                <a:solidFill>
                  <a:schemeClr val="tx1"/>
                </a:solidFill>
                <a:effectLst/>
                <a:latin typeface="+mn-lt"/>
                <a:ea typeface="+mn-ea"/>
                <a:cs typeface="+mn-cs"/>
              </a:rPr>
              <a:t> vēzi mūsu pētījumā.</a:t>
            </a:r>
            <a:r>
              <a:rPr lang="en-GB" dirty="0">
                <a:effectLst/>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29</a:t>
            </a:fld>
            <a:endParaRPr lang="en-US"/>
          </a:p>
        </p:txBody>
      </p:sp>
    </p:spTree>
    <p:extLst>
      <p:ext uri="{BB962C8B-B14F-4D97-AF65-F5344CB8AC3E}">
        <p14:creationId xmlns:p14="http://schemas.microsoft.com/office/powerpoint/2010/main" val="113605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Aplūkojot, kā dažādas ārstēšanas metodes ietekmē seksuālo funkciju, augšpusē redzamo skaitļu rindā var redzēt, ka vairāk nekā puse vīriešu, kuriem ir veikta </a:t>
            </a:r>
            <a:r>
              <a:rPr lang="lv-LV" sz="1200" kern="1200" dirty="0" err="1">
                <a:solidFill>
                  <a:schemeClr val="tx1"/>
                </a:solidFill>
                <a:effectLst/>
                <a:latin typeface="+mn-lt"/>
                <a:ea typeface="+mn-ea"/>
                <a:cs typeface="+mn-cs"/>
              </a:rPr>
              <a:t>prostatektomija</a:t>
            </a:r>
            <a:r>
              <a:rPr lang="lv-LV" sz="1200" kern="1200" dirty="0">
                <a:solidFill>
                  <a:schemeClr val="tx1"/>
                </a:solidFill>
                <a:effectLst/>
                <a:latin typeface="+mn-lt"/>
                <a:ea typeface="+mn-ea"/>
                <a:cs typeface="+mn-cs"/>
              </a:rPr>
              <a:t>, uzskata, ka seksuālā funkcija viņiem ir liela vai mērena problēma. Tā ir ievērojama daļa.</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lv-LV" sz="1200" kern="1200" dirty="0">
                <a:solidFill>
                  <a:schemeClr val="tx1"/>
                </a:solidFill>
                <a:effectLst/>
                <a:latin typeface="+mn-lt"/>
                <a:ea typeface="+mn-ea"/>
                <a:cs typeface="+mn-cs"/>
              </a:rPr>
              <a:t>Zemāk redzamie skaitļi parāda, ka seksuālā funkcija pēc staru terapijas, šķiet, ir mazāk nozīmīga problēma: 44,5 % staru terapijas pacientu bija nozīmīgas problēmas, salīdzinot ar 54,5 % </a:t>
            </a:r>
            <a:r>
              <a:rPr lang="lv-LV" sz="1200" kern="1200" dirty="0" err="1">
                <a:solidFill>
                  <a:schemeClr val="tx1"/>
                </a:solidFill>
                <a:effectLst/>
                <a:latin typeface="+mn-lt"/>
                <a:ea typeface="+mn-ea"/>
                <a:cs typeface="+mn-cs"/>
              </a:rPr>
              <a:t>prostatektomijas</a:t>
            </a:r>
            <a:r>
              <a:rPr lang="lv-LV" sz="1200" kern="1200" dirty="0">
                <a:solidFill>
                  <a:schemeClr val="tx1"/>
                </a:solidFill>
                <a:effectLst/>
                <a:latin typeface="+mn-lt"/>
                <a:ea typeface="+mn-ea"/>
                <a:cs typeface="+mn-cs"/>
              </a:rPr>
              <a:t> gadījumā.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lv-LV" sz="1200" kern="1200" dirty="0">
                <a:solidFill>
                  <a:schemeClr val="tx1"/>
                </a:solidFill>
                <a:effectLst/>
                <a:latin typeface="+mn-lt"/>
                <a:ea typeface="+mn-ea"/>
                <a:cs typeface="+mn-cs"/>
              </a:rPr>
              <a:t>Tas ir skaidrāks atklājums, nekā redzējām diagrammā S1, kur seksuālo funkciju vērtības bija diezgan līdzīgas starp staru terapiju un </a:t>
            </a:r>
            <a:r>
              <a:rPr lang="lv-LV" sz="1200" kern="1200" dirty="0" err="1">
                <a:solidFill>
                  <a:schemeClr val="tx1"/>
                </a:solidFill>
                <a:effectLst/>
                <a:latin typeface="+mn-lt"/>
                <a:ea typeface="+mn-ea"/>
                <a:cs typeface="+mn-cs"/>
              </a:rPr>
              <a:t>prostatektomiju</a:t>
            </a:r>
            <a:r>
              <a:rPr lang="lv-LV" sz="1200" kern="1200" dirty="0">
                <a:solidFill>
                  <a:schemeClr val="tx1"/>
                </a:solidFill>
                <a:effectLst/>
                <a:latin typeface="+mn-lt"/>
                <a:ea typeface="+mn-ea"/>
                <a:cs typeface="+mn-cs"/>
              </a:rPr>
              <a:t>. Taču abi atklājumi norāda, ka, runājot par seksuālo funkciju, diviem galvenajiem pirmajiem </a:t>
            </a:r>
            <a:r>
              <a:rPr lang="lv-LV" sz="1200" kern="1200" dirty="0" err="1">
                <a:solidFill>
                  <a:schemeClr val="tx1"/>
                </a:solidFill>
                <a:effectLst/>
                <a:latin typeface="+mn-lt"/>
                <a:ea typeface="+mn-ea"/>
                <a:cs typeface="+mn-cs"/>
              </a:rPr>
              <a:t>prostatas</a:t>
            </a:r>
            <a:r>
              <a:rPr lang="lv-LV" sz="1200" kern="1200" dirty="0">
                <a:solidFill>
                  <a:schemeClr val="tx1"/>
                </a:solidFill>
                <a:effectLst/>
                <a:latin typeface="+mn-lt"/>
                <a:ea typeface="+mn-ea"/>
                <a:cs typeface="+mn-cs"/>
              </a:rPr>
              <a:t> vēža ārstēšanas veidiem ir svarīga ietekme uz dzīves kvalitāti.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30</a:t>
            </a:fld>
            <a:endParaRPr lang="en-US"/>
          </a:p>
        </p:txBody>
      </p:sp>
    </p:spTree>
    <p:extLst>
      <p:ext uri="{BB962C8B-B14F-4D97-AF65-F5344CB8AC3E}">
        <p14:creationId xmlns:p14="http://schemas.microsoft.com/office/powerpoint/2010/main" val="120772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Tikai 34 % vīriešu ir izmēģinājuši medikamentus un ierīces erekcijas uzlabošanai, tāpēc nepārprotami ir nepieciešams vīriešiem sniegt vairāk padomu par šīm pieejām, lai palīdzētu pārvarēt visas problēmas.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31</a:t>
            </a:fld>
            <a:endParaRPr lang="en-US"/>
          </a:p>
        </p:txBody>
      </p:sp>
    </p:spTree>
    <p:extLst>
      <p:ext uri="{BB962C8B-B14F-4D97-AF65-F5344CB8AC3E}">
        <p14:creationId xmlns:p14="http://schemas.microsoft.com/office/powerpoint/2010/main" val="77885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a:t>
            </a:fld>
            <a:endParaRPr lang="en-US"/>
          </a:p>
        </p:txBody>
      </p:sp>
    </p:spTree>
    <p:extLst>
      <p:ext uri="{BB962C8B-B14F-4D97-AF65-F5344CB8AC3E}">
        <p14:creationId xmlns:p14="http://schemas.microsoft.com/office/powerpoint/2010/main" val="383350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Pārejot pie urīna nesaturēšanas, mēs esam veikuši tieši to pašu analīzi kā attiecībā uz seksuālo funkciju. Pirmkārt, mēs salīdzinājām dažādas ārstēšanas metodes. Jūs redzēsiet, ka </a:t>
            </a:r>
            <a:r>
              <a:rPr lang="lv-LV" dirty="0" err="1"/>
              <a:t>prostatektomija</a:t>
            </a:r>
            <a:r>
              <a:rPr lang="lv-LV" dirty="0"/>
              <a:t> ir saistīta ar zemāku dzīves kvalitāti nekā staru terapija. Pārējās ārstēšanas metodes parāda mazāk efektu.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Salīdzinot šos skaitļus ar vispārējo populāciju, vidējais EPIC urīna funkcijas rādītājs vīriešiem bez </a:t>
            </a:r>
            <a:r>
              <a:rPr lang="lv-LV" dirty="0" err="1"/>
              <a:t>prostatas</a:t>
            </a:r>
            <a:r>
              <a:rPr lang="lv-LV" dirty="0"/>
              <a:t> vēža ir 89,5.</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33</a:t>
            </a:fld>
            <a:endParaRPr lang="en-US"/>
          </a:p>
        </p:txBody>
      </p:sp>
    </p:spTree>
    <p:extLst>
      <p:ext uri="{BB962C8B-B14F-4D97-AF65-F5344CB8AC3E}">
        <p14:creationId xmlns:p14="http://schemas.microsoft.com/office/powerpoint/2010/main" val="3405894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Skatoties tieši uz urīna kontroli, kopumā 61 % aptaujāto vīriešu ir kāda problēma. Šķiet, ka operācija ir saistīta ar visbūtiskākajām problēmām. Salīdzinot operācijas un aktīvās uzraudzības skaitļus, tiek secināts, ka operācija divkāršo nesaturēšanas biežumu. Jāatzīmē, ka pat aktīvās uzraudzības laikā ir problēmas ar pilēšanu. Tas ir raksturīgi respondentu vidējam vecumam.</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34</a:t>
            </a:fld>
            <a:endParaRPr lang="en-US"/>
          </a:p>
        </p:txBody>
      </p:sp>
    </p:spTree>
    <p:extLst>
      <p:ext uri="{BB962C8B-B14F-4D97-AF65-F5344CB8AC3E}">
        <p14:creationId xmlns:p14="http://schemas.microsoft.com/office/powerpoint/2010/main" val="3934538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Ko tas pacientiem nozīmē praktiski? Aptaujā vīriešiem tika jautāts, cik daudz nesaturēšanas ieliktnīšu viņi lieto katru dienu, un no visiem aptaujas respondentiem vairāk nekā trešdaļa lieto vienu vai vairākus ieliktnīšus dienā. Tas var labi atspoguļot faktu, ka divas trešdaļas aptaujas dalībnieku teica, ka viņiem ir veikta radikāla </a:t>
            </a:r>
            <a:r>
              <a:rPr lang="lv-LV" sz="1200" kern="1200" dirty="0" err="1">
                <a:solidFill>
                  <a:schemeClr val="tx1"/>
                </a:solidFill>
                <a:effectLst/>
                <a:latin typeface="+mn-lt"/>
                <a:ea typeface="+mn-ea"/>
                <a:cs typeface="+mn-cs"/>
              </a:rPr>
              <a:t>prostatektomija</a:t>
            </a:r>
            <a:r>
              <a:rPr lang="lv-LV" sz="1200" kern="1200" dirty="0">
                <a:solidFill>
                  <a:schemeClr val="tx1"/>
                </a:solidFill>
                <a:effectLst/>
                <a:latin typeface="+mn-lt"/>
                <a:ea typeface="+mn-ea"/>
                <a:cs typeface="+mn-cs"/>
              </a:rPr>
              <a:t>. No respondentiem, kuriem bija veikta </a:t>
            </a:r>
            <a:r>
              <a:rPr lang="lv-LV" sz="1200" kern="1200" dirty="0" err="1">
                <a:solidFill>
                  <a:schemeClr val="tx1"/>
                </a:solidFill>
                <a:effectLst/>
                <a:latin typeface="+mn-lt"/>
                <a:ea typeface="+mn-ea"/>
                <a:cs typeface="+mn-cs"/>
              </a:rPr>
              <a:t>prostatektomija</a:t>
            </a:r>
            <a:r>
              <a:rPr lang="lv-LV" sz="1200" kern="1200" dirty="0">
                <a:solidFill>
                  <a:schemeClr val="tx1"/>
                </a:solidFill>
                <a:effectLst/>
                <a:latin typeface="+mn-lt"/>
                <a:ea typeface="+mn-ea"/>
                <a:cs typeface="+mn-cs"/>
              </a:rPr>
              <a:t>, puse izmantoja ieliktnīšus. </a:t>
            </a:r>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Lai to aplūkotu kontekstā, 2017. gada pētījums par vīriešiem ar aptuveni tādu pašu vecuma profilu, kuri NAV ārstēti no </a:t>
            </a:r>
            <a:r>
              <a:rPr lang="lv-LV" sz="1200" kern="1200" dirty="0" err="1">
                <a:solidFill>
                  <a:schemeClr val="tx1"/>
                </a:solidFill>
                <a:effectLst/>
                <a:latin typeface="+mn-lt"/>
                <a:ea typeface="+mn-ea"/>
                <a:cs typeface="+mn-cs"/>
              </a:rPr>
              <a:t>prostatas</a:t>
            </a:r>
            <a:r>
              <a:rPr lang="lv-LV" sz="1200" kern="1200" dirty="0">
                <a:solidFill>
                  <a:schemeClr val="tx1"/>
                </a:solidFill>
                <a:effectLst/>
                <a:latin typeface="+mn-lt"/>
                <a:ea typeface="+mn-ea"/>
                <a:cs typeface="+mn-cs"/>
              </a:rPr>
              <a:t> vēža, atklāja, ka apmēram 10 % lieto ieliktnīšus (PMID: 28168601). Tātad šeit acīmredzami ir ievērojama ietekme.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35</a:t>
            </a:fld>
            <a:endParaRPr lang="en-US"/>
          </a:p>
        </p:txBody>
      </p:sp>
    </p:spTree>
    <p:extLst>
      <p:ext uri="{BB962C8B-B14F-4D97-AF65-F5344CB8AC3E}">
        <p14:creationId xmlns:p14="http://schemas.microsoft.com/office/powerpoint/2010/main" val="35138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Aplūkojot, cik liela ir pilēšanas un noplūdes ietekme uz vīriešu dzīvi, 17 % no visiem aptaujas dalībniekiem uzskata, ka tā ir liela vai mērena problēma.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36</a:t>
            </a:fld>
            <a:endParaRPr lang="en-US"/>
          </a:p>
        </p:txBody>
      </p:sp>
    </p:spTree>
    <p:extLst>
      <p:ext uri="{BB962C8B-B14F-4D97-AF65-F5344CB8AC3E}">
        <p14:creationId xmlns:p14="http://schemas.microsoft.com/office/powerpoint/2010/main" val="2633178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Ja sadalīsiet šo pacientu skaitli tajos, kas saņēmuši </a:t>
            </a:r>
            <a:r>
              <a:rPr lang="lv-LV" sz="1200" kern="1200" dirty="0" err="1">
                <a:solidFill>
                  <a:schemeClr val="tx1"/>
                </a:solidFill>
                <a:effectLst/>
                <a:latin typeface="+mn-lt"/>
                <a:ea typeface="+mn-ea"/>
                <a:cs typeface="+mn-cs"/>
              </a:rPr>
              <a:t>prostatektomiju</a:t>
            </a:r>
            <a:r>
              <a:rPr lang="lv-LV" sz="1200" kern="1200" dirty="0">
                <a:solidFill>
                  <a:schemeClr val="tx1"/>
                </a:solidFill>
                <a:effectLst/>
                <a:latin typeface="+mn-lt"/>
                <a:ea typeface="+mn-ea"/>
                <a:cs typeface="+mn-cs"/>
              </a:rPr>
              <a:t> un staru terapiju, redzēsiet ārstēšanas veida ietekmi uz problēmu.</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lv-LV" sz="1200" kern="1200" dirty="0">
                <a:solidFill>
                  <a:schemeClr val="tx1"/>
                </a:solidFill>
                <a:effectLst/>
                <a:latin typeface="+mn-lt"/>
                <a:ea typeface="+mn-ea"/>
                <a:cs typeface="+mn-cs"/>
              </a:rPr>
              <a:t>Aplūkojot </a:t>
            </a:r>
            <a:r>
              <a:rPr lang="lv-LV" sz="1200" kern="1200" dirty="0" err="1">
                <a:solidFill>
                  <a:schemeClr val="tx1"/>
                </a:solidFill>
                <a:effectLst/>
                <a:latin typeface="+mn-lt"/>
                <a:ea typeface="+mn-ea"/>
                <a:cs typeface="+mn-cs"/>
              </a:rPr>
              <a:t>prostatektomijas</a:t>
            </a:r>
            <a:r>
              <a:rPr lang="lv-LV" sz="1200" kern="1200" dirty="0">
                <a:solidFill>
                  <a:schemeClr val="tx1"/>
                </a:solidFill>
                <a:effectLst/>
                <a:latin typeface="+mn-lt"/>
                <a:ea typeface="+mn-ea"/>
                <a:cs typeface="+mn-cs"/>
              </a:rPr>
              <a:t> pacientu datus, skaitļu augšējā rindā redzēsiet, ka 67 % apgalvo, ka pilēšana un noplūde ir problēma.</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lv-LV" sz="1200" kern="1200" dirty="0">
                <a:solidFill>
                  <a:schemeClr val="tx1"/>
                </a:solidFill>
                <a:effectLst/>
                <a:latin typeface="+mn-lt"/>
                <a:ea typeface="+mn-ea"/>
                <a:cs typeface="+mn-cs"/>
              </a:rPr>
              <a:t>Salīdziniet to ar staru terapijas pacientiem otrajā rindā, kur kopumā 48 % pacientu apgalvo, ka pilēšana un noplūde ir problēma.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37</a:t>
            </a:fld>
            <a:endParaRPr lang="en-US"/>
          </a:p>
        </p:txBody>
      </p:sp>
    </p:spTree>
    <p:extLst>
      <p:ext uri="{BB962C8B-B14F-4D97-AF65-F5344CB8AC3E}">
        <p14:creationId xmlns:p14="http://schemas.microsoft.com/office/powerpoint/2010/main" val="3170503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No šiem EUPROMS secinājumiem varam iegūt trīs galvenās noderīgās ziņas.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lv-LV" sz="1200" kern="1200" dirty="0">
                <a:solidFill>
                  <a:schemeClr val="tx1"/>
                </a:solidFill>
                <a:effectLst/>
                <a:latin typeface="+mn-lt"/>
                <a:ea typeface="+mn-ea"/>
                <a:cs typeface="+mn-cs"/>
              </a:rPr>
              <a:t>Pirmkārt, vienmēr jāapsver aktīvā uzraudzība, ja to var droši piemērot, jo kopumā tā vislabāk aizsargā dzīves kvalitāti. Noteikti attiecībā uz nesaturēšanu un seksuālo funkciju kontrasts starp šo un citām pieejām ir skaidrs.</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39</a:t>
            </a:fld>
            <a:endParaRPr lang="en-US"/>
          </a:p>
        </p:txBody>
      </p:sp>
    </p:spTree>
    <p:extLst>
      <p:ext uri="{BB962C8B-B14F-4D97-AF65-F5344CB8AC3E}">
        <p14:creationId xmlns:p14="http://schemas.microsoft.com/office/powerpoint/2010/main" val="643902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Otrā noderīgā ziņa — priekšlaicīga </a:t>
            </a:r>
            <a:r>
              <a:rPr lang="lv-LV" sz="1200" kern="1200" dirty="0" err="1">
                <a:solidFill>
                  <a:schemeClr val="tx1"/>
                </a:solidFill>
                <a:effectLst/>
                <a:latin typeface="+mn-lt"/>
                <a:ea typeface="+mn-ea"/>
                <a:cs typeface="+mn-cs"/>
              </a:rPr>
              <a:t>prostatas</a:t>
            </a:r>
            <a:r>
              <a:rPr lang="lv-LV" sz="1200" kern="1200" dirty="0">
                <a:solidFill>
                  <a:schemeClr val="tx1"/>
                </a:solidFill>
                <a:effectLst/>
                <a:latin typeface="+mn-lt"/>
                <a:ea typeface="+mn-ea"/>
                <a:cs typeface="+mn-cs"/>
              </a:rPr>
              <a:t> vēža noteikšana ir ārkārtīgi svarīga. Jo progresējošāks ir </a:t>
            </a:r>
            <a:r>
              <a:rPr lang="lv-LV" sz="1200" kern="1200" dirty="0" err="1">
                <a:solidFill>
                  <a:schemeClr val="tx1"/>
                </a:solidFill>
                <a:effectLst/>
                <a:latin typeface="+mn-lt"/>
                <a:ea typeface="+mn-ea"/>
                <a:cs typeface="+mn-cs"/>
              </a:rPr>
              <a:t>prostatas</a:t>
            </a:r>
            <a:r>
              <a:rPr lang="lv-LV" sz="1200" kern="1200" dirty="0">
                <a:solidFill>
                  <a:schemeClr val="tx1"/>
                </a:solidFill>
                <a:effectLst/>
                <a:latin typeface="+mn-lt"/>
                <a:ea typeface="+mn-ea"/>
                <a:cs typeface="+mn-cs"/>
              </a:rPr>
              <a:t> vēzis diagnozes noteikšanas laikā, jo sliktāk ārstēšana ietekmē dzīves kvalitāti. Šeit redzamais grafiks parāda, ka, aplūkojot daudzus faktorus kopā — diskomfortu, nogurumu, bezmiegu un garīgo veselību —, visi šie gadījumi tiek vairāk izjusti, ārstējot progresējošāku </a:t>
            </a:r>
            <a:r>
              <a:rPr lang="lv-LV" sz="1200" kern="1200" dirty="0" err="1">
                <a:solidFill>
                  <a:schemeClr val="tx1"/>
                </a:solidFill>
                <a:effectLst/>
                <a:latin typeface="+mn-lt"/>
                <a:ea typeface="+mn-ea"/>
                <a:cs typeface="+mn-cs"/>
              </a:rPr>
              <a:t>prostatas</a:t>
            </a:r>
            <a:r>
              <a:rPr lang="lv-LV" sz="1200" kern="1200" dirty="0">
                <a:solidFill>
                  <a:schemeClr val="tx1"/>
                </a:solidFill>
                <a:effectLst/>
                <a:latin typeface="+mn-lt"/>
                <a:ea typeface="+mn-ea"/>
                <a:cs typeface="+mn-cs"/>
              </a:rPr>
              <a:t> vēzi.</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40</a:t>
            </a:fld>
            <a:endParaRPr lang="en-US"/>
          </a:p>
        </p:txBody>
      </p:sp>
    </p:spTree>
    <p:extLst>
      <p:ext uri="{BB962C8B-B14F-4D97-AF65-F5344CB8AC3E}">
        <p14:creationId xmlns:p14="http://schemas.microsoft.com/office/powerpoint/2010/main" val="1430976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Trešā noderīgā ziņa, ko varam iegūt no visiem EUPROMS pētījuma datiem, — ļoti svarīga ir augstas kvalitātes ārstēšana un atbalsts. EUPROMS rezultāti parāda smagās sekas, ko var izraisīt </a:t>
            </a:r>
            <a:r>
              <a:rPr lang="lv-LV" sz="1200" kern="1200" dirty="0" err="1">
                <a:solidFill>
                  <a:schemeClr val="tx1"/>
                </a:solidFill>
                <a:effectLst/>
                <a:latin typeface="+mn-lt"/>
                <a:ea typeface="+mn-ea"/>
                <a:cs typeface="+mn-cs"/>
              </a:rPr>
              <a:t>prostatas</a:t>
            </a:r>
            <a:r>
              <a:rPr lang="lv-LV" sz="1200" kern="1200" dirty="0">
                <a:solidFill>
                  <a:schemeClr val="tx1"/>
                </a:solidFill>
                <a:effectLst/>
                <a:latin typeface="+mn-lt"/>
                <a:ea typeface="+mn-ea"/>
                <a:cs typeface="+mn-cs"/>
              </a:rPr>
              <a:t> vēža ārstēšana. Vīriešiem nepieciešamas visas zināšanas un pieredze, ko viņi var iegūt ārstēšanas laikā un pēc tam — ar informāciju un atbalstu katrā ceļojuma posmā. Katrs vīrietis ar </a:t>
            </a:r>
            <a:r>
              <a:rPr lang="lv-LV" sz="1200" kern="1200" dirty="0" err="1">
                <a:solidFill>
                  <a:schemeClr val="tx1"/>
                </a:solidFill>
                <a:effectLst/>
                <a:latin typeface="+mn-lt"/>
                <a:ea typeface="+mn-ea"/>
                <a:cs typeface="+mn-cs"/>
              </a:rPr>
              <a:t>prostatas</a:t>
            </a:r>
            <a:r>
              <a:rPr lang="lv-LV" sz="1200" kern="1200" dirty="0">
                <a:solidFill>
                  <a:schemeClr val="tx1"/>
                </a:solidFill>
                <a:effectLst/>
                <a:latin typeface="+mn-lt"/>
                <a:ea typeface="+mn-ea"/>
                <a:cs typeface="+mn-cs"/>
              </a:rPr>
              <a:t> vēzi jāārstē vēža centrā ar daudznozaru komandām.</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41</a:t>
            </a:fld>
            <a:endParaRPr lang="en-US"/>
          </a:p>
        </p:txBody>
      </p:sp>
    </p:spTree>
    <p:extLst>
      <p:ext uri="{BB962C8B-B14F-4D97-AF65-F5344CB8AC3E}">
        <p14:creationId xmlns:p14="http://schemas.microsoft.com/office/powerpoint/2010/main" val="19415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Ir svarīgi saprast, kā šis pētījums atšķiras no iepriekšējiem pētījumiem un kāpēc tas ir svarīgs. Lielākā daļa pētījumu par vīriešu ar </a:t>
            </a:r>
            <a:r>
              <a:rPr lang="lv-LV" sz="1200" kern="1200" dirty="0" err="1">
                <a:solidFill>
                  <a:schemeClr val="tx1"/>
                </a:solidFill>
                <a:effectLst/>
                <a:latin typeface="+mn-lt"/>
                <a:ea typeface="+mn-ea"/>
                <a:cs typeface="+mn-cs"/>
              </a:rPr>
              <a:t>prostatas</a:t>
            </a:r>
            <a:r>
              <a:rPr lang="lv-LV" sz="1200" kern="1200" dirty="0">
                <a:solidFill>
                  <a:schemeClr val="tx1"/>
                </a:solidFill>
                <a:effectLst/>
                <a:latin typeface="+mn-lt"/>
                <a:ea typeface="+mn-ea"/>
                <a:cs typeface="+mn-cs"/>
              </a:rPr>
              <a:t> vēzi dzīves kvalitāti tiek veikti klīniskā vidē. Citiem vārdiem sakot, vīrieši uzdod jautājumus klīnicistiem vai aizpilda anketas, kad apmeklē slimnīcu, lai ārstētos vai veiktu pārbaudes. Šo tiešsaistes aptauju vīrieši aizpildīja sev ērtā laikā savās mājās. Tas nozīmē, ka viņiem var būt vairāk laika apsvērt savas atbildes, kā arī viņiem var būt vieglāk pateikt, kā viņi patiesībā jūtas. Dažreiz cilvēki ir noraizējušies par to, ka viņi ārstu un citu veselības darbinieku priekšā izklausās kritiski vai negatīvi.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a:t>
            </a:fld>
            <a:endParaRPr lang="en-US"/>
          </a:p>
        </p:txBody>
      </p:sp>
    </p:spTree>
    <p:extLst>
      <p:ext uri="{BB962C8B-B14F-4D97-AF65-F5344CB8AC3E}">
        <p14:creationId xmlns:p14="http://schemas.microsoft.com/office/powerpoint/2010/main" val="211880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5</a:t>
            </a:fld>
            <a:endParaRPr lang="en-US"/>
          </a:p>
        </p:txBody>
      </p:sp>
    </p:spTree>
    <p:extLst>
      <p:ext uri="{BB962C8B-B14F-4D97-AF65-F5344CB8AC3E}">
        <p14:creationId xmlns:p14="http://schemas.microsoft.com/office/powerpoint/2010/main" val="112905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Šī aptauja sniedz īsu ieskatu — šķērsgriezuma priekšstatu par vīriešu populāciju, kuri visā Eiropā ir ārstēti no </a:t>
            </a:r>
            <a:r>
              <a:rPr lang="lv-LV" sz="1200" kern="1200" dirty="0" err="1">
                <a:solidFill>
                  <a:schemeClr val="tx1"/>
                </a:solidFill>
                <a:effectLst/>
                <a:latin typeface="+mn-lt"/>
                <a:ea typeface="+mn-ea"/>
                <a:cs typeface="+mn-cs"/>
              </a:rPr>
              <a:t>prostatas</a:t>
            </a:r>
            <a:r>
              <a:rPr lang="lv-LV" sz="1200" kern="1200" dirty="0">
                <a:solidFill>
                  <a:schemeClr val="tx1"/>
                </a:solidFill>
                <a:effectLst/>
                <a:latin typeface="+mn-lt"/>
                <a:ea typeface="+mn-ea"/>
                <a:cs typeface="+mn-cs"/>
              </a:rPr>
              <a:t> vēža. Aptaujā jautāja: “Kāda jums šķiet dzīve šajā konkrētajā laikā?”</a:t>
            </a:r>
          </a:p>
          <a:p>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Pētījumā nevarēja aplūkot atsevišķu respondentu veselības stāvokli pirms ārstēšanas vai to, kā </a:t>
            </a:r>
            <a:r>
              <a:rPr lang="lv-LV" sz="1200" kern="1200" dirty="0" err="1">
                <a:solidFill>
                  <a:schemeClr val="tx1"/>
                </a:solidFill>
                <a:effectLst/>
                <a:latin typeface="+mn-lt"/>
                <a:ea typeface="+mn-ea"/>
                <a:cs typeface="+mn-cs"/>
              </a:rPr>
              <a:t>prostatas</a:t>
            </a:r>
            <a:r>
              <a:rPr lang="lv-LV" sz="1200" kern="1200" dirty="0">
                <a:solidFill>
                  <a:schemeClr val="tx1"/>
                </a:solidFill>
                <a:effectLst/>
                <a:latin typeface="+mn-lt"/>
                <a:ea typeface="+mn-ea"/>
                <a:cs typeface="+mn-cs"/>
              </a:rPr>
              <a:t> vēža pacienti atšķiras no populācijas kopumā. Tas būtu bijis cita veida pētījums.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6</a:t>
            </a:fld>
            <a:endParaRPr lang="en-US"/>
          </a:p>
        </p:txBody>
      </p:sp>
    </p:spTree>
    <p:extLst>
      <p:ext uri="{BB962C8B-B14F-4D97-AF65-F5344CB8AC3E}">
        <p14:creationId xmlns:p14="http://schemas.microsoft.com/office/powerpoint/2010/main" val="9275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7</a:t>
            </a:fld>
            <a:endParaRPr lang="en-US"/>
          </a:p>
        </p:txBody>
      </p:sp>
    </p:spTree>
    <p:extLst>
      <p:ext uri="{BB962C8B-B14F-4D97-AF65-F5344CB8AC3E}">
        <p14:creationId xmlns:p14="http://schemas.microsoft.com/office/powerpoint/2010/main" val="37278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Aptauja ietvēra jautājumus, lai noteiktu demogrāfiskos datus, un dažādus jautājumus, lai noteiktu veselības, ikdienas dzīves aktivitāšu un dzīves kvalitāti, izmantojot trīs apstiprinātus pasākumus, ko parasti izmanto veselības pētījumos:</a:t>
            </a:r>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EQ-5D-5L</a:t>
            </a:r>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EORTC-QLQ-C30 </a:t>
            </a:r>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EPIC-26</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8</a:t>
            </a:fld>
            <a:endParaRPr lang="en-US"/>
          </a:p>
        </p:txBody>
      </p:sp>
    </p:spTree>
    <p:extLst>
      <p:ext uri="{BB962C8B-B14F-4D97-AF65-F5344CB8AC3E}">
        <p14:creationId xmlns:p14="http://schemas.microsoft.com/office/powerpoint/2010/main" val="39852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3000 respondentu izlase ir ļoti liela, un rezultāti ir autoritatīvi.</a:t>
            </a:r>
          </a:p>
          <a:p>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Visās 25 valstīs bija plaša atsaucība, taču no Austrumeiropas bija nepietiekama pārstāvība, bet no Dienvideiropas — neliela pārstāvība.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9</a:t>
            </a:fld>
            <a:endParaRPr lang="en-US"/>
          </a:p>
        </p:txBody>
      </p:sp>
    </p:spTree>
    <p:extLst>
      <p:ext uri="{BB962C8B-B14F-4D97-AF65-F5344CB8AC3E}">
        <p14:creationId xmlns:p14="http://schemas.microsoft.com/office/powerpoint/2010/main" val="350098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1FA7AC5-6045-4418-8E60-F48788734473}"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1FA7AC5-6045-4418-8E60-F48788734473}" type="datetimeFigureOut">
              <a:rPr lang="en-US" smtClean="0"/>
              <a:t>3/22/21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3/22/21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1FA7AC5-6045-4418-8E60-F48788734473}" type="datetimeFigureOut">
              <a:rPr lang="en-US" smtClean="0"/>
              <a:t>3/22/21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3/22/21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3/22/21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3/22/21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A7AC5-6045-4418-8E60-F48788734473}" type="datetimeFigureOut">
              <a:rPr lang="en-US" smtClean="0"/>
              <a:t>3/22/21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721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 </a:t>
            </a:r>
            <a:r>
              <a:rPr lang="en-GB" sz="5400" dirty="0" err="1">
                <a:solidFill>
                  <a:schemeClr val="accent1">
                    <a:lumMod val="50000"/>
                  </a:schemeClr>
                </a:solidFill>
                <a:latin typeface="Roboto" panose="02000000000000000000" pitchFamily="2" charset="0"/>
                <a:ea typeface="Roboto" panose="02000000000000000000" pitchFamily="2" charset="0"/>
              </a:rPr>
              <a:t>pētījums</a:t>
            </a:r>
            <a:endParaRPr lang="en-GB" sz="5400" dirty="0">
              <a:solidFill>
                <a:schemeClr val="accent1">
                  <a:lumMod val="50000"/>
                </a:schemeClr>
              </a:solidFill>
              <a:latin typeface="Roboto" panose="02000000000000000000" pitchFamily="2" charset="0"/>
              <a:ea typeface="Roboto" panose="02000000000000000000" pitchFamily="2" charset="0"/>
            </a:endParaRPr>
          </a:p>
          <a:p>
            <a:r>
              <a:rPr lang="lv-LV" sz="2800" dirty="0" err="1">
                <a:latin typeface="Roboto" panose="02000000000000000000" pitchFamily="2" charset="0"/>
                <a:ea typeface="Roboto" panose="02000000000000000000" pitchFamily="2" charset="0"/>
              </a:rPr>
              <a:t>Europa</a:t>
            </a:r>
            <a:r>
              <a:rPr lang="lv-LV" sz="2800" dirty="0">
                <a:latin typeface="Roboto" panose="02000000000000000000" pitchFamily="2" charset="0"/>
                <a:ea typeface="Roboto" panose="02000000000000000000" pitchFamily="2" charset="0"/>
              </a:rPr>
              <a:t> </a:t>
            </a:r>
            <a:r>
              <a:rPr lang="lv-LV" sz="2800" dirty="0" err="1">
                <a:latin typeface="Roboto" panose="02000000000000000000" pitchFamily="2" charset="0"/>
                <a:ea typeface="Roboto" panose="02000000000000000000" pitchFamily="2" charset="0"/>
              </a:rPr>
              <a:t>Uomo</a:t>
            </a:r>
            <a:r>
              <a:rPr lang="lv-LV" sz="2800" dirty="0">
                <a:latin typeface="Roboto" panose="02000000000000000000" pitchFamily="2" charset="0"/>
                <a:ea typeface="Roboto" panose="02000000000000000000" pitchFamily="2" charset="0"/>
              </a:rPr>
              <a:t> pacienta ziņoti pētījuma rezultāti</a:t>
            </a:r>
            <a:r>
              <a:rPr lang="en-GB" sz="2800" dirty="0">
                <a:latin typeface="Roboto" panose="02000000000000000000" pitchFamily="2" charset="0"/>
                <a:ea typeface="Roboto" panose="02000000000000000000" pitchFamily="2" charset="0"/>
              </a:rPr>
              <a:t> </a:t>
            </a:r>
          </a:p>
          <a:p>
            <a:endParaRPr lang="en-GB" sz="2400" dirty="0">
              <a:latin typeface="Roboto" panose="02000000000000000000" pitchFamily="2" charset="0"/>
              <a:ea typeface="Roboto" panose="02000000000000000000" pitchFamily="2" charset="0"/>
            </a:endParaRPr>
          </a:p>
          <a:p>
            <a:r>
              <a:rPr lang="en-GB" sz="2300" dirty="0" err="1">
                <a:latin typeface="Roboto" panose="02000000000000000000" pitchFamily="2" charset="0"/>
                <a:ea typeface="Roboto" panose="02000000000000000000" pitchFamily="2" charset="0"/>
              </a:rPr>
              <a:t>Pirmais</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prostatas</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vēža</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skarto</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dzīves</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kvalitātes</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pētījums</a:t>
            </a:r>
            <a:r>
              <a:rPr lang="en-GB" sz="2300" dirty="0">
                <a:latin typeface="Roboto" panose="02000000000000000000" pitchFamily="2" charset="0"/>
                <a:ea typeface="Roboto" panose="02000000000000000000" pitchFamily="2" charset="0"/>
              </a:rPr>
              <a:t>, ko </a:t>
            </a:r>
            <a:r>
              <a:rPr lang="en-GB" sz="2300" dirty="0" err="1">
                <a:latin typeface="Roboto" panose="02000000000000000000" pitchFamily="2" charset="0"/>
                <a:ea typeface="Roboto" panose="02000000000000000000" pitchFamily="2" charset="0"/>
              </a:rPr>
              <a:t>pacienti</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veica</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pacientiem</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836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5" name="Rectangle 14">
            <a:extLst>
              <a:ext uri="{FF2B5EF4-FFF2-40B4-BE49-F238E27FC236}">
                <a16:creationId xmlns:a16="http://schemas.microsoft.com/office/drawing/2014/main" id="{798549FF-D602-B242-9B0B-6BBDEAB1D18B}"/>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6" name="Tekstvak 1">
            <a:extLst>
              <a:ext uri="{FF2B5EF4-FFF2-40B4-BE49-F238E27FC236}">
                <a16:creationId xmlns:a16="http://schemas.microsoft.com/office/drawing/2014/main" id="{38CFD700-E3F4-9C43-B700-0E3404A3B4F9}"/>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Respondenta</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profils</a:t>
            </a:r>
            <a:endParaRPr lang="en-US" sz="4600" dirty="0">
              <a:solidFill>
                <a:srgbClr val="757070"/>
              </a:solidFill>
              <a:latin typeface="Roboto" panose="02000000000000000000" pitchFamily="2" charset="0"/>
              <a:cs typeface="Apercu Regular"/>
            </a:endParaRPr>
          </a:p>
        </p:txBody>
      </p:sp>
      <p:pic>
        <p:nvPicPr>
          <p:cNvPr id="19" name="Picture 18" descr="Blue logo.png">
            <a:extLst>
              <a:ext uri="{FF2B5EF4-FFF2-40B4-BE49-F238E27FC236}">
                <a16:creationId xmlns:a16="http://schemas.microsoft.com/office/drawing/2014/main" id="{E20118D8-EC83-5945-B210-F6234D9D9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A39AE16-8093-4749-A432-EEF4FC65C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537353"/>
            <a:ext cx="8548318" cy="4878437"/>
          </a:xfrm>
          <a:prstGeom prst="rect">
            <a:avLst/>
          </a:prstGeom>
        </p:spPr>
      </p:pic>
    </p:spTree>
    <p:extLst>
      <p:ext uri="{BB962C8B-B14F-4D97-AF65-F5344CB8AC3E}">
        <p14:creationId xmlns:p14="http://schemas.microsoft.com/office/powerpoint/2010/main" val="1018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0" name="Rectangle 19">
            <a:extLst>
              <a:ext uri="{FF2B5EF4-FFF2-40B4-BE49-F238E27FC236}">
                <a16:creationId xmlns:a16="http://schemas.microsoft.com/office/drawing/2014/main" id="{3BC76C40-3327-3443-A478-3467DB650E02}"/>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1" name="Tekstvak 1">
            <a:extLst>
              <a:ext uri="{FF2B5EF4-FFF2-40B4-BE49-F238E27FC236}">
                <a16:creationId xmlns:a16="http://schemas.microsoft.com/office/drawing/2014/main" id="{5F7160EC-51F8-9646-9A16-055A71003836}"/>
              </a:ext>
            </a:extLst>
          </p:cNvPr>
          <p:cNvSpPr txBox="1"/>
          <p:nvPr/>
        </p:nvSpPr>
        <p:spPr>
          <a:xfrm>
            <a:off x="1169233" y="187036"/>
            <a:ext cx="6262272" cy="1508105"/>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Respondenta</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profils</a:t>
            </a:r>
            <a:endParaRPr lang="en-US" sz="4600" dirty="0">
              <a:solidFill>
                <a:srgbClr val="757070"/>
              </a:solidFill>
              <a:latin typeface="Roboto" panose="02000000000000000000" pitchFamily="2" charset="0"/>
              <a:cs typeface="Apercu Regular"/>
            </a:endParaRPr>
          </a:p>
          <a:p>
            <a:endParaRPr lang="en-US" sz="4600" dirty="0" err="1">
              <a:solidFill>
                <a:srgbClr val="757070"/>
              </a:solidFill>
              <a:latin typeface="Roboto" panose="02000000000000000000" pitchFamily="2" charset="0"/>
              <a:cs typeface="Apercu Regular"/>
            </a:endParaRPr>
          </a:p>
        </p:txBody>
      </p:sp>
      <p:pic>
        <p:nvPicPr>
          <p:cNvPr id="25" name="Picture 24" descr="Blue logo.png">
            <a:extLst>
              <a:ext uri="{FF2B5EF4-FFF2-40B4-BE49-F238E27FC236}">
                <a16:creationId xmlns:a16="http://schemas.microsoft.com/office/drawing/2014/main" id="{8C8F7FF3-1861-1545-AE92-04962B8D9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33681FAF-6850-B048-B413-55293A6E0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233" y="1606549"/>
            <a:ext cx="8987000" cy="4447016"/>
          </a:xfrm>
          <a:prstGeom prst="rect">
            <a:avLst/>
          </a:prstGeom>
        </p:spPr>
      </p:pic>
    </p:spTree>
    <p:extLst>
      <p:ext uri="{BB962C8B-B14F-4D97-AF65-F5344CB8AC3E}">
        <p14:creationId xmlns:p14="http://schemas.microsoft.com/office/powerpoint/2010/main" val="112328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graphicFrame>
        <p:nvGraphicFramePr>
          <p:cNvPr id="8" name="Grafiek 7">
            <a:extLst>
              <a:ext uri="{FF2B5EF4-FFF2-40B4-BE49-F238E27FC236}">
                <a16:creationId xmlns:a16="http://schemas.microsoft.com/office/drawing/2014/main" id="{46F60063-DFA1-4031-B50D-786756FCF277}"/>
              </a:ext>
            </a:extLst>
          </p:cNvPr>
          <p:cNvGraphicFramePr>
            <a:graphicFrameLocks/>
          </p:cNvGraphicFramePr>
          <p:nvPr/>
        </p:nvGraphicFramePr>
        <p:xfrm>
          <a:off x="-144109" y="12473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482CFB0B-AAF3-754E-9D2E-55B2296C71AC}"/>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4" name="Tekstvak 1">
            <a:extLst>
              <a:ext uri="{FF2B5EF4-FFF2-40B4-BE49-F238E27FC236}">
                <a16:creationId xmlns:a16="http://schemas.microsoft.com/office/drawing/2014/main" id="{402CAA52-814F-3F4F-95A1-0DD335F497AB}"/>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Ārstēšanas</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profils</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5BD6F412-1D11-CA48-A150-411134A0F1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627" y="1559123"/>
            <a:ext cx="8576088" cy="4539412"/>
          </a:xfrm>
          <a:prstGeom prst="rect">
            <a:avLst/>
          </a:prstGeom>
        </p:spPr>
      </p:pic>
    </p:spTree>
    <p:extLst>
      <p:ext uri="{BB962C8B-B14F-4D97-AF65-F5344CB8AC3E}">
        <p14:creationId xmlns:p14="http://schemas.microsoft.com/office/powerpoint/2010/main" val="67999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Analīze</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5078313"/>
          </a:xfrm>
          <a:prstGeom prst="rect">
            <a:avLst/>
          </a:prstGeom>
          <a:noFill/>
        </p:spPr>
        <p:txBody>
          <a:bodyPr wrap="square" rtlCol="0">
            <a:spAutoFit/>
          </a:bodyPr>
          <a:lstStyle/>
          <a:p>
            <a:r>
              <a:rPr lang="lv-LV" sz="2300" dirty="0">
                <a:solidFill>
                  <a:schemeClr val="tx1">
                    <a:lumMod val="65000"/>
                    <a:lumOff val="35000"/>
                  </a:schemeClr>
                </a:solidFill>
                <a:latin typeface="Roboto" panose="02000000000000000000" pitchFamily="2" charset="0"/>
              </a:rPr>
              <a:t>Datu analīzi veica profesore Monika </a:t>
            </a:r>
            <a:r>
              <a:rPr lang="lv-LV" sz="2300" dirty="0" err="1">
                <a:solidFill>
                  <a:schemeClr val="tx1">
                    <a:lumMod val="65000"/>
                    <a:lumOff val="35000"/>
                  </a:schemeClr>
                </a:solidFill>
                <a:latin typeface="Roboto" panose="02000000000000000000" pitchFamily="2" charset="0"/>
              </a:rPr>
              <a:t>Rūbola</a:t>
            </a:r>
            <a:r>
              <a:rPr lang="lv-LV" sz="2300" dirty="0">
                <a:solidFill>
                  <a:schemeClr val="tx1">
                    <a:lumMod val="65000"/>
                    <a:lumOff val="35000"/>
                  </a:schemeClr>
                </a:solidFill>
                <a:latin typeface="Roboto" panose="02000000000000000000" pitchFamily="2" charset="0"/>
              </a:rPr>
              <a:t> (</a:t>
            </a:r>
            <a:r>
              <a:rPr lang="lv-LV" sz="2300" dirty="0" err="1">
                <a:solidFill>
                  <a:schemeClr val="tx1">
                    <a:lumMod val="65000"/>
                    <a:lumOff val="35000"/>
                  </a:schemeClr>
                </a:solidFill>
                <a:latin typeface="Roboto" panose="02000000000000000000" pitchFamily="2" charset="0"/>
              </a:rPr>
              <a:t>Monique</a:t>
            </a:r>
            <a:r>
              <a:rPr lang="lv-LV" sz="2300" dirty="0">
                <a:solidFill>
                  <a:schemeClr val="tx1">
                    <a:lumMod val="65000"/>
                    <a:lumOff val="35000"/>
                  </a:schemeClr>
                </a:solidFill>
                <a:latin typeface="Roboto" panose="02000000000000000000" pitchFamily="2" charset="0"/>
              </a:rPr>
              <a:t> </a:t>
            </a:r>
            <a:r>
              <a:rPr lang="lv-LV" sz="2300" dirty="0" err="1">
                <a:solidFill>
                  <a:schemeClr val="tx1">
                    <a:lumMod val="65000"/>
                    <a:lumOff val="35000"/>
                  </a:schemeClr>
                </a:solidFill>
                <a:latin typeface="Roboto" panose="02000000000000000000" pitchFamily="2" charset="0"/>
              </a:rPr>
              <a:t>Roobol</a:t>
            </a:r>
            <a:r>
              <a:rPr lang="lv-LV" sz="2300" dirty="0">
                <a:solidFill>
                  <a:schemeClr val="tx1">
                    <a:lumMod val="65000"/>
                    <a:lumOff val="35000"/>
                  </a:schemeClr>
                </a:solidFill>
                <a:latin typeface="Roboto" panose="02000000000000000000" pitchFamily="2" charset="0"/>
              </a:rPr>
              <a:t>) un viņas komanda </a:t>
            </a:r>
            <a:r>
              <a:rPr lang="lv-LV" sz="2300" dirty="0" err="1">
                <a:solidFill>
                  <a:schemeClr val="tx1">
                    <a:lumMod val="65000"/>
                    <a:lumOff val="35000"/>
                  </a:schemeClr>
                </a:solidFill>
                <a:latin typeface="Roboto" panose="02000000000000000000" pitchFamily="2" charset="0"/>
              </a:rPr>
              <a:t>Erasmus</a:t>
            </a:r>
            <a:r>
              <a:rPr lang="lv-LV" sz="2300" dirty="0">
                <a:solidFill>
                  <a:schemeClr val="tx1">
                    <a:lumMod val="65000"/>
                    <a:lumOff val="35000"/>
                  </a:schemeClr>
                </a:solidFill>
                <a:latin typeface="Roboto" panose="02000000000000000000" pitchFamily="2" charset="0"/>
              </a:rPr>
              <a:t> Universitātes Medicīnas centra Uroloģijas nodaļā Roterdamā.</a:t>
            </a:r>
          </a:p>
          <a:p>
            <a:endParaRPr lang="lv-LV" sz="2300" dirty="0">
              <a:solidFill>
                <a:schemeClr val="tx1">
                  <a:lumMod val="65000"/>
                  <a:lumOff val="35000"/>
                </a:schemeClr>
              </a:solidFill>
              <a:latin typeface="Roboto" panose="02000000000000000000" pitchFamily="2" charset="0"/>
            </a:endParaRPr>
          </a:p>
          <a:p>
            <a:r>
              <a:rPr lang="lv-LV" sz="2300" dirty="0">
                <a:solidFill>
                  <a:schemeClr val="tx1">
                    <a:lumMod val="65000"/>
                    <a:lumOff val="35000"/>
                  </a:schemeClr>
                </a:solidFill>
                <a:latin typeface="Roboto" panose="02000000000000000000" pitchFamily="2" charset="0"/>
              </a:rPr>
              <a:t>Viņu analīze sniedza secinājumus šeit un zinātniskajos dokumentos.</a:t>
            </a:r>
          </a:p>
          <a:p>
            <a:endParaRPr lang="lv-LV" sz="2300" dirty="0">
              <a:solidFill>
                <a:schemeClr val="tx1">
                  <a:lumMod val="65000"/>
                  <a:lumOff val="35000"/>
                </a:schemeClr>
              </a:solidFill>
              <a:latin typeface="Roboto" panose="02000000000000000000" pitchFamily="2" charset="0"/>
            </a:endParaRPr>
          </a:p>
          <a:p>
            <a:r>
              <a:rPr lang="lv-LV" sz="2300" dirty="0">
                <a:solidFill>
                  <a:schemeClr val="tx1">
                    <a:lumMod val="65000"/>
                    <a:lumOff val="35000"/>
                  </a:schemeClr>
                </a:solidFill>
                <a:latin typeface="Roboto" panose="02000000000000000000" pitchFamily="2" charset="0"/>
              </a:rPr>
              <a:t>Daži no atklājumiem šeit ir balstīti uz neapstrādātām aptaujas atbildēm, un statistiskā nozīmība nav aprēķināta vai parādīta.</a:t>
            </a:r>
          </a:p>
          <a:p>
            <a:endParaRPr lang="lv-LV" sz="2300" dirty="0">
              <a:solidFill>
                <a:schemeClr val="tx1">
                  <a:lumMod val="65000"/>
                  <a:lumOff val="35000"/>
                </a:schemeClr>
              </a:solidFill>
              <a:latin typeface="Roboto" panose="02000000000000000000" pitchFamily="2" charset="0"/>
            </a:endParaRPr>
          </a:p>
          <a:p>
            <a:r>
              <a:rPr lang="lv-LV" sz="2300" dirty="0">
                <a:solidFill>
                  <a:schemeClr val="tx1">
                    <a:lumMod val="65000"/>
                    <a:lumOff val="35000"/>
                  </a:schemeClr>
                </a:solidFill>
                <a:latin typeface="Roboto" panose="02000000000000000000" pitchFamily="2" charset="0"/>
              </a:rPr>
              <a:t>Tomēr visi atklājumi palīdz sniegt svarīgu informāciju klīnisko lēmumu pieņemšanai, padarot tos klīniski nozīmīgus.</a:t>
            </a:r>
          </a:p>
          <a:p>
            <a:endParaRPr lang="lv-LV"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29845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4" name="Rectangle 3">
            <a:extLst>
              <a:ext uri="{FF2B5EF4-FFF2-40B4-BE49-F238E27FC236}">
                <a16:creationId xmlns:a16="http://schemas.microsoft.com/office/drawing/2014/main" id="{31CF265C-5702-9E41-B739-2041CD7F35AF}"/>
              </a:ext>
            </a:extLst>
          </p:cNvPr>
          <p:cNvSpPr/>
          <p:nvPr/>
        </p:nvSpPr>
        <p:spPr>
          <a:xfrm>
            <a:off x="832335" y="857143"/>
            <a:ext cx="6737698" cy="1508105"/>
          </a:xfrm>
          <a:prstGeom prst="rect">
            <a:avLst/>
          </a:prstGeom>
        </p:spPr>
        <p:txBody>
          <a:bodyPr wrap="square">
            <a:spAutoFit/>
          </a:bodyPr>
          <a:lstStyle/>
          <a:p>
            <a:r>
              <a:rPr lang="en-GB" sz="5400" dirty="0">
                <a:solidFill>
                  <a:schemeClr val="accent1">
                    <a:lumMod val="50000"/>
                  </a:schemeClr>
                </a:solidFill>
                <a:latin typeface="Roboto" panose="02000000000000000000" pitchFamily="2" charset="0"/>
              </a:rPr>
              <a:t>EUPROMS </a:t>
            </a:r>
            <a:r>
              <a:rPr lang="en-GB" sz="5400" dirty="0" err="1">
                <a:solidFill>
                  <a:schemeClr val="accent1">
                    <a:lumMod val="50000"/>
                  </a:schemeClr>
                </a:solidFill>
                <a:latin typeface="Roboto" panose="02000000000000000000" pitchFamily="2" charset="0"/>
              </a:rPr>
              <a:t>pētījums</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Rezultāti</a:t>
            </a:r>
            <a:r>
              <a:rPr lang="en-GB" sz="2800" dirty="0">
                <a:latin typeface="Roboto" panose="02000000000000000000" pitchFamily="2" charset="0"/>
              </a:rPr>
              <a:t>: </a:t>
            </a:r>
            <a:r>
              <a:rPr lang="en-GB" sz="2800" dirty="0" err="1">
                <a:latin typeface="Roboto" panose="02000000000000000000" pitchFamily="2" charset="0"/>
              </a:rPr>
              <a:t>vispārēja</a:t>
            </a:r>
            <a:r>
              <a:rPr lang="en-GB" sz="2800" dirty="0">
                <a:latin typeface="Roboto" panose="02000000000000000000" pitchFamily="2" charset="0"/>
              </a:rPr>
              <a:t> </a:t>
            </a:r>
            <a:r>
              <a:rPr lang="en-GB" sz="2800" dirty="0" err="1">
                <a:latin typeface="Roboto" panose="02000000000000000000" pitchFamily="2" charset="0"/>
              </a:rPr>
              <a:t>dzīves</a:t>
            </a:r>
            <a:r>
              <a:rPr lang="en-GB" sz="2800" dirty="0">
                <a:latin typeface="Roboto" panose="02000000000000000000" pitchFamily="2" charset="0"/>
              </a:rPr>
              <a:t> </a:t>
            </a:r>
            <a:r>
              <a:rPr lang="en-GB" sz="2800" dirty="0" err="1">
                <a:latin typeface="Roboto" panose="02000000000000000000" pitchFamily="2" charset="0"/>
              </a:rPr>
              <a:t>kvalitāte</a:t>
            </a:r>
            <a:endParaRPr lang="en-GB" sz="2800" dirty="0">
              <a:latin typeface="Roboto" panose="02000000000000000000" pitchFamily="2" charset="0"/>
            </a:endParaRPr>
          </a:p>
        </p:txBody>
      </p:sp>
    </p:spTree>
    <p:extLst>
      <p:ext uri="{BB962C8B-B14F-4D97-AF65-F5344CB8AC3E}">
        <p14:creationId xmlns:p14="http://schemas.microsoft.com/office/powerpoint/2010/main" val="274066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F7339B80-39F5-904C-8C67-D48A2E8DD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464" y="1812019"/>
            <a:ext cx="9483071" cy="3057473"/>
          </a:xfrm>
          <a:prstGeom prst="rect">
            <a:avLst/>
          </a:prstGeom>
        </p:spPr>
      </p:pic>
    </p:spTree>
    <p:extLst>
      <p:ext uri="{BB962C8B-B14F-4D97-AF65-F5344CB8AC3E}">
        <p14:creationId xmlns:p14="http://schemas.microsoft.com/office/powerpoint/2010/main" val="10169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D513BDBB-B4BA-B84E-9B53-642C424C1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205" y="765604"/>
            <a:ext cx="9436516" cy="4783338"/>
          </a:xfrm>
          <a:prstGeom prst="rect">
            <a:avLst/>
          </a:prstGeom>
        </p:spPr>
      </p:pic>
    </p:spTree>
    <p:extLst>
      <p:ext uri="{BB962C8B-B14F-4D97-AF65-F5344CB8AC3E}">
        <p14:creationId xmlns:p14="http://schemas.microsoft.com/office/powerpoint/2010/main" val="4477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984738" y="180753"/>
            <a:ext cx="10858152"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a:t>
            </a:r>
            <a:r>
              <a:rPr lang="en-GB" sz="5400" dirty="0" err="1">
                <a:solidFill>
                  <a:schemeClr val="accent1">
                    <a:lumMod val="50000"/>
                  </a:schemeClr>
                </a:solidFill>
                <a:latin typeface="Roboto" panose="02000000000000000000" pitchFamily="2" charset="0"/>
              </a:rPr>
              <a:t>pētījums</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Rezultāti</a:t>
            </a:r>
            <a:r>
              <a:rPr lang="en-GB" sz="2800" dirty="0">
                <a:latin typeface="Roboto" panose="02000000000000000000" pitchFamily="2" charset="0"/>
              </a:rPr>
              <a:t>: </a:t>
            </a:r>
            <a:r>
              <a:rPr lang="en-GB" sz="2800" dirty="0" err="1">
                <a:latin typeface="Roboto" panose="02000000000000000000" pitchFamily="2" charset="0"/>
              </a:rPr>
              <a:t>diskomforts</a:t>
            </a:r>
            <a:r>
              <a:rPr lang="en-GB" sz="2800" dirty="0">
                <a:latin typeface="Roboto" panose="02000000000000000000" pitchFamily="2" charset="0"/>
              </a:rPr>
              <a:t>, </a:t>
            </a:r>
            <a:r>
              <a:rPr lang="en-GB" sz="2800" dirty="0" err="1">
                <a:latin typeface="Roboto" panose="02000000000000000000" pitchFamily="2" charset="0"/>
              </a:rPr>
              <a:t>nogurums</a:t>
            </a:r>
            <a:r>
              <a:rPr lang="en-GB" sz="2800" dirty="0">
                <a:latin typeface="Roboto" panose="02000000000000000000" pitchFamily="2" charset="0"/>
              </a:rPr>
              <a:t>, </a:t>
            </a:r>
            <a:r>
              <a:rPr lang="en-GB" sz="2800" dirty="0" err="1">
                <a:latin typeface="Roboto" panose="02000000000000000000" pitchFamily="2" charset="0"/>
              </a:rPr>
              <a:t>bezmiegs</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66451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615BED1F-3548-3848-8BAB-BD6C7D55A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1126" y="1056286"/>
            <a:ext cx="9129984" cy="4879819"/>
          </a:xfrm>
          <a:prstGeom prst="rect">
            <a:avLst/>
          </a:prstGeom>
        </p:spPr>
      </p:pic>
    </p:spTree>
    <p:extLst>
      <p:ext uri="{BB962C8B-B14F-4D97-AF65-F5344CB8AC3E}">
        <p14:creationId xmlns:p14="http://schemas.microsoft.com/office/powerpoint/2010/main" val="279843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9755049C-D6B5-B546-8D38-F5D757086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184" y="1353600"/>
            <a:ext cx="9198012" cy="4297692"/>
          </a:xfrm>
          <a:prstGeom prst="rect">
            <a:avLst/>
          </a:prstGeom>
        </p:spPr>
      </p:pic>
    </p:spTree>
    <p:extLst>
      <p:ext uri="{BB962C8B-B14F-4D97-AF65-F5344CB8AC3E}">
        <p14:creationId xmlns:p14="http://schemas.microsoft.com/office/powerpoint/2010/main" val="34682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599607" y="187036"/>
            <a:ext cx="8031112"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Par </a:t>
            </a:r>
            <a:r>
              <a:rPr lang="en-US" sz="4600" dirty="0" err="1">
                <a:solidFill>
                  <a:srgbClr val="757070"/>
                </a:solidFill>
                <a:latin typeface="Roboto" panose="02000000000000000000" pitchFamily="2" charset="0"/>
                <a:ea typeface="Roboto" panose="02000000000000000000" pitchFamily="2" charset="0"/>
                <a:cs typeface="Apercu Regular"/>
              </a:rPr>
              <a:t>šo</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prezentāciju</a:t>
            </a: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277820"/>
          </a:xfrm>
          <a:prstGeom prst="rect">
            <a:avLst/>
          </a:prstGeom>
          <a:noFill/>
        </p:spPr>
        <p:txBody>
          <a:bodyPr wrap="square" rtlCol="0">
            <a:spAutoFit/>
          </a:bodyPr>
          <a:lstStyle/>
          <a:p>
            <a:r>
              <a:rPr lang="lv-LV" sz="2300" dirty="0">
                <a:solidFill>
                  <a:schemeClr val="tx1">
                    <a:lumMod val="65000"/>
                    <a:lumOff val="35000"/>
                  </a:schemeClr>
                </a:solidFill>
                <a:latin typeface="Roboto" panose="02000000000000000000" pitchFamily="2" charset="0"/>
                <a:ea typeface="Roboto" panose="02000000000000000000" pitchFamily="2" charset="0"/>
              </a:rPr>
              <a:t>Šī prezentācija ir paredzēta </a:t>
            </a:r>
            <a:r>
              <a:rPr lang="lv-LV" sz="2300" dirty="0" err="1">
                <a:solidFill>
                  <a:schemeClr val="tx1">
                    <a:lumMod val="65000"/>
                    <a:lumOff val="35000"/>
                  </a:schemeClr>
                </a:solidFill>
                <a:latin typeface="Roboto" panose="02000000000000000000" pitchFamily="2" charset="0"/>
                <a:ea typeface="Roboto" panose="02000000000000000000" pitchFamily="2" charset="0"/>
              </a:rPr>
              <a:t>prostatas</a:t>
            </a:r>
            <a:r>
              <a:rPr lang="lv-LV" sz="2300" dirty="0">
                <a:solidFill>
                  <a:schemeClr val="tx1">
                    <a:lumMod val="65000"/>
                    <a:lumOff val="35000"/>
                  </a:schemeClr>
                </a:solidFill>
                <a:latin typeface="Roboto" panose="02000000000000000000" pitchFamily="2" charset="0"/>
                <a:ea typeface="Roboto" panose="02000000000000000000" pitchFamily="2" charset="0"/>
              </a:rPr>
              <a:t> vēža slimnieku grupām un plašākai sabiedrībai</a:t>
            </a:r>
          </a:p>
          <a:p>
            <a:endParaRPr lang="lv-LV" sz="2300" dirty="0">
              <a:solidFill>
                <a:schemeClr val="tx1">
                  <a:lumMod val="65000"/>
                  <a:lumOff val="35000"/>
                </a:schemeClr>
              </a:solidFill>
              <a:latin typeface="Roboto" panose="02000000000000000000" pitchFamily="2" charset="0"/>
              <a:ea typeface="Roboto" panose="02000000000000000000" pitchFamily="2" charset="0"/>
            </a:endParaRPr>
          </a:p>
          <a:p>
            <a:r>
              <a:rPr lang="lv-LV" sz="2300" dirty="0">
                <a:solidFill>
                  <a:schemeClr val="tx1">
                    <a:lumMod val="65000"/>
                    <a:lumOff val="35000"/>
                  </a:schemeClr>
                </a:solidFill>
                <a:latin typeface="Roboto" panose="02000000000000000000" pitchFamily="2" charset="0"/>
                <a:ea typeface="Roboto" panose="02000000000000000000" pitchFamily="2" charset="0"/>
              </a:rPr>
              <a:t>Jūs drīkstat bez atļaujas publiskot rezultātus, taču jums vienmēr ir jāatsaucas uz </a:t>
            </a:r>
            <a:r>
              <a:rPr lang="lv-LV" sz="2300" dirty="0" err="1">
                <a:solidFill>
                  <a:schemeClr val="tx1">
                    <a:lumMod val="65000"/>
                    <a:lumOff val="35000"/>
                  </a:schemeClr>
                </a:solidFill>
                <a:latin typeface="Roboto" panose="02000000000000000000" pitchFamily="2" charset="0"/>
                <a:ea typeface="Roboto" panose="02000000000000000000" pitchFamily="2" charset="0"/>
              </a:rPr>
              <a:t>Europa</a:t>
            </a:r>
            <a:r>
              <a:rPr lang="lv-LV" sz="2300" dirty="0">
                <a:solidFill>
                  <a:schemeClr val="tx1">
                    <a:lumMod val="65000"/>
                    <a:lumOff val="35000"/>
                  </a:schemeClr>
                </a:solidFill>
                <a:latin typeface="Roboto" panose="02000000000000000000" pitchFamily="2" charset="0"/>
                <a:ea typeface="Roboto" panose="02000000000000000000" pitchFamily="2" charset="0"/>
              </a:rPr>
              <a:t> </a:t>
            </a:r>
            <a:r>
              <a:rPr lang="lv-LV" sz="2300" dirty="0" err="1">
                <a:solidFill>
                  <a:schemeClr val="tx1">
                    <a:lumMod val="65000"/>
                    <a:lumOff val="35000"/>
                  </a:schemeClr>
                </a:solidFill>
                <a:latin typeface="Roboto" panose="02000000000000000000" pitchFamily="2" charset="0"/>
                <a:ea typeface="Roboto" panose="02000000000000000000" pitchFamily="2" charset="0"/>
              </a:rPr>
              <a:t>Uomo</a:t>
            </a:r>
            <a:r>
              <a:rPr lang="lv-LV" sz="2300" dirty="0">
                <a:solidFill>
                  <a:schemeClr val="tx1">
                    <a:lumMod val="65000"/>
                    <a:lumOff val="35000"/>
                  </a:schemeClr>
                </a:solidFill>
                <a:latin typeface="Roboto" panose="02000000000000000000" pitchFamily="2" charset="0"/>
                <a:ea typeface="Roboto" panose="02000000000000000000" pitchFamily="2" charset="0"/>
              </a:rPr>
              <a:t> EUPROMS pētījumu</a:t>
            </a:r>
          </a:p>
          <a:p>
            <a:endParaRPr lang="lv-LV" sz="2300" dirty="0">
              <a:solidFill>
                <a:schemeClr val="tx1">
                  <a:lumMod val="65000"/>
                  <a:lumOff val="35000"/>
                </a:schemeClr>
              </a:solidFill>
              <a:latin typeface="Roboto" panose="02000000000000000000" pitchFamily="2" charset="0"/>
              <a:ea typeface="Roboto" panose="02000000000000000000" pitchFamily="2" charset="0"/>
            </a:endParaRPr>
          </a:p>
          <a:p>
            <a:r>
              <a:rPr lang="lv-LV" sz="2300" dirty="0">
                <a:solidFill>
                  <a:schemeClr val="tx1">
                    <a:lumMod val="65000"/>
                    <a:lumOff val="35000"/>
                  </a:schemeClr>
                </a:solidFill>
                <a:latin typeface="Roboto" panose="02000000000000000000" pitchFamily="2" charset="0"/>
                <a:ea typeface="Roboto" panose="02000000000000000000" pitchFamily="2" charset="0"/>
              </a:rPr>
              <a:t>Ja reproducējat kādu no diagrammām, tajās jābūt atsaucēm uz </a:t>
            </a:r>
            <a:r>
              <a:rPr lang="lv-LV" sz="2300" dirty="0" err="1">
                <a:solidFill>
                  <a:schemeClr val="tx1">
                    <a:lumMod val="65000"/>
                    <a:lumOff val="35000"/>
                  </a:schemeClr>
                </a:solidFill>
                <a:latin typeface="Roboto" panose="02000000000000000000" pitchFamily="2" charset="0"/>
                <a:ea typeface="Roboto" panose="02000000000000000000" pitchFamily="2" charset="0"/>
              </a:rPr>
              <a:t>Europa</a:t>
            </a:r>
            <a:r>
              <a:rPr lang="lv-LV" sz="2300" dirty="0">
                <a:solidFill>
                  <a:schemeClr val="tx1">
                    <a:lumMod val="65000"/>
                    <a:lumOff val="35000"/>
                  </a:schemeClr>
                </a:solidFill>
                <a:latin typeface="Roboto" panose="02000000000000000000" pitchFamily="2" charset="0"/>
                <a:ea typeface="Roboto" panose="02000000000000000000" pitchFamily="2" charset="0"/>
              </a:rPr>
              <a:t> </a:t>
            </a:r>
            <a:r>
              <a:rPr lang="lv-LV" sz="2300" dirty="0" err="1">
                <a:solidFill>
                  <a:schemeClr val="tx1">
                    <a:lumMod val="65000"/>
                    <a:lumOff val="35000"/>
                  </a:schemeClr>
                </a:solidFill>
                <a:latin typeface="Roboto" panose="02000000000000000000" pitchFamily="2" charset="0"/>
                <a:ea typeface="Roboto" panose="02000000000000000000" pitchFamily="2" charset="0"/>
              </a:rPr>
              <a:t>Uomo</a:t>
            </a:r>
            <a:r>
              <a:rPr lang="lv-LV" sz="2300" dirty="0">
                <a:solidFill>
                  <a:schemeClr val="tx1">
                    <a:lumMod val="65000"/>
                    <a:lumOff val="35000"/>
                  </a:schemeClr>
                </a:solidFill>
                <a:latin typeface="Roboto" panose="02000000000000000000" pitchFamily="2" charset="0"/>
                <a:ea typeface="Roboto" panose="02000000000000000000" pitchFamily="2" charset="0"/>
              </a:rPr>
              <a:t> EUPROMS pētījumu</a:t>
            </a:r>
          </a:p>
          <a:p>
            <a:endParaRPr lang="lv-LV"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17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7CD32580-4016-B34C-9E26-BD8D16F9E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363" y="1014230"/>
            <a:ext cx="9275274" cy="4829539"/>
          </a:xfrm>
          <a:prstGeom prst="rect">
            <a:avLst/>
          </a:prstGeom>
        </p:spPr>
      </p:pic>
    </p:spTree>
    <p:extLst>
      <p:ext uri="{BB962C8B-B14F-4D97-AF65-F5344CB8AC3E}">
        <p14:creationId xmlns:p14="http://schemas.microsoft.com/office/powerpoint/2010/main" val="98371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a:t>
            </a:r>
            <a:r>
              <a:rPr lang="en-GB" sz="5400" dirty="0" err="1">
                <a:solidFill>
                  <a:schemeClr val="accent1">
                    <a:lumMod val="50000"/>
                  </a:schemeClr>
                </a:solidFill>
                <a:latin typeface="Roboto" panose="02000000000000000000" pitchFamily="2" charset="0"/>
              </a:rPr>
              <a:t>pētījums</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Rezultāti</a:t>
            </a:r>
            <a:r>
              <a:rPr lang="en-GB" sz="2800" dirty="0">
                <a:latin typeface="Roboto" panose="02000000000000000000" pitchFamily="2" charset="0"/>
              </a:rPr>
              <a:t>: </a:t>
            </a:r>
            <a:r>
              <a:rPr lang="en-GB" sz="2800" dirty="0" err="1">
                <a:latin typeface="Roboto" panose="02000000000000000000" pitchFamily="2" charset="0"/>
              </a:rPr>
              <a:t>garīgā</a:t>
            </a:r>
            <a:r>
              <a:rPr lang="en-GB" sz="2800" dirty="0">
                <a:latin typeface="Roboto" panose="02000000000000000000" pitchFamily="2" charset="0"/>
              </a:rPr>
              <a:t> </a:t>
            </a:r>
            <a:r>
              <a:rPr lang="en-GB" sz="2800" dirty="0" err="1">
                <a:latin typeface="Roboto" panose="02000000000000000000" pitchFamily="2" charset="0"/>
              </a:rPr>
              <a:t>veselība</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146129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B4823588-125D-F44B-89BC-4A46B8FBF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806" y="406627"/>
            <a:ext cx="7686593" cy="6202285"/>
          </a:xfrm>
          <a:prstGeom prst="rect">
            <a:avLst/>
          </a:prstGeom>
        </p:spPr>
      </p:pic>
    </p:spTree>
    <p:extLst>
      <p:ext uri="{BB962C8B-B14F-4D97-AF65-F5344CB8AC3E}">
        <p14:creationId xmlns:p14="http://schemas.microsoft.com/office/powerpoint/2010/main" val="82772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8208405-9B2B-BA45-A4CE-FD8CFC02F7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718" y="452865"/>
            <a:ext cx="7551682" cy="5741882"/>
          </a:xfrm>
          <a:prstGeom prst="rect">
            <a:avLst/>
          </a:prstGeom>
        </p:spPr>
      </p:pic>
    </p:spTree>
    <p:extLst>
      <p:ext uri="{BB962C8B-B14F-4D97-AF65-F5344CB8AC3E}">
        <p14:creationId xmlns:p14="http://schemas.microsoft.com/office/powerpoint/2010/main" val="427226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DB4B7355-E716-114C-8080-573B869A30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9056" y="618053"/>
            <a:ext cx="8789649" cy="5273789"/>
          </a:xfrm>
          <a:prstGeom prst="rect">
            <a:avLst/>
          </a:prstGeom>
        </p:spPr>
      </p:pic>
    </p:spTree>
    <p:extLst>
      <p:ext uri="{BB962C8B-B14F-4D97-AF65-F5344CB8AC3E}">
        <p14:creationId xmlns:p14="http://schemas.microsoft.com/office/powerpoint/2010/main" val="35484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19BC6DB4-4AE6-354B-AE9C-32B04A311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623" y="942943"/>
            <a:ext cx="9272753" cy="4972114"/>
          </a:xfrm>
          <a:prstGeom prst="rect">
            <a:avLst/>
          </a:prstGeom>
        </p:spPr>
      </p:pic>
    </p:spTree>
    <p:extLst>
      <p:ext uri="{BB962C8B-B14F-4D97-AF65-F5344CB8AC3E}">
        <p14:creationId xmlns:p14="http://schemas.microsoft.com/office/powerpoint/2010/main" val="60399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a:t>
            </a:r>
            <a:r>
              <a:rPr lang="en-GB" sz="5400" dirty="0" err="1">
                <a:solidFill>
                  <a:schemeClr val="accent1">
                    <a:lumMod val="50000"/>
                  </a:schemeClr>
                </a:solidFill>
                <a:latin typeface="Roboto" panose="02000000000000000000" pitchFamily="2" charset="0"/>
              </a:rPr>
              <a:t>pētījums</a:t>
            </a:r>
            <a:endParaRPr lang="en-GB" sz="5400" dirty="0">
              <a:solidFill>
                <a:schemeClr val="accent1">
                  <a:lumMod val="50000"/>
                </a:schemeClr>
              </a:solidFill>
              <a:latin typeface="Roboto" panose="02000000000000000000" pitchFamily="2" charset="0"/>
            </a:endParaRPr>
          </a:p>
          <a:p>
            <a:endParaRPr lang="en-GB" dirty="0">
              <a:latin typeface="Roboto" panose="02000000000000000000" pitchFamily="2" charset="0"/>
            </a:endParaRPr>
          </a:p>
          <a:p>
            <a:r>
              <a:rPr lang="en-GB" sz="2800" dirty="0" err="1">
                <a:latin typeface="Roboto" panose="02000000000000000000" pitchFamily="2" charset="0"/>
              </a:rPr>
              <a:t>Rezultāti</a:t>
            </a:r>
            <a:r>
              <a:rPr lang="en-GB" sz="2800" dirty="0">
                <a:latin typeface="Roboto" panose="02000000000000000000" pitchFamily="2" charset="0"/>
              </a:rPr>
              <a:t>: </a:t>
            </a:r>
            <a:r>
              <a:rPr lang="en-GB" sz="2800" dirty="0" err="1">
                <a:latin typeface="Roboto" panose="02000000000000000000" pitchFamily="2" charset="0"/>
              </a:rPr>
              <a:t>seksuālā</a:t>
            </a:r>
            <a:r>
              <a:rPr lang="en-GB" sz="2800" dirty="0">
                <a:latin typeface="Roboto" panose="02000000000000000000" pitchFamily="2" charset="0"/>
              </a:rPr>
              <a:t> </a:t>
            </a:r>
            <a:r>
              <a:rPr lang="en-GB" sz="2800" dirty="0" err="1">
                <a:latin typeface="Roboto" panose="02000000000000000000" pitchFamily="2" charset="0"/>
              </a:rPr>
              <a:t>funkcija</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2040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F7B00A1A-EA32-6542-8129-6B344C9CF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8899" y="690484"/>
            <a:ext cx="8519826" cy="5155964"/>
          </a:xfrm>
          <a:prstGeom prst="rect">
            <a:avLst/>
          </a:prstGeom>
        </p:spPr>
      </p:pic>
    </p:spTree>
    <p:extLst>
      <p:ext uri="{BB962C8B-B14F-4D97-AF65-F5344CB8AC3E}">
        <p14:creationId xmlns:p14="http://schemas.microsoft.com/office/powerpoint/2010/main" val="1419523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9EAF02E1-83EA-6D49-B736-5324D75E2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0770" y="655362"/>
            <a:ext cx="8579787" cy="5547276"/>
          </a:xfrm>
          <a:prstGeom prst="rect">
            <a:avLst/>
          </a:prstGeom>
        </p:spPr>
      </p:pic>
    </p:spTree>
    <p:extLst>
      <p:ext uri="{BB962C8B-B14F-4D97-AF65-F5344CB8AC3E}">
        <p14:creationId xmlns:p14="http://schemas.microsoft.com/office/powerpoint/2010/main" val="111822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BF0C059B-CA5C-5844-A6AD-87FB6149E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3679" y="929003"/>
            <a:ext cx="8924561" cy="4585378"/>
          </a:xfrm>
          <a:prstGeom prst="rect">
            <a:avLst/>
          </a:prstGeom>
        </p:spPr>
      </p:pic>
    </p:spTree>
    <p:extLst>
      <p:ext uri="{BB962C8B-B14F-4D97-AF65-F5344CB8AC3E}">
        <p14:creationId xmlns:p14="http://schemas.microsoft.com/office/powerpoint/2010/main" val="246868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 </a:t>
            </a:r>
            <a:r>
              <a:rPr lang="en-GB" sz="5400" dirty="0" err="1">
                <a:solidFill>
                  <a:schemeClr val="accent1">
                    <a:lumMod val="50000"/>
                  </a:schemeClr>
                </a:solidFill>
                <a:latin typeface="Roboto" panose="02000000000000000000" pitchFamily="2" charset="0"/>
                <a:ea typeface="Roboto" panose="02000000000000000000" pitchFamily="2" charset="0"/>
              </a:rPr>
              <a:t>pētījums</a:t>
            </a:r>
            <a:endParaRPr lang="en-GB" dirty="0">
              <a:latin typeface="Roboto" panose="02000000000000000000" pitchFamily="2" charset="0"/>
              <a:ea typeface="Roboto" panose="02000000000000000000" pitchFamily="2" charset="0"/>
            </a:endParaRPr>
          </a:p>
          <a:p>
            <a:r>
              <a:rPr lang="en-GB" sz="2800" dirty="0" err="1">
                <a:latin typeface="Roboto" panose="02000000000000000000" pitchFamily="2" charset="0"/>
                <a:ea typeface="Roboto" panose="02000000000000000000" pitchFamily="2" charset="0"/>
              </a:rPr>
              <a:t>Pamatinformācija</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7842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29543D5D-6F4A-4E49-8B8F-AAC35D9CE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9154" y="659901"/>
            <a:ext cx="7581246" cy="5385299"/>
          </a:xfrm>
          <a:prstGeom prst="rect">
            <a:avLst/>
          </a:prstGeom>
        </p:spPr>
      </p:pic>
    </p:spTree>
    <p:extLst>
      <p:ext uri="{BB962C8B-B14F-4D97-AF65-F5344CB8AC3E}">
        <p14:creationId xmlns:p14="http://schemas.microsoft.com/office/powerpoint/2010/main" val="252313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F0A07EA9-32E3-2B4B-AF1D-37D9F85360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936" y="1934454"/>
            <a:ext cx="9584128" cy="2329935"/>
          </a:xfrm>
          <a:prstGeom prst="rect">
            <a:avLst/>
          </a:prstGeom>
        </p:spPr>
      </p:pic>
    </p:spTree>
    <p:extLst>
      <p:ext uri="{BB962C8B-B14F-4D97-AF65-F5344CB8AC3E}">
        <p14:creationId xmlns:p14="http://schemas.microsoft.com/office/powerpoint/2010/main" val="368026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a:t>
            </a:r>
            <a:r>
              <a:rPr lang="en-GB" sz="5400" dirty="0" err="1">
                <a:solidFill>
                  <a:schemeClr val="accent1">
                    <a:lumMod val="50000"/>
                  </a:schemeClr>
                </a:solidFill>
                <a:latin typeface="Roboto" panose="02000000000000000000" pitchFamily="2" charset="0"/>
              </a:rPr>
              <a:t>pētījums</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Rezultāti</a:t>
            </a:r>
            <a:r>
              <a:rPr lang="en-GB" sz="2800" dirty="0">
                <a:latin typeface="Roboto" panose="02000000000000000000" pitchFamily="2" charset="0"/>
              </a:rPr>
              <a:t>: </a:t>
            </a:r>
            <a:r>
              <a:rPr lang="en-GB" sz="2800" dirty="0" err="1">
                <a:latin typeface="Roboto" panose="02000000000000000000" pitchFamily="2" charset="0"/>
              </a:rPr>
              <a:t>urīna</a:t>
            </a:r>
            <a:r>
              <a:rPr lang="en-GB" sz="2800" dirty="0">
                <a:latin typeface="Roboto" panose="02000000000000000000" pitchFamily="2" charset="0"/>
              </a:rPr>
              <a:t> </a:t>
            </a:r>
            <a:r>
              <a:rPr lang="en-GB" sz="2800" dirty="0" err="1">
                <a:latin typeface="Roboto" panose="02000000000000000000" pitchFamily="2" charset="0"/>
              </a:rPr>
              <a:t>nesaturēšana</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981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B007173-A580-3448-887B-EAD8685B84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831" y="549729"/>
            <a:ext cx="8891992" cy="5503836"/>
          </a:xfrm>
          <a:prstGeom prst="rect">
            <a:avLst/>
          </a:prstGeom>
        </p:spPr>
      </p:pic>
    </p:spTree>
    <p:extLst>
      <p:ext uri="{BB962C8B-B14F-4D97-AF65-F5344CB8AC3E}">
        <p14:creationId xmlns:p14="http://schemas.microsoft.com/office/powerpoint/2010/main" val="20293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D447203A-E3ED-584F-AEE5-45026E0A6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686" y="586189"/>
            <a:ext cx="9272753" cy="5116002"/>
          </a:xfrm>
          <a:prstGeom prst="rect">
            <a:avLst/>
          </a:prstGeom>
        </p:spPr>
      </p:pic>
    </p:spTree>
    <p:extLst>
      <p:ext uri="{BB962C8B-B14F-4D97-AF65-F5344CB8AC3E}">
        <p14:creationId xmlns:p14="http://schemas.microsoft.com/office/powerpoint/2010/main" val="4923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7EF55EC3-6F48-2A4F-A55B-9677B123D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623" y="775074"/>
            <a:ext cx="9272753" cy="5307852"/>
          </a:xfrm>
          <a:prstGeom prst="rect">
            <a:avLst/>
          </a:prstGeom>
        </p:spPr>
      </p:pic>
    </p:spTree>
    <p:extLst>
      <p:ext uri="{BB962C8B-B14F-4D97-AF65-F5344CB8AC3E}">
        <p14:creationId xmlns:p14="http://schemas.microsoft.com/office/powerpoint/2010/main" val="345010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7AA4852A-F173-7A4D-9957-61B15E56D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036" y="1243158"/>
            <a:ext cx="9396542" cy="4439056"/>
          </a:xfrm>
          <a:prstGeom prst="rect">
            <a:avLst/>
          </a:prstGeom>
        </p:spPr>
      </p:pic>
    </p:spTree>
    <p:extLst>
      <p:ext uri="{BB962C8B-B14F-4D97-AF65-F5344CB8AC3E}">
        <p14:creationId xmlns:p14="http://schemas.microsoft.com/office/powerpoint/2010/main" val="10262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7E236AF0-2EEF-6043-8A24-F5ADC0226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977" y="901833"/>
            <a:ext cx="7545466" cy="5151732"/>
          </a:xfrm>
          <a:prstGeom prst="rect">
            <a:avLst/>
          </a:prstGeom>
        </p:spPr>
      </p:pic>
    </p:spTree>
    <p:extLst>
      <p:ext uri="{BB962C8B-B14F-4D97-AF65-F5344CB8AC3E}">
        <p14:creationId xmlns:p14="http://schemas.microsoft.com/office/powerpoint/2010/main" val="3660636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a:t>
            </a:r>
            <a:r>
              <a:rPr lang="en-GB" sz="5400" dirty="0" err="1">
                <a:solidFill>
                  <a:schemeClr val="accent1">
                    <a:lumMod val="50000"/>
                  </a:schemeClr>
                </a:solidFill>
                <a:latin typeface="Roboto" panose="02000000000000000000" pitchFamily="2" charset="0"/>
              </a:rPr>
              <a:t>pētījums</a:t>
            </a:r>
            <a:endParaRPr lang="en-GB" sz="5400" dirty="0">
              <a:solidFill>
                <a:schemeClr val="accent1">
                  <a:lumMod val="50000"/>
                </a:schemeClr>
              </a:solidFill>
              <a:latin typeface="Roboto" panose="02000000000000000000" pitchFamily="2" charset="0"/>
            </a:endParaRPr>
          </a:p>
          <a:p>
            <a:endParaRPr lang="en-GB" dirty="0">
              <a:latin typeface="Roboto" panose="02000000000000000000" pitchFamily="2" charset="0"/>
            </a:endParaRPr>
          </a:p>
          <a:p>
            <a:r>
              <a:rPr lang="lv-LV" sz="2800" dirty="0">
                <a:latin typeface="Roboto" panose="02000000000000000000" pitchFamily="2" charset="0"/>
              </a:rPr>
              <a:t>Noderīgas ziņas</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96949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lv-LV" sz="4600" dirty="0">
                <a:solidFill>
                  <a:srgbClr val="757070"/>
                </a:solidFill>
                <a:latin typeface="Roboto" panose="02000000000000000000" pitchFamily="2" charset="0"/>
                <a:cs typeface="Apercu Regular"/>
              </a:rPr>
              <a:t>Noderīgas ziņas</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EA13F176-0441-E342-A2C1-D0C93A4B0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81" y="1627400"/>
            <a:ext cx="7811519" cy="4242463"/>
          </a:xfrm>
          <a:prstGeom prst="rect">
            <a:avLst/>
          </a:prstGeom>
        </p:spPr>
      </p:pic>
    </p:spTree>
    <p:extLst>
      <p:ext uri="{BB962C8B-B14F-4D97-AF65-F5344CB8AC3E}">
        <p14:creationId xmlns:p14="http://schemas.microsoft.com/office/powerpoint/2010/main" val="38809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0" y="187036"/>
            <a:ext cx="9518754"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pamatinformācija</a:t>
            </a:r>
            <a:r>
              <a:rPr lang="en-US" sz="4600" dirty="0">
                <a:solidFill>
                  <a:srgbClr val="757070"/>
                </a:solidFill>
                <a:latin typeface="Roboto" panose="02000000000000000000" pitchFamily="2" charset="0"/>
                <a:ea typeface="Roboto" panose="02000000000000000000" pitchFamily="2" charset="0"/>
                <a:cs typeface="Apercu Regular"/>
              </a:rPr>
              <a:t> 1</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5062924"/>
          </a:xfrm>
          <a:prstGeom prst="rect">
            <a:avLst/>
          </a:prstGeom>
          <a:noFill/>
        </p:spPr>
        <p:txBody>
          <a:bodyPr wrap="square" rtlCol="0">
            <a:spAutoFit/>
          </a:bodyPr>
          <a:lstStyle/>
          <a:p>
            <a:r>
              <a:rPr lang="lv-LV" sz="2300" dirty="0">
                <a:solidFill>
                  <a:schemeClr val="tx1">
                    <a:lumMod val="65000"/>
                    <a:lumOff val="35000"/>
                  </a:schemeClr>
                </a:solidFill>
                <a:latin typeface="Roboto" panose="02000000000000000000" pitchFamily="2" charset="0"/>
                <a:ea typeface="Roboto" panose="02000000000000000000" pitchFamily="2" charset="0"/>
              </a:rPr>
              <a:t>EUPROMS nozīmē </a:t>
            </a:r>
            <a:r>
              <a:rPr lang="lv-LV" sz="2300" dirty="0" err="1">
                <a:solidFill>
                  <a:schemeClr val="tx1">
                    <a:lumMod val="65000"/>
                    <a:lumOff val="35000"/>
                  </a:schemeClr>
                </a:solidFill>
                <a:latin typeface="Roboto" panose="02000000000000000000" pitchFamily="2" charset="0"/>
                <a:ea typeface="Roboto" panose="02000000000000000000" pitchFamily="2" charset="0"/>
              </a:rPr>
              <a:t>Europa</a:t>
            </a:r>
            <a:r>
              <a:rPr lang="lv-LV" sz="2300" dirty="0">
                <a:solidFill>
                  <a:schemeClr val="tx1">
                    <a:lumMod val="65000"/>
                    <a:lumOff val="35000"/>
                  </a:schemeClr>
                </a:solidFill>
                <a:latin typeface="Roboto" panose="02000000000000000000" pitchFamily="2" charset="0"/>
                <a:ea typeface="Roboto" panose="02000000000000000000" pitchFamily="2" charset="0"/>
              </a:rPr>
              <a:t> </a:t>
            </a:r>
            <a:r>
              <a:rPr lang="lv-LV" sz="2300" dirty="0" err="1">
                <a:solidFill>
                  <a:schemeClr val="tx1">
                    <a:lumMod val="65000"/>
                    <a:lumOff val="35000"/>
                  </a:schemeClr>
                </a:solidFill>
                <a:latin typeface="Roboto" panose="02000000000000000000" pitchFamily="2" charset="0"/>
                <a:ea typeface="Roboto" panose="02000000000000000000" pitchFamily="2" charset="0"/>
              </a:rPr>
              <a:t>Uomo</a:t>
            </a:r>
            <a:r>
              <a:rPr lang="lv-LV" sz="2300" dirty="0">
                <a:solidFill>
                  <a:schemeClr val="tx1">
                    <a:lumMod val="65000"/>
                    <a:lumOff val="35000"/>
                  </a:schemeClr>
                </a:solidFill>
                <a:latin typeface="Roboto" panose="02000000000000000000" pitchFamily="2" charset="0"/>
                <a:ea typeface="Roboto" panose="02000000000000000000" pitchFamily="2" charset="0"/>
              </a:rPr>
              <a:t> pacienta ziņoto rezultātu pētījumu</a:t>
            </a:r>
          </a:p>
          <a:p>
            <a:endParaRPr lang="lv-LV" sz="2300" dirty="0">
              <a:solidFill>
                <a:schemeClr val="tx1">
                  <a:lumMod val="65000"/>
                  <a:lumOff val="35000"/>
                </a:schemeClr>
              </a:solidFill>
              <a:latin typeface="Roboto" panose="02000000000000000000" pitchFamily="2" charset="0"/>
              <a:ea typeface="Roboto" panose="02000000000000000000" pitchFamily="2" charset="0"/>
            </a:endParaRPr>
          </a:p>
          <a:p>
            <a:r>
              <a:rPr lang="lv-LV" sz="2300" dirty="0">
                <a:solidFill>
                  <a:schemeClr val="tx1">
                    <a:lumMod val="65000"/>
                    <a:lumOff val="35000"/>
                  </a:schemeClr>
                </a:solidFill>
                <a:latin typeface="Roboto" panose="02000000000000000000" pitchFamily="2" charset="0"/>
                <a:ea typeface="Roboto" panose="02000000000000000000" pitchFamily="2" charset="0"/>
              </a:rPr>
              <a:t>Tas ir pirmais lielākais pētījums par dzīves kvalitāti pēc </a:t>
            </a:r>
            <a:r>
              <a:rPr lang="lv-LV" sz="2300" dirty="0" err="1">
                <a:solidFill>
                  <a:schemeClr val="tx1">
                    <a:lumMod val="65000"/>
                    <a:lumOff val="35000"/>
                  </a:schemeClr>
                </a:solidFill>
                <a:latin typeface="Roboto" panose="02000000000000000000" pitchFamily="2" charset="0"/>
                <a:ea typeface="Roboto" panose="02000000000000000000" pitchFamily="2" charset="0"/>
              </a:rPr>
              <a:t>prostatas</a:t>
            </a:r>
            <a:r>
              <a:rPr lang="lv-LV" sz="2300" dirty="0">
                <a:solidFill>
                  <a:schemeClr val="tx1">
                    <a:lumMod val="65000"/>
                    <a:lumOff val="35000"/>
                  </a:schemeClr>
                </a:solidFill>
                <a:latin typeface="Roboto" panose="02000000000000000000" pitchFamily="2" charset="0"/>
                <a:ea typeface="Roboto" panose="02000000000000000000" pitchFamily="2" charset="0"/>
              </a:rPr>
              <a:t> vēža ārstēšanas, kuru veica paši pacienti</a:t>
            </a:r>
          </a:p>
          <a:p>
            <a:endParaRPr lang="lv-LV" sz="2300" dirty="0">
              <a:solidFill>
                <a:schemeClr val="tx1">
                  <a:lumMod val="65000"/>
                  <a:lumOff val="35000"/>
                </a:schemeClr>
              </a:solidFill>
              <a:latin typeface="Roboto" panose="02000000000000000000" pitchFamily="2" charset="0"/>
              <a:ea typeface="Roboto" panose="02000000000000000000" pitchFamily="2" charset="0"/>
            </a:endParaRPr>
          </a:p>
          <a:p>
            <a:r>
              <a:rPr lang="lv-LV" sz="2300" dirty="0">
                <a:solidFill>
                  <a:schemeClr val="tx1">
                    <a:lumMod val="65000"/>
                    <a:lumOff val="35000"/>
                  </a:schemeClr>
                </a:solidFill>
                <a:latin typeface="Roboto" panose="02000000000000000000" pitchFamily="2" charset="0"/>
                <a:ea typeface="Roboto" panose="02000000000000000000" pitchFamily="2" charset="0"/>
              </a:rPr>
              <a:t>Tā pamatā ir tiešsaistes anketa, kuru Eiropā aizpildījuši gandrīz 3000 vīrieši</a:t>
            </a:r>
          </a:p>
          <a:p>
            <a:endParaRPr lang="lv-LV" sz="2300" dirty="0">
              <a:solidFill>
                <a:schemeClr val="tx1">
                  <a:lumMod val="65000"/>
                  <a:lumOff val="35000"/>
                </a:schemeClr>
              </a:solidFill>
              <a:latin typeface="Roboto" panose="02000000000000000000" pitchFamily="2" charset="0"/>
              <a:ea typeface="Roboto" panose="02000000000000000000" pitchFamily="2" charset="0"/>
            </a:endParaRPr>
          </a:p>
          <a:p>
            <a:r>
              <a:rPr lang="lv-LV" sz="2300" dirty="0">
                <a:solidFill>
                  <a:schemeClr val="tx1">
                    <a:lumMod val="65000"/>
                    <a:lumOff val="35000"/>
                  </a:schemeClr>
                </a:solidFill>
                <a:latin typeface="Roboto" panose="02000000000000000000" pitchFamily="2" charset="0"/>
                <a:ea typeface="Roboto" panose="02000000000000000000" pitchFamily="2" charset="0"/>
              </a:rPr>
              <a:t>Tas sniedz jaunu perspektīvu, jo lielāko daļu citu dzīves kvalitātes pētījumu klīniskā vidē viņiem veic ārsti</a:t>
            </a:r>
          </a:p>
          <a:p>
            <a:endParaRPr lang="lv-LV" sz="2300" dirty="0">
              <a:solidFill>
                <a:schemeClr val="tx1">
                  <a:lumMod val="65000"/>
                  <a:lumOff val="35000"/>
                </a:schemeClr>
              </a:solidFill>
              <a:latin typeface="Roboto" panose="02000000000000000000" pitchFamily="2" charset="0"/>
              <a:ea typeface="Roboto" panose="02000000000000000000" pitchFamily="2" charset="0"/>
            </a:endParaRPr>
          </a:p>
          <a:p>
            <a:r>
              <a:rPr lang="lv-LV" sz="2300" dirty="0">
                <a:solidFill>
                  <a:schemeClr val="tx1">
                    <a:lumMod val="65000"/>
                    <a:lumOff val="35000"/>
                  </a:schemeClr>
                </a:solidFill>
                <a:latin typeface="Roboto" panose="02000000000000000000" pitchFamily="2" charset="0"/>
                <a:ea typeface="Roboto" panose="02000000000000000000" pitchFamily="2" charset="0"/>
              </a:rPr>
              <a:t>Pētījums sākās 2019. gada augustā, un pirmie rezultāti tika paziņoti 2020. gada janvārī</a:t>
            </a:r>
          </a:p>
          <a:p>
            <a:endParaRPr lang="lv-LV"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4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87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lv-LV" sz="4600" dirty="0">
                <a:solidFill>
                  <a:srgbClr val="757070"/>
                </a:solidFill>
                <a:latin typeface="Roboto" panose="02000000000000000000" pitchFamily="2" charset="0"/>
                <a:cs typeface="Apercu Regular"/>
              </a:rPr>
              <a:t>Noderīgas ziņas</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8C3210DB-8213-1446-9492-E056620A87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367" y="1541257"/>
            <a:ext cx="8178558" cy="4512308"/>
          </a:xfrm>
          <a:prstGeom prst="rect">
            <a:avLst/>
          </a:prstGeom>
        </p:spPr>
      </p:pic>
    </p:spTree>
    <p:extLst>
      <p:ext uri="{BB962C8B-B14F-4D97-AF65-F5344CB8AC3E}">
        <p14:creationId xmlns:p14="http://schemas.microsoft.com/office/powerpoint/2010/main" val="17651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lv-LV" sz="4600" dirty="0">
                <a:solidFill>
                  <a:srgbClr val="757070"/>
                </a:solidFill>
                <a:latin typeface="Roboto" panose="02000000000000000000" pitchFamily="2" charset="0"/>
                <a:cs typeface="Apercu Regular"/>
              </a:rPr>
              <a:t>Noderīgas ziņas</a:t>
            </a:r>
            <a:endParaRPr lang="en-US" sz="4600" dirty="0">
              <a:solidFill>
                <a:srgbClr val="757070"/>
              </a:solidFill>
              <a:latin typeface="Roboto" panose="02000000000000000000" pitchFamily="2" charset="0"/>
              <a:cs typeface="Apercu Regular"/>
            </a:endParaRPr>
          </a:p>
        </p:txBody>
      </p:sp>
      <p:sp>
        <p:nvSpPr>
          <p:cNvPr id="13" name="Tekstvak 10">
            <a:extLst>
              <a:ext uri="{FF2B5EF4-FFF2-40B4-BE49-F238E27FC236}">
                <a16:creationId xmlns:a16="http://schemas.microsoft.com/office/drawing/2014/main" id="{80851AD0-239D-2248-81CB-0118317E5A3E}"/>
              </a:ext>
            </a:extLst>
          </p:cNvPr>
          <p:cNvSpPr txBox="1"/>
          <p:nvPr/>
        </p:nvSpPr>
        <p:spPr>
          <a:xfrm>
            <a:off x="892419" y="1512278"/>
            <a:ext cx="11961933" cy="815608"/>
          </a:xfrm>
          <a:prstGeom prst="rect">
            <a:avLst/>
          </a:prstGeom>
          <a:noFill/>
        </p:spPr>
        <p:txBody>
          <a:bodyPr wrap="square" rtlCol="0">
            <a:spAutoFit/>
          </a:bodyPr>
          <a:lstStyle/>
          <a:p>
            <a:r>
              <a:rPr lang="en-GB" sz="2300" b="1" dirty="0">
                <a:solidFill>
                  <a:schemeClr val="accent1">
                    <a:lumMod val="50000"/>
                  </a:schemeClr>
                </a:solidFill>
                <a:latin typeface="Roboto" panose="02000000000000000000" pitchFamily="2" charset="0"/>
                <a:ea typeface="Roboto" panose="02000000000000000000" pitchFamily="2" charset="0"/>
              </a:rPr>
              <a:t>3. Mums </a:t>
            </a:r>
            <a:r>
              <a:rPr lang="en-GB" sz="2300" b="1" dirty="0" err="1">
                <a:solidFill>
                  <a:schemeClr val="accent1">
                    <a:lumMod val="50000"/>
                  </a:schemeClr>
                </a:solidFill>
                <a:latin typeface="Roboto" panose="02000000000000000000" pitchFamily="2" charset="0"/>
                <a:ea typeface="Roboto" panose="02000000000000000000" pitchFamily="2" charset="0"/>
              </a:rPr>
              <a:t>ir</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nepieciešami</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vēža</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centri</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ar</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daudznozaru</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komandām</a:t>
            </a: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pic>
        <p:nvPicPr>
          <p:cNvPr id="5" name="Picture 4" descr="A group of people posing for the camera&#10;&#10;Description automatically generated">
            <a:extLst>
              <a:ext uri="{FF2B5EF4-FFF2-40B4-BE49-F238E27FC236}">
                <a16:creationId xmlns:a16="http://schemas.microsoft.com/office/drawing/2014/main" id="{ECBACA75-67DA-7E4E-97AB-BFB777C11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2" y="2104748"/>
            <a:ext cx="6172200" cy="4114800"/>
          </a:xfrm>
          <a:prstGeom prst="rect">
            <a:avLst/>
          </a:prstGeom>
        </p:spPr>
      </p:pic>
    </p:spTree>
    <p:extLst>
      <p:ext uri="{BB962C8B-B14F-4D97-AF65-F5344CB8AC3E}">
        <p14:creationId xmlns:p14="http://schemas.microsoft.com/office/powerpoint/2010/main" val="323715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0" y="187036"/>
            <a:ext cx="9653666"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pamatinformācija</a:t>
            </a:r>
            <a:r>
              <a:rPr lang="en-US" sz="4600" dirty="0">
                <a:solidFill>
                  <a:srgbClr val="757070"/>
                </a:solidFill>
                <a:latin typeface="Roboto" panose="02000000000000000000" pitchFamily="2" charset="0"/>
                <a:ea typeface="Roboto" panose="02000000000000000000" pitchFamily="2" charset="0"/>
                <a:cs typeface="Apercu Regular"/>
              </a:rPr>
              <a:t> 2</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355038"/>
          </a:xfrm>
          <a:prstGeom prst="rect">
            <a:avLst/>
          </a:prstGeom>
          <a:noFill/>
        </p:spPr>
        <p:txBody>
          <a:bodyPr wrap="square" rtlCol="0">
            <a:spAutoFit/>
          </a:bodyPr>
          <a:lstStyle/>
          <a:p>
            <a:r>
              <a:rPr lang="lv-LV" sz="2300" dirty="0" err="1">
                <a:solidFill>
                  <a:schemeClr val="tx1">
                    <a:lumMod val="65000"/>
                    <a:lumOff val="35000"/>
                  </a:schemeClr>
                </a:solidFill>
                <a:latin typeface="Roboto" panose="02000000000000000000" pitchFamily="2" charset="0"/>
              </a:rPr>
              <a:t>Europa</a:t>
            </a:r>
            <a:r>
              <a:rPr lang="lv-LV" sz="2300" dirty="0">
                <a:solidFill>
                  <a:schemeClr val="tx1">
                    <a:lumMod val="65000"/>
                    <a:lumOff val="35000"/>
                  </a:schemeClr>
                </a:solidFill>
                <a:latin typeface="Roboto" panose="02000000000000000000" pitchFamily="2" charset="0"/>
              </a:rPr>
              <a:t> </a:t>
            </a:r>
            <a:r>
              <a:rPr lang="lv-LV" sz="2300" dirty="0" err="1">
                <a:solidFill>
                  <a:schemeClr val="tx1">
                    <a:lumMod val="65000"/>
                    <a:lumOff val="35000"/>
                  </a:schemeClr>
                </a:solidFill>
                <a:latin typeface="Roboto" panose="02000000000000000000" pitchFamily="2" charset="0"/>
              </a:rPr>
              <a:t>Uomo</a:t>
            </a:r>
            <a:r>
              <a:rPr lang="lv-LV" sz="2300" dirty="0">
                <a:solidFill>
                  <a:schemeClr val="tx1">
                    <a:lumMod val="65000"/>
                    <a:lumOff val="35000"/>
                  </a:schemeClr>
                </a:solidFill>
                <a:latin typeface="Roboto" panose="02000000000000000000" pitchFamily="2" charset="0"/>
              </a:rPr>
              <a:t> ir ziņojusi par EUPROMS atklājumiem daudzās svarīgās medicīnas konferencēs, tostarp:</a:t>
            </a:r>
          </a:p>
          <a:p>
            <a:pPr marL="342900" indent="-342900">
              <a:buFont typeface="Arial" panose="020B0604020202020204" pitchFamily="34" charset="0"/>
              <a:buChar char="•"/>
            </a:pPr>
            <a:r>
              <a:rPr lang="lv-LV" sz="2300" dirty="0">
                <a:solidFill>
                  <a:schemeClr val="tx1">
                    <a:lumMod val="65000"/>
                    <a:lumOff val="35000"/>
                  </a:schemeClr>
                </a:solidFill>
                <a:latin typeface="Roboto" panose="02000000000000000000" pitchFamily="2" charset="0"/>
              </a:rPr>
              <a:t>Eiropas Urologu asociācijas (EAU) kongress 2020</a:t>
            </a:r>
          </a:p>
          <a:p>
            <a:pPr marL="342900" indent="-342900">
              <a:buFont typeface="Arial" panose="020B0604020202020204" pitchFamily="34" charset="0"/>
              <a:buChar char="•"/>
            </a:pPr>
            <a:r>
              <a:rPr lang="lv-LV" sz="2300" dirty="0">
                <a:solidFill>
                  <a:schemeClr val="tx1">
                    <a:lumMod val="65000"/>
                    <a:lumOff val="35000"/>
                  </a:schemeClr>
                </a:solidFill>
                <a:latin typeface="Roboto" panose="02000000000000000000" pitchFamily="2" charset="0"/>
              </a:rPr>
              <a:t>EAU Onkoloģiskās uroloģijas nodaļas gadskārtējā sanāksme</a:t>
            </a:r>
          </a:p>
          <a:p>
            <a:pPr marL="342900" indent="-342900">
              <a:buFont typeface="Arial" panose="020B0604020202020204" pitchFamily="34" charset="0"/>
              <a:buChar char="•"/>
            </a:pPr>
            <a:r>
              <a:rPr lang="lv-LV" sz="2300" dirty="0">
                <a:solidFill>
                  <a:schemeClr val="tx1">
                    <a:lumMod val="65000"/>
                    <a:lumOff val="35000"/>
                  </a:schemeClr>
                </a:solidFill>
                <a:latin typeface="Roboto" panose="02000000000000000000" pitchFamily="2" charset="0"/>
              </a:rPr>
              <a:t>Eiropas Medicīnas onkoloģijas biedrības (ESMO) kongress</a:t>
            </a:r>
          </a:p>
          <a:p>
            <a:pPr marL="342900" indent="-342900">
              <a:buFont typeface="Arial" panose="020B0604020202020204" pitchFamily="34" charset="0"/>
              <a:buChar char="•"/>
            </a:pPr>
            <a:r>
              <a:rPr lang="lv-LV" sz="2300" dirty="0">
                <a:solidFill>
                  <a:schemeClr val="tx1">
                    <a:lumMod val="65000"/>
                    <a:lumOff val="35000"/>
                  </a:schemeClr>
                </a:solidFill>
                <a:latin typeface="Roboto" panose="02000000000000000000" pitchFamily="2" charset="0"/>
              </a:rPr>
              <a:t>Eiropas daudznozaru kongress par uroloģiskajiem vēžiem (EMUC)</a:t>
            </a:r>
          </a:p>
          <a:p>
            <a:pPr marL="342900" indent="-342900">
              <a:buFont typeface="Arial" panose="020B0604020202020204" pitchFamily="34" charset="0"/>
              <a:buChar char="•"/>
            </a:pPr>
            <a:r>
              <a:rPr lang="lv-LV" sz="2300" dirty="0">
                <a:solidFill>
                  <a:schemeClr val="tx1">
                    <a:lumMod val="65000"/>
                    <a:lumOff val="35000"/>
                  </a:schemeClr>
                </a:solidFill>
                <a:latin typeface="Roboto" panose="02000000000000000000" pitchFamily="2" charset="0"/>
              </a:rPr>
              <a:t>Eiropas Vēža izpētes un ārstēšanas organizācijas (EORTC) tīmekļa seminārs</a:t>
            </a:r>
          </a:p>
          <a:p>
            <a:endParaRPr lang="lv-LV" sz="2300" dirty="0">
              <a:solidFill>
                <a:schemeClr val="tx1">
                  <a:lumMod val="65000"/>
                  <a:lumOff val="35000"/>
                </a:schemeClr>
              </a:solidFill>
              <a:latin typeface="Roboto" panose="02000000000000000000" pitchFamily="2" charset="0"/>
            </a:endParaRPr>
          </a:p>
          <a:p>
            <a:r>
              <a:rPr lang="lv-LV" sz="2300" dirty="0">
                <a:solidFill>
                  <a:schemeClr val="tx1">
                    <a:lumMod val="65000"/>
                    <a:lumOff val="35000"/>
                  </a:schemeClr>
                </a:solidFill>
                <a:latin typeface="Roboto" panose="02000000000000000000" pitchFamily="2" charset="0"/>
              </a:rPr>
              <a:t>Secinājumi tiek publicēti arī dažādās publikācijās, tostarp žurnālā </a:t>
            </a:r>
            <a:r>
              <a:rPr lang="lv-LV" sz="2300" dirty="0" err="1">
                <a:solidFill>
                  <a:schemeClr val="tx1">
                    <a:lumMod val="65000"/>
                    <a:lumOff val="35000"/>
                  </a:schemeClr>
                </a:solidFill>
                <a:latin typeface="Roboto" panose="02000000000000000000" pitchFamily="2" charset="0"/>
              </a:rPr>
              <a:t>European</a:t>
            </a:r>
            <a:r>
              <a:rPr lang="lv-LV" sz="2300" dirty="0">
                <a:solidFill>
                  <a:schemeClr val="tx1">
                    <a:lumMod val="65000"/>
                    <a:lumOff val="35000"/>
                  </a:schemeClr>
                </a:solidFill>
                <a:latin typeface="Roboto" panose="02000000000000000000" pitchFamily="2" charset="0"/>
              </a:rPr>
              <a:t> </a:t>
            </a:r>
            <a:r>
              <a:rPr lang="lv-LV" sz="2300" dirty="0" err="1">
                <a:solidFill>
                  <a:schemeClr val="tx1">
                    <a:lumMod val="65000"/>
                    <a:lumOff val="35000"/>
                  </a:schemeClr>
                </a:solidFill>
                <a:latin typeface="Roboto" panose="02000000000000000000" pitchFamily="2" charset="0"/>
              </a:rPr>
              <a:t>Urology</a:t>
            </a:r>
            <a:r>
              <a:rPr lang="lv-LV" sz="2300" dirty="0">
                <a:solidFill>
                  <a:schemeClr val="tx1">
                    <a:lumMod val="65000"/>
                    <a:lumOff val="35000"/>
                  </a:schemeClr>
                </a:solidFill>
                <a:latin typeface="Roboto" panose="02000000000000000000" pitchFamily="2" charset="0"/>
              </a:rPr>
              <a:t> </a:t>
            </a:r>
            <a:r>
              <a:rPr lang="lv-LV" sz="2300" dirty="0" err="1">
                <a:solidFill>
                  <a:schemeClr val="tx1">
                    <a:lumMod val="65000"/>
                    <a:lumOff val="35000"/>
                  </a:schemeClr>
                </a:solidFill>
                <a:latin typeface="Roboto" panose="02000000000000000000" pitchFamily="2" charset="0"/>
              </a:rPr>
              <a:t>Focus</a:t>
            </a:r>
            <a:endParaRPr lang="lv-LV" sz="2300" dirty="0">
              <a:solidFill>
                <a:schemeClr val="tx1">
                  <a:lumMod val="65000"/>
                  <a:lumOff val="35000"/>
                </a:schemeClr>
              </a:solidFill>
              <a:latin typeface="Roboto" panose="02000000000000000000" pitchFamily="2" charset="0"/>
            </a:endParaRPr>
          </a:p>
          <a:p>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12739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140072" y="187036"/>
            <a:ext cx="9928649"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pamatinformācija</a:t>
            </a:r>
            <a:r>
              <a:rPr lang="en-US" sz="4600" dirty="0">
                <a:solidFill>
                  <a:srgbClr val="757070"/>
                </a:solidFill>
                <a:latin typeface="Roboto" panose="02000000000000000000" pitchFamily="2" charset="0"/>
                <a:ea typeface="Roboto" panose="02000000000000000000" pitchFamily="2" charset="0"/>
                <a:cs typeface="Apercu Regular"/>
              </a:rPr>
              <a:t> 3</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647152"/>
          </a:xfrm>
          <a:prstGeom prst="rect">
            <a:avLst/>
          </a:prstGeom>
          <a:noFill/>
        </p:spPr>
        <p:txBody>
          <a:bodyPr wrap="square" rtlCol="0">
            <a:spAutoFit/>
          </a:bodyPr>
          <a:lstStyle/>
          <a:p>
            <a:r>
              <a:rPr lang="lv-LV" sz="2300" dirty="0">
                <a:solidFill>
                  <a:schemeClr val="tx1">
                    <a:lumMod val="65000"/>
                    <a:lumOff val="35000"/>
                  </a:schemeClr>
                </a:solidFill>
                <a:latin typeface="Roboto" panose="02000000000000000000" pitchFamily="2" charset="0"/>
                <a:ea typeface="Roboto" panose="02000000000000000000" pitchFamily="2" charset="0"/>
              </a:rPr>
              <a:t>Šie aptaujas rezultāti sniedz “momentuzņēmuma” priekšstatu par dzīves kvalitātes problēmām, ar kurām saskaras vīrieši ar </a:t>
            </a:r>
            <a:r>
              <a:rPr lang="lv-LV" sz="2300" dirty="0" err="1">
                <a:solidFill>
                  <a:schemeClr val="tx1">
                    <a:lumMod val="65000"/>
                    <a:lumOff val="35000"/>
                  </a:schemeClr>
                </a:solidFill>
                <a:latin typeface="Roboto" panose="02000000000000000000" pitchFamily="2" charset="0"/>
                <a:ea typeface="Roboto" panose="02000000000000000000" pitchFamily="2" charset="0"/>
              </a:rPr>
              <a:t>prostatas</a:t>
            </a:r>
            <a:r>
              <a:rPr lang="lv-LV" sz="2300" dirty="0">
                <a:solidFill>
                  <a:schemeClr val="tx1">
                    <a:lumMod val="65000"/>
                    <a:lumOff val="35000"/>
                  </a:schemeClr>
                </a:solidFill>
                <a:latin typeface="Roboto" panose="02000000000000000000" pitchFamily="2" charset="0"/>
                <a:ea typeface="Roboto" panose="02000000000000000000" pitchFamily="2" charset="0"/>
              </a:rPr>
              <a:t> vēzi visā Eiropā noteiktā laika posmā</a:t>
            </a:r>
          </a:p>
          <a:p>
            <a:endParaRPr lang="lv-LV" sz="2300" dirty="0">
              <a:solidFill>
                <a:schemeClr val="tx1">
                  <a:lumMod val="65000"/>
                  <a:lumOff val="35000"/>
                </a:schemeClr>
              </a:solidFill>
              <a:latin typeface="Roboto" panose="02000000000000000000" pitchFamily="2" charset="0"/>
              <a:ea typeface="Roboto" panose="02000000000000000000" pitchFamily="2" charset="0"/>
            </a:endParaRPr>
          </a:p>
          <a:p>
            <a:r>
              <a:rPr lang="lv-LV" sz="2300" dirty="0">
                <a:solidFill>
                  <a:schemeClr val="tx1">
                    <a:lumMod val="65000"/>
                    <a:lumOff val="35000"/>
                  </a:schemeClr>
                </a:solidFill>
                <a:latin typeface="Roboto" panose="02000000000000000000" pitchFamily="2" charset="0"/>
                <a:ea typeface="Roboto" panose="02000000000000000000" pitchFamily="2" charset="0"/>
              </a:rPr>
              <a:t>Tie sniedz informāciju, kas var palīdzēt pacientiem un viņu ārstiem pieņemt lēmumus par ārstēšanu</a:t>
            </a:r>
          </a:p>
          <a:p>
            <a:endParaRPr lang="lv-LV" sz="2300" dirty="0">
              <a:solidFill>
                <a:schemeClr val="tx1">
                  <a:lumMod val="65000"/>
                  <a:lumOff val="35000"/>
                </a:schemeClr>
              </a:solidFill>
              <a:latin typeface="Roboto" panose="02000000000000000000" pitchFamily="2" charset="0"/>
              <a:ea typeface="Roboto" panose="02000000000000000000" pitchFamily="2" charset="0"/>
            </a:endParaRPr>
          </a:p>
          <a:p>
            <a:r>
              <a:rPr lang="lv-LV" sz="2300" dirty="0">
                <a:solidFill>
                  <a:schemeClr val="tx1">
                    <a:lumMod val="65000"/>
                    <a:lumOff val="35000"/>
                  </a:schemeClr>
                </a:solidFill>
                <a:latin typeface="Roboto" panose="02000000000000000000" pitchFamily="2" charset="0"/>
                <a:ea typeface="Roboto" panose="02000000000000000000" pitchFamily="2" charset="0"/>
              </a:rPr>
              <a:t>Tie var palīdzēt arī organizēt priekšlaicīgu </a:t>
            </a:r>
            <a:r>
              <a:rPr lang="lv-LV" sz="2300" dirty="0" err="1">
                <a:solidFill>
                  <a:schemeClr val="tx1">
                    <a:lumMod val="65000"/>
                    <a:lumOff val="35000"/>
                  </a:schemeClr>
                </a:solidFill>
                <a:latin typeface="Roboto" panose="02000000000000000000" pitchFamily="2" charset="0"/>
                <a:ea typeface="Roboto" panose="02000000000000000000" pitchFamily="2" charset="0"/>
              </a:rPr>
              <a:t>prostatas</a:t>
            </a:r>
            <a:r>
              <a:rPr lang="lv-LV" sz="2300" dirty="0">
                <a:solidFill>
                  <a:schemeClr val="tx1">
                    <a:lumMod val="65000"/>
                    <a:lumOff val="35000"/>
                  </a:schemeClr>
                </a:solidFill>
                <a:latin typeface="Roboto" panose="02000000000000000000" pitchFamily="2" charset="0"/>
                <a:ea typeface="Roboto" panose="02000000000000000000" pitchFamily="2" charset="0"/>
              </a:rPr>
              <a:t> vēža diagnostiku un veicināt tādas pieejas kā, piemēram, aktīvā uzraudzība</a:t>
            </a: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24503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686778" y="21592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a:t>
            </a:r>
            <a:r>
              <a:rPr lang="en-GB" sz="5400" dirty="0" err="1">
                <a:solidFill>
                  <a:schemeClr val="accent1">
                    <a:lumMod val="50000"/>
                  </a:schemeClr>
                </a:solidFill>
                <a:latin typeface="Roboto" panose="02000000000000000000" pitchFamily="2" charset="0"/>
              </a:rPr>
              <a:t>pētījums</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Kā</a:t>
            </a:r>
            <a:r>
              <a:rPr lang="en-GB" sz="2800" dirty="0">
                <a:latin typeface="Roboto" panose="02000000000000000000" pitchFamily="2" charset="0"/>
              </a:rPr>
              <a:t> tika </a:t>
            </a:r>
            <a:r>
              <a:rPr lang="en-GB" sz="2800" dirty="0" err="1">
                <a:latin typeface="Roboto" panose="02000000000000000000" pitchFamily="2" charset="0"/>
              </a:rPr>
              <a:t>veikts</a:t>
            </a:r>
            <a:r>
              <a:rPr lang="en-GB" sz="2800" dirty="0">
                <a:latin typeface="Roboto" panose="02000000000000000000" pitchFamily="2" charset="0"/>
              </a:rPr>
              <a:t> </a:t>
            </a:r>
            <a:r>
              <a:rPr lang="en-GB" sz="2800" dirty="0" err="1">
                <a:latin typeface="Roboto" panose="02000000000000000000" pitchFamily="2" charset="0"/>
              </a:rPr>
              <a:t>pētījums</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6040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1769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Anketa</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785652"/>
          </a:xfrm>
          <a:prstGeom prst="rect">
            <a:avLst/>
          </a:prstGeom>
          <a:noFill/>
        </p:spPr>
        <p:txBody>
          <a:bodyPr wrap="square" rtlCol="0">
            <a:spAutoFit/>
          </a:bodyPr>
          <a:lstStyle/>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20 </a:t>
            </a:r>
            <a:r>
              <a:rPr lang="en-GB" sz="2300" dirty="0" err="1">
                <a:solidFill>
                  <a:schemeClr val="tx1">
                    <a:lumMod val="65000"/>
                    <a:lumOff val="35000"/>
                  </a:schemeClr>
                </a:solidFill>
                <a:latin typeface="Roboto" panose="02000000000000000000" pitchFamily="2" charset="0"/>
              </a:rPr>
              <a:t>minūšu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tiešsaistes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aptauja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vīriešiem</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kuri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ārstējušies</a:t>
            </a:r>
            <a:r>
              <a:rPr lang="en-GB" sz="2300" dirty="0">
                <a:solidFill>
                  <a:schemeClr val="tx1">
                    <a:lumMod val="65000"/>
                    <a:lumOff val="35000"/>
                  </a:schemeClr>
                </a:solidFill>
                <a:latin typeface="Roboto" panose="02000000000000000000" pitchFamily="2" charset="0"/>
              </a:rPr>
              <a:t> no </a:t>
            </a:r>
            <a:r>
              <a:rPr lang="en-GB" sz="2300" dirty="0" err="1">
                <a:solidFill>
                  <a:schemeClr val="tx1">
                    <a:lumMod val="65000"/>
                    <a:lumOff val="35000"/>
                  </a:schemeClr>
                </a:solidFill>
                <a:latin typeface="Roboto" panose="02000000000000000000" pitchFamily="2" charset="0"/>
              </a:rPr>
              <a:t>prostatas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vēža</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Pieejama</a:t>
            </a:r>
            <a:r>
              <a:rPr lang="en-GB" sz="2300" dirty="0">
                <a:solidFill>
                  <a:schemeClr val="tx1">
                    <a:lumMod val="65000"/>
                    <a:lumOff val="35000"/>
                  </a:schemeClr>
                </a:solidFill>
                <a:latin typeface="Roboto" panose="02000000000000000000" pitchFamily="2" charset="0"/>
              </a:rPr>
              <a:t> 19 </a:t>
            </a:r>
            <a:r>
              <a:rPr lang="en-GB" sz="2300" dirty="0" err="1">
                <a:solidFill>
                  <a:schemeClr val="tx1">
                    <a:lumMod val="65000"/>
                    <a:lumOff val="35000"/>
                  </a:schemeClr>
                </a:solidFill>
                <a:latin typeface="Roboto" panose="02000000000000000000" pitchFamily="2" charset="0"/>
              </a:rPr>
              <a:t>valodās</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Izmantotās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apstiprinātās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dzīves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kvalitātes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anketas</a:t>
            </a:r>
            <a:r>
              <a:rPr lang="en-GB" sz="2300" dirty="0">
                <a:solidFill>
                  <a:schemeClr val="tx1">
                    <a:lumMod val="65000"/>
                    <a:lumOff val="35000"/>
                  </a:schemeClr>
                </a:solidFill>
                <a:latin typeface="Roboto" panose="02000000000000000000" pitchFamily="2" charset="0"/>
              </a:rPr>
              <a:t>: EPIC-26 un EORTC-QLQ, un EQ-5D-5L</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Atbildes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bija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anonīmas</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1967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13" name="Rectangle 12">
            <a:extLst>
              <a:ext uri="{FF2B5EF4-FFF2-40B4-BE49-F238E27FC236}">
                <a16:creationId xmlns:a16="http://schemas.microsoft.com/office/drawing/2014/main" id="{DF6F7E91-674B-DA49-9B3B-623A631D9AE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4" name="Tekstvak 1">
            <a:extLst>
              <a:ext uri="{FF2B5EF4-FFF2-40B4-BE49-F238E27FC236}">
                <a16:creationId xmlns:a16="http://schemas.microsoft.com/office/drawing/2014/main" id="{953DD251-6247-6847-AA17-EA2C28CD6D87}"/>
              </a:ext>
            </a:extLst>
          </p:cNvPr>
          <p:cNvSpPr txBox="1"/>
          <p:nvPr/>
        </p:nvSpPr>
        <p:spPr>
          <a:xfrm>
            <a:off x="756311" y="187036"/>
            <a:ext cx="6675194" cy="830997"/>
          </a:xfrm>
          <a:prstGeom prst="rect">
            <a:avLst/>
          </a:prstGeom>
          <a:noFill/>
        </p:spPr>
        <p:txBody>
          <a:bodyPr wrap="square" rtlCol="0">
            <a:spAutoFit/>
          </a:bodyPr>
          <a:lstStyle/>
          <a:p>
            <a:r>
              <a:rPr lang="lv-LV" sz="4600" dirty="0">
                <a:solidFill>
                  <a:srgbClr val="757070"/>
                </a:solidFill>
                <a:latin typeface="Roboto" panose="02000000000000000000" pitchFamily="2" charset="0"/>
                <a:cs typeface="Apercu Regular"/>
              </a:rPr>
              <a:t>Atbilžu ģeogrāfija</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FBFFBDA6-FFE6-A349-9B69-4BC35AA0D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311" y="1201735"/>
            <a:ext cx="10945803" cy="4999740"/>
          </a:xfrm>
          <a:prstGeom prst="rect">
            <a:avLst/>
          </a:prstGeom>
        </p:spPr>
      </p:pic>
    </p:spTree>
    <p:extLst>
      <p:ext uri="{BB962C8B-B14F-4D97-AF65-F5344CB8AC3E}">
        <p14:creationId xmlns:p14="http://schemas.microsoft.com/office/powerpoint/2010/main" val="38430816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EAU patient view Barcelona 2019 André Deschamps</Template>
  <TotalTime>5012</TotalTime>
  <Words>2297</Words>
  <Application>Microsoft Macintosh PowerPoint</Application>
  <PresentationFormat>Widescreen</PresentationFormat>
  <Paragraphs>202</Paragraphs>
  <Slides>41</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Roboto</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 deschamps</dc:creator>
  <cp:lastModifiedBy>Simon Crompton</cp:lastModifiedBy>
  <cp:revision>206</cp:revision>
  <dcterms:created xsi:type="dcterms:W3CDTF">2019-05-14T09:26:05Z</dcterms:created>
  <dcterms:modified xsi:type="dcterms:W3CDTF">2021-03-22T14:41:53Z</dcterms:modified>
</cp:coreProperties>
</file>