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312" r:id="rId3"/>
    <p:sldId id="314" r:id="rId4"/>
    <p:sldId id="316" r:id="rId5"/>
    <p:sldId id="317" r:id="rId6"/>
    <p:sldId id="318" r:id="rId7"/>
    <p:sldId id="299" r:id="rId8"/>
    <p:sldId id="319" r:id="rId9"/>
    <p:sldId id="300" r:id="rId10"/>
    <p:sldId id="323" r:id="rId11"/>
    <p:sldId id="260" r:id="rId12"/>
    <p:sldId id="302" r:id="rId13"/>
    <p:sldId id="321" r:id="rId14"/>
    <p:sldId id="309" r:id="rId15"/>
    <p:sldId id="320" r:id="rId16"/>
    <p:sldId id="262" r:id="rId17"/>
    <p:sldId id="322" r:id="rId18"/>
    <p:sldId id="272" r:id="rId19"/>
    <p:sldId id="273" r:id="rId20"/>
    <p:sldId id="274" r:id="rId21"/>
    <p:sldId id="303" r:id="rId22"/>
    <p:sldId id="275" r:id="rId23"/>
    <p:sldId id="276" r:id="rId24"/>
    <p:sldId id="277" r:id="rId25"/>
    <p:sldId id="278" r:id="rId26"/>
    <p:sldId id="304" r:id="rId27"/>
    <p:sldId id="279" r:id="rId28"/>
    <p:sldId id="280" r:id="rId29"/>
    <p:sldId id="281" r:id="rId30"/>
    <p:sldId id="282" r:id="rId31"/>
    <p:sldId id="284" r:id="rId32"/>
    <p:sldId id="305" r:id="rId33"/>
    <p:sldId id="285" r:id="rId34"/>
    <p:sldId id="286" r:id="rId35"/>
    <p:sldId id="287" r:id="rId36"/>
    <p:sldId id="288" r:id="rId37"/>
    <p:sldId id="289" r:id="rId38"/>
    <p:sldId id="310" r:id="rId39"/>
    <p:sldId id="324" r:id="rId40"/>
    <p:sldId id="325" r:id="rId41"/>
    <p:sldId id="32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 deschamps" initials="ad" lastIdx="8" clrIdx="0">
    <p:extLst>
      <p:ext uri="{19B8F6BF-5375-455C-9EA6-DF929625EA0E}">
        <p15:presenceInfo xmlns:p15="http://schemas.microsoft.com/office/powerpoint/2012/main" userId="29108d73b4981f04" providerId="Windows Live"/>
      </p:ext>
    </p:extLst>
  </p:cmAuthor>
  <p:cmAuthor id="2" name="Simon Crompton" initials="SC" lastIdx="1" clrIdx="1">
    <p:extLst>
      <p:ext uri="{19B8F6BF-5375-455C-9EA6-DF929625EA0E}">
        <p15:presenceInfo xmlns:p15="http://schemas.microsoft.com/office/powerpoint/2012/main" userId="bc91a5c6fdef56c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AA4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66616" autoAdjust="0"/>
  </p:normalViewPr>
  <p:slideViewPr>
    <p:cSldViewPr snapToGrid="0">
      <p:cViewPr varScale="1">
        <p:scale>
          <a:sx n="74" d="100"/>
          <a:sy n="74" d="100"/>
        </p:scale>
        <p:origin x="912" y="1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Map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r>
              <a:rPr lang="nl-BE"/>
              <a:t>Number of treatments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solidFill>
            <a:schemeClr val="bg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Roboto" panose="020000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Roboto" panose="020000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01BCC5-DA61-B64A-A85F-3C250C3717DA}" type="datetimeFigureOut">
              <a:rPr lang="en-US" smtClean="0"/>
              <a:t>3/23/21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C2793-E073-7A4C-BFE8-8257B50E4418}" type="slidenum">
              <a:rPr lang="en-US" smtClean="0"/>
              <a:t>‹#›</a:t>
            </a:fld>
            <a:endParaRPr lang="en-US"/>
          </a:p>
        </p:txBody>
      </p:sp>
    </p:spTree>
    <p:extLst>
      <p:ext uri="{BB962C8B-B14F-4D97-AF65-F5344CB8AC3E}">
        <p14:creationId xmlns:p14="http://schemas.microsoft.com/office/powerpoint/2010/main" val="589853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a:t>
            </a:fld>
            <a:endParaRPr lang="en-US"/>
          </a:p>
        </p:txBody>
      </p:sp>
    </p:spTree>
    <p:extLst>
      <p:ext uri="{BB962C8B-B14F-4D97-AF65-F5344CB8AC3E}">
        <p14:creationId xmlns:p14="http://schemas.microsoft.com/office/powerpoint/2010/main" val="1436518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L'età media alla diagnosi era di 64 anni e in media gli uomini rispondevano cinque anni dopo il trattamento. Alcuni uomini avevano ricevuto il trattamento 10 anni prima, altri l’avevano appena terminato.</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Come si può vedere dal grafico della distribuzione dell’età alla prima diagnosi, oltre il 50% degli intervistati ha ricevuto la diagnosi prima dei 65 anni. Ciò confuta l’idea che il carcinoma della prostata sia una malattia che colpisce gli anziani.</a:t>
            </a:r>
            <a:r>
              <a:rPr lang="en-GB" dirty="0">
                <a:effectLst/>
              </a:rPr>
              <a:t> </a:t>
            </a:r>
            <a:endParaRPr lang="en-GB" sz="1200" dirty="0">
              <a:solidFill>
                <a:schemeClr val="tx1">
                  <a:lumMod val="65000"/>
                  <a:lumOff val="35000"/>
                </a:schemeClr>
              </a:solidFill>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10</a:t>
            </a:fld>
            <a:endParaRPr lang="en-US"/>
          </a:p>
        </p:txBody>
      </p:sp>
    </p:spTree>
    <p:extLst>
      <p:ext uri="{BB962C8B-B14F-4D97-AF65-F5344CB8AC3E}">
        <p14:creationId xmlns:p14="http://schemas.microsoft.com/office/powerpoint/2010/main" val="1124841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La maggior parte degli intervistati viveva con un/a partner, dato importante visti gli effetti che il trattamento può avere sulla funzione sessuale. </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Per quanto riguarda il profilo degli intervistati, si registra una lieve tendenza verso un livello di istruzione superiore.</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11</a:t>
            </a:fld>
            <a:endParaRPr lang="en-US"/>
          </a:p>
        </p:txBody>
      </p:sp>
    </p:spTree>
    <p:extLst>
      <p:ext uri="{BB962C8B-B14F-4D97-AF65-F5344CB8AC3E}">
        <p14:creationId xmlns:p14="http://schemas.microsoft.com/office/powerpoint/2010/main" val="1573193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La maggior parte dei pazienti aveva ricevuto una sola linea di trattamento al momento dell’inizio del sondaggio. </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Circa il 60% degli intervistati era stato sottoposto a prostatectomia radicale, pertanto i risultati complessivi saranno influenzati dagli effetti sulla qualità della vita di quel particolare trattamento.</a:t>
            </a:r>
            <a:r>
              <a:rPr lang="en-GB" dirty="0">
                <a:effectLst/>
              </a:rPr>
              <a:t> </a:t>
            </a:r>
            <a:endParaRPr lang="en-US"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12</a:t>
            </a:fld>
            <a:endParaRPr lang="en-US"/>
          </a:p>
        </p:txBody>
      </p:sp>
    </p:spTree>
    <p:extLst>
      <p:ext uri="{BB962C8B-B14F-4D97-AF65-F5344CB8AC3E}">
        <p14:creationId xmlns:p14="http://schemas.microsoft.com/office/powerpoint/2010/main" val="1547555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13</a:t>
            </a:fld>
            <a:endParaRPr lang="en-US"/>
          </a:p>
        </p:txBody>
      </p:sp>
    </p:spTree>
    <p:extLst>
      <p:ext uri="{BB962C8B-B14F-4D97-AF65-F5344CB8AC3E}">
        <p14:creationId xmlns:p14="http://schemas.microsoft.com/office/powerpoint/2010/main" val="2031286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Questo grafico mostra la valutazione di tutti gli intervistati della loro qualità della vita su una scala da uno a sette e la percentuale in ciascuna categoria. Come si può vedere, la qualità della vita degli intervistati è generalmente buona. Tuttavia, come vedremo nella prossima diapositiva, alcuni aspetti della vita sono migliori di altri.</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15</a:t>
            </a:fld>
            <a:endParaRPr lang="en-US"/>
          </a:p>
        </p:txBody>
      </p:sp>
    </p:spTree>
    <p:extLst>
      <p:ext uri="{BB962C8B-B14F-4D97-AF65-F5344CB8AC3E}">
        <p14:creationId xmlns:p14="http://schemas.microsoft.com/office/powerpoint/2010/main" val="3034855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Questa slide mostra i punteggi relativi alla qualità della vita: più basso è il punteggio, peggiore è la qualità della vita. </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Si evince che la mancanza della funzione sessuale e, in misura minore, l’incontinenza, influenzano la qualità della vita degli uomini molto più di altri effetti causati dal trattamento.</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16</a:t>
            </a:fld>
            <a:endParaRPr lang="en-US"/>
          </a:p>
        </p:txBody>
      </p:sp>
    </p:spTree>
    <p:extLst>
      <p:ext uri="{BB962C8B-B14F-4D97-AF65-F5344CB8AC3E}">
        <p14:creationId xmlns:p14="http://schemas.microsoft.com/office/powerpoint/2010/main" val="852900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Dopo </a:t>
            </a:r>
            <a:r>
              <a:rPr lang="en-US" dirty="0" err="1"/>
              <a:t>i</a:t>
            </a:r>
            <a:r>
              <a:rPr lang="en-US" dirty="0"/>
              <a:t> </a:t>
            </a:r>
            <a:r>
              <a:rPr lang="en-US" dirty="0" err="1"/>
              <a:t>risultati</a:t>
            </a:r>
            <a:r>
              <a:rPr lang="en-US" dirty="0"/>
              <a:t> </a:t>
            </a:r>
            <a:r>
              <a:rPr lang="en-US" dirty="0" err="1"/>
              <a:t>generali</a:t>
            </a:r>
            <a:r>
              <a:rPr lang="en-US" dirty="0"/>
              <a:t>, </a:t>
            </a:r>
            <a:r>
              <a:rPr lang="en-US" dirty="0" err="1"/>
              <a:t>esaminiamo</a:t>
            </a:r>
            <a:r>
              <a:rPr lang="en-US" dirty="0"/>
              <a:t> </a:t>
            </a:r>
            <a:r>
              <a:rPr lang="en-US" dirty="0" err="1"/>
              <a:t>alcuni</a:t>
            </a:r>
            <a:r>
              <a:rPr lang="en-US" dirty="0"/>
              <a:t> </a:t>
            </a:r>
            <a:r>
              <a:rPr lang="en-US" dirty="0" err="1"/>
              <a:t>aspetti</a:t>
            </a:r>
            <a:r>
              <a:rPr lang="en-US" dirty="0"/>
              <a:t> </a:t>
            </a:r>
            <a:r>
              <a:rPr lang="en-US" dirty="0" err="1"/>
              <a:t>specifici</a:t>
            </a:r>
            <a:r>
              <a:rPr lang="en-US" dirty="0"/>
              <a:t> </a:t>
            </a:r>
            <a:r>
              <a:rPr lang="en-US" dirty="0" err="1"/>
              <a:t>della</a:t>
            </a:r>
            <a:r>
              <a:rPr lang="en-US" dirty="0"/>
              <a:t> </a:t>
            </a:r>
            <a:r>
              <a:rPr lang="en-US" dirty="0" err="1"/>
              <a:t>qualità</a:t>
            </a:r>
            <a:r>
              <a:rPr lang="en-US" dirty="0"/>
              <a:t> </a:t>
            </a:r>
            <a:r>
              <a:rPr lang="en-US" dirty="0" err="1"/>
              <a:t>della</a:t>
            </a:r>
            <a:r>
              <a:rPr lang="en-US" dirty="0"/>
              <a:t> vita in </a:t>
            </a:r>
            <a:r>
              <a:rPr lang="en-US" dirty="0" err="1"/>
              <a:t>seguito</a:t>
            </a:r>
            <a:r>
              <a:rPr lang="en-US" dirty="0"/>
              <a:t> al </a:t>
            </a:r>
            <a:r>
              <a:rPr lang="en-US" dirty="0" err="1"/>
              <a:t>trattamento</a:t>
            </a:r>
            <a:r>
              <a:rPr lang="en-US" dirty="0"/>
              <a:t> del carcinoma </a:t>
            </a:r>
            <a:r>
              <a:rPr lang="en-US" dirty="0" err="1"/>
              <a:t>della</a:t>
            </a:r>
            <a:r>
              <a:rPr lang="en-US" dirty="0"/>
              <a:t> </a:t>
            </a:r>
            <a:r>
              <a:rPr lang="en-US" dirty="0" err="1"/>
              <a:t>prostata</a:t>
            </a:r>
            <a:r>
              <a:rPr lang="en-US" dirty="0"/>
              <a:t>.</a:t>
            </a:r>
          </a:p>
          <a:p>
            <a:endParaRPr lang="en-US" dirty="0"/>
          </a:p>
          <a:p>
            <a:r>
              <a:rPr lang="en-US" dirty="0"/>
              <a:t>In primo </a:t>
            </a:r>
            <a:r>
              <a:rPr lang="en-US" dirty="0" err="1"/>
              <a:t>luogo</a:t>
            </a:r>
            <a:r>
              <a:rPr lang="en-US" dirty="0"/>
              <a:t> </a:t>
            </a:r>
            <a:r>
              <a:rPr lang="en-US" dirty="0" err="1"/>
              <a:t>troviamo</a:t>
            </a:r>
            <a:r>
              <a:rPr lang="en-US" dirty="0"/>
              <a:t> il </a:t>
            </a:r>
            <a:r>
              <a:rPr lang="en-US" dirty="0" err="1"/>
              <a:t>malessere</a:t>
            </a:r>
            <a:r>
              <a:rPr lang="en-US" dirty="0"/>
              <a:t>, la </a:t>
            </a:r>
            <a:r>
              <a:rPr lang="en-US" dirty="0" err="1"/>
              <a:t>stanchezza</a:t>
            </a:r>
            <a:r>
              <a:rPr lang="en-US" dirty="0"/>
              <a:t> e </a:t>
            </a:r>
            <a:r>
              <a:rPr lang="en-US" dirty="0" err="1"/>
              <a:t>l’insonnia</a:t>
            </a:r>
            <a:r>
              <a:rPr lang="en-US" dirty="0"/>
              <a:t> </a:t>
            </a:r>
            <a:r>
              <a:rPr lang="en-US" dirty="0" err="1"/>
              <a:t>sperimentati</a:t>
            </a:r>
            <a:r>
              <a:rPr lang="en-US" dirty="0"/>
              <a:t> </a:t>
            </a:r>
            <a:r>
              <a:rPr lang="en-US" dirty="0" err="1"/>
              <a:t>dagli</a:t>
            </a:r>
            <a:r>
              <a:rPr lang="en-US" dirty="0"/>
              <a:t> </a:t>
            </a:r>
            <a:r>
              <a:rPr lang="en-US" dirty="0" err="1"/>
              <a:t>uomini</a:t>
            </a:r>
            <a:r>
              <a:rPr lang="en-US" dirty="0"/>
              <a:t> in </a:t>
            </a:r>
            <a:r>
              <a:rPr lang="en-US" dirty="0" err="1"/>
              <a:t>seguito</a:t>
            </a:r>
            <a:r>
              <a:rPr lang="en-US" dirty="0"/>
              <a:t> al </a:t>
            </a:r>
            <a:r>
              <a:rPr lang="en-US" dirty="0" err="1"/>
              <a:t>trattamento</a:t>
            </a:r>
            <a:r>
              <a:rPr lang="en-US" dirty="0"/>
              <a:t>.</a:t>
            </a: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17</a:t>
            </a:fld>
            <a:endParaRPr lang="en-US"/>
          </a:p>
        </p:txBody>
      </p:sp>
    </p:spTree>
    <p:extLst>
      <p:ext uri="{BB962C8B-B14F-4D97-AF65-F5344CB8AC3E}">
        <p14:creationId xmlns:p14="http://schemas.microsoft.com/office/powerpoint/2010/main" val="2597287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dirty="0" err="1"/>
              <a:t>questa</a:t>
            </a:r>
            <a:r>
              <a:rPr lang="en-US" dirty="0"/>
              <a:t> slide </a:t>
            </a:r>
            <a:r>
              <a:rPr lang="en-US" dirty="0" err="1"/>
              <a:t>si</a:t>
            </a:r>
            <a:r>
              <a:rPr lang="en-US" dirty="0"/>
              <a:t> </a:t>
            </a:r>
            <a:r>
              <a:rPr lang="en-US" dirty="0" err="1"/>
              <a:t>può</a:t>
            </a:r>
            <a:r>
              <a:rPr lang="en-US" dirty="0"/>
              <a:t> </a:t>
            </a:r>
            <a:r>
              <a:rPr lang="en-US" dirty="0" err="1"/>
              <a:t>osservare</a:t>
            </a:r>
            <a:r>
              <a:rPr lang="en-US" dirty="0"/>
              <a:t> </a:t>
            </a:r>
            <a:r>
              <a:rPr lang="en-US" dirty="0" err="1"/>
              <a:t>che</a:t>
            </a:r>
            <a:r>
              <a:rPr lang="en-US" dirty="0"/>
              <a:t> il </a:t>
            </a:r>
            <a:r>
              <a:rPr lang="en-US" dirty="0" err="1"/>
              <a:t>malessere</a:t>
            </a:r>
            <a:r>
              <a:rPr lang="en-US" dirty="0"/>
              <a:t> </a:t>
            </a:r>
            <a:r>
              <a:rPr lang="en-US" dirty="0" err="1"/>
              <a:t>aumenta</a:t>
            </a:r>
            <a:r>
              <a:rPr lang="en-US" dirty="0"/>
              <a:t> con il </a:t>
            </a:r>
            <a:r>
              <a:rPr lang="en-US" dirty="0" err="1"/>
              <a:t>procedere</a:t>
            </a:r>
            <a:r>
              <a:rPr lang="en-US" dirty="0"/>
              <a:t> </a:t>
            </a:r>
            <a:r>
              <a:rPr lang="en-US" dirty="0" err="1"/>
              <a:t>delle</a:t>
            </a:r>
            <a:r>
              <a:rPr lang="en-US" dirty="0"/>
              <a:t> </a:t>
            </a:r>
            <a:r>
              <a:rPr lang="en-US" dirty="0" err="1"/>
              <a:t>fasi</a:t>
            </a:r>
            <a:r>
              <a:rPr lang="en-US" dirty="0"/>
              <a:t> di </a:t>
            </a:r>
            <a:r>
              <a:rPr lang="en-US" dirty="0" err="1"/>
              <a:t>trattamento</a:t>
            </a:r>
            <a:r>
              <a:rPr lang="en-US" dirty="0"/>
              <a:t>. Rispetto ai </a:t>
            </a:r>
            <a:r>
              <a:rPr lang="en-US" dirty="0" err="1"/>
              <a:t>trattamenti</a:t>
            </a:r>
            <a:r>
              <a:rPr lang="en-US" dirty="0"/>
              <a:t> in </a:t>
            </a:r>
            <a:r>
              <a:rPr lang="en-US" dirty="0" err="1"/>
              <a:t>fase</a:t>
            </a:r>
            <a:r>
              <a:rPr lang="en-US" dirty="0"/>
              <a:t> </a:t>
            </a:r>
            <a:r>
              <a:rPr lang="en-US" dirty="0" err="1"/>
              <a:t>iniziale</a:t>
            </a:r>
            <a:r>
              <a:rPr lang="en-US" dirty="0"/>
              <a:t>, chi </a:t>
            </a:r>
            <a:r>
              <a:rPr lang="en-US" dirty="0" err="1"/>
              <a:t>è</a:t>
            </a:r>
            <a:r>
              <a:rPr lang="en-US" dirty="0"/>
              <a:t> </a:t>
            </a:r>
            <a:r>
              <a:rPr lang="en-US" dirty="0" err="1"/>
              <a:t>sottoposto</a:t>
            </a:r>
            <a:r>
              <a:rPr lang="en-US" dirty="0"/>
              <a:t> a </a:t>
            </a:r>
            <a:r>
              <a:rPr lang="en-US" dirty="0" err="1"/>
              <a:t>chemioterapia</a:t>
            </a:r>
            <a:r>
              <a:rPr lang="en-US" dirty="0"/>
              <a:t> </a:t>
            </a:r>
            <a:r>
              <a:rPr lang="en-US" dirty="0" err="1"/>
              <a:t>agli</a:t>
            </a:r>
            <a:r>
              <a:rPr lang="en-US" dirty="0"/>
              <a:t> </a:t>
            </a:r>
            <a:r>
              <a:rPr lang="en-US" dirty="0" err="1"/>
              <a:t>stadi</a:t>
            </a:r>
            <a:r>
              <a:rPr lang="en-US" dirty="0"/>
              <a:t> </a:t>
            </a:r>
            <a:r>
              <a:rPr lang="en-US" dirty="0" err="1"/>
              <a:t>avanzati</a:t>
            </a:r>
            <a:r>
              <a:rPr lang="en-US" dirty="0"/>
              <a:t> </a:t>
            </a:r>
            <a:r>
              <a:rPr lang="en-US" dirty="0" err="1"/>
              <a:t>riferisce</a:t>
            </a:r>
            <a:r>
              <a:rPr lang="en-US" dirty="0"/>
              <a:t> dolore e </a:t>
            </a:r>
            <a:r>
              <a:rPr lang="en-US" dirty="0" err="1"/>
              <a:t>malessere</a:t>
            </a:r>
            <a:r>
              <a:rPr lang="en-US" dirty="0"/>
              <a:t> </a:t>
            </a:r>
            <a:r>
              <a:rPr lang="en-US" dirty="0" err="1"/>
              <a:t>più</a:t>
            </a:r>
            <a:r>
              <a:rPr lang="en-US" dirty="0"/>
              <a:t> di </a:t>
            </a:r>
            <a:r>
              <a:rPr lang="en-US" dirty="0" err="1"/>
              <a:t>tre</a:t>
            </a:r>
            <a:r>
              <a:rPr lang="en-US" dirty="0"/>
              <a:t> volte </a:t>
            </a:r>
            <a:r>
              <a:rPr lang="en-US" dirty="0" err="1"/>
              <a:t>superiori</a:t>
            </a:r>
            <a:r>
              <a:rPr lang="en-US" dirty="0"/>
              <a:t>.</a:t>
            </a:r>
          </a:p>
        </p:txBody>
      </p:sp>
      <p:sp>
        <p:nvSpPr>
          <p:cNvPr id="4" name="Slide Number Placeholder 3"/>
          <p:cNvSpPr>
            <a:spLocks noGrp="1"/>
          </p:cNvSpPr>
          <p:nvPr>
            <p:ph type="sldNum" sz="quarter" idx="5"/>
          </p:nvPr>
        </p:nvSpPr>
        <p:spPr/>
        <p:txBody>
          <a:bodyPr/>
          <a:lstStyle/>
          <a:p>
            <a:fld id="{EE2C2793-E073-7A4C-BFE8-8257B50E4418}" type="slidenum">
              <a:rPr lang="en-US" smtClean="0"/>
              <a:t>18</a:t>
            </a:fld>
            <a:endParaRPr lang="en-US"/>
          </a:p>
        </p:txBody>
      </p:sp>
    </p:spTree>
    <p:extLst>
      <p:ext uri="{BB962C8B-B14F-4D97-AF65-F5344CB8AC3E}">
        <p14:creationId xmlns:p14="http://schemas.microsoft.com/office/powerpoint/2010/main" val="1865457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Più</a:t>
            </a:r>
            <a:r>
              <a:rPr lang="en-US" sz="1200" kern="1200" dirty="0">
                <a:solidFill>
                  <a:schemeClr val="tx1"/>
                </a:solidFill>
                <a:effectLst/>
                <a:latin typeface="+mn-lt"/>
                <a:ea typeface="+mn-ea"/>
                <a:cs typeface="+mn-cs"/>
              </a:rPr>
              <a:t> di un </a:t>
            </a:r>
            <a:r>
              <a:rPr lang="en-US" sz="1200" kern="1200" dirty="0" err="1">
                <a:solidFill>
                  <a:schemeClr val="tx1"/>
                </a:solidFill>
                <a:effectLst/>
                <a:latin typeface="+mn-lt"/>
                <a:ea typeface="+mn-ea"/>
                <a:cs typeface="+mn-cs"/>
              </a:rPr>
              <a:t>terzo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degli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uomini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hanno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ricevuto</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chemioterapia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riferisce</a:t>
            </a:r>
            <a:r>
              <a:rPr lang="en-US" sz="1200" kern="1200" dirty="0">
                <a:solidFill>
                  <a:schemeClr val="tx1"/>
                </a:solidFill>
                <a:effectLst/>
                <a:latin typeface="+mn-lt"/>
                <a:ea typeface="+mn-ea"/>
                <a:cs typeface="+mn-cs"/>
              </a:rPr>
              <a:t> di </a:t>
            </a:r>
            <a:r>
              <a:rPr lang="en-US" sz="1200" kern="1200" dirty="0" err="1">
                <a:solidFill>
                  <a:schemeClr val="tx1"/>
                </a:solidFill>
                <a:effectLst/>
                <a:latin typeface="+mn-lt"/>
                <a:ea typeface="+mn-ea"/>
                <a:cs typeface="+mn-cs"/>
              </a:rPr>
              <a:t>essersi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sentito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stanco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nell’ultima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settimana</a:t>
            </a:r>
            <a:r>
              <a:rPr lang="en-US" sz="1200" kern="1200" dirty="0">
                <a:solidFill>
                  <a:schemeClr val="tx1"/>
                </a:solidFill>
                <a:effectLst/>
                <a:latin typeface="+mn-lt"/>
                <a:ea typeface="+mn-ea"/>
                <a:cs typeface="+mn-cs"/>
              </a:rPr>
              <a:t>. I </a:t>
            </a:r>
            <a:r>
              <a:rPr lang="en-US" sz="1200" kern="1200" dirty="0" err="1">
                <a:solidFill>
                  <a:schemeClr val="tx1"/>
                </a:solidFill>
                <a:effectLst/>
                <a:latin typeface="+mn-lt"/>
                <a:ea typeface="+mn-ea"/>
                <a:cs typeface="+mn-cs"/>
              </a:rPr>
              <a:t>livelli</a:t>
            </a:r>
            <a:r>
              <a:rPr lang="en-US" sz="1200" kern="1200" dirty="0">
                <a:solidFill>
                  <a:schemeClr val="tx1"/>
                </a:solidFill>
                <a:effectLst/>
                <a:latin typeface="+mn-lt"/>
                <a:ea typeface="+mn-ea"/>
                <a:cs typeface="+mn-cs"/>
              </a:rPr>
              <a:t> di </a:t>
            </a:r>
            <a:r>
              <a:rPr lang="en-US" sz="1200" kern="1200" dirty="0" err="1">
                <a:solidFill>
                  <a:schemeClr val="tx1"/>
                </a:solidFill>
                <a:effectLst/>
                <a:latin typeface="+mn-lt"/>
                <a:ea typeface="+mn-ea"/>
                <a:cs typeface="+mn-cs"/>
              </a:rPr>
              <a:t>stanchezza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sono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relativamente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inferiori</a:t>
            </a:r>
            <a:r>
              <a:rPr lang="en-US" sz="1200" kern="1200" dirty="0">
                <a:solidFill>
                  <a:schemeClr val="tx1"/>
                </a:solidFill>
                <a:effectLst/>
                <a:latin typeface="+mn-lt"/>
                <a:ea typeface="+mn-ea"/>
                <a:cs typeface="+mn-cs"/>
              </a:rPr>
              <a:t> per </a:t>
            </a:r>
            <a:r>
              <a:rPr lang="en-US" sz="1200" kern="1200" dirty="0" err="1">
                <a:solidFill>
                  <a:schemeClr val="tx1"/>
                </a:solidFill>
                <a:effectLst/>
                <a:latin typeface="+mn-lt"/>
                <a:ea typeface="+mn-ea"/>
                <a:cs typeface="+mn-cs"/>
              </a:rPr>
              <a:t>gli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altri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trattamenti</a:t>
            </a:r>
            <a:r>
              <a:rPr lang="en-US" sz="1200" kern="1200" dirty="0">
                <a:solidFill>
                  <a:schemeClr val="tx1"/>
                </a:solidFill>
                <a:effectLst/>
                <a:latin typeface="+mn-lt"/>
                <a:ea typeface="+mn-ea"/>
                <a:cs typeface="+mn-cs"/>
              </a:rPr>
              <a:t>, ma la </a:t>
            </a:r>
            <a:r>
              <a:rPr lang="en-US" sz="1200" kern="1200" dirty="0" err="1">
                <a:solidFill>
                  <a:schemeClr val="tx1"/>
                </a:solidFill>
                <a:effectLst/>
                <a:latin typeface="+mn-lt"/>
                <a:ea typeface="+mn-ea"/>
                <a:cs typeface="+mn-cs"/>
              </a:rPr>
              <a:t>radioterapia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sembra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essere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correlata</a:t>
            </a:r>
            <a:r>
              <a:rPr lang="en-US" sz="1200" kern="1200" dirty="0">
                <a:solidFill>
                  <a:schemeClr val="tx1"/>
                </a:solidFill>
                <a:effectLst/>
                <a:latin typeface="+mn-lt"/>
                <a:ea typeface="+mn-ea"/>
                <a:cs typeface="+mn-cs"/>
              </a:rPr>
              <a:t> a una </a:t>
            </a:r>
            <a:r>
              <a:rPr lang="en-US" sz="1200" kern="1200" dirty="0" err="1">
                <a:solidFill>
                  <a:schemeClr val="tx1"/>
                </a:solidFill>
                <a:effectLst/>
                <a:latin typeface="+mn-lt"/>
                <a:ea typeface="+mn-ea"/>
                <a:cs typeface="+mn-cs"/>
              </a:rPr>
              <a:t>maggiore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stanchezza</a:t>
            </a:r>
            <a:r>
              <a:rPr lang="en-US" sz="1200" kern="1200" dirty="0">
                <a:solidFill>
                  <a:schemeClr val="tx1"/>
                </a:solidFill>
                <a:effectLst/>
                <a:latin typeface="+mn-lt"/>
                <a:ea typeface="+mn-ea"/>
                <a:cs typeface="+mn-cs"/>
              </a:rPr>
              <a:t> rispetto </a:t>
            </a:r>
            <a:r>
              <a:rPr lang="en-US" sz="1200" kern="1200" dirty="0" err="1">
                <a:solidFill>
                  <a:schemeClr val="tx1"/>
                </a:solidFill>
                <a:effectLst/>
                <a:latin typeface="+mn-lt"/>
                <a:ea typeface="+mn-ea"/>
                <a:cs typeface="+mn-cs"/>
              </a:rPr>
              <a:t>all’intervento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chirurgico</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19</a:t>
            </a:fld>
            <a:endParaRPr lang="en-US"/>
          </a:p>
        </p:txBody>
      </p:sp>
    </p:spTree>
    <p:extLst>
      <p:ext uri="{BB962C8B-B14F-4D97-AF65-F5344CB8AC3E}">
        <p14:creationId xmlns:p14="http://schemas.microsoft.com/office/powerpoint/2010/main" val="1129200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Nello</a:t>
            </a:r>
            <a:r>
              <a:rPr lang="en-GB" sz="1200" kern="1200" dirty="0">
                <a:solidFill>
                  <a:schemeClr val="tx1"/>
                </a:solidFill>
                <a:effectLst/>
                <a:latin typeface="+mn-lt"/>
                <a:ea typeface="+mn-ea"/>
                <a:cs typeface="+mn-cs"/>
              </a:rPr>
              <a:t> studio </a:t>
            </a:r>
            <a:r>
              <a:rPr lang="en-GB" sz="1200" kern="1200" dirty="0" err="1">
                <a:solidFill>
                  <a:schemeClr val="tx1"/>
                </a:solidFill>
                <a:effectLst/>
                <a:latin typeface="+mn-lt"/>
                <a:ea typeface="+mn-ea"/>
                <a:cs typeface="+mn-cs"/>
              </a:rPr>
              <a:t>è</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stato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riscontrato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che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l’insonnia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sembra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colpire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molto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gli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uomini</a:t>
            </a:r>
            <a:r>
              <a:rPr lang="en-GB" sz="1200" kern="1200" dirty="0">
                <a:solidFill>
                  <a:schemeClr val="tx1"/>
                </a:solidFill>
                <a:effectLst/>
                <a:latin typeface="+mn-lt"/>
                <a:ea typeface="+mn-ea"/>
                <a:cs typeface="+mn-cs"/>
              </a:rPr>
              <a:t> dopo la </a:t>
            </a:r>
            <a:r>
              <a:rPr lang="en-GB" sz="1200" kern="1200" dirty="0" err="1">
                <a:solidFill>
                  <a:schemeClr val="tx1"/>
                </a:solidFill>
                <a:effectLst/>
                <a:latin typeface="+mn-lt"/>
                <a:ea typeface="+mn-ea"/>
                <a:cs typeface="+mn-cs"/>
              </a:rPr>
              <a:t>radioterapia</a:t>
            </a:r>
            <a:r>
              <a:rPr lang="en-GB" sz="1200" kern="1200" dirty="0">
                <a:solidFill>
                  <a:schemeClr val="tx1"/>
                </a:solidFill>
                <a:effectLst/>
                <a:latin typeface="+mn-lt"/>
                <a:ea typeface="+mn-ea"/>
                <a:cs typeface="+mn-cs"/>
              </a:rPr>
              <a:t> con ADT, </a:t>
            </a:r>
            <a:r>
              <a:rPr lang="en-GB" sz="1200" kern="1200" dirty="0" err="1">
                <a:solidFill>
                  <a:schemeClr val="tx1"/>
                </a:solidFill>
                <a:effectLst/>
                <a:latin typeface="+mn-lt"/>
                <a:ea typeface="+mn-ea"/>
                <a:cs typeface="+mn-cs"/>
              </a:rPr>
              <a:t>così</a:t>
            </a:r>
            <a:r>
              <a:rPr lang="en-GB" sz="1200" kern="1200" dirty="0">
                <a:solidFill>
                  <a:schemeClr val="tx1"/>
                </a:solidFill>
                <a:effectLst/>
                <a:latin typeface="+mn-lt"/>
                <a:ea typeface="+mn-ea"/>
                <a:cs typeface="+mn-cs"/>
              </a:rPr>
              <a:t> come dopo la </a:t>
            </a:r>
            <a:r>
              <a:rPr lang="en-GB" sz="1200" kern="1200" dirty="0" err="1">
                <a:solidFill>
                  <a:schemeClr val="tx1"/>
                </a:solidFill>
                <a:effectLst/>
                <a:latin typeface="+mn-lt"/>
                <a:ea typeface="+mn-ea"/>
                <a:cs typeface="+mn-cs"/>
              </a:rPr>
              <a:t>chemioterapia</a:t>
            </a:r>
            <a:r>
              <a:rPr lang="en-GB" sz="1200" kern="1200" dirty="0">
                <a:solidFill>
                  <a:schemeClr val="tx1"/>
                </a:solidFill>
                <a:effectLst/>
                <a:latin typeface="+mn-lt"/>
                <a:ea typeface="+mn-ea"/>
                <a:cs typeface="+mn-cs"/>
              </a:rPr>
              <a:t>. Con la </a:t>
            </a:r>
            <a:r>
              <a:rPr lang="en-GB" sz="1200" kern="1200" dirty="0" err="1">
                <a:solidFill>
                  <a:schemeClr val="tx1"/>
                </a:solidFill>
                <a:effectLst/>
                <a:latin typeface="+mn-lt"/>
                <a:ea typeface="+mn-ea"/>
                <a:cs typeface="+mn-cs"/>
              </a:rPr>
              <a:t>progressione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alla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chemioterapia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gli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effetti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sono</a:t>
            </a:r>
            <a:r>
              <a:rPr lang="en-GB" sz="1200" kern="1200" dirty="0">
                <a:solidFill>
                  <a:schemeClr val="tx1"/>
                </a:solidFill>
                <a:effectLst/>
                <a:latin typeface="+mn-lt"/>
                <a:ea typeface="+mn-ea"/>
                <a:cs typeface="+mn-cs"/>
              </a:rPr>
              <a:t> quasi </a:t>
            </a:r>
            <a:r>
              <a:rPr lang="en-GB" sz="1200" kern="1200" dirty="0" err="1">
                <a:solidFill>
                  <a:schemeClr val="tx1"/>
                </a:solidFill>
                <a:effectLst/>
                <a:latin typeface="+mn-lt"/>
                <a:ea typeface="+mn-ea"/>
                <a:cs typeface="+mn-cs"/>
              </a:rPr>
              <a:t>raddoppiati</a:t>
            </a:r>
            <a:r>
              <a:rPr lang="en-GB"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20</a:t>
            </a:fld>
            <a:endParaRPr lang="en-US"/>
          </a:p>
        </p:txBody>
      </p:sp>
    </p:spTree>
    <p:extLst>
      <p:ext uri="{BB962C8B-B14F-4D97-AF65-F5344CB8AC3E}">
        <p14:creationId xmlns:p14="http://schemas.microsoft.com/office/powerpoint/2010/main" val="453695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a:t>
            </a:fld>
            <a:endParaRPr lang="en-US"/>
          </a:p>
        </p:txBody>
      </p:sp>
    </p:spTree>
    <p:extLst>
      <p:ext uri="{BB962C8B-B14F-4D97-AF65-F5344CB8AC3E}">
        <p14:creationId xmlns:p14="http://schemas.microsoft.com/office/powerpoint/2010/main" val="256805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21</a:t>
            </a:fld>
            <a:endParaRPr lang="en-US"/>
          </a:p>
        </p:txBody>
      </p:sp>
    </p:spTree>
    <p:extLst>
      <p:ext uri="{BB962C8B-B14F-4D97-AF65-F5344CB8AC3E}">
        <p14:creationId xmlns:p14="http://schemas.microsoft.com/office/powerpoint/2010/main" val="3187382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Si </a:t>
            </a:r>
            <a:r>
              <a:rPr lang="en-GB" sz="1200" kern="1200" dirty="0" err="1">
                <a:solidFill>
                  <a:schemeClr val="tx1"/>
                </a:solidFill>
                <a:effectLst/>
                <a:latin typeface="+mn-lt"/>
                <a:ea typeface="+mn-ea"/>
                <a:cs typeface="+mn-cs"/>
              </a:rPr>
              <a:t>registrano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diversi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livelli</a:t>
            </a:r>
            <a:r>
              <a:rPr lang="en-GB" sz="1200" kern="1200" dirty="0">
                <a:solidFill>
                  <a:schemeClr val="tx1"/>
                </a:solidFill>
                <a:effectLst/>
                <a:latin typeface="+mn-lt"/>
                <a:ea typeface="+mn-ea"/>
                <a:cs typeface="+mn-cs"/>
              </a:rPr>
              <a:t> di </a:t>
            </a:r>
            <a:r>
              <a:rPr lang="en-GB" sz="1200" kern="1200" dirty="0" err="1">
                <a:solidFill>
                  <a:schemeClr val="tx1"/>
                </a:solidFill>
                <a:effectLst/>
                <a:latin typeface="+mn-lt"/>
                <a:ea typeface="+mn-ea"/>
                <a:cs typeface="+mn-cs"/>
              </a:rPr>
              <a:t>ansia</a:t>
            </a:r>
            <a:r>
              <a:rPr lang="en-GB" sz="1200" kern="1200" dirty="0">
                <a:solidFill>
                  <a:schemeClr val="tx1"/>
                </a:solidFill>
                <a:effectLst/>
                <a:latin typeface="+mn-lt"/>
                <a:ea typeface="+mn-ea"/>
                <a:cs typeface="+mn-cs"/>
              </a:rPr>
              <a:t> e </a:t>
            </a:r>
            <a:r>
              <a:rPr lang="en-GB" sz="1200" kern="1200" dirty="0" err="1">
                <a:solidFill>
                  <a:schemeClr val="tx1"/>
                </a:solidFill>
                <a:effectLst/>
                <a:latin typeface="+mn-lt"/>
                <a:ea typeface="+mn-ea"/>
                <a:cs typeface="+mn-cs"/>
              </a:rPr>
              <a:t>depressione</a:t>
            </a:r>
            <a:r>
              <a:rPr lang="en-GB" sz="1200" kern="1200" dirty="0">
                <a:solidFill>
                  <a:schemeClr val="tx1"/>
                </a:solidFill>
                <a:effectLst/>
                <a:latin typeface="+mn-lt"/>
                <a:ea typeface="+mn-ea"/>
                <a:cs typeface="+mn-cs"/>
              </a:rPr>
              <a:t> in diverse </a:t>
            </a:r>
            <a:r>
              <a:rPr lang="en-GB" sz="1200" kern="1200" dirty="0" err="1">
                <a:solidFill>
                  <a:schemeClr val="tx1"/>
                </a:solidFill>
                <a:effectLst/>
                <a:latin typeface="+mn-lt"/>
                <a:ea typeface="+mn-ea"/>
                <a:cs typeface="+mn-cs"/>
              </a:rPr>
              <a:t>fasi</a:t>
            </a:r>
            <a:r>
              <a:rPr lang="en-GB" sz="1200" kern="1200" dirty="0">
                <a:solidFill>
                  <a:schemeClr val="tx1"/>
                </a:solidFill>
                <a:effectLst/>
                <a:latin typeface="+mn-lt"/>
                <a:ea typeface="+mn-ea"/>
                <a:cs typeface="+mn-cs"/>
              </a:rPr>
              <a:t> del </a:t>
            </a:r>
            <a:r>
              <a:rPr lang="en-GB" sz="1200" kern="1200" dirty="0" err="1">
                <a:solidFill>
                  <a:schemeClr val="tx1"/>
                </a:solidFill>
                <a:effectLst/>
                <a:latin typeface="+mn-lt"/>
                <a:ea typeface="+mn-ea"/>
                <a:cs typeface="+mn-cs"/>
              </a:rPr>
              <a:t>trattamento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Gli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uomini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sperimentano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livelli</a:t>
            </a:r>
            <a:r>
              <a:rPr lang="en-GB" sz="1200" kern="1200" dirty="0">
                <a:solidFill>
                  <a:schemeClr val="tx1"/>
                </a:solidFill>
                <a:effectLst/>
                <a:latin typeface="+mn-lt"/>
                <a:ea typeface="+mn-ea"/>
                <a:cs typeface="+mn-cs"/>
              </a:rPr>
              <a:t> di </a:t>
            </a:r>
            <a:r>
              <a:rPr lang="en-GB" sz="1200" kern="1200" dirty="0" err="1">
                <a:solidFill>
                  <a:schemeClr val="tx1"/>
                </a:solidFill>
                <a:effectLst/>
                <a:latin typeface="+mn-lt"/>
                <a:ea typeface="+mn-ea"/>
                <a:cs typeface="+mn-cs"/>
              </a:rPr>
              <a:t>ansia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più</a:t>
            </a:r>
            <a:r>
              <a:rPr lang="en-GB" sz="1200" kern="1200" dirty="0">
                <a:solidFill>
                  <a:schemeClr val="tx1"/>
                </a:solidFill>
                <a:effectLst/>
                <a:latin typeface="+mn-lt"/>
                <a:ea typeface="+mn-ea"/>
                <a:cs typeface="+mn-cs"/>
              </a:rPr>
              <a:t> o </a:t>
            </a:r>
            <a:r>
              <a:rPr lang="en-GB" sz="1200" kern="1200" dirty="0" err="1">
                <a:solidFill>
                  <a:schemeClr val="tx1"/>
                </a:solidFill>
                <a:effectLst/>
                <a:latin typeface="+mn-lt"/>
                <a:ea typeface="+mn-ea"/>
                <a:cs typeface="+mn-cs"/>
              </a:rPr>
              <a:t>meno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uguali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durante</a:t>
            </a:r>
            <a:r>
              <a:rPr lang="en-GB" sz="1200" kern="1200" dirty="0">
                <a:solidFill>
                  <a:schemeClr val="tx1"/>
                </a:solidFill>
                <a:effectLst/>
                <a:latin typeface="+mn-lt"/>
                <a:ea typeface="+mn-ea"/>
                <a:cs typeface="+mn-cs"/>
              </a:rPr>
              <a:t> la prima e la </a:t>
            </a:r>
            <a:r>
              <a:rPr lang="en-GB" sz="1200" kern="1200" dirty="0" err="1">
                <a:solidFill>
                  <a:schemeClr val="tx1"/>
                </a:solidFill>
                <a:effectLst/>
                <a:latin typeface="+mn-lt"/>
                <a:ea typeface="+mn-ea"/>
                <a:cs typeface="+mn-cs"/>
              </a:rPr>
              <a:t>seconda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linea</a:t>
            </a:r>
            <a:r>
              <a:rPr lang="en-GB" sz="1200" kern="1200" dirty="0">
                <a:solidFill>
                  <a:schemeClr val="tx1"/>
                </a:solidFill>
                <a:effectLst/>
                <a:latin typeface="+mn-lt"/>
                <a:ea typeface="+mn-ea"/>
                <a:cs typeface="+mn-cs"/>
              </a:rPr>
              <a:t> di </a:t>
            </a:r>
            <a:r>
              <a:rPr lang="en-GB" sz="1200" kern="1200" dirty="0" err="1">
                <a:solidFill>
                  <a:schemeClr val="tx1"/>
                </a:solidFill>
                <a:effectLst/>
                <a:latin typeface="+mn-lt"/>
                <a:ea typeface="+mn-ea"/>
                <a:cs typeface="+mn-cs"/>
              </a:rPr>
              <a:t>trattamento</a:t>
            </a:r>
            <a:r>
              <a:rPr lang="en-GB" sz="1200" kern="1200" dirty="0">
                <a:solidFill>
                  <a:schemeClr val="tx1"/>
                </a:solidFill>
                <a:effectLst/>
                <a:latin typeface="+mn-lt"/>
                <a:ea typeface="+mn-ea"/>
                <a:cs typeface="+mn-cs"/>
              </a:rPr>
              <a:t>. Si </a:t>
            </a:r>
            <a:r>
              <a:rPr lang="en-GB" sz="1200" kern="1200" dirty="0" err="1">
                <a:solidFill>
                  <a:schemeClr val="tx1"/>
                </a:solidFill>
                <a:effectLst/>
                <a:latin typeface="+mn-lt"/>
                <a:ea typeface="+mn-ea"/>
                <a:cs typeface="+mn-cs"/>
              </a:rPr>
              <a:t>può</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comunque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osservare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che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ansia</a:t>
            </a:r>
            <a:r>
              <a:rPr lang="en-GB" sz="1200" kern="1200" dirty="0">
                <a:solidFill>
                  <a:schemeClr val="tx1"/>
                </a:solidFill>
                <a:effectLst/>
                <a:latin typeface="+mn-lt"/>
                <a:ea typeface="+mn-ea"/>
                <a:cs typeface="+mn-cs"/>
              </a:rPr>
              <a:t> e </a:t>
            </a:r>
            <a:r>
              <a:rPr lang="en-GB" sz="1200" kern="1200" dirty="0" err="1">
                <a:solidFill>
                  <a:schemeClr val="tx1"/>
                </a:solidFill>
                <a:effectLst/>
                <a:latin typeface="+mn-lt"/>
                <a:ea typeface="+mn-ea"/>
                <a:cs typeface="+mn-cs"/>
              </a:rPr>
              <a:t>depressione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tendono</a:t>
            </a:r>
            <a:r>
              <a:rPr lang="en-GB" sz="1200" kern="1200" dirty="0">
                <a:solidFill>
                  <a:schemeClr val="tx1"/>
                </a:solidFill>
                <a:effectLst/>
                <a:latin typeface="+mn-lt"/>
                <a:ea typeface="+mn-ea"/>
                <a:cs typeface="+mn-cs"/>
              </a:rPr>
              <a:t> a </a:t>
            </a:r>
            <a:r>
              <a:rPr lang="en-GB" sz="1200" kern="1200" dirty="0" err="1">
                <a:solidFill>
                  <a:schemeClr val="tx1"/>
                </a:solidFill>
                <a:effectLst/>
                <a:latin typeface="+mn-lt"/>
                <a:ea typeface="+mn-ea"/>
                <a:cs typeface="+mn-cs"/>
              </a:rPr>
              <a:t>diminuire</a:t>
            </a:r>
            <a:r>
              <a:rPr lang="en-GB" sz="1200" kern="1200" dirty="0">
                <a:solidFill>
                  <a:schemeClr val="tx1"/>
                </a:solidFill>
                <a:effectLst/>
                <a:latin typeface="+mn-lt"/>
                <a:ea typeface="+mn-ea"/>
                <a:cs typeface="+mn-cs"/>
              </a:rPr>
              <a:t> una volta </a:t>
            </a:r>
            <a:r>
              <a:rPr lang="en-GB" sz="1200" kern="1200" dirty="0" err="1">
                <a:solidFill>
                  <a:schemeClr val="tx1"/>
                </a:solidFill>
                <a:effectLst/>
                <a:latin typeface="+mn-lt"/>
                <a:ea typeface="+mn-ea"/>
                <a:cs typeface="+mn-cs"/>
              </a:rPr>
              <a:t>terminato</a:t>
            </a:r>
            <a:r>
              <a:rPr lang="en-GB" sz="1200" kern="1200" dirty="0">
                <a:solidFill>
                  <a:schemeClr val="tx1"/>
                </a:solidFill>
                <a:effectLst/>
                <a:latin typeface="+mn-lt"/>
                <a:ea typeface="+mn-ea"/>
                <a:cs typeface="+mn-cs"/>
              </a:rPr>
              <a:t> il </a:t>
            </a:r>
            <a:r>
              <a:rPr lang="en-GB" sz="1200" kern="1200" dirty="0" err="1">
                <a:solidFill>
                  <a:schemeClr val="tx1"/>
                </a:solidFill>
                <a:effectLst/>
                <a:latin typeface="+mn-lt"/>
                <a:ea typeface="+mn-ea"/>
                <a:cs typeface="+mn-cs"/>
              </a:rPr>
              <a:t>trattamento</a:t>
            </a:r>
            <a:r>
              <a:rPr lang="en-GB"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EE2C2793-E073-7A4C-BFE8-8257B50E4418}" type="slidenum">
              <a:rPr lang="en-US" smtClean="0"/>
              <a:t>22</a:t>
            </a:fld>
            <a:endParaRPr lang="en-US"/>
          </a:p>
        </p:txBody>
      </p:sp>
    </p:spTree>
    <p:extLst>
      <p:ext uri="{BB962C8B-B14F-4D97-AF65-F5344CB8AC3E}">
        <p14:creationId xmlns:p14="http://schemas.microsoft.com/office/powerpoint/2010/main" val="1967202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Tuttavia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sembra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che</a:t>
            </a:r>
            <a:r>
              <a:rPr lang="en-GB" sz="1200" kern="1200" dirty="0">
                <a:solidFill>
                  <a:schemeClr val="tx1"/>
                </a:solidFill>
                <a:effectLst/>
                <a:latin typeface="+mn-lt"/>
                <a:ea typeface="+mn-ea"/>
                <a:cs typeface="+mn-cs"/>
              </a:rPr>
              <a:t> una </a:t>
            </a:r>
            <a:r>
              <a:rPr lang="en-GB" sz="1200" kern="1200" dirty="0" err="1">
                <a:solidFill>
                  <a:schemeClr val="tx1"/>
                </a:solidFill>
                <a:effectLst/>
                <a:latin typeface="+mn-lt"/>
                <a:ea typeface="+mn-ea"/>
                <a:cs typeface="+mn-cs"/>
              </a:rPr>
              <a:t>recidiva</a:t>
            </a:r>
            <a:r>
              <a:rPr lang="en-GB" sz="1200" kern="1200" dirty="0">
                <a:solidFill>
                  <a:schemeClr val="tx1"/>
                </a:solidFill>
                <a:effectLst/>
                <a:latin typeface="+mn-lt"/>
                <a:ea typeface="+mn-ea"/>
                <a:cs typeface="+mn-cs"/>
              </a:rPr>
              <a:t> del carcinoma </a:t>
            </a:r>
            <a:r>
              <a:rPr lang="en-GB" sz="1200" kern="1200" dirty="0" err="1">
                <a:solidFill>
                  <a:schemeClr val="tx1"/>
                </a:solidFill>
                <a:effectLst/>
                <a:latin typeface="+mn-lt"/>
                <a:ea typeface="+mn-ea"/>
                <a:cs typeface="+mn-cs"/>
              </a:rPr>
              <a:t>della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prostata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influisca</a:t>
            </a:r>
            <a:r>
              <a:rPr lang="en-GB" sz="1200" kern="1200" dirty="0">
                <a:solidFill>
                  <a:schemeClr val="tx1"/>
                </a:solidFill>
                <a:effectLst/>
                <a:latin typeface="+mn-lt"/>
                <a:ea typeface="+mn-ea"/>
                <a:cs typeface="+mn-cs"/>
              </a:rPr>
              <a:t> fortemente </a:t>
            </a:r>
            <a:r>
              <a:rPr lang="en-GB" sz="1200" kern="1200" dirty="0" err="1">
                <a:solidFill>
                  <a:schemeClr val="tx1"/>
                </a:solidFill>
                <a:effectLst/>
                <a:latin typeface="+mn-lt"/>
                <a:ea typeface="+mn-ea"/>
                <a:cs typeface="+mn-cs"/>
              </a:rPr>
              <a:t>sulla</a:t>
            </a:r>
            <a:r>
              <a:rPr lang="en-GB" sz="1200" kern="1200" dirty="0">
                <a:solidFill>
                  <a:schemeClr val="tx1"/>
                </a:solidFill>
                <a:effectLst/>
                <a:latin typeface="+mn-lt"/>
                <a:ea typeface="+mn-ea"/>
                <a:cs typeface="+mn-cs"/>
              </a:rPr>
              <a:t> salute </a:t>
            </a:r>
            <a:r>
              <a:rPr lang="en-GB" sz="1200" kern="1200" dirty="0" err="1">
                <a:solidFill>
                  <a:schemeClr val="tx1"/>
                </a:solidFill>
                <a:effectLst/>
                <a:latin typeface="+mn-lt"/>
                <a:ea typeface="+mn-ea"/>
                <a:cs typeface="+mn-cs"/>
              </a:rPr>
              <a:t>mentale</a:t>
            </a:r>
            <a:r>
              <a:rPr lang="en-GB" sz="1200" kern="1200" dirty="0">
                <a:solidFill>
                  <a:schemeClr val="tx1"/>
                </a:solidFill>
                <a:effectLst/>
                <a:latin typeface="+mn-lt"/>
                <a:ea typeface="+mn-ea"/>
                <a:cs typeface="+mn-cs"/>
              </a:rPr>
              <a:t>. Si </a:t>
            </a:r>
            <a:r>
              <a:rPr lang="en-GB" sz="1200" kern="1200" dirty="0" err="1">
                <a:solidFill>
                  <a:schemeClr val="tx1"/>
                </a:solidFill>
                <a:effectLst/>
                <a:latin typeface="+mn-lt"/>
                <a:ea typeface="+mn-ea"/>
                <a:cs typeface="+mn-cs"/>
              </a:rPr>
              <a:t>può</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osservare</a:t>
            </a:r>
            <a:r>
              <a:rPr lang="en-GB" sz="1200" kern="1200" dirty="0">
                <a:solidFill>
                  <a:schemeClr val="tx1"/>
                </a:solidFill>
                <a:effectLst/>
                <a:latin typeface="+mn-lt"/>
                <a:ea typeface="+mn-ea"/>
                <a:cs typeface="+mn-cs"/>
              </a:rPr>
              <a:t> qui </a:t>
            </a:r>
            <a:r>
              <a:rPr lang="en-GB" sz="1200" kern="1200" dirty="0" err="1">
                <a:solidFill>
                  <a:schemeClr val="tx1"/>
                </a:solidFill>
                <a:effectLst/>
                <a:latin typeface="+mn-lt"/>
                <a:ea typeface="+mn-ea"/>
                <a:cs typeface="+mn-cs"/>
              </a:rPr>
              <a:t>che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più</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della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metà</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degli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intervistati</a:t>
            </a:r>
            <a:r>
              <a:rPr lang="en-GB" sz="1200" kern="1200" dirty="0">
                <a:solidFill>
                  <a:schemeClr val="tx1"/>
                </a:solidFill>
                <a:effectLst/>
                <a:latin typeface="+mn-lt"/>
                <a:ea typeface="+mn-ea"/>
                <a:cs typeface="+mn-cs"/>
              </a:rPr>
              <a:t> con una </a:t>
            </a:r>
            <a:r>
              <a:rPr lang="en-GB" sz="1200" kern="1200" dirty="0" err="1">
                <a:solidFill>
                  <a:schemeClr val="tx1"/>
                </a:solidFill>
                <a:effectLst/>
                <a:latin typeface="+mn-lt"/>
                <a:ea typeface="+mn-ea"/>
                <a:cs typeface="+mn-cs"/>
              </a:rPr>
              <a:t>recidiva</a:t>
            </a:r>
            <a:r>
              <a:rPr lang="en-GB" sz="1200" kern="1200" dirty="0">
                <a:solidFill>
                  <a:schemeClr val="tx1"/>
                </a:solidFill>
                <a:effectLst/>
                <a:latin typeface="+mn-lt"/>
                <a:ea typeface="+mn-ea"/>
                <a:cs typeface="+mn-cs"/>
              </a:rPr>
              <a:t> ha </a:t>
            </a:r>
            <a:r>
              <a:rPr lang="en-GB" sz="1200" kern="1200" dirty="0" err="1">
                <a:solidFill>
                  <a:schemeClr val="tx1"/>
                </a:solidFill>
                <a:effectLst/>
                <a:latin typeface="+mn-lt"/>
                <a:ea typeface="+mn-ea"/>
                <a:cs typeface="+mn-cs"/>
              </a:rPr>
              <a:t>valutato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l’effetto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sulla</a:t>
            </a:r>
            <a:r>
              <a:rPr lang="en-GB" sz="1200" kern="1200" dirty="0">
                <a:solidFill>
                  <a:schemeClr val="tx1"/>
                </a:solidFill>
                <a:effectLst/>
                <a:latin typeface="+mn-lt"/>
                <a:ea typeface="+mn-ea"/>
                <a:cs typeface="+mn-cs"/>
              </a:rPr>
              <a:t> salute </a:t>
            </a:r>
            <a:r>
              <a:rPr lang="en-GB" sz="1200" kern="1200" dirty="0" err="1">
                <a:solidFill>
                  <a:schemeClr val="tx1"/>
                </a:solidFill>
                <a:effectLst/>
                <a:latin typeface="+mn-lt"/>
                <a:ea typeface="+mn-ea"/>
                <a:cs typeface="+mn-cs"/>
              </a:rPr>
              <a:t>mentale</a:t>
            </a:r>
            <a:r>
              <a:rPr lang="en-GB" sz="1200" kern="1200" dirty="0">
                <a:solidFill>
                  <a:schemeClr val="tx1"/>
                </a:solidFill>
                <a:effectLst/>
                <a:latin typeface="+mn-lt"/>
                <a:ea typeface="+mn-ea"/>
                <a:cs typeface="+mn-cs"/>
              </a:rPr>
              <a:t> con un </a:t>
            </a:r>
            <a:r>
              <a:rPr lang="en-GB" sz="1200" kern="1200" dirty="0" err="1">
                <a:solidFill>
                  <a:schemeClr val="tx1"/>
                </a:solidFill>
                <a:effectLst/>
                <a:latin typeface="+mn-lt"/>
                <a:ea typeface="+mn-ea"/>
                <a:cs typeface="+mn-cs"/>
              </a:rPr>
              <a:t>punteggio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pari</a:t>
            </a:r>
            <a:r>
              <a:rPr lang="en-GB" sz="1200" kern="1200" dirty="0">
                <a:solidFill>
                  <a:schemeClr val="tx1"/>
                </a:solidFill>
                <a:effectLst/>
                <a:latin typeface="+mn-lt"/>
                <a:ea typeface="+mn-ea"/>
                <a:cs typeface="+mn-cs"/>
              </a:rPr>
              <a:t> o </a:t>
            </a:r>
            <a:r>
              <a:rPr lang="en-GB" sz="1200" kern="1200" dirty="0" err="1">
                <a:solidFill>
                  <a:schemeClr val="tx1"/>
                </a:solidFill>
                <a:effectLst/>
                <a:latin typeface="+mn-lt"/>
                <a:ea typeface="+mn-ea"/>
                <a:cs typeface="+mn-cs"/>
              </a:rPr>
              <a:t>superiore</a:t>
            </a:r>
            <a:r>
              <a:rPr lang="en-GB" sz="1200" kern="1200" dirty="0">
                <a:solidFill>
                  <a:schemeClr val="tx1"/>
                </a:solidFill>
                <a:effectLst/>
                <a:latin typeface="+mn-lt"/>
                <a:ea typeface="+mn-ea"/>
                <a:cs typeface="+mn-cs"/>
              </a:rPr>
              <a:t> a sei – in </a:t>
            </a:r>
            <a:r>
              <a:rPr lang="en-GB" sz="1200" kern="1200" dirty="0" err="1">
                <a:solidFill>
                  <a:schemeClr val="tx1"/>
                </a:solidFill>
                <a:effectLst/>
                <a:latin typeface="+mn-lt"/>
                <a:ea typeface="+mn-ea"/>
                <a:cs typeface="+mn-cs"/>
              </a:rPr>
              <a:t>altre</a:t>
            </a:r>
            <a:r>
              <a:rPr lang="en-GB" sz="1200" kern="1200" dirty="0">
                <a:solidFill>
                  <a:schemeClr val="tx1"/>
                </a:solidFill>
                <a:effectLst/>
                <a:latin typeface="+mn-lt"/>
                <a:ea typeface="+mn-ea"/>
                <a:cs typeface="+mn-cs"/>
              </a:rPr>
              <a:t> parole, </a:t>
            </a:r>
            <a:r>
              <a:rPr lang="en-GB" sz="1200" kern="1200" dirty="0" err="1">
                <a:solidFill>
                  <a:schemeClr val="tx1"/>
                </a:solidFill>
                <a:effectLst/>
                <a:latin typeface="+mn-lt"/>
                <a:ea typeface="+mn-ea"/>
                <a:cs typeface="+mn-cs"/>
              </a:rPr>
              <a:t>l’effetto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è</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significativo</a:t>
            </a:r>
            <a:r>
              <a:rPr lang="en-GB"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23</a:t>
            </a:fld>
            <a:endParaRPr lang="en-US"/>
          </a:p>
        </p:txBody>
      </p:sp>
    </p:spTree>
    <p:extLst>
      <p:ext uri="{BB962C8B-B14F-4D97-AF65-F5344CB8AC3E}">
        <p14:creationId xmlns:p14="http://schemas.microsoft.com/office/powerpoint/2010/main" val="1597847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Nello studio è stato riscontrato che il 42% degli uomini trattati per il carcinoma della prostata riferisce di essere ansioso o depresso in una certa misura.</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24</a:t>
            </a:fld>
            <a:endParaRPr lang="en-US"/>
          </a:p>
        </p:txBody>
      </p:sp>
    </p:spTree>
    <p:extLst>
      <p:ext uri="{BB962C8B-B14F-4D97-AF65-F5344CB8AC3E}">
        <p14:creationId xmlns:p14="http://schemas.microsoft.com/office/powerpoint/2010/main" val="2938521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u="none" kern="1200" dirty="0">
                <a:solidFill>
                  <a:schemeClr val="tx1"/>
                </a:solidFill>
                <a:effectLst/>
                <a:latin typeface="+mn-lt"/>
                <a:ea typeface="+mn-ea"/>
                <a:cs typeface="+mn-cs"/>
              </a:rPr>
              <a:t>Quali sono i trattamenti maggiormente collegati a problemi di salute mentale? Si può di nuovo vedere che i problemi sembrano  peggiorare tanto più avanzato è il tumore.</a:t>
            </a:r>
            <a:endParaRPr lang="en-GB" sz="1200" u="none" kern="1200" dirty="0">
              <a:solidFill>
                <a:schemeClr val="tx1"/>
              </a:solidFill>
              <a:effectLst/>
              <a:latin typeface="+mn-lt"/>
              <a:ea typeface="+mn-ea"/>
              <a:cs typeface="+mn-cs"/>
            </a:endParaRPr>
          </a:p>
          <a:p>
            <a:r>
              <a:rPr lang="it-IT" sz="1200" u="none" kern="1200" dirty="0">
                <a:solidFill>
                  <a:schemeClr val="tx1"/>
                </a:solidFill>
                <a:effectLst/>
                <a:latin typeface="+mn-lt"/>
                <a:ea typeface="+mn-ea"/>
                <a:cs typeface="+mn-cs"/>
              </a:rPr>
              <a:t>È interessante notare che la sorveglianza attiva è associata a livelli maggiori di depressione o ansia rispetto ad alcuni trattamenti, quali prostatectomia radicale e radioterapia. Ciò può avere a che fare con la preoccupazione a lungo termine che può essere causata dai test regolari e dal fatto che è ancora possibile dover prendere decisioni di trattamento. Un’indagine condotta su uomini sottoposti a sorveglianza attiva da PROPA, organizzazione danese dei pazienti affetti da carcinoma della prostata, che è uno dei membri di Europa Uomo, ha rilevato che il 37% degli intervistati si sentiva seriamente o moderatamente preoccupato.</a:t>
            </a:r>
            <a:endParaRPr lang="en-GB" sz="1200" u="non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25</a:t>
            </a:fld>
            <a:endParaRPr lang="en-US"/>
          </a:p>
        </p:txBody>
      </p:sp>
    </p:spTree>
    <p:extLst>
      <p:ext uri="{BB962C8B-B14F-4D97-AF65-F5344CB8AC3E}">
        <p14:creationId xmlns:p14="http://schemas.microsoft.com/office/powerpoint/2010/main" val="1254166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Questa diapositiva mostra ancora una volta il punteggio relativo alla qualità della vita: più alto è il punteggio, migliore è la qualità della vita. Viene mostrata la qualità della vita in relazione alla funzione sessuale dopo diversi trattamenti. </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Come si può vedere, la qualità della vita sessuale era migliore dopo la prostatectomia rispetto alla radioterapia: un dato che ci ha sorpreso. La differenza di 4 punti tra radioterapia e prostatectomia radicale è però lieve e può non essere clinicamente rilevante. </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Tuttavia, i punteggi della qualità della vita per entrambi i trattamenti sono ovviamente bassi se paragonati a quello per la sorveglianza attiva.</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Perché il punteggio per la sorveglianza attiva non è pari 100, ossia il massimo del punteggio secondo EPIC? Ovviamente, il motivo è che a questa età (l’età media dei partecipanti allo studio è di 70 anni) la funzione sessuale non è di norma al 100%. </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Mettendo a confronto queste cifre con quelle della popolazione generale, il punteggio medio della funzione sessuale secondo EPIC per gli uomini senza carcinoma della prostata è pari a 55,8: un punteggio molto simile a quello per la sorveglianza attiva.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27</a:t>
            </a:fld>
            <a:endParaRPr lang="en-US"/>
          </a:p>
        </p:txBody>
      </p:sp>
    </p:spTree>
    <p:extLst>
      <p:ext uri="{BB962C8B-B14F-4D97-AF65-F5344CB8AC3E}">
        <p14:creationId xmlns:p14="http://schemas.microsoft.com/office/powerpoint/2010/main" val="3921180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Quindi, quanto è grave il problema della funzione sessuale? Come si può vedere, il problema è moderato o grave per circa la metà degli uomini. La cifra potrebbe essere ancora più elevata se rivolgessimo la stessa domanda ai/alle partner.</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28</a:t>
            </a:fld>
            <a:endParaRPr lang="en-US"/>
          </a:p>
        </p:txBody>
      </p:sp>
    </p:spTree>
    <p:extLst>
      <p:ext uri="{BB962C8B-B14F-4D97-AF65-F5344CB8AC3E}">
        <p14:creationId xmlns:p14="http://schemas.microsoft.com/office/powerpoint/2010/main" val="1391256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Circa tre quarti degli uomini che hanno risposto al sondaggio ha valutato la propria attuale capacità di funzionare sessualmente come scarsa o molto scarsa. Ciò è chiaramente in parte dovuto all’età degli intervistati, così come agli effetti del trattamento. </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Tuttavia, a titolo di confronto, è interessante analizzare uno studio condotto nel 2017 su uomini di età leggermente più avanzata (età media pari a 74,5 anni) non affetti da carcinoma della prostata, nel quale era stato utilizzato lo stesso questionario per la misurazione EPIC-26 (</a:t>
            </a:r>
            <a:r>
              <a:rPr lang="it-IT" sz="1200" kern="1200" dirty="0" err="1">
                <a:solidFill>
                  <a:schemeClr val="tx1"/>
                </a:solidFill>
                <a:effectLst/>
                <a:latin typeface="+mn-lt"/>
                <a:ea typeface="+mn-ea"/>
                <a:cs typeface="+mn-cs"/>
              </a:rPr>
              <a:t>Venderbos</a:t>
            </a:r>
            <a:r>
              <a:rPr lang="it-IT" sz="1200" kern="1200" dirty="0">
                <a:solidFill>
                  <a:schemeClr val="tx1"/>
                </a:solidFill>
                <a:effectLst/>
                <a:latin typeface="+mn-lt"/>
                <a:ea typeface="+mn-ea"/>
                <a:cs typeface="+mn-cs"/>
              </a:rPr>
              <a:t> et al., PMID: 28168601). Nello studio, il 50% di questi uomini ha valutato la propria capacità di funzionare sessualmente come scarsa o molto scarsa. Si tratta chiaramente di una percentuale molto inferiore rispetto al 76% degli uomini con carcinoma della prostata nel nostro studio.</a:t>
            </a:r>
            <a:r>
              <a:rPr lang="en-GB" dirty="0">
                <a:effectLst/>
              </a:rPr>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29</a:t>
            </a:fld>
            <a:endParaRPr lang="en-US"/>
          </a:p>
        </p:txBody>
      </p:sp>
    </p:spTree>
    <p:extLst>
      <p:ext uri="{BB962C8B-B14F-4D97-AF65-F5344CB8AC3E}">
        <p14:creationId xmlns:p14="http://schemas.microsoft.com/office/powerpoint/2010/main" val="1136052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Analizzando come i diversi trattamenti influiscono sulla funzione sessuale, si può osservare dalle figure in alto che più della metà degli uomini che hanno subito una prostatectomia considera quello della funzione sessuale un problema grave o moderato. Si tratta di una percentuale significativa.</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Dalle cifre </a:t>
            </a:r>
            <a:r>
              <a:rPr lang="it-IT" sz="1200" kern="1200" dirty="0" err="1">
                <a:solidFill>
                  <a:schemeClr val="tx1"/>
                </a:solidFill>
                <a:effectLst/>
                <a:latin typeface="+mn-lt"/>
                <a:ea typeface="+mn-ea"/>
                <a:cs typeface="+mn-cs"/>
              </a:rPr>
              <a:t>sottoindicate</a:t>
            </a:r>
            <a:r>
              <a:rPr lang="it-IT" sz="1200" kern="1200" dirty="0">
                <a:solidFill>
                  <a:schemeClr val="tx1"/>
                </a:solidFill>
                <a:effectLst/>
                <a:latin typeface="+mn-lt"/>
                <a:ea typeface="+mn-ea"/>
                <a:cs typeface="+mn-cs"/>
              </a:rPr>
              <a:t> emerge che la funzione sessuale costituisce un problema meno significativo in seguito alla radioterapia: il 44,5% degli intervistati sottoposti a radioterapia ha avuto problemi significativi rispetto al 54,5% di quelli sottoposti a prostatectomia. </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Questo risultato è più evidente rispetto a quello visto nel grafico S1, dove i valori relativi alla funzione sessuale erano abbastanza simili tra radioterapia e prostatectomia. Tuttavia entrambi i risultati indicano che, quando si tratta di funzione sessuale, i due primi trattamenti principali per il carcinoma della prostata hanno un effetto importante sulla qualità della vita.</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30</a:t>
            </a:fld>
            <a:endParaRPr lang="en-US"/>
          </a:p>
        </p:txBody>
      </p:sp>
    </p:spTree>
    <p:extLst>
      <p:ext uri="{BB962C8B-B14F-4D97-AF65-F5344CB8AC3E}">
        <p14:creationId xmlns:p14="http://schemas.microsoft.com/office/powerpoint/2010/main" val="120772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Solo il 34% degli uomini ha provato farmaci e dispositivi per migliorare l’erezione; è quindi evidente la necessità di fornire più consigli su questi approcci per aiutare a superare eventuali problemi.</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31</a:t>
            </a:fld>
            <a:endParaRPr lang="en-US"/>
          </a:p>
        </p:txBody>
      </p:sp>
    </p:spTree>
    <p:extLst>
      <p:ext uri="{BB962C8B-B14F-4D97-AF65-F5344CB8AC3E}">
        <p14:creationId xmlns:p14="http://schemas.microsoft.com/office/powerpoint/2010/main" val="778852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a:t>
            </a:fld>
            <a:endParaRPr lang="en-US"/>
          </a:p>
        </p:txBody>
      </p:sp>
    </p:spTree>
    <p:extLst>
      <p:ext uri="{BB962C8B-B14F-4D97-AF65-F5344CB8AC3E}">
        <p14:creationId xmlns:p14="http://schemas.microsoft.com/office/powerpoint/2010/main" val="3833501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Passando all’incontinenza urinaria, abbiamo condotto la medesima analisi della funzione sessuale. Per prima cosa, abbiamo confrontato i diversi trattamenti. Come potrete osservare, la prostatectomia è correlata a una qualità della vita inferiore rispetto alla radioterapia. Gli altri trattamenti producono effetti minori. </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Mettendo a confronto queste cifre con quelle della popolazione generale, il punteggio medio della funzione urinaria secondo EPIC per gli uomini senza carcinoma della prostata è pari a 89,5.</a:t>
            </a:r>
            <a:r>
              <a:rPr lang="en-GB" dirty="0">
                <a:effectLst/>
              </a:rPr>
              <a:t>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33</a:t>
            </a:fld>
            <a:endParaRPr lang="en-US"/>
          </a:p>
        </p:txBody>
      </p:sp>
    </p:spTree>
    <p:extLst>
      <p:ext uri="{BB962C8B-B14F-4D97-AF65-F5344CB8AC3E}">
        <p14:creationId xmlns:p14="http://schemas.microsoft.com/office/powerpoint/2010/main" val="3405894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Analizzando in particolare il controllo urinario, nel complesso il 61% degli uomini intervistati presenta qualche problema. L’intervento chirurgico sembra essere correlato ai problemi più significativi. Il confronto tra le cifre dell’intervento chirurgico e quelle della sorveglianza attiva suggerisce che l’intervento chirurgico raddoppi il tasso di incontinenza. Va fatto notare che, tuttavia, anche durante la sorveglianza attiva si riscontrano problemi di gocciolamento. Ciò è dovuto all’età media degli intervistati.</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34</a:t>
            </a:fld>
            <a:endParaRPr lang="en-US"/>
          </a:p>
        </p:txBody>
      </p:sp>
    </p:spTree>
    <p:extLst>
      <p:ext uri="{BB962C8B-B14F-4D97-AF65-F5344CB8AC3E}">
        <p14:creationId xmlns:p14="http://schemas.microsoft.com/office/powerpoint/2010/main" val="3934538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Cosa significa per i pazienti, in termini pratici? Nel sondaggio è stato chiesto agli uomini quanti assorbenti per l’incontinenza usano al giorno e oltre un terzo degli intervistati totali ne usa uno o più. Ciò potrebbe essere dovuto al fatto che due terzi di essi hanno dichiarato di essere stati sottoposti a prostatectomia radicale. Tra gli intervistati che avevano subito una prostatectomia, la metà di essi utilizzava assorbenti per l’incontinenza. </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Per inquadrare questi dati nel giusto contesto, uno studio condotto nel 2017 su uomini rientranti più o meno nella stessa fascia d’età che NON erano stati sottoposti a trattamento per il carcinoma della prostata ha rilevato che circa il 10% degli intervistati usava assorbenti per l’incontinenza (PMID: 28168601). Si evince quindi chiaramente che in questo caso l’effetto è significativo.</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35</a:t>
            </a:fld>
            <a:endParaRPr lang="en-US"/>
          </a:p>
        </p:txBody>
      </p:sp>
    </p:spTree>
    <p:extLst>
      <p:ext uri="{BB962C8B-B14F-4D97-AF65-F5344CB8AC3E}">
        <p14:creationId xmlns:p14="http://schemas.microsoft.com/office/powerpoint/2010/main" val="351383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Osservando l’impatto di gocciolamento e perdite sulla vita degli uomini, il 17% di tutti gli intervistati lo considera un problema grave o moderato.</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36</a:t>
            </a:fld>
            <a:endParaRPr lang="en-US"/>
          </a:p>
        </p:txBody>
      </p:sp>
    </p:spTree>
    <p:extLst>
      <p:ext uri="{BB962C8B-B14F-4D97-AF65-F5344CB8AC3E}">
        <p14:creationId xmlns:p14="http://schemas.microsoft.com/office/powerpoint/2010/main" val="26331788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Se all’interno di questa cifra si distingue tra chi è stato sottoposto a prostatectomia e chi a radioterapia, si noterà l’influenza del tipo di trattamento sul problema.</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Per quanto riguarda i pazienti sottoposti a prostatectomia, nella prima riga delle cifre, il 67% riferisce che gocciolamento e perdite sono un problema.</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Facendo un confronto con i pazienti sottoposti a radioterapia, nella seconda riga, il 48% di essi riferisce che gocciolamento e perdite sono un problema.</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37</a:t>
            </a:fld>
            <a:endParaRPr lang="en-US"/>
          </a:p>
        </p:txBody>
      </p:sp>
    </p:spTree>
    <p:extLst>
      <p:ext uri="{BB962C8B-B14F-4D97-AF65-F5344CB8AC3E}">
        <p14:creationId xmlns:p14="http://schemas.microsoft.com/office/powerpoint/2010/main" val="31705037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Da questi risultati dello studio EUPROMS si possono ricavare tre messaggi chiave.</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Il primo è che la sorveglianza attiva deve essere sempre presa in considerazione, se è possibile applicarla in modo sicuro, perché nel complesso protegge al meglio la qualità della vita. In termini di incontinenza e funzione sessuale, il contrasto tra questo e altri approcci è evidente.</a:t>
            </a:r>
            <a:r>
              <a:rPr lang="en-GB"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39</a:t>
            </a:fld>
            <a:endParaRPr lang="en-US"/>
          </a:p>
        </p:txBody>
      </p:sp>
    </p:spTree>
    <p:extLst>
      <p:ext uri="{BB962C8B-B14F-4D97-AF65-F5344CB8AC3E}">
        <p14:creationId xmlns:p14="http://schemas.microsoft.com/office/powerpoint/2010/main" val="6439024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Nota: Il secondo messaggio chiave è che una diagnosi precoce del carcinoma della prostata è di massima importanza. Più il carcinoma della prostata è avanzato al momento della diagnosi, peggiori sono gli effetti del trattamento sulla qualità della vita. Questo grafico mostra che, valutando molti fattori nel complesso – malessere, stanchezza, insonnia e salute mentale – sono tutti sperimentati in maniera più grave da chi è sottoposto ai trattamenti associati al carcinoma della prostata più avanzato.</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40</a:t>
            </a:fld>
            <a:endParaRPr lang="en-US"/>
          </a:p>
        </p:txBody>
      </p:sp>
    </p:spTree>
    <p:extLst>
      <p:ext uri="{BB962C8B-B14F-4D97-AF65-F5344CB8AC3E}">
        <p14:creationId xmlns:p14="http://schemas.microsoft.com/office/powerpoint/2010/main" val="14309760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 </a:t>
            </a:r>
            <a:r>
              <a:rPr lang="en-US" dirty="0" err="1"/>
              <a:t>terzo</a:t>
            </a:r>
            <a:r>
              <a:rPr lang="en-US" dirty="0"/>
              <a:t> </a:t>
            </a:r>
            <a:r>
              <a:rPr lang="en-US" dirty="0" err="1"/>
              <a:t>messaggio</a:t>
            </a:r>
            <a:r>
              <a:rPr lang="en-US" dirty="0"/>
              <a:t> </a:t>
            </a:r>
            <a:r>
              <a:rPr lang="en-US" dirty="0" err="1"/>
              <a:t>che</a:t>
            </a:r>
            <a:r>
              <a:rPr lang="en-US" dirty="0"/>
              <a:t> </a:t>
            </a:r>
            <a:r>
              <a:rPr lang="en-US" dirty="0" err="1"/>
              <a:t>possiamo</a:t>
            </a:r>
            <a:r>
              <a:rPr lang="en-US" dirty="0"/>
              <a:t> </a:t>
            </a:r>
            <a:r>
              <a:rPr lang="en-US" dirty="0" err="1"/>
              <a:t>ricavare</a:t>
            </a:r>
            <a:r>
              <a:rPr lang="en-US" dirty="0"/>
              <a:t> da tutti </a:t>
            </a:r>
            <a:r>
              <a:rPr lang="en-US" dirty="0" err="1"/>
              <a:t>i</a:t>
            </a:r>
            <a:r>
              <a:rPr lang="en-US" dirty="0"/>
              <a:t> </a:t>
            </a:r>
            <a:r>
              <a:rPr lang="en-US" dirty="0" err="1"/>
              <a:t>dati</a:t>
            </a:r>
            <a:r>
              <a:rPr lang="en-US" dirty="0"/>
              <a:t> </a:t>
            </a:r>
            <a:r>
              <a:rPr lang="en-US" dirty="0" err="1"/>
              <a:t>dello</a:t>
            </a:r>
            <a:r>
              <a:rPr lang="en-US" dirty="0"/>
              <a:t> studio EUPROMS </a:t>
            </a:r>
            <a:r>
              <a:rPr lang="en-US" dirty="0" err="1"/>
              <a:t>è</a:t>
            </a:r>
            <a:r>
              <a:rPr lang="en-US" dirty="0"/>
              <a:t> </a:t>
            </a:r>
            <a:r>
              <a:rPr lang="en-US" dirty="0" err="1"/>
              <a:t>che</a:t>
            </a:r>
            <a:r>
              <a:rPr lang="en-US" dirty="0"/>
              <a:t> </a:t>
            </a:r>
            <a:r>
              <a:rPr lang="en-US" dirty="0" err="1"/>
              <a:t>trattamento</a:t>
            </a:r>
            <a:r>
              <a:rPr lang="en-US" dirty="0"/>
              <a:t> e </a:t>
            </a:r>
            <a:r>
              <a:rPr lang="en-US" dirty="0" err="1"/>
              <a:t>supporto</a:t>
            </a:r>
            <a:r>
              <a:rPr lang="en-US" dirty="0"/>
              <a:t> di </a:t>
            </a:r>
            <a:r>
              <a:rPr lang="en-US" dirty="0" err="1"/>
              <a:t>alta</a:t>
            </a:r>
            <a:r>
              <a:rPr lang="en-US" dirty="0"/>
              <a:t> </a:t>
            </a:r>
            <a:r>
              <a:rPr lang="en-US" dirty="0" err="1"/>
              <a:t>qualità</a:t>
            </a:r>
            <a:r>
              <a:rPr lang="en-US" dirty="0"/>
              <a:t> </a:t>
            </a:r>
            <a:r>
              <a:rPr lang="en-US" dirty="0" err="1"/>
              <a:t>sono</a:t>
            </a:r>
            <a:r>
              <a:rPr lang="en-US" dirty="0"/>
              <a:t> </a:t>
            </a:r>
            <a:r>
              <a:rPr lang="en-US" dirty="0" err="1"/>
              <a:t>essenziali</a:t>
            </a:r>
            <a:r>
              <a:rPr lang="en-US" dirty="0"/>
              <a:t>. I </a:t>
            </a:r>
            <a:r>
              <a:rPr lang="en-US" dirty="0" err="1"/>
              <a:t>risultati</a:t>
            </a:r>
            <a:r>
              <a:rPr lang="en-US" dirty="0"/>
              <a:t> </a:t>
            </a:r>
            <a:r>
              <a:rPr lang="en-US" dirty="0" err="1"/>
              <a:t>dello</a:t>
            </a:r>
            <a:r>
              <a:rPr lang="en-US" dirty="0"/>
              <a:t> studio EUPROMS </a:t>
            </a:r>
            <a:r>
              <a:rPr lang="en-US" dirty="0" err="1"/>
              <a:t>mostrano</a:t>
            </a:r>
            <a:r>
              <a:rPr lang="en-US" dirty="0"/>
              <a:t> </a:t>
            </a:r>
            <a:r>
              <a:rPr lang="en-US" dirty="0" err="1"/>
              <a:t>i</a:t>
            </a:r>
            <a:r>
              <a:rPr lang="en-US" dirty="0"/>
              <a:t> </a:t>
            </a:r>
            <a:r>
              <a:rPr lang="en-US" dirty="0" err="1"/>
              <a:t>gravi</a:t>
            </a:r>
            <a:r>
              <a:rPr lang="en-US" dirty="0"/>
              <a:t> </a:t>
            </a:r>
            <a:r>
              <a:rPr lang="en-US" dirty="0" err="1"/>
              <a:t>effetti</a:t>
            </a:r>
            <a:r>
              <a:rPr lang="en-US" dirty="0"/>
              <a:t> </a:t>
            </a:r>
            <a:r>
              <a:rPr lang="en-US" dirty="0" err="1"/>
              <a:t>che</a:t>
            </a:r>
            <a:r>
              <a:rPr lang="en-US" dirty="0"/>
              <a:t> </a:t>
            </a:r>
            <a:r>
              <a:rPr lang="en-US" dirty="0" err="1"/>
              <a:t>possono</a:t>
            </a:r>
            <a:r>
              <a:rPr lang="en-US" dirty="0"/>
              <a:t> </a:t>
            </a:r>
            <a:r>
              <a:rPr lang="en-US" dirty="0" err="1"/>
              <a:t>derivare</a:t>
            </a:r>
            <a:r>
              <a:rPr lang="en-US" dirty="0"/>
              <a:t> dal </a:t>
            </a:r>
            <a:r>
              <a:rPr lang="en-US" dirty="0" err="1"/>
              <a:t>trattamento</a:t>
            </a:r>
            <a:r>
              <a:rPr lang="en-US" dirty="0"/>
              <a:t> del carcinoma </a:t>
            </a:r>
            <a:r>
              <a:rPr lang="en-US" dirty="0" err="1"/>
              <a:t>della</a:t>
            </a:r>
            <a:r>
              <a:rPr lang="en-US" dirty="0"/>
              <a:t> </a:t>
            </a:r>
            <a:r>
              <a:rPr lang="en-US" dirty="0" err="1"/>
              <a:t>prostata</a:t>
            </a:r>
            <a:r>
              <a:rPr lang="en-US" dirty="0"/>
              <a:t>. </a:t>
            </a:r>
            <a:r>
              <a:rPr lang="en-US" dirty="0" err="1"/>
              <a:t>Gli</a:t>
            </a:r>
            <a:r>
              <a:rPr lang="en-US" dirty="0"/>
              <a:t> </a:t>
            </a:r>
            <a:r>
              <a:rPr lang="en-US" dirty="0" err="1"/>
              <a:t>uomini</a:t>
            </a:r>
            <a:r>
              <a:rPr lang="en-US" dirty="0"/>
              <a:t> </a:t>
            </a:r>
            <a:r>
              <a:rPr lang="en-US" dirty="0" err="1"/>
              <a:t>hanno</a:t>
            </a:r>
            <a:r>
              <a:rPr lang="en-US" dirty="0"/>
              <a:t> </a:t>
            </a:r>
            <a:r>
              <a:rPr lang="en-US" dirty="0" err="1"/>
              <a:t>bisogno</a:t>
            </a:r>
            <a:r>
              <a:rPr lang="en-US" dirty="0"/>
              <a:t> di </a:t>
            </a:r>
            <a:r>
              <a:rPr lang="en-US" dirty="0" err="1"/>
              <a:t>tutte</a:t>
            </a:r>
            <a:r>
              <a:rPr lang="en-US" dirty="0"/>
              <a:t> le </a:t>
            </a:r>
            <a:r>
              <a:rPr lang="en-US" dirty="0" err="1"/>
              <a:t>competenze</a:t>
            </a:r>
            <a:r>
              <a:rPr lang="en-US" dirty="0"/>
              <a:t> e </a:t>
            </a:r>
            <a:r>
              <a:rPr lang="en-US" dirty="0" err="1"/>
              <a:t>l’esperienza</a:t>
            </a:r>
            <a:r>
              <a:rPr lang="en-US" dirty="0"/>
              <a:t> </a:t>
            </a:r>
            <a:r>
              <a:rPr lang="en-US" dirty="0" err="1"/>
              <a:t>possibili</a:t>
            </a:r>
            <a:r>
              <a:rPr lang="en-US" dirty="0"/>
              <a:t> </a:t>
            </a:r>
            <a:r>
              <a:rPr lang="en-US" dirty="0" err="1"/>
              <a:t>durante</a:t>
            </a:r>
            <a:r>
              <a:rPr lang="en-US" dirty="0"/>
              <a:t> e dopo il </a:t>
            </a:r>
            <a:r>
              <a:rPr lang="en-US" dirty="0" err="1"/>
              <a:t>trattamento</a:t>
            </a:r>
            <a:r>
              <a:rPr lang="en-US" dirty="0"/>
              <a:t>, </a:t>
            </a:r>
            <a:r>
              <a:rPr lang="en-US" dirty="0" err="1"/>
              <a:t>ricevendo</a:t>
            </a:r>
            <a:r>
              <a:rPr lang="en-US" dirty="0"/>
              <a:t> </a:t>
            </a:r>
            <a:r>
              <a:rPr lang="en-US" dirty="0" err="1"/>
              <a:t>informazioni</a:t>
            </a:r>
            <a:r>
              <a:rPr lang="en-US" dirty="0"/>
              <a:t> e </a:t>
            </a:r>
            <a:r>
              <a:rPr lang="en-US" dirty="0" err="1"/>
              <a:t>supporto</a:t>
            </a:r>
            <a:r>
              <a:rPr lang="en-US" dirty="0"/>
              <a:t> in </a:t>
            </a:r>
            <a:r>
              <a:rPr lang="en-US" dirty="0" err="1"/>
              <a:t>ogni</a:t>
            </a:r>
            <a:r>
              <a:rPr lang="en-US" dirty="0"/>
              <a:t> </a:t>
            </a:r>
            <a:r>
              <a:rPr lang="en-US" dirty="0" err="1"/>
              <a:t>fase</a:t>
            </a:r>
            <a:r>
              <a:rPr lang="en-US" dirty="0"/>
              <a:t> del </a:t>
            </a:r>
            <a:r>
              <a:rPr lang="en-US" dirty="0" err="1"/>
              <a:t>percorso</a:t>
            </a:r>
            <a:r>
              <a:rPr lang="en-US" dirty="0"/>
              <a:t>. </a:t>
            </a:r>
            <a:r>
              <a:rPr lang="en-US" dirty="0" err="1"/>
              <a:t>Ogni</a:t>
            </a:r>
            <a:r>
              <a:rPr lang="en-US" dirty="0"/>
              <a:t> </a:t>
            </a:r>
            <a:r>
              <a:rPr lang="en-US" dirty="0" err="1"/>
              <a:t>uomo</a:t>
            </a:r>
            <a:r>
              <a:rPr lang="en-US" dirty="0"/>
              <a:t> affetto da carcinoma </a:t>
            </a:r>
            <a:r>
              <a:rPr lang="en-US" dirty="0" err="1"/>
              <a:t>della</a:t>
            </a:r>
            <a:r>
              <a:rPr lang="en-US" dirty="0"/>
              <a:t> </a:t>
            </a:r>
            <a:r>
              <a:rPr lang="en-US" dirty="0" err="1"/>
              <a:t>prostata</a:t>
            </a:r>
            <a:r>
              <a:rPr lang="en-US" dirty="0"/>
              <a:t> </a:t>
            </a:r>
            <a:r>
              <a:rPr lang="en-US" dirty="0" err="1"/>
              <a:t>dovrebbe</a:t>
            </a:r>
            <a:r>
              <a:rPr lang="en-US" dirty="0"/>
              <a:t> </a:t>
            </a:r>
            <a:r>
              <a:rPr lang="en-US" dirty="0" err="1"/>
              <a:t>essere</a:t>
            </a:r>
            <a:r>
              <a:rPr lang="en-US" dirty="0"/>
              <a:t> </a:t>
            </a:r>
            <a:r>
              <a:rPr lang="en-US" dirty="0" err="1"/>
              <a:t>curato</a:t>
            </a:r>
            <a:r>
              <a:rPr lang="en-US" dirty="0"/>
              <a:t> in un </a:t>
            </a:r>
            <a:r>
              <a:rPr lang="en-US" dirty="0" err="1"/>
              <a:t>centro</a:t>
            </a:r>
            <a:r>
              <a:rPr lang="en-US" dirty="0"/>
              <a:t> </a:t>
            </a:r>
            <a:r>
              <a:rPr lang="en-US" dirty="0" err="1"/>
              <a:t>oncologico</a:t>
            </a:r>
            <a:r>
              <a:rPr lang="en-US" dirty="0"/>
              <a:t> e </a:t>
            </a:r>
            <a:r>
              <a:rPr lang="en-US" dirty="0" err="1"/>
              <a:t>seguito</a:t>
            </a:r>
            <a:r>
              <a:rPr lang="en-US" dirty="0"/>
              <a:t> da team </a:t>
            </a:r>
            <a:r>
              <a:rPr lang="en-US" dirty="0" err="1"/>
              <a:t>multidisciplinari</a:t>
            </a:r>
            <a:r>
              <a:rPr lang="en-US" dirty="0"/>
              <a:t>.</a:t>
            </a:r>
          </a:p>
        </p:txBody>
      </p:sp>
      <p:sp>
        <p:nvSpPr>
          <p:cNvPr id="4" name="Slide Number Placeholder 3"/>
          <p:cNvSpPr>
            <a:spLocks noGrp="1"/>
          </p:cNvSpPr>
          <p:nvPr>
            <p:ph type="sldNum" sz="quarter" idx="5"/>
          </p:nvPr>
        </p:nvSpPr>
        <p:spPr/>
        <p:txBody>
          <a:bodyPr/>
          <a:lstStyle/>
          <a:p>
            <a:fld id="{EE2C2793-E073-7A4C-BFE8-8257B50E4418}" type="slidenum">
              <a:rPr lang="en-US" smtClean="0"/>
              <a:t>41</a:t>
            </a:fld>
            <a:endParaRPr lang="en-US"/>
          </a:p>
        </p:txBody>
      </p:sp>
    </p:spTree>
    <p:extLst>
      <p:ext uri="{BB962C8B-B14F-4D97-AF65-F5344CB8AC3E}">
        <p14:creationId xmlns:p14="http://schemas.microsoft.com/office/powerpoint/2010/main" val="194158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È necessario capire perché questo studio è diverso da quelli condotti in precedenza e perché ciò è importante. La maggior parte degli studi sulla qualità della vita negli uomini affetti da carcinoma della prostata è condotto all’interno di un ambiente clinico. In altre parole, gli uomini partecipanti rispondono alle domande formulate dai medici, oppure compilano questionari quando si recano in ospedale per ricevere il trattamento o sottoporsi a controlli. Questo sondaggio online è stato completato dagli uomini nel tempo libero, comodamente da casa. Ciò significa che i partecipanti hanno avuto più tempo per riflettere sulle risposte e si sono potuti sentire più liberi di dare risposte veritiere. A volte le persone hanno paura di risultare troppo critiche o negative di fronte ai medici e al personale sanitario.</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a:t>
            </a:fld>
            <a:endParaRPr lang="en-US"/>
          </a:p>
        </p:txBody>
      </p:sp>
    </p:spTree>
    <p:extLst>
      <p:ext uri="{BB962C8B-B14F-4D97-AF65-F5344CB8AC3E}">
        <p14:creationId xmlns:p14="http://schemas.microsoft.com/office/powerpoint/2010/main" val="2118809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5</a:t>
            </a:fld>
            <a:endParaRPr lang="en-US"/>
          </a:p>
        </p:txBody>
      </p:sp>
    </p:spTree>
    <p:extLst>
      <p:ext uri="{BB962C8B-B14F-4D97-AF65-F5344CB8AC3E}">
        <p14:creationId xmlns:p14="http://schemas.microsoft.com/office/powerpoint/2010/main" val="1129055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Questa indagine rappresenta un’istantanea – l’immagine trasversale di una popolazione di uomini che ha ricevuto un trattamento per il carcinoma della prostata in tutta Europa. Il sondaggio chiedeva: “Com’è la tua vita in questo particolare momento?”</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Nello studio non è stato possibile esaminare le condizioni mediche dei singoli intervistati prima del trattamento, né in che modo i pazienti affetti da carcinoma della prostata differissero dalla popolazione generale. Si sarebbe trattato di un diverso tipo di studio.</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6</a:t>
            </a:fld>
            <a:endParaRPr lang="en-US"/>
          </a:p>
        </p:txBody>
      </p:sp>
    </p:spTree>
    <p:extLst>
      <p:ext uri="{BB962C8B-B14F-4D97-AF65-F5344CB8AC3E}">
        <p14:creationId xmlns:p14="http://schemas.microsoft.com/office/powerpoint/2010/main" val="927580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7</a:t>
            </a:fld>
            <a:endParaRPr lang="en-US"/>
          </a:p>
        </p:txBody>
      </p:sp>
    </p:spTree>
    <p:extLst>
      <p:ext uri="{BB962C8B-B14F-4D97-AF65-F5344CB8AC3E}">
        <p14:creationId xmlns:p14="http://schemas.microsoft.com/office/powerpoint/2010/main" val="3727862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L’indagine comprendeva domande per definire i dati demografici e una serie di domande per individuare stato di salute, attività quotidiane e qualità della vita sulla base di tre questionari per la misurazione approvati e comunemente utilizzati nell’ambito della ricerca sanitaria:</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EQ-5D-5L</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EORTC-QLQ-C30 </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EPIC-26</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8</a:t>
            </a:fld>
            <a:endParaRPr lang="en-US"/>
          </a:p>
        </p:txBody>
      </p:sp>
    </p:spTree>
    <p:extLst>
      <p:ext uri="{BB962C8B-B14F-4D97-AF65-F5344CB8AC3E}">
        <p14:creationId xmlns:p14="http://schemas.microsoft.com/office/powerpoint/2010/main" val="3985248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La considerevole dimensione del campione, di 3000 intervistati, rende i risultati autorevoli.</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La risposta è stata ampia in 25 Paesi, ma l’Europa orientale è stata sottorappresentata così come, in una certa misura, l’Europa meridionale.</a:t>
            </a:r>
            <a:r>
              <a:rPr lang="en-GB" dirty="0">
                <a:effectLst/>
              </a:rPr>
              <a:t> </a:t>
            </a:r>
            <a:endParaRPr lang="en-GB" sz="1200" dirty="0">
              <a:solidFill>
                <a:schemeClr val="tx1">
                  <a:lumMod val="65000"/>
                  <a:lumOff val="35000"/>
                </a:schemeClr>
              </a:solidFill>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9</a:t>
            </a:fld>
            <a:endParaRPr lang="en-US"/>
          </a:p>
        </p:txBody>
      </p:sp>
    </p:spTree>
    <p:extLst>
      <p:ext uri="{BB962C8B-B14F-4D97-AF65-F5344CB8AC3E}">
        <p14:creationId xmlns:p14="http://schemas.microsoft.com/office/powerpoint/2010/main" val="3500987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3/23/21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508168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3/23/21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613236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3/23/21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66056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3/23/21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386326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F1FA7AC5-6045-4418-8E60-F48788734473}" type="datetimeFigureOut">
              <a:rPr lang="en-US" smtClean="0"/>
              <a:t>3/23/21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875206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F1FA7AC5-6045-4418-8E60-F48788734473}" type="datetimeFigureOut">
              <a:rPr lang="en-US" smtClean="0"/>
              <a:t>3/23/21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40129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F1FA7AC5-6045-4418-8E60-F48788734473}" type="datetimeFigureOut">
              <a:rPr lang="en-US" smtClean="0"/>
              <a:t>3/23/21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056490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F1FA7AC5-6045-4418-8E60-F48788734473}" type="datetimeFigureOut">
              <a:rPr lang="en-US" smtClean="0"/>
              <a:t>3/23/21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573976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FA7AC5-6045-4418-8E60-F48788734473}" type="datetimeFigureOut">
              <a:rPr lang="en-US" smtClean="0"/>
              <a:t>3/23/21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201795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3/23/21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52620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3/23/21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42868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FA7AC5-6045-4418-8E60-F48788734473}" type="datetimeFigureOut">
              <a:rPr lang="en-US" smtClean="0"/>
              <a:t>3/23/21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1CAF9-4461-454A-B702-D536C3775752}" type="slidenum">
              <a:rPr lang="en-US" smtClean="0"/>
              <a:t>‹#›</a:t>
            </a:fld>
            <a:endParaRPr lang="en-US"/>
          </a:p>
        </p:txBody>
      </p:sp>
    </p:spTree>
    <p:extLst>
      <p:ext uri="{BB962C8B-B14F-4D97-AF65-F5344CB8AC3E}">
        <p14:creationId xmlns:p14="http://schemas.microsoft.com/office/powerpoint/2010/main" val="3931132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7214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latin typeface="Roboto" panose="02000000000000000000" pitchFamily="2" charset="0"/>
                <a:ea typeface="Roboto" panose="02000000000000000000" pitchFamily="2" charset="0"/>
              </a:rPr>
            </a:br>
            <a:r>
              <a:rPr lang="en-GB" sz="5400" dirty="0">
                <a:solidFill>
                  <a:schemeClr val="accent1">
                    <a:lumMod val="50000"/>
                  </a:schemeClr>
                </a:solidFill>
                <a:latin typeface="Roboto" panose="02000000000000000000" pitchFamily="2" charset="0"/>
                <a:ea typeface="Roboto" panose="02000000000000000000" pitchFamily="2" charset="0"/>
              </a:rPr>
              <a:t>Studio EUPROMS</a:t>
            </a:r>
          </a:p>
          <a:p>
            <a:r>
              <a:rPr lang="en-GB" sz="2800" dirty="0">
                <a:latin typeface="Roboto" panose="02000000000000000000" pitchFamily="2" charset="0"/>
                <a:ea typeface="Roboto" panose="02000000000000000000" pitchFamily="2" charset="0"/>
              </a:rPr>
              <a:t>Studio di Europa </a:t>
            </a:r>
            <a:r>
              <a:rPr lang="en-GB" sz="2800" dirty="0" err="1">
                <a:latin typeface="Roboto" panose="02000000000000000000" pitchFamily="2" charset="0"/>
                <a:ea typeface="Roboto" panose="02000000000000000000" pitchFamily="2" charset="0"/>
              </a:rPr>
              <a:t>Uomo</a:t>
            </a:r>
            <a:r>
              <a:rPr lang="en-GB" sz="2800" dirty="0">
                <a:latin typeface="Roboto" panose="02000000000000000000" pitchFamily="2" charset="0"/>
                <a:ea typeface="Roboto" panose="02000000000000000000" pitchFamily="2" charset="0"/>
              </a:rPr>
              <a:t> </a:t>
            </a:r>
            <a:r>
              <a:rPr lang="en-GB" sz="2800" dirty="0" err="1">
                <a:latin typeface="Roboto" panose="02000000000000000000" pitchFamily="2" charset="0"/>
                <a:ea typeface="Roboto" panose="02000000000000000000" pitchFamily="2" charset="0"/>
              </a:rPr>
              <a:t>sugli</a:t>
            </a:r>
            <a:r>
              <a:rPr lang="en-GB" sz="2800" dirty="0">
                <a:latin typeface="Roboto" panose="02000000000000000000" pitchFamily="2" charset="0"/>
                <a:ea typeface="Roboto" panose="02000000000000000000" pitchFamily="2" charset="0"/>
              </a:rPr>
              <a:t> </a:t>
            </a:r>
            <a:r>
              <a:rPr lang="en-GB" sz="2800" dirty="0" err="1">
                <a:latin typeface="Roboto" panose="02000000000000000000" pitchFamily="2" charset="0"/>
                <a:ea typeface="Roboto" panose="02000000000000000000" pitchFamily="2" charset="0"/>
              </a:rPr>
              <a:t>esiti</a:t>
            </a:r>
            <a:r>
              <a:rPr lang="en-GB" sz="2800" dirty="0">
                <a:latin typeface="Roboto" panose="02000000000000000000" pitchFamily="2" charset="0"/>
                <a:ea typeface="Roboto" panose="02000000000000000000" pitchFamily="2" charset="0"/>
              </a:rPr>
              <a:t> </a:t>
            </a:r>
            <a:r>
              <a:rPr lang="en-GB" sz="2800" dirty="0" err="1">
                <a:latin typeface="Roboto" panose="02000000000000000000" pitchFamily="2" charset="0"/>
                <a:ea typeface="Roboto" panose="02000000000000000000" pitchFamily="2" charset="0"/>
              </a:rPr>
              <a:t>riferiti</a:t>
            </a:r>
            <a:r>
              <a:rPr lang="en-GB" sz="2800" dirty="0">
                <a:latin typeface="Roboto" panose="02000000000000000000" pitchFamily="2" charset="0"/>
                <a:ea typeface="Roboto" panose="02000000000000000000" pitchFamily="2" charset="0"/>
              </a:rPr>
              <a:t> </a:t>
            </a:r>
            <a:r>
              <a:rPr lang="en-GB" sz="2800" dirty="0" err="1">
                <a:latin typeface="Roboto" panose="02000000000000000000" pitchFamily="2" charset="0"/>
                <a:ea typeface="Roboto" panose="02000000000000000000" pitchFamily="2" charset="0"/>
              </a:rPr>
              <a:t>dai</a:t>
            </a:r>
            <a:r>
              <a:rPr lang="en-GB" sz="2800" dirty="0">
                <a:latin typeface="Roboto" panose="02000000000000000000" pitchFamily="2" charset="0"/>
                <a:ea typeface="Roboto" panose="02000000000000000000" pitchFamily="2" charset="0"/>
              </a:rPr>
              <a:t> </a:t>
            </a:r>
            <a:r>
              <a:rPr lang="en-GB" sz="2800" dirty="0" err="1">
                <a:latin typeface="Roboto" panose="02000000000000000000" pitchFamily="2" charset="0"/>
                <a:ea typeface="Roboto" panose="02000000000000000000" pitchFamily="2" charset="0"/>
              </a:rPr>
              <a:t>pazienti</a:t>
            </a:r>
            <a:endParaRPr lang="en-GB" sz="2800" dirty="0">
              <a:latin typeface="Roboto" panose="02000000000000000000" pitchFamily="2" charset="0"/>
              <a:ea typeface="Roboto" panose="02000000000000000000" pitchFamily="2" charset="0"/>
            </a:endParaRPr>
          </a:p>
          <a:p>
            <a:endParaRPr lang="en-GB" sz="2400" dirty="0">
              <a:latin typeface="Roboto" panose="02000000000000000000" pitchFamily="2" charset="0"/>
              <a:ea typeface="Roboto" panose="02000000000000000000" pitchFamily="2" charset="0"/>
            </a:endParaRPr>
          </a:p>
          <a:p>
            <a:r>
              <a:rPr lang="en-GB" sz="2300" dirty="0">
                <a:latin typeface="Roboto" panose="02000000000000000000" pitchFamily="2" charset="0"/>
                <a:ea typeface="Roboto" panose="02000000000000000000" pitchFamily="2" charset="0"/>
              </a:rPr>
              <a:t>La prima </a:t>
            </a:r>
            <a:r>
              <a:rPr lang="en-GB" sz="2300" dirty="0" err="1">
                <a:latin typeface="Roboto" panose="02000000000000000000" pitchFamily="2" charset="0"/>
                <a:ea typeface="Roboto" panose="02000000000000000000" pitchFamily="2" charset="0"/>
              </a:rPr>
              <a:t>indagine</a:t>
            </a:r>
            <a:r>
              <a:rPr lang="en-GB" sz="2300" dirty="0">
                <a:latin typeface="Roboto" panose="02000000000000000000" pitchFamily="2" charset="0"/>
                <a:ea typeface="Roboto" panose="02000000000000000000" pitchFamily="2" charset="0"/>
              </a:rPr>
              <a:t> al </a:t>
            </a:r>
            <a:r>
              <a:rPr lang="en-GB" sz="2300" dirty="0" err="1">
                <a:latin typeface="Roboto" panose="02000000000000000000" pitchFamily="2" charset="0"/>
                <a:ea typeface="Roboto" panose="02000000000000000000" pitchFamily="2" charset="0"/>
              </a:rPr>
              <a:t>mondo</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sulla</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qualità</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della</a:t>
            </a:r>
            <a:r>
              <a:rPr lang="en-GB" sz="2300" dirty="0">
                <a:latin typeface="Roboto" panose="02000000000000000000" pitchFamily="2" charset="0"/>
                <a:ea typeface="Roboto" panose="02000000000000000000" pitchFamily="2" charset="0"/>
              </a:rPr>
              <a:t> vita di chi </a:t>
            </a:r>
            <a:r>
              <a:rPr lang="en-GB" sz="2300" dirty="0" err="1">
                <a:latin typeface="Roboto" panose="02000000000000000000" pitchFamily="2" charset="0"/>
                <a:ea typeface="Roboto" panose="02000000000000000000" pitchFamily="2" charset="0"/>
              </a:rPr>
              <a:t>è</a:t>
            </a:r>
            <a:r>
              <a:rPr lang="en-GB" sz="2300" dirty="0">
                <a:latin typeface="Roboto" panose="02000000000000000000" pitchFamily="2" charset="0"/>
                <a:ea typeface="Roboto" panose="02000000000000000000" pitchFamily="2" charset="0"/>
              </a:rPr>
              <a:t> affetto da carcinoma </a:t>
            </a:r>
            <a:r>
              <a:rPr lang="en-GB" sz="2300" dirty="0" err="1">
                <a:latin typeface="Roboto" panose="02000000000000000000" pitchFamily="2" charset="0"/>
                <a:ea typeface="Roboto" panose="02000000000000000000" pitchFamily="2" charset="0"/>
              </a:rPr>
              <a:t>della</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prostata</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condotta</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dai</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pazienti</a:t>
            </a:r>
            <a:r>
              <a:rPr lang="en-GB" sz="2300" dirty="0">
                <a:latin typeface="Roboto" panose="02000000000000000000" pitchFamily="2" charset="0"/>
                <a:ea typeface="Roboto" panose="02000000000000000000" pitchFamily="2" charset="0"/>
              </a:rPr>
              <a:t> per </a:t>
            </a:r>
            <a:r>
              <a:rPr lang="en-GB" sz="2300" dirty="0" err="1">
                <a:latin typeface="Roboto" panose="02000000000000000000" pitchFamily="2" charset="0"/>
                <a:ea typeface="Roboto" panose="02000000000000000000" pitchFamily="2" charset="0"/>
              </a:rPr>
              <a:t>i</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pazienti</a:t>
            </a:r>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48365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5" name="Rectangle 14">
            <a:extLst>
              <a:ext uri="{FF2B5EF4-FFF2-40B4-BE49-F238E27FC236}">
                <a16:creationId xmlns:a16="http://schemas.microsoft.com/office/drawing/2014/main" id="{798549FF-D602-B242-9B0B-6BBDEAB1D18B}"/>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6" name="Tekstvak 1">
            <a:extLst>
              <a:ext uri="{FF2B5EF4-FFF2-40B4-BE49-F238E27FC236}">
                <a16:creationId xmlns:a16="http://schemas.microsoft.com/office/drawing/2014/main" id="{38CFD700-E3F4-9C43-B700-0E3404A3B4F9}"/>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Profilo</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dell’intervistato</a:t>
            </a:r>
            <a:endParaRPr lang="en-US" sz="4600" dirty="0">
              <a:solidFill>
                <a:srgbClr val="757070"/>
              </a:solidFill>
              <a:latin typeface="Roboto" panose="02000000000000000000" pitchFamily="2" charset="0"/>
              <a:cs typeface="Apercu Regular"/>
            </a:endParaRPr>
          </a:p>
        </p:txBody>
      </p:sp>
      <p:pic>
        <p:nvPicPr>
          <p:cNvPr id="19" name="Picture 18" descr="Blue logo.png">
            <a:extLst>
              <a:ext uri="{FF2B5EF4-FFF2-40B4-BE49-F238E27FC236}">
                <a16:creationId xmlns:a16="http://schemas.microsoft.com/office/drawing/2014/main" id="{E20118D8-EC83-5945-B210-F6234D9D9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FFB49144-A413-3F40-8E39-156839B929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24" y="1474820"/>
            <a:ext cx="9175176" cy="5062166"/>
          </a:xfrm>
          <a:prstGeom prst="rect">
            <a:avLst/>
          </a:prstGeom>
        </p:spPr>
      </p:pic>
    </p:spTree>
    <p:extLst>
      <p:ext uri="{BB962C8B-B14F-4D97-AF65-F5344CB8AC3E}">
        <p14:creationId xmlns:p14="http://schemas.microsoft.com/office/powerpoint/2010/main" val="10187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0" name="Rectangle 19">
            <a:extLst>
              <a:ext uri="{FF2B5EF4-FFF2-40B4-BE49-F238E27FC236}">
                <a16:creationId xmlns:a16="http://schemas.microsoft.com/office/drawing/2014/main" id="{3BC76C40-3327-3443-A478-3467DB650E02}"/>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1" name="Tekstvak 1">
            <a:extLst>
              <a:ext uri="{FF2B5EF4-FFF2-40B4-BE49-F238E27FC236}">
                <a16:creationId xmlns:a16="http://schemas.microsoft.com/office/drawing/2014/main" id="{5F7160EC-51F8-9646-9A16-055A71003836}"/>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Profilo</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dell’intervistato</a:t>
            </a:r>
            <a:endParaRPr lang="en-US" sz="4600" dirty="0">
              <a:solidFill>
                <a:srgbClr val="757070"/>
              </a:solidFill>
              <a:latin typeface="Roboto" panose="02000000000000000000" pitchFamily="2" charset="0"/>
              <a:cs typeface="Apercu Regular"/>
            </a:endParaRPr>
          </a:p>
        </p:txBody>
      </p:sp>
      <p:pic>
        <p:nvPicPr>
          <p:cNvPr id="25" name="Picture 24" descr="Blue logo.png">
            <a:extLst>
              <a:ext uri="{FF2B5EF4-FFF2-40B4-BE49-F238E27FC236}">
                <a16:creationId xmlns:a16="http://schemas.microsoft.com/office/drawing/2014/main" id="{8C8F7FF3-1861-1545-AE92-04962B8D9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F1334DC7-5C03-074E-9FD3-FF2E40AE55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419" y="1606550"/>
            <a:ext cx="8986999" cy="4447015"/>
          </a:xfrm>
          <a:prstGeom prst="rect">
            <a:avLst/>
          </a:prstGeom>
        </p:spPr>
      </p:pic>
    </p:spTree>
    <p:extLst>
      <p:ext uri="{BB962C8B-B14F-4D97-AF65-F5344CB8AC3E}">
        <p14:creationId xmlns:p14="http://schemas.microsoft.com/office/powerpoint/2010/main" val="1123287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graphicFrame>
        <p:nvGraphicFramePr>
          <p:cNvPr id="8" name="Grafiek 7">
            <a:extLst>
              <a:ext uri="{FF2B5EF4-FFF2-40B4-BE49-F238E27FC236}">
                <a16:creationId xmlns:a16="http://schemas.microsoft.com/office/drawing/2014/main" id="{46F60063-DFA1-4031-B50D-786756FCF277}"/>
              </a:ext>
            </a:extLst>
          </p:cNvPr>
          <p:cNvGraphicFramePr>
            <a:graphicFrameLocks/>
          </p:cNvGraphicFramePr>
          <p:nvPr/>
        </p:nvGraphicFramePr>
        <p:xfrm>
          <a:off x="-144109" y="1247344"/>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7" name="Rectangle 16">
            <a:extLst>
              <a:ext uri="{FF2B5EF4-FFF2-40B4-BE49-F238E27FC236}">
                <a16:creationId xmlns:a16="http://schemas.microsoft.com/office/drawing/2014/main" id="{482CFB0B-AAF3-754E-9D2E-55B2296C71AC}"/>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4" name="Tekstvak 1">
            <a:extLst>
              <a:ext uri="{FF2B5EF4-FFF2-40B4-BE49-F238E27FC236}">
                <a16:creationId xmlns:a16="http://schemas.microsoft.com/office/drawing/2014/main" id="{402CAA52-814F-3F4F-95A1-0DD335F497AB}"/>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Profilo</a:t>
            </a:r>
            <a:r>
              <a:rPr lang="en-US" sz="4600" dirty="0">
                <a:solidFill>
                  <a:srgbClr val="757070"/>
                </a:solidFill>
                <a:latin typeface="Roboto" panose="02000000000000000000" pitchFamily="2" charset="0"/>
                <a:cs typeface="Apercu Regular"/>
              </a:rPr>
              <a:t> di </a:t>
            </a:r>
            <a:r>
              <a:rPr lang="en-US" sz="4600" dirty="0" err="1">
                <a:solidFill>
                  <a:srgbClr val="757070"/>
                </a:solidFill>
                <a:latin typeface="Roboto" panose="02000000000000000000" pitchFamily="2" charset="0"/>
                <a:cs typeface="Apercu Regular"/>
              </a:rPr>
              <a:t>trattamento</a:t>
            </a:r>
            <a:endParaRPr lang="en-US" sz="4600" dirty="0">
              <a:solidFill>
                <a:srgbClr val="757070"/>
              </a:solidFill>
              <a:latin typeface="Roboto" panose="02000000000000000000" pitchFamily="2" charset="0"/>
              <a:cs typeface="Apercu Regular"/>
            </a:endParaRPr>
          </a:p>
        </p:txBody>
      </p:sp>
      <p:pic>
        <p:nvPicPr>
          <p:cNvPr id="4" name="Picture 3">
            <a:extLst>
              <a:ext uri="{FF2B5EF4-FFF2-40B4-BE49-F238E27FC236}">
                <a16:creationId xmlns:a16="http://schemas.microsoft.com/office/drawing/2014/main" id="{E9AD4F23-B404-B84A-B213-346F879400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587" y="1479549"/>
            <a:ext cx="8728413" cy="4620039"/>
          </a:xfrm>
          <a:prstGeom prst="rect">
            <a:avLst/>
          </a:prstGeom>
        </p:spPr>
      </p:pic>
    </p:spTree>
    <p:extLst>
      <p:ext uri="{BB962C8B-B14F-4D97-AF65-F5344CB8AC3E}">
        <p14:creationId xmlns:p14="http://schemas.microsoft.com/office/powerpoint/2010/main" val="679992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L’analisi</a:t>
            </a:r>
            <a:endParaRPr lang="en-US" sz="4600" dirty="0">
              <a:solidFill>
                <a:srgbClr val="757070"/>
              </a:solidFill>
              <a:latin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5432256"/>
          </a:xfrm>
          <a:prstGeom prst="rect">
            <a:avLst/>
          </a:prstGeom>
          <a:noFill/>
        </p:spPr>
        <p:txBody>
          <a:bodyPr wrap="square" rtlCol="0">
            <a:spAutoFit/>
          </a:bodyPr>
          <a:lstStyle/>
          <a:p>
            <a:r>
              <a:rPr lang="en-GB" sz="2300" dirty="0" err="1">
                <a:solidFill>
                  <a:schemeClr val="tx1">
                    <a:lumMod val="65000"/>
                    <a:lumOff val="35000"/>
                  </a:schemeClr>
                </a:solidFill>
                <a:latin typeface="Roboto" panose="02000000000000000000" pitchFamily="2" charset="0"/>
              </a:rPr>
              <a:t>L’analisi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dei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dati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è</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stata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condotta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dalla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professoressa</a:t>
            </a:r>
            <a:r>
              <a:rPr lang="en-GB" sz="2300" dirty="0">
                <a:solidFill>
                  <a:schemeClr val="tx1">
                    <a:lumMod val="65000"/>
                    <a:lumOff val="35000"/>
                  </a:schemeClr>
                </a:solidFill>
                <a:latin typeface="Roboto" panose="02000000000000000000" pitchFamily="2" charset="0"/>
              </a:rPr>
              <a:t> Monique </a:t>
            </a:r>
            <a:r>
              <a:rPr lang="en-GB" sz="2300" dirty="0" err="1">
                <a:solidFill>
                  <a:schemeClr val="tx1">
                    <a:lumMod val="65000"/>
                    <a:lumOff val="35000"/>
                  </a:schemeClr>
                </a:solidFill>
                <a:latin typeface="Roboto" panose="02000000000000000000" pitchFamily="2" charset="0"/>
              </a:rPr>
              <a:t>Roobol</a:t>
            </a:r>
            <a:r>
              <a:rPr lang="en-GB" sz="2300" dirty="0">
                <a:solidFill>
                  <a:schemeClr val="tx1">
                    <a:lumMod val="65000"/>
                    <a:lumOff val="35000"/>
                  </a:schemeClr>
                </a:solidFill>
                <a:latin typeface="Roboto" panose="02000000000000000000" pitchFamily="2" charset="0"/>
              </a:rPr>
              <a:t> e dal </a:t>
            </a:r>
            <a:r>
              <a:rPr lang="en-GB" sz="2300" dirty="0" err="1">
                <a:solidFill>
                  <a:schemeClr val="tx1">
                    <a:lumMod val="65000"/>
                    <a:lumOff val="35000"/>
                  </a:schemeClr>
                </a:solidFill>
                <a:latin typeface="Roboto" panose="02000000000000000000" pitchFamily="2" charset="0"/>
              </a:rPr>
              <a:t>suo</a:t>
            </a:r>
            <a:r>
              <a:rPr lang="en-GB" sz="2300" dirty="0">
                <a:solidFill>
                  <a:schemeClr val="tx1">
                    <a:lumMod val="65000"/>
                    <a:lumOff val="35000"/>
                  </a:schemeClr>
                </a:solidFill>
                <a:latin typeface="Roboto" panose="02000000000000000000" pitchFamily="2" charset="0"/>
              </a:rPr>
              <a:t> team </a:t>
            </a:r>
            <a:r>
              <a:rPr lang="en-GB" sz="2300" dirty="0" err="1">
                <a:solidFill>
                  <a:schemeClr val="tx1">
                    <a:lumMod val="65000"/>
                    <a:lumOff val="35000"/>
                  </a:schemeClr>
                </a:solidFill>
                <a:latin typeface="Roboto" panose="02000000000000000000" pitchFamily="2" charset="0"/>
              </a:rPr>
              <a:t>presso</a:t>
            </a:r>
            <a:r>
              <a:rPr lang="en-GB" sz="2300" dirty="0">
                <a:solidFill>
                  <a:schemeClr val="tx1">
                    <a:lumMod val="65000"/>
                    <a:lumOff val="35000"/>
                  </a:schemeClr>
                </a:solidFill>
                <a:latin typeface="Roboto" panose="02000000000000000000" pitchFamily="2" charset="0"/>
              </a:rPr>
              <a:t> il </a:t>
            </a:r>
            <a:r>
              <a:rPr lang="en-GB" sz="2300" dirty="0" err="1">
                <a:solidFill>
                  <a:schemeClr val="tx1">
                    <a:lumMod val="65000"/>
                    <a:lumOff val="35000"/>
                  </a:schemeClr>
                </a:solidFill>
                <a:latin typeface="Roboto" panose="02000000000000000000" pitchFamily="2" charset="0"/>
              </a:rPr>
              <a:t>dipartimento</a:t>
            </a:r>
            <a:r>
              <a:rPr lang="en-GB" sz="2300" dirty="0">
                <a:solidFill>
                  <a:schemeClr val="tx1">
                    <a:lumMod val="65000"/>
                    <a:lumOff val="35000"/>
                  </a:schemeClr>
                </a:solidFill>
                <a:latin typeface="Roboto" panose="02000000000000000000" pitchFamily="2" charset="0"/>
              </a:rPr>
              <a:t> di </a:t>
            </a:r>
            <a:r>
              <a:rPr lang="en-GB" sz="2300" dirty="0" err="1">
                <a:solidFill>
                  <a:schemeClr val="tx1">
                    <a:lumMod val="65000"/>
                    <a:lumOff val="35000"/>
                  </a:schemeClr>
                </a:solidFill>
                <a:latin typeface="Roboto" panose="02000000000000000000" pitchFamily="2" charset="0"/>
              </a:rPr>
              <a:t>Urologia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dell’Erasmus</a:t>
            </a:r>
            <a:r>
              <a:rPr lang="en-GB" sz="2300" dirty="0">
                <a:solidFill>
                  <a:schemeClr val="tx1">
                    <a:lumMod val="65000"/>
                    <a:lumOff val="35000"/>
                  </a:schemeClr>
                </a:solidFill>
                <a:latin typeface="Roboto" panose="02000000000000000000" pitchFamily="2" charset="0"/>
              </a:rPr>
              <a:t> University Medical Centre, a Rotterdam.</a:t>
            </a:r>
          </a:p>
          <a:p>
            <a:endParaRPr lang="en-GB" sz="2300" dirty="0">
              <a:solidFill>
                <a:schemeClr val="tx1">
                  <a:lumMod val="65000"/>
                  <a:lumOff val="35000"/>
                </a:schemeClr>
              </a:solidFill>
              <a:latin typeface="Roboto" panose="02000000000000000000" pitchFamily="2" charset="0"/>
            </a:endParaRPr>
          </a:p>
          <a:p>
            <a:r>
              <a:rPr lang="en-GB" sz="2300" dirty="0">
                <a:solidFill>
                  <a:schemeClr val="tx1">
                    <a:lumMod val="65000"/>
                    <a:lumOff val="35000"/>
                  </a:schemeClr>
                </a:solidFill>
                <a:latin typeface="Roboto" panose="02000000000000000000" pitchFamily="2" charset="0"/>
              </a:rPr>
              <a:t>Da tale </a:t>
            </a:r>
            <a:r>
              <a:rPr lang="en-GB" sz="2300" dirty="0" err="1">
                <a:solidFill>
                  <a:schemeClr val="tx1">
                    <a:lumMod val="65000"/>
                    <a:lumOff val="35000"/>
                  </a:schemeClr>
                </a:solidFill>
                <a:latin typeface="Roboto" panose="02000000000000000000" pitchFamily="2" charset="0"/>
              </a:rPr>
              <a:t>analisi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sono</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stati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estrapolati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risultati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riportati</a:t>
            </a:r>
            <a:r>
              <a:rPr lang="en-GB" sz="2300" dirty="0">
                <a:solidFill>
                  <a:schemeClr val="tx1">
                    <a:lumMod val="65000"/>
                    <a:lumOff val="35000"/>
                  </a:schemeClr>
                </a:solidFill>
                <a:latin typeface="Roboto" panose="02000000000000000000" pitchFamily="2" charset="0"/>
              </a:rPr>
              <a:t> in </a:t>
            </a:r>
            <a:r>
              <a:rPr lang="en-GB" sz="2300" dirty="0" err="1">
                <a:solidFill>
                  <a:schemeClr val="tx1">
                    <a:lumMod val="65000"/>
                    <a:lumOff val="35000"/>
                  </a:schemeClr>
                </a:solidFill>
                <a:latin typeface="Roboto" panose="02000000000000000000" pitchFamily="2" charset="0"/>
              </a:rPr>
              <a:t>questa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presentazione</a:t>
            </a:r>
            <a:r>
              <a:rPr lang="en-GB" sz="2300" dirty="0">
                <a:solidFill>
                  <a:schemeClr val="tx1">
                    <a:lumMod val="65000"/>
                    <a:lumOff val="35000"/>
                  </a:schemeClr>
                </a:solidFill>
                <a:latin typeface="Roboto" panose="02000000000000000000" pitchFamily="2" charset="0"/>
              </a:rPr>
              <a:t> e </a:t>
            </a:r>
            <a:r>
              <a:rPr lang="en-GB" sz="2300" dirty="0" err="1">
                <a:solidFill>
                  <a:schemeClr val="tx1">
                    <a:lumMod val="65000"/>
                    <a:lumOff val="35000"/>
                  </a:schemeClr>
                </a:solidFill>
                <a:latin typeface="Roboto" panose="02000000000000000000" pitchFamily="2" charset="0"/>
              </a:rPr>
              <a:t>nelle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pubblicazioni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scientifiche</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r>
              <a:rPr lang="en-GB" sz="2300" dirty="0" err="1">
                <a:solidFill>
                  <a:schemeClr val="tx1">
                    <a:lumMod val="65000"/>
                    <a:lumOff val="35000"/>
                  </a:schemeClr>
                </a:solidFill>
                <a:latin typeface="Roboto" panose="02000000000000000000" pitchFamily="2" charset="0"/>
              </a:rPr>
              <a:t>Alcuni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dei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risultati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basano</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su</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risposte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grezze</a:t>
            </a:r>
            <a:r>
              <a:rPr lang="en-GB" sz="2300" dirty="0">
                <a:solidFill>
                  <a:schemeClr val="tx1">
                    <a:lumMod val="65000"/>
                    <a:lumOff val="35000"/>
                  </a:schemeClr>
                </a:solidFill>
                <a:latin typeface="Roboto" panose="02000000000000000000" pitchFamily="2" charset="0"/>
              </a:rPr>
              <a:t> e la </a:t>
            </a:r>
            <a:r>
              <a:rPr lang="en-GB" sz="2300" dirty="0" err="1">
                <a:solidFill>
                  <a:schemeClr val="tx1">
                    <a:lumMod val="65000"/>
                    <a:lumOff val="35000"/>
                  </a:schemeClr>
                </a:solidFill>
                <a:latin typeface="Roboto" panose="02000000000000000000" pitchFamily="2" charset="0"/>
              </a:rPr>
              <a:t>significatività</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statistica</a:t>
            </a:r>
            <a:r>
              <a:rPr lang="en-GB" sz="2300" dirty="0">
                <a:solidFill>
                  <a:schemeClr val="tx1">
                    <a:lumMod val="65000"/>
                    <a:lumOff val="35000"/>
                  </a:schemeClr>
                </a:solidFill>
                <a:latin typeface="Roboto" panose="02000000000000000000" pitchFamily="2" charset="0"/>
              </a:rPr>
              <a:t> non </a:t>
            </a:r>
            <a:r>
              <a:rPr lang="en-GB" sz="2300" dirty="0" err="1">
                <a:solidFill>
                  <a:schemeClr val="tx1">
                    <a:lumMod val="65000"/>
                    <a:lumOff val="35000"/>
                  </a:schemeClr>
                </a:solidFill>
                <a:latin typeface="Roboto" panose="02000000000000000000" pitchFamily="2" charset="0"/>
              </a:rPr>
              <a:t>è</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stata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calcolata</a:t>
            </a:r>
            <a:r>
              <a:rPr lang="en-GB" sz="2300" dirty="0">
                <a:solidFill>
                  <a:schemeClr val="tx1">
                    <a:lumMod val="65000"/>
                    <a:lumOff val="35000"/>
                  </a:schemeClr>
                </a:solidFill>
                <a:latin typeface="Roboto" panose="02000000000000000000" pitchFamily="2" charset="0"/>
              </a:rPr>
              <a:t> né </a:t>
            </a:r>
            <a:r>
              <a:rPr lang="en-GB" sz="2300" dirty="0" err="1">
                <a:solidFill>
                  <a:schemeClr val="tx1">
                    <a:lumMod val="65000"/>
                    <a:lumOff val="35000"/>
                  </a:schemeClr>
                </a:solidFill>
                <a:latin typeface="Roboto" panose="02000000000000000000" pitchFamily="2" charset="0"/>
              </a:rPr>
              <a:t>mostrata</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r>
              <a:rPr lang="en-GB" sz="2300" dirty="0" err="1">
                <a:solidFill>
                  <a:schemeClr val="tx1">
                    <a:lumMod val="65000"/>
                    <a:lumOff val="35000"/>
                  </a:schemeClr>
                </a:solidFill>
                <a:latin typeface="Roboto" panose="02000000000000000000" pitchFamily="2" charset="0"/>
              </a:rPr>
              <a:t>Tuttavia</a:t>
            </a:r>
            <a:r>
              <a:rPr lang="en-GB" sz="2300" dirty="0">
                <a:solidFill>
                  <a:schemeClr val="tx1">
                    <a:lumMod val="65000"/>
                    <a:lumOff val="35000"/>
                  </a:schemeClr>
                </a:solidFill>
                <a:latin typeface="Roboto" panose="02000000000000000000" pitchFamily="2" charset="0"/>
              </a:rPr>
              <a:t>, tutti </a:t>
            </a:r>
            <a:r>
              <a:rPr lang="en-GB" sz="2300" dirty="0" err="1">
                <a:solidFill>
                  <a:schemeClr val="tx1">
                    <a:lumMod val="65000"/>
                    <a:lumOff val="35000"/>
                  </a:schemeClr>
                </a:solidFill>
                <a:latin typeface="Roboto" panose="02000000000000000000" pitchFamily="2" charset="0"/>
              </a:rPr>
              <a:t>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risultati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contribuiscono</a:t>
            </a:r>
            <a:r>
              <a:rPr lang="en-GB" sz="2300" dirty="0">
                <a:solidFill>
                  <a:schemeClr val="tx1">
                    <a:lumMod val="65000"/>
                    <a:lumOff val="35000"/>
                  </a:schemeClr>
                </a:solidFill>
                <a:latin typeface="Roboto" panose="02000000000000000000" pitchFamily="2" charset="0"/>
              </a:rPr>
              <a:t> a </a:t>
            </a:r>
            <a:r>
              <a:rPr lang="en-GB" sz="2300" dirty="0" err="1">
                <a:solidFill>
                  <a:schemeClr val="tx1">
                    <a:lumMod val="65000"/>
                    <a:lumOff val="35000"/>
                  </a:schemeClr>
                </a:solidFill>
                <a:latin typeface="Roboto" panose="02000000000000000000" pitchFamily="2" charset="0"/>
              </a:rPr>
              <a:t>fornire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informazioni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essenziali</a:t>
            </a:r>
            <a:r>
              <a:rPr lang="en-GB" sz="2300" dirty="0">
                <a:solidFill>
                  <a:schemeClr val="tx1">
                    <a:lumMod val="65000"/>
                    <a:lumOff val="35000"/>
                  </a:schemeClr>
                </a:solidFill>
                <a:latin typeface="Roboto" panose="02000000000000000000" pitchFamily="2" charset="0"/>
              </a:rPr>
              <a:t> per </a:t>
            </a:r>
            <a:r>
              <a:rPr lang="en-GB" sz="2300" dirty="0" err="1">
                <a:solidFill>
                  <a:schemeClr val="tx1">
                    <a:lumMod val="65000"/>
                    <a:lumOff val="35000"/>
                  </a:schemeClr>
                </a:solidFill>
                <a:latin typeface="Roboto" panose="02000000000000000000" pitchFamily="2" charset="0"/>
              </a:rPr>
              <a:t>prendere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decisioni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cliniche</a:t>
            </a:r>
            <a:r>
              <a:rPr lang="en-GB" sz="2300" dirty="0">
                <a:solidFill>
                  <a:schemeClr val="tx1">
                    <a:lumMod val="65000"/>
                    <a:lumOff val="35000"/>
                  </a:schemeClr>
                </a:solidFill>
                <a:latin typeface="Roboto" panose="02000000000000000000" pitchFamily="2" charset="0"/>
              </a:rPr>
              <a:t> e </a:t>
            </a:r>
            <a:r>
              <a:rPr lang="en-GB" sz="2300" dirty="0" err="1">
                <a:solidFill>
                  <a:schemeClr val="tx1">
                    <a:lumMod val="65000"/>
                    <a:lumOff val="35000"/>
                  </a:schemeClr>
                </a:solidFill>
                <a:latin typeface="Roboto" panose="02000000000000000000" pitchFamily="2" charset="0"/>
              </a:rPr>
              <a:t>sono</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pertanto</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clinicamente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rilevanti</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298451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4" name="Rectangle 3">
            <a:extLst>
              <a:ext uri="{FF2B5EF4-FFF2-40B4-BE49-F238E27FC236}">
                <a16:creationId xmlns:a16="http://schemas.microsoft.com/office/drawing/2014/main" id="{31CF265C-5702-9E41-B739-2041CD7F35AF}"/>
              </a:ext>
            </a:extLst>
          </p:cNvPr>
          <p:cNvSpPr/>
          <p:nvPr/>
        </p:nvSpPr>
        <p:spPr>
          <a:xfrm>
            <a:off x="832335" y="857143"/>
            <a:ext cx="6096000" cy="1354217"/>
          </a:xfrm>
          <a:prstGeom prst="rect">
            <a:avLst/>
          </a:prstGeom>
        </p:spPr>
        <p:txBody>
          <a:bodyPr>
            <a:spAutoFit/>
          </a:bodyPr>
          <a:lstStyle/>
          <a:p>
            <a:r>
              <a:rPr lang="en-GB" sz="5400" dirty="0">
                <a:solidFill>
                  <a:schemeClr val="accent1">
                    <a:lumMod val="50000"/>
                  </a:schemeClr>
                </a:solidFill>
                <a:latin typeface="Roboto" panose="02000000000000000000" pitchFamily="2" charset="0"/>
                <a:ea typeface="Roboto" panose="02000000000000000000" pitchFamily="2" charset="0"/>
              </a:rPr>
              <a:t>Studio EUPROMS </a:t>
            </a:r>
            <a:r>
              <a:rPr lang="en-GB" sz="2800" dirty="0" err="1">
                <a:latin typeface="Roboto" panose="02000000000000000000" pitchFamily="2" charset="0"/>
              </a:rPr>
              <a:t>Risultati</a:t>
            </a:r>
            <a:r>
              <a:rPr lang="en-GB" sz="2800" dirty="0">
                <a:latin typeface="Roboto" panose="02000000000000000000" pitchFamily="2" charset="0"/>
              </a:rPr>
              <a:t>: </a:t>
            </a:r>
            <a:r>
              <a:rPr lang="en-GB" sz="2800" dirty="0" err="1">
                <a:latin typeface="Roboto" panose="02000000000000000000" pitchFamily="2" charset="0"/>
              </a:rPr>
              <a:t>qualità</a:t>
            </a:r>
            <a:r>
              <a:rPr lang="en-GB" sz="2800" dirty="0">
                <a:latin typeface="Roboto" panose="02000000000000000000" pitchFamily="2" charset="0"/>
              </a:rPr>
              <a:t> </a:t>
            </a:r>
            <a:r>
              <a:rPr lang="en-GB" sz="2800" dirty="0" err="1">
                <a:latin typeface="Roboto" panose="02000000000000000000" pitchFamily="2" charset="0"/>
              </a:rPr>
              <a:t>generale</a:t>
            </a:r>
            <a:r>
              <a:rPr lang="en-GB" sz="2800" dirty="0">
                <a:latin typeface="Roboto" panose="02000000000000000000" pitchFamily="2" charset="0"/>
              </a:rPr>
              <a:t> </a:t>
            </a:r>
            <a:r>
              <a:rPr lang="en-GB" sz="2800" dirty="0" err="1">
                <a:latin typeface="Roboto" panose="02000000000000000000" pitchFamily="2" charset="0"/>
              </a:rPr>
              <a:t>della</a:t>
            </a:r>
            <a:r>
              <a:rPr lang="en-GB" sz="2800" dirty="0">
                <a:latin typeface="Roboto" panose="02000000000000000000" pitchFamily="2" charset="0"/>
              </a:rPr>
              <a:t> vita</a:t>
            </a:r>
          </a:p>
        </p:txBody>
      </p:sp>
    </p:spTree>
    <p:extLst>
      <p:ext uri="{BB962C8B-B14F-4D97-AF65-F5344CB8AC3E}">
        <p14:creationId xmlns:p14="http://schemas.microsoft.com/office/powerpoint/2010/main" val="2740666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FB0F4A69-63D9-C142-890D-45B27E3F56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67" y="1517515"/>
            <a:ext cx="9940265" cy="3222017"/>
          </a:xfrm>
          <a:prstGeom prst="rect">
            <a:avLst/>
          </a:prstGeom>
        </p:spPr>
      </p:pic>
    </p:spTree>
    <p:extLst>
      <p:ext uri="{BB962C8B-B14F-4D97-AF65-F5344CB8AC3E}">
        <p14:creationId xmlns:p14="http://schemas.microsoft.com/office/powerpoint/2010/main" val="1016995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D55C7D87-A802-5942-9DBA-FFF4A0E92B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183" y="1078836"/>
            <a:ext cx="9272753" cy="4700327"/>
          </a:xfrm>
          <a:prstGeom prst="rect">
            <a:avLst/>
          </a:prstGeom>
        </p:spPr>
      </p:pic>
    </p:spTree>
    <p:extLst>
      <p:ext uri="{BB962C8B-B14F-4D97-AF65-F5344CB8AC3E}">
        <p14:creationId xmlns:p14="http://schemas.microsoft.com/office/powerpoint/2010/main" val="447783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984738" y="180753"/>
            <a:ext cx="10858152"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ea typeface="Roboto" panose="02000000000000000000" pitchFamily="2" charset="0"/>
              </a:rPr>
              <a:t>Studio EUPROMS</a:t>
            </a:r>
            <a:endParaRPr lang="en-GB" sz="5400" dirty="0">
              <a:solidFill>
                <a:schemeClr val="accent1">
                  <a:lumMod val="50000"/>
                </a:schemeClr>
              </a:solidFill>
              <a:latin typeface="Roboto" panose="02000000000000000000" pitchFamily="2" charset="0"/>
            </a:endParaRPr>
          </a:p>
          <a:p>
            <a:pPr>
              <a:spcBef>
                <a:spcPts val="1200"/>
              </a:spcBef>
            </a:pPr>
            <a:r>
              <a:rPr lang="en-GB" sz="2800" dirty="0" err="1">
                <a:latin typeface="Roboto" panose="02000000000000000000" pitchFamily="2" charset="0"/>
              </a:rPr>
              <a:t>Risultati</a:t>
            </a:r>
            <a:r>
              <a:rPr lang="en-GB" sz="2800" dirty="0">
                <a:latin typeface="Roboto" panose="02000000000000000000" pitchFamily="2" charset="0"/>
              </a:rPr>
              <a:t>: </a:t>
            </a:r>
            <a:r>
              <a:rPr lang="en-GB" sz="2800" dirty="0" err="1">
                <a:latin typeface="Roboto" panose="02000000000000000000" pitchFamily="2" charset="0"/>
              </a:rPr>
              <a:t>Malessere</a:t>
            </a:r>
            <a:r>
              <a:rPr lang="en-GB" sz="2800" dirty="0">
                <a:latin typeface="Roboto" panose="02000000000000000000" pitchFamily="2" charset="0"/>
              </a:rPr>
              <a:t>, </a:t>
            </a:r>
            <a:r>
              <a:rPr lang="en-GB" sz="2800" dirty="0" err="1">
                <a:latin typeface="Roboto" panose="02000000000000000000" pitchFamily="2" charset="0"/>
              </a:rPr>
              <a:t>stanchezza</a:t>
            </a:r>
            <a:r>
              <a:rPr lang="en-GB" sz="2800" dirty="0">
                <a:latin typeface="Roboto" panose="02000000000000000000" pitchFamily="2" charset="0"/>
              </a:rPr>
              <a:t>, </a:t>
            </a:r>
            <a:r>
              <a:rPr lang="en-GB" sz="2800" dirty="0" err="1">
                <a:latin typeface="Roboto" panose="02000000000000000000" pitchFamily="2" charset="0"/>
              </a:rPr>
              <a:t>insonnia</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664511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8F7E38FA-608E-5D48-9235-55C10028F9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624" y="1279097"/>
            <a:ext cx="9648751" cy="4774468"/>
          </a:xfrm>
          <a:prstGeom prst="rect">
            <a:avLst/>
          </a:prstGeom>
        </p:spPr>
      </p:pic>
    </p:spTree>
    <p:extLst>
      <p:ext uri="{BB962C8B-B14F-4D97-AF65-F5344CB8AC3E}">
        <p14:creationId xmlns:p14="http://schemas.microsoft.com/office/powerpoint/2010/main" val="2798432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2284A520-1926-874F-B41B-70F7F38E1A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6042" y="1172244"/>
            <a:ext cx="9659915" cy="4513512"/>
          </a:xfrm>
          <a:prstGeom prst="rect">
            <a:avLst/>
          </a:prstGeom>
        </p:spPr>
      </p:pic>
    </p:spTree>
    <p:extLst>
      <p:ext uri="{BB962C8B-B14F-4D97-AF65-F5344CB8AC3E}">
        <p14:creationId xmlns:p14="http://schemas.microsoft.com/office/powerpoint/2010/main" val="3468299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959005" y="187036"/>
            <a:ext cx="8390510" cy="830997"/>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La </a:t>
            </a:r>
            <a:r>
              <a:rPr lang="en-US" sz="4600" dirty="0" err="1">
                <a:solidFill>
                  <a:srgbClr val="757070"/>
                </a:solidFill>
                <a:latin typeface="Roboto" panose="02000000000000000000" pitchFamily="2" charset="0"/>
                <a:ea typeface="Roboto" panose="02000000000000000000" pitchFamily="2" charset="0"/>
                <a:cs typeface="Apercu Regular"/>
              </a:rPr>
              <a:t>presentazione</a:t>
            </a:r>
            <a:endParaRPr lang="en-US" sz="4600" dirty="0">
              <a:solidFill>
                <a:srgbClr val="757070"/>
              </a:solidFill>
              <a:latin typeface="Roboto" panose="02000000000000000000" pitchFamily="2" charset="0"/>
              <a:ea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3277820"/>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ea typeface="Roboto" panose="02000000000000000000" pitchFamily="2" charset="0"/>
              </a:rPr>
              <a:t>Questa </a:t>
            </a:r>
            <a:r>
              <a:rPr lang="en-GB" sz="2300" dirty="0" err="1">
                <a:solidFill>
                  <a:schemeClr val="tx1">
                    <a:lumMod val="65000"/>
                    <a:lumOff val="35000"/>
                  </a:schemeClr>
                </a:solidFill>
                <a:latin typeface="Roboto" panose="02000000000000000000" pitchFamily="2" charset="0"/>
                <a:ea typeface="Roboto" panose="02000000000000000000" pitchFamily="2" charset="0"/>
              </a:rPr>
              <a:t>presentazione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è</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destinata</a:t>
            </a:r>
            <a:r>
              <a:rPr lang="en-GB" sz="2300" dirty="0">
                <a:solidFill>
                  <a:schemeClr val="tx1">
                    <a:lumMod val="65000"/>
                    <a:lumOff val="35000"/>
                  </a:schemeClr>
                </a:solidFill>
                <a:latin typeface="Roboto" panose="02000000000000000000" pitchFamily="2" charset="0"/>
                <a:ea typeface="Roboto" panose="02000000000000000000" pitchFamily="2" charset="0"/>
              </a:rPr>
              <a:t> ai </a:t>
            </a:r>
            <a:r>
              <a:rPr lang="en-GB" sz="2300" dirty="0" err="1">
                <a:solidFill>
                  <a:schemeClr val="tx1">
                    <a:lumMod val="65000"/>
                    <a:lumOff val="35000"/>
                  </a:schemeClr>
                </a:solidFill>
                <a:latin typeface="Roboto" panose="02000000000000000000" pitchFamily="2" charset="0"/>
                <a:ea typeface="Roboto" panose="02000000000000000000" pitchFamily="2" charset="0"/>
              </a:rPr>
              <a:t>gruppi</a:t>
            </a:r>
            <a:r>
              <a:rPr lang="en-GB" sz="2300" dirty="0">
                <a:solidFill>
                  <a:schemeClr val="tx1">
                    <a:lumMod val="65000"/>
                    <a:lumOff val="35000"/>
                  </a:schemeClr>
                </a:solidFill>
                <a:latin typeface="Roboto" panose="02000000000000000000" pitchFamily="2" charset="0"/>
                <a:ea typeface="Roboto" panose="02000000000000000000" pitchFamily="2" charset="0"/>
              </a:rPr>
              <a:t> di </a:t>
            </a:r>
            <a:r>
              <a:rPr lang="en-GB" sz="2300" dirty="0" err="1">
                <a:solidFill>
                  <a:schemeClr val="tx1">
                    <a:lumMod val="65000"/>
                    <a:lumOff val="35000"/>
                  </a:schemeClr>
                </a:solidFill>
                <a:latin typeface="Roboto" panose="02000000000000000000" pitchFamily="2" charset="0"/>
                <a:ea typeface="Roboto" panose="02000000000000000000" pitchFamily="2" charset="0"/>
              </a:rPr>
              <a:t>pazienti</a:t>
            </a:r>
            <a:r>
              <a:rPr lang="en-GB" sz="2300" dirty="0">
                <a:solidFill>
                  <a:schemeClr val="tx1">
                    <a:lumMod val="65000"/>
                    <a:lumOff val="35000"/>
                  </a:schemeClr>
                </a:solidFill>
                <a:latin typeface="Roboto" panose="02000000000000000000" pitchFamily="2" charset="0"/>
                <a:ea typeface="Roboto" panose="02000000000000000000" pitchFamily="2" charset="0"/>
              </a:rPr>
              <a:t> affetti da carcinoma </a:t>
            </a:r>
            <a:r>
              <a:rPr lang="en-GB" sz="2300" dirty="0" err="1">
                <a:solidFill>
                  <a:schemeClr val="tx1">
                    <a:lumMod val="65000"/>
                    <a:lumOff val="35000"/>
                  </a:schemeClr>
                </a:solidFill>
                <a:latin typeface="Roboto" panose="02000000000000000000" pitchFamily="2" charset="0"/>
                <a:ea typeface="Roboto" panose="02000000000000000000" pitchFamily="2" charset="0"/>
              </a:rPr>
              <a:t>della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prostata</a:t>
            </a:r>
            <a:r>
              <a:rPr lang="en-GB" sz="2300" dirty="0">
                <a:solidFill>
                  <a:schemeClr val="tx1">
                    <a:lumMod val="65000"/>
                    <a:lumOff val="35000"/>
                  </a:schemeClr>
                </a:solidFill>
                <a:latin typeface="Roboto" panose="02000000000000000000" pitchFamily="2" charset="0"/>
                <a:ea typeface="Roboto" panose="02000000000000000000" pitchFamily="2" charset="0"/>
              </a:rPr>
              <a:t> e al </a:t>
            </a:r>
            <a:r>
              <a:rPr lang="en-GB" sz="2300" dirty="0" err="1">
                <a:solidFill>
                  <a:schemeClr val="tx1">
                    <a:lumMod val="65000"/>
                    <a:lumOff val="35000"/>
                  </a:schemeClr>
                </a:solidFill>
                <a:latin typeface="Roboto" panose="02000000000000000000" pitchFamily="2" charset="0"/>
                <a:ea typeface="Roboto" panose="02000000000000000000" pitchFamily="2" charset="0"/>
              </a:rPr>
              <a:t>pubblico</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generale</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È</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consentito</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diffondere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risultati</a:t>
            </a:r>
            <a:r>
              <a:rPr lang="en-GB" sz="2300" dirty="0">
                <a:solidFill>
                  <a:schemeClr val="tx1">
                    <a:lumMod val="65000"/>
                    <a:lumOff val="35000"/>
                  </a:schemeClr>
                </a:solidFill>
                <a:latin typeface="Roboto" panose="02000000000000000000" pitchFamily="2" charset="0"/>
                <a:ea typeface="Roboto" panose="02000000000000000000" pitchFamily="2" charset="0"/>
              </a:rPr>
              <a:t> senza </a:t>
            </a:r>
            <a:r>
              <a:rPr lang="en-GB" sz="2300" dirty="0" err="1">
                <a:solidFill>
                  <a:schemeClr val="tx1">
                    <a:lumMod val="65000"/>
                    <a:lumOff val="35000"/>
                  </a:schemeClr>
                </a:solidFill>
                <a:latin typeface="Roboto" panose="02000000000000000000" pitchFamily="2" charset="0"/>
                <a:ea typeface="Roboto" panose="02000000000000000000" pitchFamily="2" charset="0"/>
              </a:rPr>
              <a:t>permesso</a:t>
            </a:r>
            <a:r>
              <a:rPr lang="en-GB" sz="2300" dirty="0">
                <a:solidFill>
                  <a:schemeClr val="tx1">
                    <a:lumMod val="65000"/>
                    <a:lumOff val="35000"/>
                  </a:schemeClr>
                </a:solidFill>
                <a:latin typeface="Roboto" panose="02000000000000000000" pitchFamily="2" charset="0"/>
                <a:ea typeface="Roboto" panose="02000000000000000000" pitchFamily="2" charset="0"/>
              </a:rPr>
              <a:t>, ma </a:t>
            </a:r>
            <a:r>
              <a:rPr lang="en-GB" sz="2300" dirty="0" err="1">
                <a:solidFill>
                  <a:schemeClr val="tx1">
                    <a:lumMod val="65000"/>
                    <a:lumOff val="35000"/>
                  </a:schemeClr>
                </a:solidFill>
                <a:latin typeface="Roboto" panose="02000000000000000000" pitchFamily="2" charset="0"/>
                <a:ea typeface="Roboto" panose="02000000000000000000" pitchFamily="2" charset="0"/>
              </a:rPr>
              <a:t>è</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necessario</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citare</a:t>
            </a:r>
            <a:r>
              <a:rPr lang="en-GB" sz="2300" dirty="0">
                <a:solidFill>
                  <a:schemeClr val="tx1">
                    <a:lumMod val="65000"/>
                    <a:lumOff val="35000"/>
                  </a:schemeClr>
                </a:solidFill>
                <a:latin typeface="Roboto" panose="02000000000000000000" pitchFamily="2" charset="0"/>
                <a:ea typeface="Roboto" panose="02000000000000000000" pitchFamily="2" charset="0"/>
              </a:rPr>
              <a:t> sempre lo studio EUPROMS di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In </a:t>
            </a:r>
            <a:r>
              <a:rPr lang="en-GB" sz="2300" dirty="0" err="1">
                <a:solidFill>
                  <a:schemeClr val="tx1">
                    <a:lumMod val="65000"/>
                    <a:lumOff val="35000"/>
                  </a:schemeClr>
                </a:solidFill>
                <a:latin typeface="Roboto" panose="02000000000000000000" pitchFamily="2" charset="0"/>
                <a:ea typeface="Roboto" panose="02000000000000000000" pitchFamily="2" charset="0"/>
              </a:rPr>
              <a:t>caso</a:t>
            </a:r>
            <a:r>
              <a:rPr lang="en-GB" sz="2300" dirty="0">
                <a:solidFill>
                  <a:schemeClr val="tx1">
                    <a:lumMod val="65000"/>
                    <a:lumOff val="35000"/>
                  </a:schemeClr>
                </a:solidFill>
                <a:latin typeface="Roboto" panose="02000000000000000000" pitchFamily="2" charset="0"/>
                <a:ea typeface="Roboto" panose="02000000000000000000" pitchFamily="2" charset="0"/>
              </a:rPr>
              <a:t> di </a:t>
            </a:r>
            <a:r>
              <a:rPr lang="en-GB" sz="2300" dirty="0" err="1">
                <a:solidFill>
                  <a:schemeClr val="tx1">
                    <a:lumMod val="65000"/>
                    <a:lumOff val="35000"/>
                  </a:schemeClr>
                </a:solidFill>
                <a:latin typeface="Roboto" panose="02000000000000000000" pitchFamily="2" charset="0"/>
                <a:ea typeface="Roboto" panose="02000000000000000000" pitchFamily="2" charset="0"/>
              </a:rPr>
              <a:t>riproduzione</a:t>
            </a:r>
            <a:r>
              <a:rPr lang="en-GB" sz="2300" dirty="0">
                <a:solidFill>
                  <a:schemeClr val="tx1">
                    <a:lumMod val="65000"/>
                    <a:lumOff val="35000"/>
                  </a:schemeClr>
                </a:solidFill>
                <a:latin typeface="Roboto" panose="02000000000000000000" pitchFamily="2" charset="0"/>
                <a:ea typeface="Roboto" panose="02000000000000000000" pitchFamily="2" charset="0"/>
              </a:rPr>
              <a:t> di </a:t>
            </a:r>
            <a:r>
              <a:rPr lang="en-GB" sz="2300" dirty="0" err="1">
                <a:solidFill>
                  <a:schemeClr val="tx1">
                    <a:lumMod val="65000"/>
                    <a:lumOff val="35000"/>
                  </a:schemeClr>
                </a:solidFill>
                <a:latin typeface="Roboto" panose="02000000000000000000" pitchFamily="2" charset="0"/>
                <a:ea typeface="Roboto" panose="02000000000000000000" pitchFamily="2" charset="0"/>
              </a:rPr>
              <a:t>qualsiasi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tabella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è</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necessario</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citare</a:t>
            </a:r>
            <a:r>
              <a:rPr lang="en-GB" sz="2300" dirty="0">
                <a:solidFill>
                  <a:schemeClr val="tx1">
                    <a:lumMod val="65000"/>
                    <a:lumOff val="35000"/>
                  </a:schemeClr>
                </a:solidFill>
                <a:latin typeface="Roboto" panose="02000000000000000000" pitchFamily="2" charset="0"/>
                <a:ea typeface="Roboto" panose="02000000000000000000" pitchFamily="2" charset="0"/>
              </a:rPr>
              <a:t> lo studio EUPROMS di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30171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8B07258C-2FD2-0E47-A4FE-5461A688A4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776" y="1168276"/>
            <a:ext cx="9584447" cy="4990522"/>
          </a:xfrm>
          <a:prstGeom prst="rect">
            <a:avLst/>
          </a:prstGeom>
        </p:spPr>
      </p:pic>
    </p:spTree>
    <p:extLst>
      <p:ext uri="{BB962C8B-B14F-4D97-AF65-F5344CB8AC3E}">
        <p14:creationId xmlns:p14="http://schemas.microsoft.com/office/powerpoint/2010/main" val="983718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ea typeface="Roboto" panose="02000000000000000000" pitchFamily="2" charset="0"/>
              </a:rPr>
              <a:t>Studio EUPROMS </a:t>
            </a:r>
          </a:p>
          <a:p>
            <a:r>
              <a:rPr lang="en-GB" sz="2800" dirty="0" err="1">
                <a:latin typeface="Roboto" panose="02000000000000000000" pitchFamily="2" charset="0"/>
              </a:rPr>
              <a:t>Risultati</a:t>
            </a:r>
            <a:r>
              <a:rPr lang="en-GB" sz="2800" dirty="0">
                <a:latin typeface="Roboto" panose="02000000000000000000" pitchFamily="2" charset="0"/>
              </a:rPr>
              <a:t>: salute </a:t>
            </a:r>
            <a:r>
              <a:rPr lang="en-GB" sz="2800" dirty="0" err="1">
                <a:latin typeface="Roboto" panose="02000000000000000000" pitchFamily="2" charset="0"/>
              </a:rPr>
              <a:t>mentale</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1461296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150B526F-0DEA-214D-99C9-43BD25A972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9538" y="410859"/>
            <a:ext cx="7480862" cy="6036281"/>
          </a:xfrm>
          <a:prstGeom prst="rect">
            <a:avLst/>
          </a:prstGeom>
        </p:spPr>
      </p:pic>
    </p:spTree>
    <p:extLst>
      <p:ext uri="{BB962C8B-B14F-4D97-AF65-F5344CB8AC3E}">
        <p14:creationId xmlns:p14="http://schemas.microsoft.com/office/powerpoint/2010/main" val="827728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E1041901-5FE9-944C-9BEF-B222E559DE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379" y="508680"/>
            <a:ext cx="8028021" cy="6104064"/>
          </a:xfrm>
          <a:prstGeom prst="rect">
            <a:avLst/>
          </a:prstGeom>
        </p:spPr>
      </p:pic>
    </p:spTree>
    <p:extLst>
      <p:ext uri="{BB962C8B-B14F-4D97-AF65-F5344CB8AC3E}">
        <p14:creationId xmlns:p14="http://schemas.microsoft.com/office/powerpoint/2010/main" val="4272266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88EAB66E-F6B6-254B-A6CE-A9280AA423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1670" y="852433"/>
            <a:ext cx="8588555" cy="5153133"/>
          </a:xfrm>
          <a:prstGeom prst="rect">
            <a:avLst/>
          </a:prstGeom>
        </p:spPr>
      </p:pic>
    </p:spTree>
    <p:extLst>
      <p:ext uri="{BB962C8B-B14F-4D97-AF65-F5344CB8AC3E}">
        <p14:creationId xmlns:p14="http://schemas.microsoft.com/office/powerpoint/2010/main" val="3548446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8FB462C4-BF92-1F44-BF95-8FD9B3AA70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4807" y="875490"/>
            <a:ext cx="8931197" cy="4788969"/>
          </a:xfrm>
          <a:prstGeom prst="rect">
            <a:avLst/>
          </a:prstGeom>
        </p:spPr>
      </p:pic>
    </p:spTree>
    <p:extLst>
      <p:ext uri="{BB962C8B-B14F-4D97-AF65-F5344CB8AC3E}">
        <p14:creationId xmlns:p14="http://schemas.microsoft.com/office/powerpoint/2010/main" val="603993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ea typeface="Roboto" panose="02000000000000000000" pitchFamily="2" charset="0"/>
              </a:rPr>
              <a:t>Studio EUPROMS</a:t>
            </a:r>
            <a:endParaRPr lang="en-GB" sz="2800" dirty="0">
              <a:latin typeface="Roboto" panose="02000000000000000000" pitchFamily="2" charset="0"/>
            </a:endParaRPr>
          </a:p>
          <a:p>
            <a:r>
              <a:rPr lang="en-GB" sz="2800" dirty="0" err="1">
                <a:latin typeface="Roboto" panose="02000000000000000000" pitchFamily="2" charset="0"/>
              </a:rPr>
              <a:t>Risultati</a:t>
            </a:r>
            <a:r>
              <a:rPr lang="en-GB" sz="2800" dirty="0">
                <a:latin typeface="Roboto" panose="02000000000000000000" pitchFamily="2" charset="0"/>
              </a:rPr>
              <a:t>: </a:t>
            </a:r>
            <a:r>
              <a:rPr lang="en-GB" sz="2800" dirty="0" err="1">
                <a:latin typeface="Roboto" panose="02000000000000000000" pitchFamily="2" charset="0"/>
              </a:rPr>
              <a:t>funzione</a:t>
            </a:r>
            <a:r>
              <a:rPr lang="en-GB" sz="2800" dirty="0">
                <a:latin typeface="Roboto" panose="02000000000000000000" pitchFamily="2" charset="0"/>
              </a:rPr>
              <a:t> </a:t>
            </a:r>
            <a:r>
              <a:rPr lang="en-GB" sz="2800" dirty="0" err="1">
                <a:latin typeface="Roboto" panose="02000000000000000000" pitchFamily="2" charset="0"/>
              </a:rPr>
              <a:t>sessuale</a:t>
            </a:r>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20405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3BD4FD49-5F41-8848-98AA-FAE612968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6775" y="635946"/>
            <a:ext cx="8949446" cy="5415958"/>
          </a:xfrm>
          <a:prstGeom prst="rect">
            <a:avLst/>
          </a:prstGeom>
        </p:spPr>
      </p:pic>
    </p:spTree>
    <p:extLst>
      <p:ext uri="{BB962C8B-B14F-4D97-AF65-F5344CB8AC3E}">
        <p14:creationId xmlns:p14="http://schemas.microsoft.com/office/powerpoint/2010/main" val="1419523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049E3B5C-4053-3644-ACFE-8A89EAA1FF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5958" y="582157"/>
            <a:ext cx="8806234" cy="5693686"/>
          </a:xfrm>
          <a:prstGeom prst="rect">
            <a:avLst/>
          </a:prstGeom>
        </p:spPr>
      </p:pic>
    </p:spTree>
    <p:extLst>
      <p:ext uri="{BB962C8B-B14F-4D97-AF65-F5344CB8AC3E}">
        <p14:creationId xmlns:p14="http://schemas.microsoft.com/office/powerpoint/2010/main" val="1118225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E1F6210D-C865-6B4A-8071-EB7878C162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1152" y="1104164"/>
            <a:ext cx="9049695" cy="4649671"/>
          </a:xfrm>
          <a:prstGeom prst="rect">
            <a:avLst/>
          </a:prstGeom>
        </p:spPr>
      </p:pic>
    </p:spTree>
    <p:extLst>
      <p:ext uri="{BB962C8B-B14F-4D97-AF65-F5344CB8AC3E}">
        <p14:creationId xmlns:p14="http://schemas.microsoft.com/office/powerpoint/2010/main" val="2468685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br>
              <a:rPr lang="en-GB" dirty="0">
                <a:latin typeface="Roboto" panose="02000000000000000000" pitchFamily="2" charset="0"/>
                <a:ea typeface="Roboto" panose="02000000000000000000" pitchFamily="2" charset="0"/>
              </a:rPr>
            </a:br>
            <a:r>
              <a:rPr lang="en-GB" sz="5400" dirty="0">
                <a:solidFill>
                  <a:schemeClr val="accent1">
                    <a:lumMod val="50000"/>
                  </a:schemeClr>
                </a:solidFill>
                <a:latin typeface="Roboto" panose="02000000000000000000" pitchFamily="2" charset="0"/>
                <a:ea typeface="Roboto" panose="02000000000000000000" pitchFamily="2" charset="0"/>
              </a:rPr>
              <a:t>Studio EUPROMS</a:t>
            </a:r>
            <a:endParaRPr lang="en-GB" dirty="0">
              <a:latin typeface="Roboto" panose="02000000000000000000" pitchFamily="2" charset="0"/>
              <a:ea typeface="Roboto" panose="02000000000000000000" pitchFamily="2" charset="0"/>
            </a:endParaRPr>
          </a:p>
          <a:p>
            <a:r>
              <a:rPr lang="en-GB" sz="2800" dirty="0" err="1">
                <a:latin typeface="Roboto" panose="02000000000000000000" pitchFamily="2" charset="0"/>
                <a:ea typeface="Roboto" panose="02000000000000000000" pitchFamily="2" charset="0"/>
              </a:rPr>
              <a:t>Informazioni</a:t>
            </a:r>
            <a:r>
              <a:rPr lang="en-GB" sz="2800" dirty="0">
                <a:latin typeface="Roboto" panose="02000000000000000000" pitchFamily="2" charset="0"/>
                <a:ea typeface="Roboto" panose="02000000000000000000" pitchFamily="2" charset="0"/>
              </a:rPr>
              <a:t> di base</a:t>
            </a:r>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78427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2246EE05-E2C2-E241-B52C-3A054E06E3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7507" y="666750"/>
            <a:ext cx="7366000" cy="5524500"/>
          </a:xfrm>
          <a:prstGeom prst="rect">
            <a:avLst/>
          </a:prstGeom>
        </p:spPr>
      </p:pic>
    </p:spTree>
    <p:extLst>
      <p:ext uri="{BB962C8B-B14F-4D97-AF65-F5344CB8AC3E}">
        <p14:creationId xmlns:p14="http://schemas.microsoft.com/office/powerpoint/2010/main" val="2523137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A23A7F1A-66C8-A44A-BD12-5213676943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8330" y="2311290"/>
            <a:ext cx="9195340" cy="2235419"/>
          </a:xfrm>
          <a:prstGeom prst="rect">
            <a:avLst/>
          </a:prstGeom>
        </p:spPr>
      </p:pic>
    </p:spTree>
    <p:extLst>
      <p:ext uri="{BB962C8B-B14F-4D97-AF65-F5344CB8AC3E}">
        <p14:creationId xmlns:p14="http://schemas.microsoft.com/office/powerpoint/2010/main" val="3680261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ea typeface="Roboto" panose="02000000000000000000" pitchFamily="2" charset="0"/>
              </a:rPr>
              <a:t>Studio EUPROMS</a:t>
            </a:r>
            <a:endParaRPr lang="en-GB" sz="5400" dirty="0">
              <a:solidFill>
                <a:schemeClr val="accent1">
                  <a:lumMod val="50000"/>
                </a:schemeClr>
              </a:solidFill>
              <a:latin typeface="Roboto" panose="02000000000000000000" pitchFamily="2" charset="0"/>
            </a:endParaRPr>
          </a:p>
          <a:p>
            <a:pPr>
              <a:spcBef>
                <a:spcPts val="1200"/>
              </a:spcBef>
            </a:pPr>
            <a:r>
              <a:rPr lang="en-GB" sz="2800" dirty="0" err="1">
                <a:latin typeface="Roboto" panose="02000000000000000000" pitchFamily="2" charset="0"/>
              </a:rPr>
              <a:t>Risultati</a:t>
            </a:r>
            <a:r>
              <a:rPr lang="en-GB" sz="2800" dirty="0">
                <a:latin typeface="Roboto" panose="02000000000000000000" pitchFamily="2" charset="0"/>
              </a:rPr>
              <a:t>: </a:t>
            </a:r>
            <a:r>
              <a:rPr lang="en-GB" sz="2800" dirty="0" err="1">
                <a:latin typeface="Roboto" panose="02000000000000000000" pitchFamily="2" charset="0"/>
              </a:rPr>
              <a:t>incontinenza</a:t>
            </a:r>
            <a:r>
              <a:rPr lang="en-GB" sz="2800" dirty="0">
                <a:latin typeface="Roboto" panose="02000000000000000000" pitchFamily="2" charset="0"/>
              </a:rPr>
              <a:t> </a:t>
            </a:r>
            <a:r>
              <a:rPr lang="en-GB" sz="2800" dirty="0" err="1">
                <a:latin typeface="Roboto" panose="02000000000000000000" pitchFamily="2" charset="0"/>
              </a:rPr>
              <a:t>urinaria</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98113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2FD63F9C-03AA-634E-A314-CF3EDE9127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498" y="533243"/>
            <a:ext cx="8252028" cy="5520322"/>
          </a:xfrm>
          <a:prstGeom prst="rect">
            <a:avLst/>
          </a:prstGeom>
        </p:spPr>
      </p:pic>
    </p:spTree>
    <p:extLst>
      <p:ext uri="{BB962C8B-B14F-4D97-AF65-F5344CB8AC3E}">
        <p14:creationId xmlns:p14="http://schemas.microsoft.com/office/powerpoint/2010/main" val="202938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F729BFB9-C15F-A347-A49B-DD8B47537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9691" y="1058731"/>
            <a:ext cx="8592226" cy="4740538"/>
          </a:xfrm>
          <a:prstGeom prst="rect">
            <a:avLst/>
          </a:prstGeom>
        </p:spPr>
      </p:pic>
    </p:spTree>
    <p:extLst>
      <p:ext uri="{BB962C8B-B14F-4D97-AF65-F5344CB8AC3E}">
        <p14:creationId xmlns:p14="http://schemas.microsoft.com/office/powerpoint/2010/main" val="492344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DF416AA0-BF43-5C4D-9410-C85FB99F4C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865" y="822484"/>
            <a:ext cx="8631132" cy="5134036"/>
          </a:xfrm>
          <a:prstGeom prst="rect">
            <a:avLst/>
          </a:prstGeom>
        </p:spPr>
      </p:pic>
    </p:spTree>
    <p:extLst>
      <p:ext uri="{BB962C8B-B14F-4D97-AF65-F5344CB8AC3E}">
        <p14:creationId xmlns:p14="http://schemas.microsoft.com/office/powerpoint/2010/main" val="3450105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E3704F4B-13E4-814E-8AB2-5C8065FC74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7515" y="1060817"/>
            <a:ext cx="9233172" cy="4775779"/>
          </a:xfrm>
          <a:prstGeom prst="rect">
            <a:avLst/>
          </a:prstGeom>
        </p:spPr>
      </p:pic>
    </p:spTree>
    <p:extLst>
      <p:ext uri="{BB962C8B-B14F-4D97-AF65-F5344CB8AC3E}">
        <p14:creationId xmlns:p14="http://schemas.microsoft.com/office/powerpoint/2010/main" val="1026277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D6B2EFE1-C63A-4B4F-90AA-3D9F635562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7860" y="590550"/>
            <a:ext cx="7366000" cy="5676900"/>
          </a:xfrm>
          <a:prstGeom prst="rect">
            <a:avLst/>
          </a:prstGeom>
        </p:spPr>
      </p:pic>
    </p:spTree>
    <p:extLst>
      <p:ext uri="{BB962C8B-B14F-4D97-AF65-F5344CB8AC3E}">
        <p14:creationId xmlns:p14="http://schemas.microsoft.com/office/powerpoint/2010/main" val="3660636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ea typeface="Roboto" panose="02000000000000000000" pitchFamily="2" charset="0"/>
              </a:rPr>
              <a:t>Studio EUPROMS</a:t>
            </a:r>
            <a:endParaRPr lang="en-GB" sz="5400" dirty="0">
              <a:solidFill>
                <a:schemeClr val="accent1">
                  <a:lumMod val="50000"/>
                </a:schemeClr>
              </a:solidFill>
              <a:latin typeface="Roboto" panose="02000000000000000000" pitchFamily="2" charset="0"/>
            </a:endParaRPr>
          </a:p>
          <a:p>
            <a:endParaRPr lang="en-GB" dirty="0">
              <a:latin typeface="Roboto" panose="02000000000000000000" pitchFamily="2" charset="0"/>
            </a:endParaRPr>
          </a:p>
          <a:p>
            <a:r>
              <a:rPr lang="en-GB" sz="2800" dirty="0" err="1">
                <a:latin typeface="Roboto" panose="02000000000000000000" pitchFamily="2" charset="0"/>
              </a:rPr>
              <a:t>Messaggi</a:t>
            </a:r>
            <a:r>
              <a:rPr lang="en-GB" sz="2800" dirty="0">
                <a:latin typeface="Roboto" panose="02000000000000000000" pitchFamily="2" charset="0"/>
              </a:rPr>
              <a:t> </a:t>
            </a:r>
            <a:r>
              <a:rPr lang="en-GB" sz="2800" dirty="0" err="1">
                <a:latin typeface="Roboto" panose="02000000000000000000" pitchFamily="2" charset="0"/>
              </a:rPr>
              <a:t>chiave</a:t>
            </a:r>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969495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Messaggi</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chiave</a:t>
            </a:r>
            <a:endParaRPr lang="en-US" sz="4600" dirty="0">
              <a:solidFill>
                <a:srgbClr val="757070"/>
              </a:solidFill>
              <a:latin typeface="Roboto" panose="02000000000000000000" pitchFamily="2" charset="0"/>
              <a:cs typeface="Apercu Regular"/>
            </a:endParaRPr>
          </a:p>
        </p:txBody>
      </p:sp>
      <p:pic>
        <p:nvPicPr>
          <p:cNvPr id="6" name="Picture 5">
            <a:extLst>
              <a:ext uri="{FF2B5EF4-FFF2-40B4-BE49-F238E27FC236}">
                <a16:creationId xmlns:a16="http://schemas.microsoft.com/office/drawing/2014/main" id="{BD67C2CD-BEBF-3B40-A014-00400A964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420" y="1568839"/>
            <a:ext cx="7765198" cy="4618954"/>
          </a:xfrm>
          <a:prstGeom prst="rect">
            <a:avLst/>
          </a:prstGeom>
        </p:spPr>
      </p:pic>
    </p:spTree>
    <p:extLst>
      <p:ext uri="{BB962C8B-B14F-4D97-AF65-F5344CB8AC3E}">
        <p14:creationId xmlns:p14="http://schemas.microsoft.com/office/powerpoint/2010/main" val="388092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8883002" cy="800219"/>
          </a:xfrm>
          <a:prstGeom prst="rect">
            <a:avLst/>
          </a:prstGeom>
          <a:noFill/>
        </p:spPr>
        <p:txBody>
          <a:bodyPr wrap="square" rtlCol="0">
            <a:spAutoFit/>
          </a:bodyPr>
          <a:lstStyle/>
          <a:p>
            <a:r>
              <a:rPr lang="en-US" sz="4600" dirty="0">
                <a:solidFill>
                  <a:srgbClr val="757070"/>
                </a:solidFill>
                <a:latin typeface="Roboto" panose="02000000000000000000" pitchFamily="2" charset="0"/>
                <a:ea typeface="Roboto" panose="02000000000000000000" pitchFamily="2" charset="0"/>
                <a:cs typeface="Apercu Regular"/>
              </a:rPr>
              <a:t>EUPROMS </a:t>
            </a:r>
            <a:r>
              <a:rPr lang="en-US" sz="4600" dirty="0" err="1">
                <a:solidFill>
                  <a:srgbClr val="757070"/>
                </a:solidFill>
                <a:latin typeface="Roboto" panose="02000000000000000000" pitchFamily="2" charset="0"/>
                <a:ea typeface="Roboto" panose="02000000000000000000" pitchFamily="2" charset="0"/>
                <a:cs typeface="Apercu Regular"/>
              </a:rPr>
              <a:t>informazioni</a:t>
            </a:r>
            <a:r>
              <a:rPr lang="en-US" sz="4600" dirty="0">
                <a:solidFill>
                  <a:srgbClr val="757070"/>
                </a:solidFill>
                <a:latin typeface="Roboto" panose="02000000000000000000" pitchFamily="2" charset="0"/>
                <a:ea typeface="Roboto" panose="02000000000000000000" pitchFamily="2" charset="0"/>
                <a:cs typeface="Apercu Regular"/>
              </a:rPr>
              <a:t> di base 1</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472929"/>
            <a:ext cx="10555166" cy="5416868"/>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ea typeface="Roboto" panose="02000000000000000000" pitchFamily="2" charset="0"/>
              </a:rPr>
              <a:t>EUPROMS </a:t>
            </a:r>
            <a:r>
              <a:rPr lang="en-GB" sz="2300" dirty="0" err="1">
                <a:solidFill>
                  <a:schemeClr val="tx1">
                    <a:lumMod val="65000"/>
                    <a:lumOff val="35000"/>
                  </a:schemeClr>
                </a:solidFill>
                <a:latin typeface="Roboto" panose="02000000000000000000" pitchFamily="2" charset="0"/>
                <a:ea typeface="Roboto" panose="02000000000000000000" pitchFamily="2" charset="0"/>
              </a:rPr>
              <a:t>è</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l’acronimo</a:t>
            </a:r>
            <a:r>
              <a:rPr lang="en-GB" sz="2300" dirty="0">
                <a:solidFill>
                  <a:schemeClr val="tx1">
                    <a:lumMod val="65000"/>
                    <a:lumOff val="35000"/>
                  </a:schemeClr>
                </a:solidFill>
                <a:latin typeface="Roboto" panose="02000000000000000000" pitchFamily="2" charset="0"/>
                <a:ea typeface="Roboto" panose="02000000000000000000" pitchFamily="2" charset="0"/>
              </a:rPr>
              <a:t> di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Patient Reported Outcome Study</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È</a:t>
            </a:r>
            <a:r>
              <a:rPr lang="en-GB" sz="2300" dirty="0">
                <a:solidFill>
                  <a:schemeClr val="tx1">
                    <a:lumMod val="65000"/>
                    <a:lumOff val="35000"/>
                  </a:schemeClr>
                </a:solidFill>
                <a:latin typeface="Roboto" panose="02000000000000000000" pitchFamily="2" charset="0"/>
                <a:ea typeface="Roboto" panose="02000000000000000000" pitchFamily="2" charset="0"/>
              </a:rPr>
              <a:t> il primo </a:t>
            </a:r>
            <a:r>
              <a:rPr lang="en-GB" sz="2300" dirty="0" err="1">
                <a:solidFill>
                  <a:schemeClr val="tx1">
                    <a:lumMod val="65000"/>
                    <a:lumOff val="35000"/>
                  </a:schemeClr>
                </a:solidFill>
                <a:latin typeface="Roboto" panose="02000000000000000000" pitchFamily="2" charset="0"/>
                <a:ea typeface="Roboto" panose="02000000000000000000" pitchFamily="2" charset="0"/>
              </a:rPr>
              <a:t>grande</a:t>
            </a:r>
            <a:r>
              <a:rPr lang="en-GB" sz="2300" dirty="0">
                <a:solidFill>
                  <a:schemeClr val="tx1">
                    <a:lumMod val="65000"/>
                    <a:lumOff val="35000"/>
                  </a:schemeClr>
                </a:solidFill>
                <a:latin typeface="Roboto" panose="02000000000000000000" pitchFamily="2" charset="0"/>
                <a:ea typeface="Roboto" panose="02000000000000000000" pitchFamily="2" charset="0"/>
              </a:rPr>
              <a:t> studio </a:t>
            </a:r>
            <a:r>
              <a:rPr lang="en-GB" sz="2300" dirty="0" err="1">
                <a:solidFill>
                  <a:schemeClr val="tx1">
                    <a:lumMod val="65000"/>
                    <a:lumOff val="35000"/>
                  </a:schemeClr>
                </a:solidFill>
                <a:latin typeface="Roboto" panose="02000000000000000000" pitchFamily="2" charset="0"/>
                <a:ea typeface="Roboto" panose="02000000000000000000" pitchFamily="2" charset="0"/>
              </a:rPr>
              <a:t>sulla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qualità</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della</a:t>
            </a:r>
            <a:r>
              <a:rPr lang="en-GB" sz="2300" dirty="0">
                <a:solidFill>
                  <a:schemeClr val="tx1">
                    <a:lumMod val="65000"/>
                    <a:lumOff val="35000"/>
                  </a:schemeClr>
                </a:solidFill>
                <a:latin typeface="Roboto" panose="02000000000000000000" pitchFamily="2" charset="0"/>
                <a:ea typeface="Roboto" panose="02000000000000000000" pitchFamily="2" charset="0"/>
              </a:rPr>
              <a:t> vita dopo il </a:t>
            </a:r>
            <a:r>
              <a:rPr lang="en-GB" sz="2300" dirty="0" err="1">
                <a:solidFill>
                  <a:schemeClr val="tx1">
                    <a:lumMod val="65000"/>
                    <a:lumOff val="35000"/>
                  </a:schemeClr>
                </a:solidFill>
                <a:latin typeface="Roboto" panose="02000000000000000000" pitchFamily="2" charset="0"/>
                <a:ea typeface="Roboto" panose="02000000000000000000" pitchFamily="2" charset="0"/>
              </a:rPr>
              <a:t>trattamento</a:t>
            </a:r>
            <a:r>
              <a:rPr lang="en-GB" sz="2300" dirty="0">
                <a:solidFill>
                  <a:schemeClr val="tx1">
                    <a:lumMod val="65000"/>
                    <a:lumOff val="35000"/>
                  </a:schemeClr>
                </a:solidFill>
                <a:latin typeface="Roboto" panose="02000000000000000000" pitchFamily="2" charset="0"/>
                <a:ea typeface="Roboto" panose="02000000000000000000" pitchFamily="2" charset="0"/>
              </a:rPr>
              <a:t> del carcinoma </a:t>
            </a:r>
            <a:r>
              <a:rPr lang="en-GB" sz="2300" dirty="0" err="1">
                <a:solidFill>
                  <a:schemeClr val="tx1">
                    <a:lumMod val="65000"/>
                    <a:lumOff val="35000"/>
                  </a:schemeClr>
                </a:solidFill>
                <a:latin typeface="Roboto" panose="02000000000000000000" pitchFamily="2" charset="0"/>
                <a:ea typeface="Roboto" panose="02000000000000000000" pitchFamily="2" charset="0"/>
              </a:rPr>
              <a:t>della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prostata</a:t>
            </a:r>
            <a:r>
              <a:rPr lang="en-GB" sz="2300" dirty="0">
                <a:solidFill>
                  <a:schemeClr val="tx1">
                    <a:lumMod val="65000"/>
                    <a:lumOff val="35000"/>
                  </a:schemeClr>
                </a:solidFill>
                <a:latin typeface="Roboto" panose="02000000000000000000" pitchFamily="2" charset="0"/>
                <a:ea typeface="Roboto" panose="02000000000000000000" pitchFamily="2" charset="0"/>
              </a:rPr>
              <a:t> ed </a:t>
            </a:r>
            <a:r>
              <a:rPr lang="en-GB" sz="2300" dirty="0" err="1">
                <a:solidFill>
                  <a:schemeClr val="tx1">
                    <a:lumMod val="65000"/>
                    <a:lumOff val="35000"/>
                  </a:schemeClr>
                </a:solidFill>
                <a:latin typeface="Roboto" panose="02000000000000000000" pitchFamily="2" charset="0"/>
                <a:ea typeface="Roboto" panose="02000000000000000000" pitchFamily="2" charset="0"/>
              </a:rPr>
              <a:t>è</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condotto</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dai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pazienti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stessi</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Si </a:t>
            </a:r>
            <a:r>
              <a:rPr lang="en-GB" sz="2300" dirty="0" err="1">
                <a:solidFill>
                  <a:schemeClr val="tx1">
                    <a:lumMod val="65000"/>
                    <a:lumOff val="35000"/>
                  </a:schemeClr>
                </a:solidFill>
                <a:latin typeface="Roboto" panose="02000000000000000000" pitchFamily="2" charset="0"/>
                <a:ea typeface="Roboto" panose="02000000000000000000" pitchFamily="2" charset="0"/>
              </a:rPr>
              <a:t>basa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su</a:t>
            </a:r>
            <a:r>
              <a:rPr lang="en-GB" sz="2300" dirty="0">
                <a:solidFill>
                  <a:schemeClr val="tx1">
                    <a:lumMod val="65000"/>
                    <a:lumOff val="35000"/>
                  </a:schemeClr>
                </a:solidFill>
                <a:latin typeface="Roboto" panose="02000000000000000000" pitchFamily="2" charset="0"/>
                <a:ea typeface="Roboto" panose="02000000000000000000" pitchFamily="2" charset="0"/>
              </a:rPr>
              <a:t> un </a:t>
            </a:r>
            <a:r>
              <a:rPr lang="en-GB" sz="2300" dirty="0" err="1">
                <a:solidFill>
                  <a:schemeClr val="tx1">
                    <a:lumMod val="65000"/>
                    <a:lumOff val="35000"/>
                  </a:schemeClr>
                </a:solidFill>
                <a:latin typeface="Roboto" panose="02000000000000000000" pitchFamily="2" charset="0"/>
                <a:ea typeface="Roboto" panose="02000000000000000000" pitchFamily="2" charset="0"/>
              </a:rPr>
              <a:t>questionario</a:t>
            </a:r>
            <a:r>
              <a:rPr lang="en-GB" sz="2300" dirty="0">
                <a:solidFill>
                  <a:schemeClr val="tx1">
                    <a:lumMod val="65000"/>
                    <a:lumOff val="35000"/>
                  </a:schemeClr>
                </a:solidFill>
                <a:latin typeface="Roboto" panose="02000000000000000000" pitchFamily="2" charset="0"/>
                <a:ea typeface="Roboto" panose="02000000000000000000" pitchFamily="2" charset="0"/>
              </a:rPr>
              <a:t> online </a:t>
            </a:r>
            <a:r>
              <a:rPr lang="en-GB" sz="2300" dirty="0" err="1">
                <a:solidFill>
                  <a:schemeClr val="tx1">
                    <a:lumMod val="65000"/>
                    <a:lumOff val="35000"/>
                  </a:schemeClr>
                </a:solidFill>
                <a:latin typeface="Roboto" panose="02000000000000000000" pitchFamily="2" charset="0"/>
                <a:ea typeface="Roboto" panose="02000000000000000000" pitchFamily="2" charset="0"/>
              </a:rPr>
              <a:t>compilato</a:t>
            </a:r>
            <a:r>
              <a:rPr lang="en-GB" sz="2300" dirty="0">
                <a:solidFill>
                  <a:schemeClr val="tx1">
                    <a:lumMod val="65000"/>
                    <a:lumOff val="35000"/>
                  </a:schemeClr>
                </a:solidFill>
                <a:latin typeface="Roboto" panose="02000000000000000000" pitchFamily="2" charset="0"/>
                <a:ea typeface="Roboto" panose="02000000000000000000" pitchFamily="2" charset="0"/>
              </a:rPr>
              <a:t> da quasi 3.000 </a:t>
            </a:r>
            <a:r>
              <a:rPr lang="en-GB" sz="2300" dirty="0" err="1">
                <a:solidFill>
                  <a:schemeClr val="tx1">
                    <a:lumMod val="65000"/>
                    <a:lumOff val="35000"/>
                  </a:schemeClr>
                </a:solidFill>
                <a:latin typeface="Roboto" panose="02000000000000000000" pitchFamily="2" charset="0"/>
                <a:ea typeface="Roboto" panose="02000000000000000000" pitchFamily="2" charset="0"/>
              </a:rPr>
              <a:t>uomini</a:t>
            </a:r>
            <a:r>
              <a:rPr lang="en-GB" sz="2300" dirty="0">
                <a:solidFill>
                  <a:schemeClr val="tx1">
                    <a:lumMod val="65000"/>
                    <a:lumOff val="35000"/>
                  </a:schemeClr>
                </a:solidFill>
                <a:latin typeface="Roboto" panose="02000000000000000000" pitchFamily="2" charset="0"/>
                <a:ea typeface="Roboto" panose="02000000000000000000" pitchFamily="2" charset="0"/>
              </a:rPr>
              <a:t> in Europa</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Fornisce</a:t>
            </a:r>
            <a:r>
              <a:rPr lang="en-GB" sz="2300" dirty="0">
                <a:solidFill>
                  <a:schemeClr val="tx1">
                    <a:lumMod val="65000"/>
                    <a:lumOff val="35000"/>
                  </a:schemeClr>
                </a:solidFill>
                <a:latin typeface="Roboto" panose="02000000000000000000" pitchFamily="2" charset="0"/>
                <a:ea typeface="Roboto" panose="02000000000000000000" pitchFamily="2" charset="0"/>
              </a:rPr>
              <a:t> una </a:t>
            </a:r>
            <a:r>
              <a:rPr lang="en-GB" sz="2300" dirty="0" err="1">
                <a:solidFill>
                  <a:schemeClr val="tx1">
                    <a:lumMod val="65000"/>
                    <a:lumOff val="35000"/>
                  </a:schemeClr>
                </a:solidFill>
                <a:latin typeface="Roboto" panose="02000000000000000000" pitchFamily="2" charset="0"/>
                <a:ea typeface="Roboto" panose="02000000000000000000" pitchFamily="2" charset="0"/>
              </a:rPr>
              <a:t>nuova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prospettiva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perché</a:t>
            </a:r>
            <a:r>
              <a:rPr lang="en-GB" sz="2300" dirty="0">
                <a:solidFill>
                  <a:schemeClr val="tx1">
                    <a:lumMod val="65000"/>
                    <a:lumOff val="35000"/>
                  </a:schemeClr>
                </a:solidFill>
                <a:latin typeface="Roboto" panose="02000000000000000000" pitchFamily="2" charset="0"/>
                <a:ea typeface="Roboto" panose="02000000000000000000" pitchFamily="2" charset="0"/>
              </a:rPr>
              <a:t> la </a:t>
            </a:r>
            <a:r>
              <a:rPr lang="en-GB" sz="2300" dirty="0" err="1">
                <a:solidFill>
                  <a:schemeClr val="tx1">
                    <a:lumMod val="65000"/>
                    <a:lumOff val="35000"/>
                  </a:schemeClr>
                </a:solidFill>
                <a:latin typeface="Roboto" panose="02000000000000000000" pitchFamily="2" charset="0"/>
                <a:ea typeface="Roboto" panose="02000000000000000000" pitchFamily="2" charset="0"/>
              </a:rPr>
              <a:t>maggior</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parte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degli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altri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studi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sulla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qualità</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della</a:t>
            </a:r>
            <a:r>
              <a:rPr lang="en-GB" sz="2300" dirty="0">
                <a:solidFill>
                  <a:schemeClr val="tx1">
                    <a:lumMod val="65000"/>
                    <a:lumOff val="35000"/>
                  </a:schemeClr>
                </a:solidFill>
                <a:latin typeface="Roboto" panose="02000000000000000000" pitchFamily="2" charset="0"/>
                <a:ea typeface="Roboto" panose="02000000000000000000" pitchFamily="2" charset="0"/>
              </a:rPr>
              <a:t> vita </a:t>
            </a:r>
            <a:r>
              <a:rPr lang="en-GB" sz="2300" dirty="0" err="1">
                <a:solidFill>
                  <a:schemeClr val="tx1">
                    <a:lumMod val="65000"/>
                    <a:lumOff val="35000"/>
                  </a:schemeClr>
                </a:solidFill>
                <a:latin typeface="Roboto" panose="02000000000000000000" pitchFamily="2" charset="0"/>
                <a:ea typeface="Roboto" panose="02000000000000000000" pitchFamily="2" charset="0"/>
              </a:rPr>
              <a:t>è</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condotto</a:t>
            </a:r>
            <a:r>
              <a:rPr lang="en-GB" sz="2300" dirty="0">
                <a:solidFill>
                  <a:schemeClr val="tx1">
                    <a:lumMod val="65000"/>
                    <a:lumOff val="35000"/>
                  </a:schemeClr>
                </a:solidFill>
                <a:latin typeface="Roboto" panose="02000000000000000000" pitchFamily="2" charset="0"/>
                <a:ea typeface="Roboto" panose="02000000000000000000" pitchFamily="2" charset="0"/>
              </a:rPr>
              <a:t> da medici, o con la </a:t>
            </a:r>
            <a:r>
              <a:rPr lang="en-GB" sz="2300" dirty="0" err="1">
                <a:solidFill>
                  <a:schemeClr val="tx1">
                    <a:lumMod val="65000"/>
                    <a:lumOff val="35000"/>
                  </a:schemeClr>
                </a:solidFill>
                <a:latin typeface="Roboto" panose="02000000000000000000" pitchFamily="2" charset="0"/>
                <a:ea typeface="Roboto" panose="02000000000000000000" pitchFamily="2" charset="0"/>
              </a:rPr>
              <a:t>partecipazione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degli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stessi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all’interno</a:t>
            </a:r>
            <a:r>
              <a:rPr lang="en-GB" sz="2300" dirty="0">
                <a:solidFill>
                  <a:schemeClr val="tx1">
                    <a:lumMod val="65000"/>
                    <a:lumOff val="35000"/>
                  </a:schemeClr>
                </a:solidFill>
                <a:latin typeface="Roboto" panose="02000000000000000000" pitchFamily="2" charset="0"/>
                <a:ea typeface="Roboto" panose="02000000000000000000" pitchFamily="2" charset="0"/>
              </a:rPr>
              <a:t> di un </a:t>
            </a:r>
            <a:r>
              <a:rPr lang="en-GB" sz="2300" dirty="0" err="1">
                <a:solidFill>
                  <a:schemeClr val="tx1">
                    <a:lumMod val="65000"/>
                    <a:lumOff val="35000"/>
                  </a:schemeClr>
                </a:solidFill>
                <a:latin typeface="Roboto" panose="02000000000000000000" pitchFamily="2" charset="0"/>
                <a:ea typeface="Roboto" panose="02000000000000000000" pitchFamily="2" charset="0"/>
              </a:rPr>
              <a:t>ambiente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clinico</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Lo studio </a:t>
            </a:r>
            <a:r>
              <a:rPr lang="en-GB" sz="2300" dirty="0" err="1">
                <a:solidFill>
                  <a:schemeClr val="tx1">
                    <a:lumMod val="65000"/>
                    <a:lumOff val="35000"/>
                  </a:schemeClr>
                </a:solidFill>
                <a:latin typeface="Roboto" panose="02000000000000000000" pitchFamily="2" charset="0"/>
                <a:ea typeface="Roboto" panose="02000000000000000000" pitchFamily="2" charset="0"/>
              </a:rPr>
              <a:t>è</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stato</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avviato</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nell’agosto</a:t>
            </a:r>
            <a:r>
              <a:rPr lang="en-GB" sz="2300" dirty="0">
                <a:solidFill>
                  <a:schemeClr val="tx1">
                    <a:lumMod val="65000"/>
                    <a:lumOff val="35000"/>
                  </a:schemeClr>
                </a:solidFill>
                <a:latin typeface="Roboto" panose="02000000000000000000" pitchFamily="2" charset="0"/>
                <a:ea typeface="Roboto" panose="02000000000000000000" pitchFamily="2" charset="0"/>
              </a:rPr>
              <a:t> 2019 e </a:t>
            </a:r>
            <a:r>
              <a:rPr lang="en-GB" sz="2300" dirty="0" err="1">
                <a:solidFill>
                  <a:schemeClr val="tx1">
                    <a:lumMod val="65000"/>
                    <a:lumOff val="35000"/>
                  </a:schemeClr>
                </a:solidFill>
                <a:latin typeface="Roboto" panose="02000000000000000000" pitchFamily="2" charset="0"/>
                <a:ea typeface="Roboto" panose="02000000000000000000" pitchFamily="2" charset="0"/>
              </a:rPr>
              <a:t>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primi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risultati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sono</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stati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riferiti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nel</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gennaio</a:t>
            </a:r>
            <a:r>
              <a:rPr lang="en-GB" sz="2300" dirty="0">
                <a:solidFill>
                  <a:schemeClr val="tx1">
                    <a:lumMod val="65000"/>
                    <a:lumOff val="35000"/>
                  </a:schemeClr>
                </a:solidFill>
                <a:latin typeface="Roboto" panose="02000000000000000000" pitchFamily="2" charset="0"/>
                <a:ea typeface="Roboto" panose="02000000000000000000" pitchFamily="2" charset="0"/>
              </a:rPr>
              <a:t> 2020</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4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6877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Messaggi</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chiave</a:t>
            </a:r>
            <a:endParaRPr lang="en-US" sz="4600" dirty="0">
              <a:solidFill>
                <a:srgbClr val="757070"/>
              </a:solidFill>
              <a:latin typeface="Roboto" panose="02000000000000000000" pitchFamily="2" charset="0"/>
              <a:cs typeface="Apercu Regular"/>
            </a:endParaRPr>
          </a:p>
        </p:txBody>
      </p:sp>
      <p:pic>
        <p:nvPicPr>
          <p:cNvPr id="6" name="Picture 5">
            <a:extLst>
              <a:ext uri="{FF2B5EF4-FFF2-40B4-BE49-F238E27FC236}">
                <a16:creationId xmlns:a16="http://schemas.microsoft.com/office/drawing/2014/main" id="{4279A019-F962-DE4F-8BE0-800DDC3A7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419" y="1489990"/>
            <a:ext cx="8554634" cy="4719798"/>
          </a:xfrm>
          <a:prstGeom prst="rect">
            <a:avLst/>
          </a:prstGeom>
        </p:spPr>
      </p:pic>
    </p:spTree>
    <p:extLst>
      <p:ext uri="{BB962C8B-B14F-4D97-AF65-F5344CB8AC3E}">
        <p14:creationId xmlns:p14="http://schemas.microsoft.com/office/powerpoint/2010/main" val="1765143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Messaggi</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chiave</a:t>
            </a:r>
            <a:endParaRPr lang="en-US" sz="4600" dirty="0">
              <a:solidFill>
                <a:srgbClr val="757070"/>
              </a:solidFill>
              <a:latin typeface="Roboto" panose="02000000000000000000" pitchFamily="2" charset="0"/>
              <a:cs typeface="Apercu Regular"/>
            </a:endParaRPr>
          </a:p>
        </p:txBody>
      </p:sp>
      <p:sp>
        <p:nvSpPr>
          <p:cNvPr id="13" name="Tekstvak 10">
            <a:extLst>
              <a:ext uri="{FF2B5EF4-FFF2-40B4-BE49-F238E27FC236}">
                <a16:creationId xmlns:a16="http://schemas.microsoft.com/office/drawing/2014/main" id="{80851AD0-239D-2248-81CB-0118317E5A3E}"/>
              </a:ext>
            </a:extLst>
          </p:cNvPr>
          <p:cNvSpPr txBox="1"/>
          <p:nvPr/>
        </p:nvSpPr>
        <p:spPr>
          <a:xfrm>
            <a:off x="892419" y="1512278"/>
            <a:ext cx="11961933" cy="815608"/>
          </a:xfrm>
          <a:prstGeom prst="rect">
            <a:avLst/>
          </a:prstGeom>
          <a:noFill/>
        </p:spPr>
        <p:txBody>
          <a:bodyPr wrap="square" rtlCol="0">
            <a:spAutoFit/>
          </a:bodyPr>
          <a:lstStyle/>
          <a:p>
            <a:r>
              <a:rPr lang="en-GB" sz="2300" b="1" dirty="0">
                <a:solidFill>
                  <a:schemeClr val="accent1">
                    <a:lumMod val="50000"/>
                  </a:schemeClr>
                </a:solidFill>
                <a:latin typeface="Roboto" panose="02000000000000000000" pitchFamily="2" charset="0"/>
                <a:ea typeface="Roboto" panose="02000000000000000000" pitchFamily="2" charset="0"/>
              </a:rPr>
              <a:t>3. </a:t>
            </a:r>
            <a:r>
              <a:rPr lang="en-GB" sz="2300" b="1" dirty="0" err="1">
                <a:solidFill>
                  <a:schemeClr val="accent1">
                    <a:lumMod val="50000"/>
                  </a:schemeClr>
                </a:solidFill>
                <a:latin typeface="Roboto" panose="02000000000000000000" pitchFamily="2" charset="0"/>
                <a:ea typeface="Roboto" panose="02000000000000000000" pitchFamily="2" charset="0"/>
              </a:rPr>
              <a:t>Abbiamo</a:t>
            </a:r>
            <a:r>
              <a:rPr lang="en-GB" sz="2300" b="1" dirty="0">
                <a:solidFill>
                  <a:schemeClr val="accent1">
                    <a:lumMod val="50000"/>
                  </a:schemeClr>
                </a:solidFill>
                <a:latin typeface="Roboto" panose="02000000000000000000" pitchFamily="2" charset="0"/>
                <a:ea typeface="Roboto" panose="02000000000000000000" pitchFamily="2" charset="0"/>
              </a:rPr>
              <a:t> </a:t>
            </a:r>
            <a:r>
              <a:rPr lang="en-GB" sz="2300" b="1" dirty="0" err="1">
                <a:solidFill>
                  <a:schemeClr val="accent1">
                    <a:lumMod val="50000"/>
                  </a:schemeClr>
                </a:solidFill>
                <a:latin typeface="Roboto" panose="02000000000000000000" pitchFamily="2" charset="0"/>
                <a:ea typeface="Roboto" panose="02000000000000000000" pitchFamily="2" charset="0"/>
              </a:rPr>
              <a:t>bisogno</a:t>
            </a:r>
            <a:r>
              <a:rPr lang="en-GB" sz="2300" b="1" dirty="0">
                <a:solidFill>
                  <a:schemeClr val="accent1">
                    <a:lumMod val="50000"/>
                  </a:schemeClr>
                </a:solidFill>
                <a:latin typeface="Roboto" panose="02000000000000000000" pitchFamily="2" charset="0"/>
                <a:ea typeface="Roboto" panose="02000000000000000000" pitchFamily="2" charset="0"/>
              </a:rPr>
              <a:t> di </a:t>
            </a:r>
            <a:r>
              <a:rPr lang="en-GB" sz="2300" b="1" dirty="0" err="1">
                <a:solidFill>
                  <a:schemeClr val="accent1">
                    <a:lumMod val="50000"/>
                  </a:schemeClr>
                </a:solidFill>
                <a:latin typeface="Roboto" panose="02000000000000000000" pitchFamily="2" charset="0"/>
                <a:ea typeface="Roboto" panose="02000000000000000000" pitchFamily="2" charset="0"/>
              </a:rPr>
              <a:t>centri</a:t>
            </a:r>
            <a:r>
              <a:rPr lang="en-GB" sz="2300" b="1" dirty="0">
                <a:solidFill>
                  <a:schemeClr val="accent1">
                    <a:lumMod val="50000"/>
                  </a:schemeClr>
                </a:solidFill>
                <a:latin typeface="Roboto" panose="02000000000000000000" pitchFamily="2" charset="0"/>
                <a:ea typeface="Roboto" panose="02000000000000000000" pitchFamily="2" charset="0"/>
              </a:rPr>
              <a:t> </a:t>
            </a:r>
            <a:r>
              <a:rPr lang="en-GB" sz="2300" b="1" dirty="0" err="1">
                <a:solidFill>
                  <a:schemeClr val="accent1">
                    <a:lumMod val="50000"/>
                  </a:schemeClr>
                </a:solidFill>
                <a:latin typeface="Roboto" panose="02000000000000000000" pitchFamily="2" charset="0"/>
                <a:ea typeface="Roboto" panose="02000000000000000000" pitchFamily="2" charset="0"/>
              </a:rPr>
              <a:t>oncologici</a:t>
            </a:r>
            <a:r>
              <a:rPr lang="en-GB" sz="2300" b="1" dirty="0">
                <a:solidFill>
                  <a:schemeClr val="accent1">
                    <a:lumMod val="50000"/>
                  </a:schemeClr>
                </a:solidFill>
                <a:latin typeface="Roboto" panose="02000000000000000000" pitchFamily="2" charset="0"/>
                <a:ea typeface="Roboto" panose="02000000000000000000" pitchFamily="2" charset="0"/>
              </a:rPr>
              <a:t> con team </a:t>
            </a:r>
            <a:r>
              <a:rPr lang="en-GB" sz="2300" b="1" dirty="0" err="1">
                <a:solidFill>
                  <a:schemeClr val="accent1">
                    <a:lumMod val="50000"/>
                  </a:schemeClr>
                </a:solidFill>
                <a:latin typeface="Roboto" panose="02000000000000000000" pitchFamily="2" charset="0"/>
                <a:ea typeface="Roboto" panose="02000000000000000000" pitchFamily="2" charset="0"/>
              </a:rPr>
              <a:t>multidisciplinari</a:t>
            </a:r>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pic>
        <p:nvPicPr>
          <p:cNvPr id="5" name="Picture 4" descr="A group of people posing for the camera&#10;&#10;Description automatically generated">
            <a:extLst>
              <a:ext uri="{FF2B5EF4-FFF2-40B4-BE49-F238E27FC236}">
                <a16:creationId xmlns:a16="http://schemas.microsoft.com/office/drawing/2014/main" id="{ECBACA75-67DA-7E4E-97AB-BFB777C11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862" y="2104748"/>
            <a:ext cx="6172200" cy="4114800"/>
          </a:xfrm>
          <a:prstGeom prst="rect">
            <a:avLst/>
          </a:prstGeom>
        </p:spPr>
      </p:pic>
    </p:spTree>
    <p:extLst>
      <p:ext uri="{BB962C8B-B14F-4D97-AF65-F5344CB8AC3E}">
        <p14:creationId xmlns:p14="http://schemas.microsoft.com/office/powerpoint/2010/main" val="3237154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11405800" cy="1508105"/>
          </a:xfrm>
          <a:prstGeom prst="rect">
            <a:avLst/>
          </a:prstGeom>
          <a:noFill/>
        </p:spPr>
        <p:txBody>
          <a:bodyPr wrap="square" rtlCol="0">
            <a:spAutoFit/>
          </a:bodyPr>
          <a:lstStyle/>
          <a:p>
            <a:r>
              <a:rPr lang="en-US" sz="4600" dirty="0">
                <a:solidFill>
                  <a:srgbClr val="757070"/>
                </a:solidFill>
                <a:latin typeface="Roboto" panose="02000000000000000000" pitchFamily="2" charset="0"/>
                <a:ea typeface="Roboto" panose="02000000000000000000" pitchFamily="2" charset="0"/>
                <a:cs typeface="Apercu Regular"/>
              </a:rPr>
              <a:t>EUPROMS </a:t>
            </a:r>
            <a:r>
              <a:rPr lang="en-US" sz="4600" dirty="0" err="1">
                <a:solidFill>
                  <a:srgbClr val="757070"/>
                </a:solidFill>
                <a:latin typeface="Roboto" panose="02000000000000000000" pitchFamily="2" charset="0"/>
                <a:ea typeface="Roboto" panose="02000000000000000000" pitchFamily="2" charset="0"/>
                <a:cs typeface="Apercu Regular"/>
              </a:rPr>
              <a:t>informazioni</a:t>
            </a:r>
            <a:r>
              <a:rPr lang="en-US" sz="4600" dirty="0">
                <a:solidFill>
                  <a:srgbClr val="757070"/>
                </a:solidFill>
                <a:latin typeface="Roboto" panose="02000000000000000000" pitchFamily="2" charset="0"/>
                <a:ea typeface="Roboto" panose="02000000000000000000" pitchFamily="2" charset="0"/>
                <a:cs typeface="Apercu Regular"/>
              </a:rPr>
              <a:t> di base 2</a:t>
            </a:r>
          </a:p>
          <a:p>
            <a:endParaRPr lang="en-US" sz="4600" dirty="0">
              <a:solidFill>
                <a:srgbClr val="757070"/>
              </a:solidFill>
              <a:latin typeface="Roboto" panose="02000000000000000000" pitchFamily="2" charset="0"/>
              <a:ea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5062924"/>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rPr>
              <a:t>Europa </a:t>
            </a:r>
            <a:r>
              <a:rPr lang="en-GB" sz="2300" dirty="0" err="1">
                <a:solidFill>
                  <a:schemeClr val="tx1">
                    <a:lumMod val="65000"/>
                    <a:lumOff val="35000"/>
                  </a:schemeClr>
                </a:solidFill>
                <a:latin typeface="Roboto" panose="02000000000000000000" pitchFamily="2" charset="0"/>
              </a:rPr>
              <a:t>Uomo</a:t>
            </a:r>
            <a:r>
              <a:rPr lang="en-GB" sz="2300" dirty="0">
                <a:solidFill>
                  <a:schemeClr val="tx1">
                    <a:lumMod val="65000"/>
                    <a:lumOff val="35000"/>
                  </a:schemeClr>
                </a:solidFill>
                <a:latin typeface="Roboto" panose="02000000000000000000" pitchFamily="2" charset="0"/>
              </a:rPr>
              <a:t> ha </a:t>
            </a:r>
            <a:r>
              <a:rPr lang="en-GB" sz="2300" dirty="0" err="1">
                <a:solidFill>
                  <a:schemeClr val="tx1">
                    <a:lumMod val="65000"/>
                    <a:lumOff val="35000"/>
                  </a:schemeClr>
                </a:solidFill>
                <a:latin typeface="Roboto" panose="02000000000000000000" pitchFamily="2" charset="0"/>
              </a:rPr>
              <a:t>presentato</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risultati</a:t>
            </a:r>
            <a:r>
              <a:rPr lang="en-GB" sz="2300" dirty="0">
                <a:solidFill>
                  <a:schemeClr val="tx1">
                    <a:lumMod val="65000"/>
                    <a:lumOff val="35000"/>
                  </a:schemeClr>
                </a:solidFill>
                <a:latin typeface="Roboto" panose="02000000000000000000" pitchFamily="2" charset="0"/>
              </a:rPr>
              <a:t> di EUPROMS in </a:t>
            </a:r>
            <a:r>
              <a:rPr lang="en-GB" sz="2300" dirty="0" err="1">
                <a:solidFill>
                  <a:schemeClr val="tx1">
                    <a:lumMod val="65000"/>
                    <a:lumOff val="35000"/>
                  </a:schemeClr>
                </a:solidFill>
                <a:latin typeface="Roboto" panose="02000000000000000000" pitchFamily="2" charset="0"/>
              </a:rPr>
              <a:t>numerose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importanti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conferenze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mediche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tra</a:t>
            </a:r>
            <a:r>
              <a:rPr lang="en-GB" sz="2300" dirty="0">
                <a:solidFill>
                  <a:schemeClr val="tx1">
                    <a:lumMod val="65000"/>
                    <a:lumOff val="35000"/>
                  </a:schemeClr>
                </a:solidFill>
                <a:latin typeface="Roboto" panose="02000000000000000000" pitchFamily="2" charset="0"/>
              </a:rPr>
              <a:t> le </a:t>
            </a:r>
            <a:r>
              <a:rPr lang="en-GB" sz="2300" dirty="0" err="1">
                <a:solidFill>
                  <a:schemeClr val="tx1">
                    <a:lumMod val="65000"/>
                    <a:lumOff val="35000"/>
                  </a:schemeClr>
                </a:solidFill>
                <a:latin typeface="Roboto" panose="02000000000000000000" pitchFamily="2" charset="0"/>
              </a:rPr>
              <a:t>quali</a:t>
            </a:r>
            <a:r>
              <a:rPr lang="en-GB" sz="2300" dirty="0">
                <a:solidFill>
                  <a:schemeClr val="tx1">
                    <a:lumMod val="65000"/>
                    <a:lumOff val="35000"/>
                  </a:schemeClr>
                </a:solidFill>
                <a:latin typeface="Roboto" panose="02000000000000000000" pitchFamily="2" charset="0"/>
              </a:rPr>
              <a:t>:</a:t>
            </a: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Congresso</a:t>
            </a:r>
            <a:r>
              <a:rPr lang="en-GB" sz="2300" dirty="0">
                <a:solidFill>
                  <a:schemeClr val="tx1">
                    <a:lumMod val="65000"/>
                    <a:lumOff val="35000"/>
                  </a:schemeClr>
                </a:solidFill>
                <a:latin typeface="Roboto" panose="02000000000000000000" pitchFamily="2" charset="0"/>
              </a:rPr>
              <a:t> 2020 </a:t>
            </a:r>
            <a:r>
              <a:rPr lang="en-GB" sz="2300" dirty="0" err="1">
                <a:solidFill>
                  <a:schemeClr val="tx1">
                    <a:lumMod val="65000"/>
                    <a:lumOff val="35000"/>
                  </a:schemeClr>
                </a:solidFill>
                <a:latin typeface="Roboto" panose="02000000000000000000" pitchFamily="2" charset="0"/>
              </a:rPr>
              <a:t>dell’Associazione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Europea</a:t>
            </a:r>
            <a:r>
              <a:rPr lang="en-GB" sz="2300" dirty="0">
                <a:solidFill>
                  <a:schemeClr val="tx1">
                    <a:lumMod val="65000"/>
                    <a:lumOff val="35000"/>
                  </a:schemeClr>
                </a:solidFill>
                <a:latin typeface="Roboto" panose="02000000000000000000" pitchFamily="2" charset="0"/>
              </a:rPr>
              <a:t> di </a:t>
            </a:r>
            <a:r>
              <a:rPr lang="en-GB" sz="2300" dirty="0" err="1">
                <a:solidFill>
                  <a:schemeClr val="tx1">
                    <a:lumMod val="65000"/>
                    <a:lumOff val="35000"/>
                  </a:schemeClr>
                </a:solidFill>
                <a:latin typeface="Roboto" panose="02000000000000000000" pitchFamily="2" charset="0"/>
              </a:rPr>
              <a:t>Urologia</a:t>
            </a:r>
            <a:r>
              <a:rPr lang="en-GB" sz="2300" dirty="0">
                <a:solidFill>
                  <a:schemeClr val="tx1">
                    <a:lumMod val="65000"/>
                    <a:lumOff val="35000"/>
                  </a:schemeClr>
                </a:solidFill>
                <a:latin typeface="Roboto" panose="02000000000000000000" pitchFamily="2" charset="0"/>
              </a:rPr>
              <a:t> (EAU)</a:t>
            </a: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Incontro</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annuale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della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Sezione</a:t>
            </a:r>
            <a:r>
              <a:rPr lang="en-GB" sz="2300" dirty="0">
                <a:solidFill>
                  <a:schemeClr val="tx1">
                    <a:lumMod val="65000"/>
                    <a:lumOff val="35000"/>
                  </a:schemeClr>
                </a:solidFill>
                <a:latin typeface="Roboto" panose="02000000000000000000" pitchFamily="2" charset="0"/>
              </a:rPr>
              <a:t> di </a:t>
            </a:r>
            <a:r>
              <a:rPr lang="en-GB" sz="2300" dirty="0" err="1">
                <a:solidFill>
                  <a:schemeClr val="tx1">
                    <a:lumMod val="65000"/>
                    <a:lumOff val="35000"/>
                  </a:schemeClr>
                </a:solidFill>
                <a:latin typeface="Roboto" panose="02000000000000000000" pitchFamily="2" charset="0"/>
              </a:rPr>
              <a:t>Urologia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Oncologica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dell’EAU</a:t>
            </a: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Congresso</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della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Società</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Europea</a:t>
            </a:r>
            <a:r>
              <a:rPr lang="en-GB" sz="2300" dirty="0">
                <a:solidFill>
                  <a:schemeClr val="tx1">
                    <a:lumMod val="65000"/>
                    <a:lumOff val="35000"/>
                  </a:schemeClr>
                </a:solidFill>
                <a:latin typeface="Roboto" panose="02000000000000000000" pitchFamily="2" charset="0"/>
              </a:rPr>
              <a:t> di </a:t>
            </a:r>
            <a:r>
              <a:rPr lang="en-GB" sz="2300" dirty="0" err="1">
                <a:solidFill>
                  <a:schemeClr val="tx1">
                    <a:lumMod val="65000"/>
                    <a:lumOff val="35000"/>
                  </a:schemeClr>
                </a:solidFill>
                <a:latin typeface="Roboto" panose="02000000000000000000" pitchFamily="2" charset="0"/>
              </a:rPr>
              <a:t>Oncologia</a:t>
            </a:r>
            <a:r>
              <a:rPr lang="en-GB" sz="2300" dirty="0">
                <a:solidFill>
                  <a:schemeClr val="tx1">
                    <a:lumMod val="65000"/>
                    <a:lumOff val="35000"/>
                  </a:schemeClr>
                </a:solidFill>
                <a:latin typeface="Roboto" panose="02000000000000000000" pitchFamily="2" charset="0"/>
              </a:rPr>
              <a:t> Medica (ESMO)</a:t>
            </a: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Congresso</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Europeo</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Multidisciplinare</a:t>
            </a:r>
            <a:r>
              <a:rPr lang="en-GB" sz="2300" dirty="0">
                <a:solidFill>
                  <a:schemeClr val="tx1">
                    <a:lumMod val="65000"/>
                    <a:lumOff val="35000"/>
                  </a:schemeClr>
                </a:solidFill>
                <a:latin typeface="Roboto" panose="02000000000000000000" pitchFamily="2" charset="0"/>
              </a:rPr>
              <a:t> sui </a:t>
            </a:r>
            <a:r>
              <a:rPr lang="en-GB" sz="2300" dirty="0" err="1">
                <a:solidFill>
                  <a:schemeClr val="tx1">
                    <a:lumMod val="65000"/>
                    <a:lumOff val="35000"/>
                  </a:schemeClr>
                </a:solidFill>
                <a:latin typeface="Roboto" panose="02000000000000000000" pitchFamily="2" charset="0"/>
              </a:rPr>
              <a:t>Tumori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Urologici</a:t>
            </a:r>
            <a:r>
              <a:rPr lang="en-GB" sz="2300" dirty="0">
                <a:solidFill>
                  <a:schemeClr val="tx1">
                    <a:lumMod val="65000"/>
                    <a:lumOff val="35000"/>
                  </a:schemeClr>
                </a:solidFill>
                <a:latin typeface="Roboto" panose="02000000000000000000" pitchFamily="2" charset="0"/>
              </a:rPr>
              <a:t> (EMUC)</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Webinar </a:t>
            </a:r>
            <a:r>
              <a:rPr lang="en-GB" sz="2300" dirty="0" err="1">
                <a:solidFill>
                  <a:schemeClr val="tx1">
                    <a:lumMod val="65000"/>
                    <a:lumOff val="35000"/>
                  </a:schemeClr>
                </a:solidFill>
                <a:latin typeface="Roboto" panose="02000000000000000000" pitchFamily="2" charset="0"/>
              </a:rPr>
              <a:t>dell’Organizzazione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europea</a:t>
            </a:r>
            <a:r>
              <a:rPr lang="en-GB" sz="2300" dirty="0">
                <a:solidFill>
                  <a:schemeClr val="tx1">
                    <a:lumMod val="65000"/>
                    <a:lumOff val="35000"/>
                  </a:schemeClr>
                </a:solidFill>
                <a:latin typeface="Roboto" panose="02000000000000000000" pitchFamily="2" charset="0"/>
              </a:rPr>
              <a:t> per la </a:t>
            </a:r>
            <a:r>
              <a:rPr lang="en-GB" sz="2300" dirty="0" err="1">
                <a:solidFill>
                  <a:schemeClr val="tx1">
                    <a:lumMod val="65000"/>
                    <a:lumOff val="35000"/>
                  </a:schemeClr>
                </a:solidFill>
                <a:latin typeface="Roboto" panose="02000000000000000000" pitchFamily="2" charset="0"/>
              </a:rPr>
              <a:t>ricerca</a:t>
            </a:r>
            <a:r>
              <a:rPr lang="en-GB" sz="2300" dirty="0">
                <a:solidFill>
                  <a:schemeClr val="tx1">
                    <a:lumMod val="65000"/>
                    <a:lumOff val="35000"/>
                  </a:schemeClr>
                </a:solidFill>
                <a:latin typeface="Roboto" panose="02000000000000000000" pitchFamily="2" charset="0"/>
              </a:rPr>
              <a:t> e la </a:t>
            </a:r>
            <a:r>
              <a:rPr lang="en-GB" sz="2300" dirty="0" err="1">
                <a:solidFill>
                  <a:schemeClr val="tx1">
                    <a:lumMod val="65000"/>
                    <a:lumOff val="35000"/>
                  </a:schemeClr>
                </a:solidFill>
                <a:latin typeface="Roboto" panose="02000000000000000000" pitchFamily="2" charset="0"/>
              </a:rPr>
              <a:t>cura</a:t>
            </a:r>
            <a:r>
              <a:rPr lang="en-GB" sz="2300" dirty="0">
                <a:solidFill>
                  <a:schemeClr val="tx1">
                    <a:lumMod val="65000"/>
                    <a:lumOff val="35000"/>
                  </a:schemeClr>
                </a:solidFill>
                <a:latin typeface="Roboto" panose="02000000000000000000" pitchFamily="2" charset="0"/>
              </a:rPr>
              <a:t> del </a:t>
            </a:r>
            <a:r>
              <a:rPr lang="en-GB" sz="2300" dirty="0" err="1">
                <a:solidFill>
                  <a:schemeClr val="tx1">
                    <a:lumMod val="65000"/>
                    <a:lumOff val="35000"/>
                  </a:schemeClr>
                </a:solidFill>
                <a:latin typeface="Roboto" panose="02000000000000000000" pitchFamily="2" charset="0"/>
              </a:rPr>
              <a:t>cancro</a:t>
            </a:r>
            <a:r>
              <a:rPr lang="en-GB" sz="2300" dirty="0">
                <a:solidFill>
                  <a:schemeClr val="tx1">
                    <a:lumMod val="65000"/>
                    <a:lumOff val="35000"/>
                  </a:schemeClr>
                </a:solidFill>
                <a:latin typeface="Roboto" panose="02000000000000000000" pitchFamily="2" charset="0"/>
              </a:rPr>
              <a:t> (EORTC)</a:t>
            </a:r>
          </a:p>
          <a:p>
            <a:endParaRPr lang="en-GB" sz="2300" dirty="0">
              <a:solidFill>
                <a:schemeClr val="tx1">
                  <a:lumMod val="65000"/>
                  <a:lumOff val="35000"/>
                </a:schemeClr>
              </a:solidFill>
              <a:latin typeface="Roboto" panose="02000000000000000000" pitchFamily="2" charset="0"/>
            </a:endParaRPr>
          </a:p>
          <a:p>
            <a:r>
              <a:rPr lang="en-GB" sz="2300" dirty="0">
                <a:solidFill>
                  <a:schemeClr val="tx1">
                    <a:lumMod val="65000"/>
                    <a:lumOff val="35000"/>
                  </a:schemeClr>
                </a:solidFill>
                <a:latin typeface="Roboto" panose="02000000000000000000" pitchFamily="2" charset="0"/>
              </a:rPr>
              <a:t>I </a:t>
            </a:r>
            <a:r>
              <a:rPr lang="en-GB" sz="2300" dirty="0" err="1">
                <a:solidFill>
                  <a:schemeClr val="tx1">
                    <a:lumMod val="65000"/>
                    <a:lumOff val="35000"/>
                  </a:schemeClr>
                </a:solidFill>
                <a:latin typeface="Roboto" panose="02000000000000000000" pitchFamily="2" charset="0"/>
              </a:rPr>
              <a:t>risultati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sono</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stati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presentati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anche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su</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varie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pubblicazioni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tra</a:t>
            </a:r>
            <a:r>
              <a:rPr lang="en-GB" sz="2300" dirty="0">
                <a:solidFill>
                  <a:schemeClr val="tx1">
                    <a:lumMod val="65000"/>
                    <a:lumOff val="35000"/>
                  </a:schemeClr>
                </a:solidFill>
                <a:latin typeface="Roboto" panose="02000000000000000000" pitchFamily="2" charset="0"/>
              </a:rPr>
              <a:t> cui la </a:t>
            </a:r>
            <a:r>
              <a:rPr lang="en-GB" sz="2300" dirty="0" err="1">
                <a:solidFill>
                  <a:schemeClr val="tx1">
                    <a:lumMod val="65000"/>
                    <a:lumOff val="35000"/>
                  </a:schemeClr>
                </a:solidFill>
                <a:latin typeface="Roboto" panose="02000000000000000000" pitchFamily="2" charset="0"/>
              </a:rPr>
              <a:t>rivista</a:t>
            </a:r>
            <a:r>
              <a:rPr lang="en-GB" sz="2300" dirty="0">
                <a:solidFill>
                  <a:schemeClr val="tx1">
                    <a:lumMod val="65000"/>
                    <a:lumOff val="35000"/>
                  </a:schemeClr>
                </a:solidFill>
                <a:latin typeface="Roboto" panose="02000000000000000000" pitchFamily="2" charset="0"/>
              </a:rPr>
              <a:t> European Urology Focus</a:t>
            </a:r>
          </a:p>
          <a:p>
            <a:endParaRPr lang="en-GB" sz="2300" dirty="0">
              <a:solidFill>
                <a:schemeClr val="tx1">
                  <a:lumMod val="65000"/>
                  <a:lumOff val="35000"/>
                </a:schemeClr>
              </a:solidFill>
              <a:latin typeface="Roboto" panose="02000000000000000000" pitchFamily="2" charset="0"/>
            </a:endParaRPr>
          </a:p>
          <a:p>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127395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9797402" cy="800219"/>
          </a:xfrm>
          <a:prstGeom prst="rect">
            <a:avLst/>
          </a:prstGeom>
          <a:noFill/>
        </p:spPr>
        <p:txBody>
          <a:bodyPr wrap="square" rtlCol="0">
            <a:spAutoFit/>
          </a:bodyPr>
          <a:lstStyle/>
          <a:p>
            <a:r>
              <a:rPr lang="en-US" sz="4600" dirty="0">
                <a:solidFill>
                  <a:srgbClr val="757070"/>
                </a:solidFill>
                <a:latin typeface="Roboto" panose="02000000000000000000" pitchFamily="2" charset="0"/>
                <a:ea typeface="Roboto" panose="02000000000000000000" pitchFamily="2" charset="0"/>
                <a:cs typeface="Apercu Regular"/>
              </a:rPr>
              <a:t>EUPROMS </a:t>
            </a:r>
            <a:r>
              <a:rPr lang="en-US" sz="4600" dirty="0" err="1">
                <a:solidFill>
                  <a:srgbClr val="757070"/>
                </a:solidFill>
                <a:latin typeface="Roboto" panose="02000000000000000000" pitchFamily="2" charset="0"/>
                <a:ea typeface="Roboto" panose="02000000000000000000" pitchFamily="2" charset="0"/>
                <a:cs typeface="Apercu Regular"/>
              </a:rPr>
              <a:t>informazioni</a:t>
            </a:r>
            <a:r>
              <a:rPr lang="en-US" sz="4600" dirty="0">
                <a:solidFill>
                  <a:srgbClr val="757070"/>
                </a:solidFill>
                <a:latin typeface="Roboto" panose="02000000000000000000" pitchFamily="2" charset="0"/>
                <a:ea typeface="Roboto" panose="02000000000000000000" pitchFamily="2" charset="0"/>
                <a:cs typeface="Apercu Regular"/>
              </a:rPr>
              <a:t> di base 3</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370427"/>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ea typeface="Roboto" panose="02000000000000000000" pitchFamily="2" charset="0"/>
              </a:rPr>
              <a:t>I </a:t>
            </a:r>
            <a:r>
              <a:rPr lang="en-GB" sz="2300" dirty="0" err="1">
                <a:solidFill>
                  <a:schemeClr val="tx1">
                    <a:lumMod val="65000"/>
                    <a:lumOff val="35000"/>
                  </a:schemeClr>
                </a:solidFill>
                <a:latin typeface="Roboto" panose="02000000000000000000" pitchFamily="2" charset="0"/>
                <a:ea typeface="Roboto" panose="02000000000000000000" pitchFamily="2" charset="0"/>
              </a:rPr>
              <a:t>risultati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dell’indagine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forniscono</a:t>
            </a:r>
            <a:r>
              <a:rPr lang="en-GB" sz="2300" dirty="0">
                <a:solidFill>
                  <a:schemeClr val="tx1">
                    <a:lumMod val="65000"/>
                    <a:lumOff val="35000"/>
                  </a:schemeClr>
                </a:solidFill>
                <a:latin typeface="Roboto" panose="02000000000000000000" pitchFamily="2" charset="0"/>
                <a:ea typeface="Roboto" panose="02000000000000000000" pitchFamily="2" charset="0"/>
              </a:rPr>
              <a:t> un’“</a:t>
            </a:r>
            <a:r>
              <a:rPr lang="en-GB" sz="2300" dirty="0" err="1">
                <a:solidFill>
                  <a:schemeClr val="tx1">
                    <a:lumMod val="65000"/>
                    <a:lumOff val="35000"/>
                  </a:schemeClr>
                </a:solidFill>
                <a:latin typeface="Roboto" panose="02000000000000000000" pitchFamily="2" charset="0"/>
                <a:ea typeface="Roboto" panose="02000000000000000000" pitchFamily="2" charset="0"/>
              </a:rPr>
              <a:t>istantanea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dei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problemi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relativi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alla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qualità</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della</a:t>
            </a:r>
            <a:r>
              <a:rPr lang="en-GB" sz="2300" dirty="0">
                <a:solidFill>
                  <a:schemeClr val="tx1">
                    <a:lumMod val="65000"/>
                    <a:lumOff val="35000"/>
                  </a:schemeClr>
                </a:solidFill>
                <a:latin typeface="Roboto" panose="02000000000000000000" pitchFamily="2" charset="0"/>
                <a:ea typeface="Roboto" panose="02000000000000000000" pitchFamily="2" charset="0"/>
              </a:rPr>
              <a:t> vita </a:t>
            </a:r>
            <a:r>
              <a:rPr lang="en-GB" sz="2300" dirty="0" err="1">
                <a:solidFill>
                  <a:schemeClr val="tx1">
                    <a:lumMod val="65000"/>
                    <a:lumOff val="35000"/>
                  </a:schemeClr>
                </a:solidFill>
                <a:latin typeface="Roboto" panose="02000000000000000000" pitchFamily="2" charset="0"/>
                <a:ea typeface="Roboto" panose="02000000000000000000" pitchFamily="2" charset="0"/>
              </a:rPr>
              <a:t>sperimentati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dagli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uomini</a:t>
            </a:r>
            <a:r>
              <a:rPr lang="en-GB" sz="2300" dirty="0">
                <a:solidFill>
                  <a:schemeClr val="tx1">
                    <a:lumMod val="65000"/>
                    <a:lumOff val="35000"/>
                  </a:schemeClr>
                </a:solidFill>
                <a:latin typeface="Roboto" panose="02000000000000000000" pitchFamily="2" charset="0"/>
                <a:ea typeface="Roboto" panose="02000000000000000000" pitchFamily="2" charset="0"/>
              </a:rPr>
              <a:t> affetti da carcinoma </a:t>
            </a:r>
            <a:r>
              <a:rPr lang="en-GB" sz="2300" dirty="0" err="1">
                <a:solidFill>
                  <a:schemeClr val="tx1">
                    <a:lumMod val="65000"/>
                    <a:lumOff val="35000"/>
                  </a:schemeClr>
                </a:solidFill>
                <a:latin typeface="Roboto" panose="02000000000000000000" pitchFamily="2" charset="0"/>
                <a:ea typeface="Roboto" panose="02000000000000000000" pitchFamily="2" charset="0"/>
              </a:rPr>
              <a:t>della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prostata</a:t>
            </a:r>
            <a:r>
              <a:rPr lang="en-GB" sz="2300" dirty="0">
                <a:solidFill>
                  <a:schemeClr val="tx1">
                    <a:lumMod val="65000"/>
                    <a:lumOff val="35000"/>
                  </a:schemeClr>
                </a:solidFill>
                <a:latin typeface="Roboto" panose="02000000000000000000" pitchFamily="2" charset="0"/>
                <a:ea typeface="Roboto" panose="02000000000000000000" pitchFamily="2" charset="0"/>
              </a:rPr>
              <a:t> in </a:t>
            </a:r>
            <a:r>
              <a:rPr lang="en-GB" sz="2300" dirty="0" err="1">
                <a:solidFill>
                  <a:schemeClr val="tx1">
                    <a:lumMod val="65000"/>
                    <a:lumOff val="35000"/>
                  </a:schemeClr>
                </a:solidFill>
                <a:latin typeface="Roboto" panose="02000000000000000000" pitchFamily="2" charset="0"/>
                <a:ea typeface="Roboto" panose="02000000000000000000" pitchFamily="2" charset="0"/>
              </a:rPr>
              <a:t>tutta</a:t>
            </a:r>
            <a:r>
              <a:rPr lang="en-GB" sz="2300" dirty="0">
                <a:solidFill>
                  <a:schemeClr val="tx1">
                    <a:lumMod val="65000"/>
                    <a:lumOff val="35000"/>
                  </a:schemeClr>
                </a:solidFill>
                <a:latin typeface="Roboto" panose="02000000000000000000" pitchFamily="2" charset="0"/>
                <a:ea typeface="Roboto" panose="02000000000000000000" pitchFamily="2" charset="0"/>
              </a:rPr>
              <a:t> Europa in un </a:t>
            </a:r>
            <a:r>
              <a:rPr lang="en-GB" sz="2300" dirty="0" err="1">
                <a:solidFill>
                  <a:schemeClr val="tx1">
                    <a:lumMod val="65000"/>
                    <a:lumOff val="35000"/>
                  </a:schemeClr>
                </a:solidFill>
                <a:latin typeface="Roboto" panose="02000000000000000000" pitchFamily="2" charset="0"/>
                <a:ea typeface="Roboto" panose="02000000000000000000" pitchFamily="2" charset="0"/>
              </a:rPr>
              <a:t>determinato</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momento</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Rivelano</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informazioni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che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possono</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aiutare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pazienti</a:t>
            </a:r>
            <a:r>
              <a:rPr lang="en-GB" sz="2300" dirty="0">
                <a:solidFill>
                  <a:schemeClr val="tx1">
                    <a:lumMod val="65000"/>
                    <a:lumOff val="35000"/>
                  </a:schemeClr>
                </a:solidFill>
                <a:latin typeface="Roboto" panose="02000000000000000000" pitchFamily="2" charset="0"/>
                <a:ea typeface="Roboto" panose="02000000000000000000" pitchFamily="2" charset="0"/>
              </a:rPr>
              <a:t> e medici a </a:t>
            </a:r>
            <a:r>
              <a:rPr lang="en-GB" sz="2300" dirty="0" err="1">
                <a:solidFill>
                  <a:schemeClr val="tx1">
                    <a:lumMod val="65000"/>
                    <a:lumOff val="35000"/>
                  </a:schemeClr>
                </a:solidFill>
                <a:latin typeface="Roboto" panose="02000000000000000000" pitchFamily="2" charset="0"/>
                <a:ea typeface="Roboto" panose="02000000000000000000" pitchFamily="2" charset="0"/>
              </a:rPr>
              <a:t>prendere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decisioni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terapeutiche</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Possono</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essere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utili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nella</a:t>
            </a:r>
            <a:r>
              <a:rPr lang="en-GB" sz="2300" dirty="0">
                <a:solidFill>
                  <a:schemeClr val="tx1">
                    <a:lumMod val="65000"/>
                    <a:lumOff val="35000"/>
                  </a:schemeClr>
                </a:solidFill>
                <a:latin typeface="Roboto" panose="02000000000000000000" pitchFamily="2" charset="0"/>
                <a:ea typeface="Roboto" panose="02000000000000000000" pitchFamily="2" charset="0"/>
              </a:rPr>
              <a:t> campagna per la </a:t>
            </a:r>
            <a:r>
              <a:rPr lang="en-GB" sz="2300" dirty="0" err="1">
                <a:solidFill>
                  <a:schemeClr val="tx1">
                    <a:lumMod val="65000"/>
                    <a:lumOff val="35000"/>
                  </a:schemeClr>
                </a:solidFill>
                <a:latin typeface="Roboto" panose="02000000000000000000" pitchFamily="2" charset="0"/>
                <a:ea typeface="Roboto" panose="02000000000000000000" pitchFamily="2" charset="0"/>
              </a:rPr>
              <a:t>diagnosi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precoce</a:t>
            </a:r>
            <a:r>
              <a:rPr lang="en-GB" sz="2300" dirty="0">
                <a:solidFill>
                  <a:schemeClr val="tx1">
                    <a:lumMod val="65000"/>
                    <a:lumOff val="35000"/>
                  </a:schemeClr>
                </a:solidFill>
                <a:latin typeface="Roboto" panose="02000000000000000000" pitchFamily="2" charset="0"/>
                <a:ea typeface="Roboto" panose="02000000000000000000" pitchFamily="2" charset="0"/>
              </a:rPr>
              <a:t> del carcinoma </a:t>
            </a:r>
            <a:r>
              <a:rPr lang="en-GB" sz="2300" dirty="0" err="1">
                <a:solidFill>
                  <a:schemeClr val="tx1">
                    <a:lumMod val="65000"/>
                    <a:lumOff val="35000"/>
                  </a:schemeClr>
                </a:solidFill>
                <a:latin typeface="Roboto" panose="02000000000000000000" pitchFamily="2" charset="0"/>
                <a:ea typeface="Roboto" panose="02000000000000000000" pitchFamily="2" charset="0"/>
              </a:rPr>
              <a:t>della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prostata</a:t>
            </a:r>
            <a:r>
              <a:rPr lang="en-GB" sz="2300" dirty="0">
                <a:solidFill>
                  <a:schemeClr val="tx1">
                    <a:lumMod val="65000"/>
                    <a:lumOff val="35000"/>
                  </a:schemeClr>
                </a:solidFill>
                <a:latin typeface="Roboto" panose="02000000000000000000" pitchFamily="2" charset="0"/>
                <a:ea typeface="Roboto" panose="02000000000000000000" pitchFamily="2" charset="0"/>
              </a:rPr>
              <a:t> e </a:t>
            </a:r>
            <a:r>
              <a:rPr lang="en-GB" sz="2300" dirty="0" err="1">
                <a:solidFill>
                  <a:schemeClr val="tx1">
                    <a:lumMod val="65000"/>
                    <a:lumOff val="35000"/>
                  </a:schemeClr>
                </a:solidFill>
                <a:latin typeface="Roboto" panose="02000000000000000000" pitchFamily="2" charset="0"/>
                <a:ea typeface="Roboto" panose="02000000000000000000" pitchFamily="2" charset="0"/>
              </a:rPr>
              <a:t>nella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promozione</a:t>
            </a:r>
            <a:r>
              <a:rPr lang="en-GB" sz="2300" dirty="0">
                <a:solidFill>
                  <a:schemeClr val="tx1">
                    <a:lumMod val="65000"/>
                    <a:lumOff val="35000"/>
                  </a:schemeClr>
                </a:solidFill>
                <a:latin typeface="Roboto" panose="02000000000000000000" pitchFamily="2" charset="0"/>
                <a:ea typeface="Roboto" panose="02000000000000000000" pitchFamily="2" charset="0"/>
              </a:rPr>
              <a:t> di </a:t>
            </a:r>
            <a:r>
              <a:rPr lang="en-GB" sz="2300" dirty="0" err="1">
                <a:solidFill>
                  <a:schemeClr val="tx1">
                    <a:lumMod val="65000"/>
                    <a:lumOff val="35000"/>
                  </a:schemeClr>
                </a:solidFill>
                <a:latin typeface="Roboto" panose="02000000000000000000" pitchFamily="2" charset="0"/>
                <a:ea typeface="Roboto" panose="02000000000000000000" pitchFamily="2" charset="0"/>
              </a:rPr>
              <a:t>approcci</a:t>
            </a:r>
            <a:r>
              <a:rPr lang="en-GB" sz="2300" dirty="0">
                <a:solidFill>
                  <a:schemeClr val="tx1">
                    <a:lumMod val="65000"/>
                    <a:lumOff val="35000"/>
                  </a:schemeClr>
                </a:solidFill>
                <a:latin typeface="Roboto" panose="02000000000000000000" pitchFamily="2" charset="0"/>
                <a:ea typeface="Roboto" panose="02000000000000000000" pitchFamily="2" charset="0"/>
              </a:rPr>
              <a:t> come la </a:t>
            </a:r>
            <a:r>
              <a:rPr lang="en-GB" sz="2300" dirty="0" err="1">
                <a:solidFill>
                  <a:schemeClr val="tx1">
                    <a:lumMod val="65000"/>
                    <a:lumOff val="35000"/>
                  </a:schemeClr>
                </a:solidFill>
                <a:latin typeface="Roboto" panose="02000000000000000000" pitchFamily="2" charset="0"/>
                <a:ea typeface="Roboto" panose="02000000000000000000" pitchFamily="2" charset="0"/>
              </a:rPr>
              <a:t>sorveglianza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attiva</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245037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686778" y="21592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ea typeface="Roboto" panose="02000000000000000000" pitchFamily="2" charset="0"/>
              </a:rPr>
              <a:t>Studio EUPROMS</a:t>
            </a:r>
            <a:endParaRPr lang="en-GB" sz="5400" dirty="0">
              <a:solidFill>
                <a:schemeClr val="accent1">
                  <a:lumMod val="50000"/>
                </a:schemeClr>
              </a:solidFill>
              <a:latin typeface="Roboto" panose="02000000000000000000" pitchFamily="2" charset="0"/>
            </a:endParaRPr>
          </a:p>
          <a:p>
            <a:pPr>
              <a:spcBef>
                <a:spcPts val="1200"/>
              </a:spcBef>
            </a:pPr>
            <a:r>
              <a:rPr lang="en-GB" sz="2800" dirty="0">
                <a:latin typeface="Roboto" panose="02000000000000000000" pitchFamily="2" charset="0"/>
              </a:rPr>
              <a:t>Come </a:t>
            </a:r>
            <a:r>
              <a:rPr lang="en-GB" sz="2800" dirty="0" err="1">
                <a:latin typeface="Roboto" panose="02000000000000000000" pitchFamily="2" charset="0"/>
              </a:rPr>
              <a:t>è</a:t>
            </a:r>
            <a:r>
              <a:rPr lang="en-GB" sz="2800" dirty="0">
                <a:latin typeface="Roboto" panose="02000000000000000000" pitchFamily="2" charset="0"/>
              </a:rPr>
              <a:t> </a:t>
            </a:r>
            <a:r>
              <a:rPr lang="en-GB" sz="2800" dirty="0" err="1">
                <a:latin typeface="Roboto" panose="02000000000000000000" pitchFamily="2" charset="0"/>
              </a:rPr>
              <a:t>stato</a:t>
            </a:r>
            <a:r>
              <a:rPr lang="en-GB" sz="2800" dirty="0">
                <a:latin typeface="Roboto" panose="02000000000000000000" pitchFamily="2" charset="0"/>
              </a:rPr>
              <a:t> </a:t>
            </a:r>
            <a:r>
              <a:rPr lang="en-GB" sz="2800" dirty="0" err="1">
                <a:latin typeface="Roboto" panose="02000000000000000000" pitchFamily="2" charset="0"/>
              </a:rPr>
              <a:t>condotto</a:t>
            </a:r>
            <a:r>
              <a:rPr lang="en-GB" sz="2800" dirty="0">
                <a:latin typeface="Roboto" panose="02000000000000000000" pitchFamily="2" charset="0"/>
              </a:rPr>
              <a:t> lo studio</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60404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Il </a:t>
            </a:r>
            <a:r>
              <a:rPr lang="en-US" sz="4600" dirty="0" err="1">
                <a:solidFill>
                  <a:srgbClr val="757070"/>
                </a:solidFill>
                <a:latin typeface="Roboto" panose="02000000000000000000" pitchFamily="2" charset="0"/>
                <a:cs typeface="Apercu Regular"/>
              </a:rPr>
              <a:t>questionario</a:t>
            </a:r>
            <a:endParaRPr lang="en-US" sz="4600" dirty="0">
              <a:solidFill>
                <a:srgbClr val="757070"/>
              </a:solidFill>
              <a:latin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3631763"/>
          </a:xfrm>
          <a:prstGeom prst="rect">
            <a:avLst/>
          </a:prstGeom>
          <a:noFill/>
        </p:spPr>
        <p:txBody>
          <a:bodyPr wrap="square" rtlCol="0">
            <a:spAutoFit/>
          </a:bodyPr>
          <a:lstStyle/>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Sondaggio</a:t>
            </a:r>
            <a:r>
              <a:rPr lang="en-GB" sz="2300" dirty="0">
                <a:solidFill>
                  <a:schemeClr val="tx1">
                    <a:lumMod val="65000"/>
                    <a:lumOff val="35000"/>
                  </a:schemeClr>
                </a:solidFill>
                <a:latin typeface="Roboto" panose="02000000000000000000" pitchFamily="2" charset="0"/>
              </a:rPr>
              <a:t> online </a:t>
            </a:r>
            <a:r>
              <a:rPr lang="en-GB" sz="2300" dirty="0" err="1">
                <a:solidFill>
                  <a:schemeClr val="tx1">
                    <a:lumMod val="65000"/>
                    <a:lumOff val="35000"/>
                  </a:schemeClr>
                </a:solidFill>
                <a:latin typeface="Roboto" panose="02000000000000000000" pitchFamily="2" charset="0"/>
              </a:rPr>
              <a:t>della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durata</a:t>
            </a:r>
            <a:r>
              <a:rPr lang="en-GB" sz="2300" dirty="0">
                <a:solidFill>
                  <a:schemeClr val="tx1">
                    <a:lumMod val="65000"/>
                    <a:lumOff val="35000"/>
                  </a:schemeClr>
                </a:solidFill>
                <a:latin typeface="Roboto" panose="02000000000000000000" pitchFamily="2" charset="0"/>
              </a:rPr>
              <a:t> di 20 </a:t>
            </a:r>
            <a:r>
              <a:rPr lang="en-GB" sz="2300" dirty="0" err="1">
                <a:solidFill>
                  <a:schemeClr val="tx1">
                    <a:lumMod val="65000"/>
                    <a:lumOff val="35000"/>
                  </a:schemeClr>
                </a:solidFill>
                <a:latin typeface="Roboto" panose="02000000000000000000" pitchFamily="2" charset="0"/>
              </a:rPr>
              <a:t>minuti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destinato</a:t>
            </a:r>
            <a:r>
              <a:rPr lang="en-GB" sz="2300" dirty="0">
                <a:solidFill>
                  <a:schemeClr val="tx1">
                    <a:lumMod val="65000"/>
                    <a:lumOff val="35000"/>
                  </a:schemeClr>
                </a:solidFill>
                <a:latin typeface="Roboto" panose="02000000000000000000" pitchFamily="2" charset="0"/>
              </a:rPr>
              <a:t> a </a:t>
            </a:r>
            <a:r>
              <a:rPr lang="en-GB" sz="2300" dirty="0" err="1">
                <a:solidFill>
                  <a:schemeClr val="tx1">
                    <a:lumMod val="65000"/>
                    <a:lumOff val="35000"/>
                  </a:schemeClr>
                </a:solidFill>
                <a:latin typeface="Roboto" panose="02000000000000000000" pitchFamily="2" charset="0"/>
              </a:rPr>
              <a:t>uomini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che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hanno</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ricevuto</a:t>
            </a:r>
            <a:r>
              <a:rPr lang="en-GB" sz="2300" dirty="0">
                <a:solidFill>
                  <a:schemeClr val="tx1">
                    <a:lumMod val="65000"/>
                    <a:lumOff val="35000"/>
                  </a:schemeClr>
                </a:solidFill>
                <a:latin typeface="Roboto" panose="02000000000000000000" pitchFamily="2" charset="0"/>
              </a:rPr>
              <a:t> un </a:t>
            </a:r>
            <a:r>
              <a:rPr lang="en-GB" sz="2300" dirty="0" err="1">
                <a:solidFill>
                  <a:schemeClr val="tx1">
                    <a:lumMod val="65000"/>
                    <a:lumOff val="35000"/>
                  </a:schemeClr>
                </a:solidFill>
                <a:latin typeface="Roboto" panose="02000000000000000000" pitchFamily="2" charset="0"/>
              </a:rPr>
              <a:t>trattamento</a:t>
            </a:r>
            <a:r>
              <a:rPr lang="en-GB" sz="2300" dirty="0">
                <a:solidFill>
                  <a:schemeClr val="tx1">
                    <a:lumMod val="65000"/>
                    <a:lumOff val="35000"/>
                  </a:schemeClr>
                </a:solidFill>
                <a:latin typeface="Roboto" panose="02000000000000000000" pitchFamily="2" charset="0"/>
              </a:rPr>
              <a:t> per il carcinoma </a:t>
            </a:r>
            <a:r>
              <a:rPr lang="en-GB" sz="2300" dirty="0" err="1">
                <a:solidFill>
                  <a:schemeClr val="tx1">
                    <a:lumMod val="65000"/>
                    <a:lumOff val="35000"/>
                  </a:schemeClr>
                </a:solidFill>
                <a:latin typeface="Roboto" panose="02000000000000000000" pitchFamily="2" charset="0"/>
              </a:rPr>
              <a:t>della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prostata</a:t>
            </a: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Disponibile</a:t>
            </a:r>
            <a:r>
              <a:rPr lang="en-GB" sz="2300" dirty="0">
                <a:solidFill>
                  <a:schemeClr val="tx1">
                    <a:lumMod val="65000"/>
                    <a:lumOff val="35000"/>
                  </a:schemeClr>
                </a:solidFill>
                <a:latin typeface="Roboto" panose="02000000000000000000" pitchFamily="2" charset="0"/>
              </a:rPr>
              <a:t> in 19 lingue</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Basato</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su</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questionari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sulla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qualità</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della</a:t>
            </a:r>
            <a:r>
              <a:rPr lang="en-GB" sz="2300" dirty="0">
                <a:solidFill>
                  <a:schemeClr val="tx1">
                    <a:lumMod val="65000"/>
                    <a:lumOff val="35000"/>
                  </a:schemeClr>
                </a:solidFill>
                <a:latin typeface="Roboto" panose="02000000000000000000" pitchFamily="2" charset="0"/>
              </a:rPr>
              <a:t> vita </a:t>
            </a:r>
            <a:r>
              <a:rPr lang="en-GB" sz="2300" dirty="0" err="1">
                <a:solidFill>
                  <a:schemeClr val="tx1">
                    <a:lumMod val="65000"/>
                    <a:lumOff val="35000"/>
                  </a:schemeClr>
                </a:solidFill>
                <a:latin typeface="Roboto" panose="02000000000000000000" pitchFamily="2" charset="0"/>
              </a:rPr>
              <a:t>approvati</a:t>
            </a:r>
            <a:r>
              <a:rPr lang="en-GB" sz="2300" dirty="0">
                <a:solidFill>
                  <a:schemeClr val="tx1">
                    <a:lumMod val="65000"/>
                    <a:lumOff val="35000"/>
                  </a:schemeClr>
                </a:solidFill>
                <a:latin typeface="Roboto" panose="02000000000000000000" pitchFamily="2" charset="0"/>
              </a:rPr>
              <a:t>: EPIC-26, EORTC-QLQ e EQ-5D-5L</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Le </a:t>
            </a:r>
            <a:r>
              <a:rPr lang="en-GB" sz="2300" dirty="0" err="1">
                <a:solidFill>
                  <a:schemeClr val="tx1">
                    <a:lumMod val="65000"/>
                    <a:lumOff val="35000"/>
                  </a:schemeClr>
                </a:solidFill>
                <a:latin typeface="Roboto" panose="02000000000000000000" pitchFamily="2" charset="0"/>
              </a:rPr>
              <a:t>risposte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erano</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anonime</a:t>
            </a:r>
            <a:endParaRPr lang="en-GB" sz="2300" dirty="0">
              <a:solidFill>
                <a:schemeClr val="tx1">
                  <a:lumMod val="65000"/>
                  <a:lumOff val="35000"/>
                </a:schemeClr>
              </a:solidFill>
              <a:latin typeface="Roboto" panose="02000000000000000000" pitchFamily="2" charset="0"/>
            </a:endParaRPr>
          </a:p>
          <a:p>
            <a:endParaRPr lang="en-GB" sz="23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1967036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13" name="Rectangle 12">
            <a:extLst>
              <a:ext uri="{FF2B5EF4-FFF2-40B4-BE49-F238E27FC236}">
                <a16:creationId xmlns:a16="http://schemas.microsoft.com/office/drawing/2014/main" id="{DF6F7E91-674B-DA49-9B3B-623A631D9AE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4" name="Tekstvak 1">
            <a:extLst>
              <a:ext uri="{FF2B5EF4-FFF2-40B4-BE49-F238E27FC236}">
                <a16:creationId xmlns:a16="http://schemas.microsoft.com/office/drawing/2014/main" id="{953DD251-6247-6847-AA17-EA2C28CD6D87}"/>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Risposta</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geografica</a:t>
            </a:r>
            <a:endParaRPr lang="en-US" sz="4600" dirty="0">
              <a:solidFill>
                <a:srgbClr val="757070"/>
              </a:solidFill>
              <a:latin typeface="Roboto" panose="02000000000000000000" pitchFamily="2" charset="0"/>
              <a:cs typeface="Apercu Regular"/>
            </a:endParaRPr>
          </a:p>
        </p:txBody>
      </p:sp>
      <p:pic>
        <p:nvPicPr>
          <p:cNvPr id="4" name="Picture 3">
            <a:extLst>
              <a:ext uri="{FF2B5EF4-FFF2-40B4-BE49-F238E27FC236}">
                <a16:creationId xmlns:a16="http://schemas.microsoft.com/office/drawing/2014/main" id="{0A3D705D-2DF4-184B-99E4-968DBF56C9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419" y="1416050"/>
            <a:ext cx="10152793" cy="4637515"/>
          </a:xfrm>
          <a:prstGeom prst="rect">
            <a:avLst/>
          </a:prstGeom>
        </p:spPr>
      </p:pic>
    </p:spTree>
    <p:extLst>
      <p:ext uri="{BB962C8B-B14F-4D97-AF65-F5344CB8AC3E}">
        <p14:creationId xmlns:p14="http://schemas.microsoft.com/office/powerpoint/2010/main" val="384308166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EAU patient view Barcelona 2019 André Deschamps</Template>
  <TotalTime>5092</TotalTime>
  <Words>2858</Words>
  <Application>Microsoft Macintosh PowerPoint</Application>
  <PresentationFormat>Widescreen</PresentationFormat>
  <Paragraphs>195</Paragraphs>
  <Slides>41</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Roboto</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andre deschamps</dc:creator>
  <cp:lastModifiedBy>Simon Crompton</cp:lastModifiedBy>
  <cp:revision>201</cp:revision>
  <dcterms:created xsi:type="dcterms:W3CDTF">2019-05-14T09:26:05Z</dcterms:created>
  <dcterms:modified xsi:type="dcterms:W3CDTF">2021-03-23T08:59:54Z</dcterms:modified>
</cp:coreProperties>
</file>