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75831" autoAdjust="0"/>
  </p:normalViewPr>
  <p:slideViewPr>
    <p:cSldViewPr snapToGrid="0">
      <p:cViewPr varScale="1">
        <p:scale>
          <a:sx n="85" d="100"/>
          <a:sy n="85" d="100"/>
        </p:scale>
        <p:origin x="4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Az átlagéletkor a diagnózis időpontjában 64 év volt, és a férfiak átlagosan öt évvel a kezelés után töltötték ki a kérdőívet. Néhány férfinál a kezelés 10 éve történt, másoknál a kezelés éppen befejeződött.</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Amint az első diagnózis időpontjában meghatározott életkor eloszlási grafikonján látható, a válaszadók több mint 50%-át 65 éves koruk előtt diagnosztizálták. Ez ellentmond annak az elképzelésnek, hogy a prosztatarák az idős férfiak betegsége.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válaszadók többsége partnerrel élt, ami lényeges pont, tekintettel a kezelés szexuális funkciókra gyakorolt hatására. </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válaszadói profil enyhe eltolódást mutat a magasabb szintű végzettség irányában.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a:t>
            </a:r>
            <a:r>
              <a:rPr lang="en-GB" sz="1200" kern="1200" dirty="0" err="1">
                <a:solidFill>
                  <a:schemeClr val="tx1"/>
                </a:solidFill>
                <a:effectLst/>
                <a:latin typeface="+mn-lt"/>
                <a:ea typeface="+mn-ea"/>
                <a:cs typeface="+mn-cs"/>
              </a:rPr>
              <a:t>betegek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többsége</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felmérés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kezdetéig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csak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egy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kezelést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kapott</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a:t>
            </a:r>
            <a:r>
              <a:rPr lang="en-GB" sz="1200" kern="1200" dirty="0" err="1">
                <a:solidFill>
                  <a:schemeClr val="tx1"/>
                </a:solidFill>
                <a:effectLst/>
                <a:latin typeface="+mn-lt"/>
                <a:ea typeface="+mn-ea"/>
                <a:cs typeface="+mn-cs"/>
              </a:rPr>
              <a:t>válaszadók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mintegy</a:t>
            </a:r>
            <a:r>
              <a:rPr lang="en-GB" sz="1200" kern="1200" dirty="0">
                <a:solidFill>
                  <a:schemeClr val="tx1"/>
                </a:solidFill>
                <a:effectLst/>
                <a:latin typeface="+mn-lt"/>
                <a:ea typeface="+mn-ea"/>
                <a:cs typeface="+mn-cs"/>
              </a:rPr>
              <a:t> 60%-</a:t>
            </a:r>
            <a:r>
              <a:rPr lang="en-GB" sz="1200" kern="1200" dirty="0" err="1">
                <a:solidFill>
                  <a:schemeClr val="tx1"/>
                </a:solidFill>
                <a:effectLst/>
                <a:latin typeface="+mn-lt"/>
                <a:ea typeface="+mn-ea"/>
                <a:cs typeface="+mn-cs"/>
              </a:rPr>
              <a:t>ánál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végeztek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radikális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prosztatektómiát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így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általános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eredményeket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befolyásolni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fogják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adott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kezelés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életminőségre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gyakorolt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hatások</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Ez a diagram az életminőséget egy és hét között értékelő valamennyi válaszadót és az egyes kategóriákba tartozók százalékos arányát mutatja be. Látható, hogy a válaszadók életminősége általában jó. De ahogy a következő dián látni fogjuk, az élet egyes aspektusai jobbak, mint mások.</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Ez a dia az életminőségi pontszámokat mutatja, tehát minél alacsonyabb a pontszám, annál rosszabb az életminőség. </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Ezek a megállapítások azt mutatják, hogy a szexuális funkció hiánya és kisebb mértékben az inkontinencia sokkal inkább befolyásolja a férfiak életminőségét, mint a kezelés egyéb utóhatásai.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Ezen általános megállapítások után vizsgáljuk meg az életminőség néhány sajátos szempontját a prosztatarák kezelése után.</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Először is a kezelés után a férfiak által tapasztalt diszkomfortot, fáradtságot és </a:t>
            </a:r>
            <a:r>
              <a:rPr lang="hu-HU" sz="1200" kern="1200" dirty="0" err="1">
                <a:solidFill>
                  <a:schemeClr val="tx1"/>
                </a:solidFill>
                <a:effectLst/>
                <a:latin typeface="+mn-lt"/>
                <a:ea typeface="+mn-ea"/>
                <a:cs typeface="+mn-cs"/>
              </a:rPr>
              <a:t>inszomniát</a:t>
            </a:r>
            <a:r>
              <a:rPr lang="hu-HU" sz="1200" kern="1200" dirty="0">
                <a:solidFill>
                  <a:schemeClr val="tx1"/>
                </a:solidFill>
                <a:effectLst/>
                <a:latin typeface="+mn-lt"/>
                <a:ea typeface="+mn-ea"/>
                <a:cs typeface="+mn-cs"/>
              </a:rPr>
              <a: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Ezen a dián látható, hogy a diszkomfort fokozódik, ahogy a férfiak haladnak végig az egyes kezelési fázisokon. Miután eljutottak a kemoterápiához az előrehaladott stádiumokban, több mint háromszor annyian számolnak be fájdalomról és diszkomfortról, mint akik korai fázisú kezeléseket kaptak.</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kemoterápiában részesült férfiak több mint harmada állítja, hogy az elmúlt héten fáradtnak érezte magát A fáradtság szintje viszonylag alacsonyabb a többi kezelésnél, de úgy tűnik, hogy a radioterápia jelentősebb fáradtsággal jár, mint a műtét.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vizsgálat megállapította, hogy úgy tűnik, az </a:t>
            </a:r>
            <a:r>
              <a:rPr lang="hu-HU" sz="1200" kern="1200" dirty="0" err="1">
                <a:solidFill>
                  <a:schemeClr val="tx1"/>
                </a:solidFill>
                <a:effectLst/>
                <a:latin typeface="+mn-lt"/>
                <a:ea typeface="+mn-ea"/>
                <a:cs typeface="+mn-cs"/>
              </a:rPr>
              <a:t>inszomnia</a:t>
            </a:r>
            <a:r>
              <a:rPr lang="hu-HU" sz="1200" kern="1200" dirty="0">
                <a:solidFill>
                  <a:schemeClr val="tx1"/>
                </a:solidFill>
                <a:effectLst/>
                <a:latin typeface="+mn-lt"/>
                <a:ea typeface="+mn-ea"/>
                <a:cs typeface="+mn-cs"/>
              </a:rPr>
              <a:t> az ADT és radioterápia kombináció, valamint a kemoterápia után sok férfinél fordul elő. A hatás csaknem </a:t>
            </a:r>
            <a:r>
              <a:rPr lang="hu-HU" sz="1200" kern="1200" dirty="0" err="1">
                <a:solidFill>
                  <a:schemeClr val="tx1"/>
                </a:solidFill>
                <a:effectLst/>
                <a:latin typeface="+mn-lt"/>
                <a:ea typeface="+mn-ea"/>
                <a:cs typeface="+mn-cs"/>
              </a:rPr>
              <a:t>megduplázódik</a:t>
            </a:r>
            <a:r>
              <a:rPr lang="hu-HU" sz="1200" kern="1200" dirty="0">
                <a:solidFill>
                  <a:schemeClr val="tx1"/>
                </a:solidFill>
                <a:effectLst/>
                <a:latin typeface="+mn-lt"/>
                <a:ea typeface="+mn-ea"/>
                <a:cs typeface="+mn-cs"/>
              </a:rPr>
              <a:t>, amikor a kezelés során már kemoterápiát alkalmaznak.</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kezelés különböző fázisaiban különböző szintű szorongás és depresszió észlelhető. A férfiak nagyjából azonos szintű szorongást tapasztalnak az első és a második vonalbeli kezelés során. De látható, hogy a szorongás és a depresszió általában csökken a kezelés után.</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Ha azonban a prosztatarák kiújul, akkor ez úgy tűnik, hogy nagyban befolyásolja a mentális egészséget. Itt látható, hogy a prosztatarák kiújulását észlelő válaszadók több mint fele hat vagy annál nagyobb pontszámmal értékeli a mentális egészségére gyakorolt hatást – más szóval, az jelentős hatással volt.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vizsgálat azt állapította meg, hogy a prosztatarák miatt kezelt férfiak 42%-a állítja, hogy valamilyen mértékben szorong vagy depressziós.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u="none" kern="1200" dirty="0">
                <a:solidFill>
                  <a:schemeClr val="tx1"/>
                </a:solidFill>
                <a:effectLst/>
                <a:latin typeface="+mn-lt"/>
                <a:ea typeface="+mn-ea"/>
                <a:cs typeface="+mn-cs"/>
              </a:rPr>
              <a:t>Mely kezelések kapcsolódnak leginkább a mentális egészségügyi problémákhoz? Ismét azt láthatjuk, hogy úgy tűnik, a daganatos betegség tovább súlyosbítja a problémákat.</a:t>
            </a:r>
            <a:endParaRPr lang="en-GB" sz="1200" u="none" kern="1200" dirty="0">
              <a:solidFill>
                <a:schemeClr val="tx1"/>
              </a:solidFill>
              <a:effectLst/>
              <a:latin typeface="+mn-lt"/>
              <a:ea typeface="+mn-ea"/>
              <a:cs typeface="+mn-cs"/>
            </a:endParaRPr>
          </a:p>
          <a:p>
            <a:r>
              <a:rPr lang="hu-HU" sz="1200" u="none" kern="1200" dirty="0">
                <a:solidFill>
                  <a:schemeClr val="tx1"/>
                </a:solidFill>
                <a:effectLst/>
                <a:latin typeface="+mn-lt"/>
                <a:ea typeface="+mn-ea"/>
                <a:cs typeface="+mn-cs"/>
              </a:rPr>
              <a:t>Érdekes megjegyezni, hogy az aktív felügyelet nagyobb mértékű depresszióval vagy szorongással jár, mint néhány más kezelés, például a radikális </a:t>
            </a:r>
            <a:r>
              <a:rPr lang="hu-HU" sz="1200" u="none" kern="1200" dirty="0" err="1">
                <a:solidFill>
                  <a:schemeClr val="tx1"/>
                </a:solidFill>
                <a:effectLst/>
                <a:latin typeface="+mn-lt"/>
                <a:ea typeface="+mn-ea"/>
                <a:cs typeface="+mn-cs"/>
              </a:rPr>
              <a:t>prostatectomia</a:t>
            </a:r>
            <a:r>
              <a:rPr lang="hu-HU" sz="1200" u="none" kern="1200" dirty="0">
                <a:solidFill>
                  <a:schemeClr val="tx1"/>
                </a:solidFill>
                <a:effectLst/>
                <a:latin typeface="+mn-lt"/>
                <a:ea typeface="+mn-ea"/>
                <a:cs typeface="+mn-cs"/>
              </a:rPr>
              <a:t> és a sugárterápia. Ennek köze lehet ahhoz a hosszan tartó aggodalomhoz, amelyet a rendszeres tesztelés eredményezhet, és ahhoz, hogy a kezelési döntéseket még meg kell hozni. Az </a:t>
            </a:r>
            <a:r>
              <a:rPr lang="hu-HU" sz="1200" u="none" kern="1200" dirty="0" err="1">
                <a:solidFill>
                  <a:schemeClr val="tx1"/>
                </a:solidFill>
                <a:effectLst/>
                <a:latin typeface="+mn-lt"/>
                <a:ea typeface="+mn-ea"/>
                <a:cs typeface="+mn-cs"/>
              </a:rPr>
              <a:t>Europa</a:t>
            </a:r>
            <a:r>
              <a:rPr lang="hu-HU" sz="1200" u="none" kern="1200" dirty="0">
                <a:solidFill>
                  <a:schemeClr val="tx1"/>
                </a:solidFill>
                <a:effectLst/>
                <a:latin typeface="+mn-lt"/>
                <a:ea typeface="+mn-ea"/>
                <a:cs typeface="+mn-cs"/>
              </a:rPr>
              <a:t> </a:t>
            </a:r>
            <a:r>
              <a:rPr lang="hu-HU" sz="1200" u="none" kern="1200" dirty="0" err="1">
                <a:solidFill>
                  <a:schemeClr val="tx1"/>
                </a:solidFill>
                <a:effectLst/>
                <a:latin typeface="+mn-lt"/>
                <a:ea typeface="+mn-ea"/>
                <a:cs typeface="+mn-cs"/>
              </a:rPr>
              <a:t>Uomo</a:t>
            </a:r>
            <a:r>
              <a:rPr lang="hu-HU" sz="1200" u="none" kern="1200" dirty="0">
                <a:solidFill>
                  <a:schemeClr val="tx1"/>
                </a:solidFill>
                <a:effectLst/>
                <a:latin typeface="+mn-lt"/>
                <a:ea typeface="+mn-ea"/>
                <a:cs typeface="+mn-cs"/>
              </a:rPr>
              <a:t> egyik tagja, a dán prosztatarákos betegek szervezete, a PROPA által az aktív felügyelet alatt álló férfiak körében elvégzett felmérés megállapította, hogy 37%-</a:t>
            </a:r>
            <a:r>
              <a:rPr lang="hu-HU" sz="1200" u="none" kern="1200" dirty="0" err="1">
                <a:solidFill>
                  <a:schemeClr val="tx1"/>
                </a:solidFill>
                <a:effectLst/>
                <a:latin typeface="+mn-lt"/>
                <a:ea typeface="+mn-ea"/>
                <a:cs typeface="+mn-cs"/>
              </a:rPr>
              <a:t>uk</a:t>
            </a:r>
            <a:r>
              <a:rPr lang="hu-HU" sz="1200" u="none" kern="1200" dirty="0">
                <a:solidFill>
                  <a:schemeClr val="tx1"/>
                </a:solidFill>
                <a:effectLst/>
                <a:latin typeface="+mn-lt"/>
                <a:ea typeface="+mn-ea"/>
                <a:cs typeface="+mn-cs"/>
              </a:rPr>
              <a:t> komolyan vagy közepes mértékben aggódik.</a:t>
            </a:r>
            <a:r>
              <a:rPr lang="en-GB" u="none" dirty="0">
                <a:effectLst/>
              </a:rPr>
              <a:t> </a:t>
            </a:r>
            <a:endParaRPr lang="en-US" u="none" dirty="0"/>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Ez a dia ismét az életminőségi pontszámot mutatja, tehát minél nagyobb a pontszám, annál jobb az életminőség. Az életminőséget mutatja a szexuális funkció vonatkozásában, a különböző kezelések után.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Látni fogja, hogy a szexuális életminőség jobb volt a </a:t>
            </a:r>
            <a:r>
              <a:rPr lang="hu-HU" sz="1200" kern="1200" dirty="0" err="1">
                <a:solidFill>
                  <a:schemeClr val="tx1"/>
                </a:solidFill>
                <a:effectLst/>
                <a:latin typeface="+mn-lt"/>
                <a:ea typeface="+mn-ea"/>
                <a:cs typeface="+mn-cs"/>
              </a:rPr>
              <a:t>prosztatektómia</a:t>
            </a:r>
            <a:r>
              <a:rPr lang="hu-HU" sz="1200" kern="1200" dirty="0">
                <a:solidFill>
                  <a:schemeClr val="tx1"/>
                </a:solidFill>
                <a:effectLst/>
                <a:latin typeface="+mn-lt"/>
                <a:ea typeface="+mn-ea"/>
                <a:cs typeface="+mn-cs"/>
              </a:rPr>
              <a:t> után, mint a radioterápia után, ami számunkra meglepő eredmény. De a radioterápia és a radikális </a:t>
            </a:r>
            <a:r>
              <a:rPr lang="hu-HU" sz="1200" kern="1200" dirty="0" err="1">
                <a:solidFill>
                  <a:schemeClr val="tx1"/>
                </a:solidFill>
                <a:effectLst/>
                <a:latin typeface="+mn-lt"/>
                <a:ea typeface="+mn-ea"/>
                <a:cs typeface="+mn-cs"/>
              </a:rPr>
              <a:t>prosztatektómia</a:t>
            </a:r>
            <a:r>
              <a:rPr lang="hu-HU" sz="1200" kern="1200" dirty="0">
                <a:solidFill>
                  <a:schemeClr val="tx1"/>
                </a:solidFill>
                <a:effectLst/>
                <a:latin typeface="+mn-lt"/>
                <a:ea typeface="+mn-ea"/>
                <a:cs typeface="+mn-cs"/>
              </a:rPr>
              <a:t> közötti 4 pont különbség kicsi, és lehetséges, hogy </a:t>
            </a:r>
            <a:r>
              <a:rPr lang="hu-HU" sz="1200" kern="1200" dirty="0" err="1">
                <a:solidFill>
                  <a:schemeClr val="tx1"/>
                </a:solidFill>
                <a:effectLst/>
                <a:latin typeface="+mn-lt"/>
                <a:ea typeface="+mn-ea"/>
                <a:cs typeface="+mn-cs"/>
              </a:rPr>
              <a:t>klinikailag</a:t>
            </a:r>
            <a:r>
              <a:rPr lang="hu-HU" sz="1200" kern="1200" dirty="0">
                <a:solidFill>
                  <a:schemeClr val="tx1"/>
                </a:solidFill>
                <a:effectLst/>
                <a:latin typeface="+mn-lt"/>
                <a:ea typeface="+mn-ea"/>
                <a:cs typeface="+mn-cs"/>
              </a:rPr>
              <a:t> nem releváns.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Ugyanakkor az életminőségi pontszám mindkét kezelés esetében nyilvánvalóan alacsonyabb, mint az aktív megfigyelés esetében.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Miért van az, hogy az aktív megfigyelési pontszám nem 100, ami a skála teteje az EPIC pontszám esetében? Nyilvánvalóan azért, mert ebben az életkorban (a vizsgálatban az átlagéletkor 70 év) a szexuális funkció általában nem 100%-</a:t>
            </a:r>
            <a:r>
              <a:rPr lang="hu-HU" sz="1200" kern="1200" dirty="0" err="1">
                <a:solidFill>
                  <a:schemeClr val="tx1"/>
                </a:solidFill>
                <a:effectLst/>
                <a:latin typeface="+mn-lt"/>
                <a:ea typeface="+mn-ea"/>
                <a:cs typeface="+mn-cs"/>
              </a:rPr>
              <a:t>os</a:t>
            </a:r>
            <a:r>
              <a:rPr lang="hu-HU"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Ezeket a számokat összevetve az általános populációval, az átlagos EPIC szexuális funkció pontszám a prosztatarákban nem szenvedő férfiak esetében 55,8, ami egyértelműen nagyon hasonló az aktív megfigyelés mellett kapott pontszámhoz.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Mennyire nagy problémát jelent akkor a szexuális funkció? Látható, hogy a férfiak közel felénél ez nagy vagy közepes probléma. Lehetséges, hogy ez az arány még magasabb lenne, ha ugyanezt a kérdést a partnereknek tennénk fel.</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felmérésre válaszoló férfiak körülbelül háromnegyede rossznak vagy nagyon rossznak értékelte az aktuális szexuális funkcióját. Ez egyértelműen tükrözi a válaszadók életkorát, valamint a kezelés hatásait.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Összehasonlításképpen azonban érdekes megnézni egy 2017-es vizsgálatot, amely kissé idősebb (átlagéletkor 74,5) prosztatarákban nem szenvedő férfiakból álló populációt értékelt ugyanezen EPIC-26 mérőszámok alkalmazásával (</a:t>
            </a:r>
            <a:r>
              <a:rPr lang="hu-HU" sz="1200" kern="1200" dirty="0" err="1">
                <a:solidFill>
                  <a:schemeClr val="tx1"/>
                </a:solidFill>
                <a:effectLst/>
                <a:latin typeface="+mn-lt"/>
                <a:ea typeface="+mn-ea"/>
                <a:cs typeface="+mn-cs"/>
              </a:rPr>
              <a:t>Venderbos</a:t>
            </a:r>
            <a:r>
              <a:rPr lang="hu-HU" sz="1200" kern="1200" dirty="0">
                <a:solidFill>
                  <a:schemeClr val="tx1"/>
                </a:solidFill>
                <a:effectLst/>
                <a:latin typeface="+mn-lt"/>
                <a:ea typeface="+mn-ea"/>
                <a:cs typeface="+mn-cs"/>
              </a:rPr>
              <a:t> és </a:t>
            </a:r>
            <a:r>
              <a:rPr lang="hu-HU" sz="1200" kern="1200" dirty="0" err="1">
                <a:solidFill>
                  <a:schemeClr val="tx1"/>
                </a:solidFill>
                <a:effectLst/>
                <a:latin typeface="+mn-lt"/>
                <a:ea typeface="+mn-ea"/>
                <a:cs typeface="+mn-cs"/>
              </a:rPr>
              <a:t>mtsai</a:t>
            </a:r>
            <a:r>
              <a:rPr lang="hu-HU" sz="1200" kern="1200" dirty="0">
                <a:solidFill>
                  <a:schemeClr val="tx1"/>
                </a:solidFill>
                <a:effectLst/>
                <a:latin typeface="+mn-lt"/>
                <a:ea typeface="+mn-ea"/>
                <a:cs typeface="+mn-cs"/>
              </a:rPr>
              <a:t>., PMID: 28168601). Ez a vizsgálat azt állapította meg, hogy e férfiak 50%-a értékelte rossznak vagy nagyon rossznak az aktuális szexuális funkcióját. Nyilvánvaló, hogy ez lényegesen alacsonyabb százalék, mint a vizsgálatunkban a prosztatarákban szenvedő férfiaknál tapasztalt 76%.</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Azt megfigyelve, hogy a különböző kezelések hogyan befolyásolják a szexuális funkciót, a felső részen lévő ábrákon látható, hogy a </a:t>
            </a:r>
            <a:r>
              <a:rPr lang="hu-HU" sz="1200" kern="1200" dirty="0" err="1">
                <a:solidFill>
                  <a:schemeClr val="tx1"/>
                </a:solidFill>
                <a:effectLst/>
                <a:latin typeface="+mn-lt"/>
                <a:ea typeface="+mn-ea"/>
                <a:cs typeface="+mn-cs"/>
              </a:rPr>
              <a:t>prosztatektómián</a:t>
            </a:r>
            <a:r>
              <a:rPr lang="hu-HU" sz="1200" kern="1200" dirty="0">
                <a:solidFill>
                  <a:schemeClr val="tx1"/>
                </a:solidFill>
                <a:effectLst/>
                <a:latin typeface="+mn-lt"/>
                <a:ea typeface="+mn-ea"/>
                <a:cs typeface="+mn-cs"/>
              </a:rPr>
              <a:t> átesett férfiak több mint fele úgy találja, hogy a szexuális funkció számukra nagy vagy közepes problémát jelent. Ez jelentős arány.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Az alábbi ábrák azt mutatják be, hogy a szexuális funkció kevésbé jelentős problémának tűnik a radioterápia után: Radioterápia esetén a betegek 44,5%-</a:t>
            </a:r>
            <a:r>
              <a:rPr lang="hu-HU" sz="1200" kern="1200" dirty="0" err="1">
                <a:solidFill>
                  <a:schemeClr val="tx1"/>
                </a:solidFill>
                <a:effectLst/>
                <a:latin typeface="+mn-lt"/>
                <a:ea typeface="+mn-ea"/>
                <a:cs typeface="+mn-cs"/>
              </a:rPr>
              <a:t>ának</a:t>
            </a:r>
            <a:r>
              <a:rPr lang="hu-HU" sz="1200" kern="1200" dirty="0">
                <a:solidFill>
                  <a:schemeClr val="tx1"/>
                </a:solidFill>
                <a:effectLst/>
                <a:latin typeface="+mn-lt"/>
                <a:ea typeface="+mn-ea"/>
                <a:cs typeface="+mn-cs"/>
              </a:rPr>
              <a:t> volt jelentős problémája, szemben a </a:t>
            </a:r>
            <a:r>
              <a:rPr lang="hu-HU" sz="1200" kern="1200" dirty="0" err="1">
                <a:solidFill>
                  <a:schemeClr val="tx1"/>
                </a:solidFill>
                <a:effectLst/>
                <a:latin typeface="+mn-lt"/>
                <a:ea typeface="+mn-ea"/>
                <a:cs typeface="+mn-cs"/>
              </a:rPr>
              <a:t>prosztatektómia</a:t>
            </a:r>
            <a:r>
              <a:rPr lang="hu-HU" sz="1200" kern="1200" dirty="0">
                <a:solidFill>
                  <a:schemeClr val="tx1"/>
                </a:solidFill>
                <a:effectLst/>
                <a:latin typeface="+mn-lt"/>
                <a:ea typeface="+mn-ea"/>
                <a:cs typeface="+mn-cs"/>
              </a:rPr>
              <a:t> esetében megfigyelt 54,5%-</a:t>
            </a:r>
            <a:r>
              <a:rPr lang="hu-HU" sz="1200" kern="1200" dirty="0" err="1">
                <a:solidFill>
                  <a:schemeClr val="tx1"/>
                </a:solidFill>
                <a:effectLst/>
                <a:latin typeface="+mn-lt"/>
                <a:ea typeface="+mn-ea"/>
                <a:cs typeface="+mn-cs"/>
              </a:rPr>
              <a:t>kal</a:t>
            </a:r>
            <a:r>
              <a:rPr lang="hu-HU"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Ez egyértelműbb megállapítás, mint amit az S1 ábrán láthattunk, ahol a szexuális funkció értékei meglehetősen hasonlóak voltak a radioterápia és a </a:t>
            </a:r>
            <a:r>
              <a:rPr lang="hu-HU" sz="1200" kern="1200" dirty="0" err="1">
                <a:solidFill>
                  <a:schemeClr val="tx1"/>
                </a:solidFill>
                <a:effectLst/>
                <a:latin typeface="+mn-lt"/>
                <a:ea typeface="+mn-ea"/>
                <a:cs typeface="+mn-cs"/>
              </a:rPr>
              <a:t>prosztatektómia</a:t>
            </a:r>
            <a:r>
              <a:rPr lang="hu-HU" sz="1200" kern="1200" dirty="0">
                <a:solidFill>
                  <a:schemeClr val="tx1"/>
                </a:solidFill>
                <a:effectLst/>
                <a:latin typeface="+mn-lt"/>
                <a:ea typeface="+mn-ea"/>
                <a:cs typeface="+mn-cs"/>
              </a:rPr>
              <a:t> között. De mindkét eredmény azt jelzi, hogy a szexuális funkcióval kapcsolatban a prosztatarák két fő első kezelése jelentős hatással van az életminőségre.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férfiaknak mindössze 34%-a próbált ki az erekció javítására szolgáló gyógyszereket és eszközöket, ezért egyértelműen szükség van arra, hogy a férfiak több tanácsot kapjanak ezekről a módszerekről a problémák leküzdése érdekében.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err="1">
                <a:solidFill>
                  <a:schemeClr val="tx1"/>
                </a:solidFill>
                <a:effectLst/>
                <a:latin typeface="+mn-lt"/>
                <a:ea typeface="+mn-ea"/>
                <a:cs typeface="+mn-cs"/>
              </a:rPr>
              <a:t>Továbblépve</a:t>
            </a:r>
            <a:r>
              <a:rPr lang="hu-HU" sz="1200" kern="1200" dirty="0">
                <a:solidFill>
                  <a:schemeClr val="tx1"/>
                </a:solidFill>
                <a:effectLst/>
                <a:latin typeface="+mn-lt"/>
                <a:ea typeface="+mn-ea"/>
                <a:cs typeface="+mn-cs"/>
              </a:rPr>
              <a:t> a vizeletinkontinenciára, pontosan ugyanazt az elemzést végeztük el, mint a szexuális funkcióval kapcsolatban. Először is összehasonlítottuk a különböző kezeléseket. Látni fogja, hogy a </a:t>
            </a:r>
            <a:r>
              <a:rPr lang="hu-HU" sz="1200" kern="1200" dirty="0" err="1">
                <a:solidFill>
                  <a:schemeClr val="tx1"/>
                </a:solidFill>
                <a:effectLst/>
                <a:latin typeface="+mn-lt"/>
                <a:ea typeface="+mn-ea"/>
                <a:cs typeface="+mn-cs"/>
              </a:rPr>
              <a:t>prosztatektómia</a:t>
            </a:r>
            <a:r>
              <a:rPr lang="hu-HU" sz="1200" kern="1200" dirty="0">
                <a:solidFill>
                  <a:schemeClr val="tx1"/>
                </a:solidFill>
                <a:effectLst/>
                <a:latin typeface="+mn-lt"/>
                <a:ea typeface="+mn-ea"/>
                <a:cs typeface="+mn-cs"/>
              </a:rPr>
              <a:t> esetében rosszabb az életminőség, mint a radioterápia után. A többi kezelés esetében kevesebb hatás mutatkozik.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Kifejezetten a vizelettartás kontrollját vizsgálva a megkérdezett férfiak összességében 61%-</a:t>
            </a:r>
            <a:r>
              <a:rPr lang="hu-HU" sz="1200" kern="1200" dirty="0" err="1">
                <a:solidFill>
                  <a:schemeClr val="tx1"/>
                </a:solidFill>
                <a:effectLst/>
                <a:latin typeface="+mn-lt"/>
                <a:ea typeface="+mn-ea"/>
                <a:cs typeface="+mn-cs"/>
              </a:rPr>
              <a:t>ának</a:t>
            </a:r>
            <a:r>
              <a:rPr lang="hu-HU" sz="1200" kern="1200" dirty="0">
                <a:solidFill>
                  <a:schemeClr val="tx1"/>
                </a:solidFill>
                <a:effectLst/>
                <a:latin typeface="+mn-lt"/>
                <a:ea typeface="+mn-ea"/>
                <a:cs typeface="+mn-cs"/>
              </a:rPr>
              <a:t> van valamilyen problémája. Úgy tűnik, hogy a műtét jár a legjelentősebb problémákkal. A műtéti adatok összehasonlítása az aktív megfigyeléssel arra utal, hogy a műtét esetében az inkontinencia aránya kétszeres. Meg kell jegyezni, hogy az aktív megfigyelés alatt is előfordulnak vizeletcsepegési problémák. Ez a válaszadók átlagéletkorával függ össze.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Mit jelent ez a betegek számára a gyakorlatban? A felmérés azt kérdezte a férfiaktól, hogy hány inkontinencia betétet használnak naponta, és a megkérdezettek több mint egyharmada napi egy vagy több betétet használ. Ez jól tükrözheti azt a tényt, hogy a megkérdezettek kétharmada azt mondta, hogy radikális </a:t>
            </a:r>
            <a:r>
              <a:rPr lang="hu-HU" sz="1200" kern="1200" dirty="0" err="1">
                <a:solidFill>
                  <a:schemeClr val="tx1"/>
                </a:solidFill>
                <a:effectLst/>
                <a:latin typeface="+mn-lt"/>
                <a:ea typeface="+mn-ea"/>
                <a:cs typeface="+mn-cs"/>
              </a:rPr>
              <a:t>prosztatektómián</a:t>
            </a:r>
            <a:r>
              <a:rPr lang="hu-HU" sz="1200" kern="1200" dirty="0">
                <a:solidFill>
                  <a:schemeClr val="tx1"/>
                </a:solidFill>
                <a:effectLst/>
                <a:latin typeface="+mn-lt"/>
                <a:ea typeface="+mn-ea"/>
                <a:cs typeface="+mn-cs"/>
              </a:rPr>
              <a:t> esett át. A </a:t>
            </a:r>
            <a:r>
              <a:rPr lang="hu-HU" sz="1200" kern="1200" dirty="0" err="1">
                <a:solidFill>
                  <a:schemeClr val="tx1"/>
                </a:solidFill>
                <a:effectLst/>
                <a:latin typeface="+mn-lt"/>
                <a:ea typeface="+mn-ea"/>
                <a:cs typeface="+mn-cs"/>
              </a:rPr>
              <a:t>prosztatektómián</a:t>
            </a:r>
            <a:r>
              <a:rPr lang="hu-HU" sz="1200" kern="1200" dirty="0">
                <a:solidFill>
                  <a:schemeClr val="tx1"/>
                </a:solidFill>
                <a:effectLst/>
                <a:latin typeface="+mn-lt"/>
                <a:ea typeface="+mn-ea"/>
                <a:cs typeface="+mn-cs"/>
              </a:rPr>
              <a:t> átesett válaszadók fele használt betétet. </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Ennek kontextusba helyezéséhez egy nagyjából azonos korú, prosztatarák elleni kezelésben NEM részesült férfiakkal végzett, 2017-es vizsgálat azt állapította meg, hogy a férfiaknak körülbelül 10%-a hord betétet (PMID: 28168601). Tehát itt egyértelműen jelentős hatás figyelhető meg.</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Ha megnézzük, hogy a vizelet csepegése és szivárgása mekkora hatással van a férfiak életére, akkor az összes megkérdezett válaszadó 17%-a szerint ez nagy vagy mérsékelt probléma.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Ha ezt a számot lebontjuk azokra, akik </a:t>
            </a:r>
            <a:r>
              <a:rPr lang="hu-HU" sz="1200" kern="1200" dirty="0" err="1">
                <a:solidFill>
                  <a:schemeClr val="tx1"/>
                </a:solidFill>
                <a:effectLst/>
                <a:latin typeface="+mn-lt"/>
                <a:ea typeface="+mn-ea"/>
                <a:cs typeface="+mn-cs"/>
              </a:rPr>
              <a:t>prosztatektómiát</a:t>
            </a:r>
            <a:r>
              <a:rPr lang="hu-HU" sz="1200" kern="1200" dirty="0">
                <a:solidFill>
                  <a:schemeClr val="tx1"/>
                </a:solidFill>
                <a:effectLst/>
                <a:latin typeface="+mn-lt"/>
                <a:ea typeface="+mn-ea"/>
                <a:cs typeface="+mn-cs"/>
              </a:rPr>
              <a:t> és radioterápiát kaptak, látni fogjuk, hogy a kezelés típusa milyen hatással van erre a problémára.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a:t>
            </a:r>
            <a:r>
              <a:rPr lang="hu-HU" sz="1200" kern="1200" dirty="0" err="1">
                <a:solidFill>
                  <a:schemeClr val="tx1"/>
                </a:solidFill>
                <a:effectLst/>
                <a:latin typeface="+mn-lt"/>
                <a:ea typeface="+mn-ea"/>
                <a:cs typeface="+mn-cs"/>
              </a:rPr>
              <a:t>prosztatektómián</a:t>
            </a:r>
            <a:r>
              <a:rPr lang="hu-HU" sz="1200" kern="1200" dirty="0">
                <a:solidFill>
                  <a:schemeClr val="tx1"/>
                </a:solidFill>
                <a:effectLst/>
                <a:latin typeface="+mn-lt"/>
                <a:ea typeface="+mn-ea"/>
                <a:cs typeface="+mn-cs"/>
              </a:rPr>
              <a:t> átesett betegeket tekintve a felső sorban lévő ábrákon az látható, hogy a vizelet csepegése és szivárgása 67% szerint jelent problémát.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Hasonlítsuk össze ezt a radioterápiás betegekkel a második sorban, ahol a betegek összesen 48%-a szerint jelent problémát a vizelet csepegése és szivárgása.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Három fő üzenetet határozhatunk meg az EUPROMS vizsgálat fenti eredményeiből.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Az első az, hogy az aktív megfigyelést mindig mérlegelni kell, ha az biztonságosan alkalmazható, mert összességében ez védi legjobban az életminőséget. Természetesen az inkontinencia és a szexuális funkció tekintetében egyértelmű a kontraszt az aktív megfigyelés és más megközelítések között.</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második fő üzenet az, hogy a prosztatarák korai felismerése rendkívül fontos. Minél előrehaladottabb a prosztatarák a diagnózis felállításának időpontjában, annál rosszabb a kezelés hatása az életminőségre. Az itt látható grafikon azt mutatja be, hogy számos tényezőt együtt vizsgálva – diszkomfort, fáradtság, </a:t>
            </a:r>
            <a:r>
              <a:rPr lang="hu-HU" sz="1200" kern="1200" dirty="0" err="1">
                <a:solidFill>
                  <a:schemeClr val="tx1"/>
                </a:solidFill>
                <a:effectLst/>
                <a:latin typeface="+mn-lt"/>
                <a:ea typeface="+mn-ea"/>
                <a:cs typeface="+mn-cs"/>
              </a:rPr>
              <a:t>inszomnia</a:t>
            </a:r>
            <a:r>
              <a:rPr lang="hu-HU" sz="1200" kern="1200" dirty="0">
                <a:solidFill>
                  <a:schemeClr val="tx1"/>
                </a:solidFill>
                <a:effectLst/>
                <a:latin typeface="+mn-lt"/>
                <a:ea typeface="+mn-ea"/>
                <a:cs typeface="+mn-cs"/>
              </a:rPr>
              <a:t> és mentális egészség – </a:t>
            </a:r>
            <a:r>
              <a:rPr lang="hu-HU" sz="1200" kern="1200" dirty="0" err="1">
                <a:solidFill>
                  <a:schemeClr val="tx1"/>
                </a:solidFill>
                <a:effectLst/>
                <a:latin typeface="+mn-lt"/>
                <a:ea typeface="+mn-ea"/>
                <a:cs typeface="+mn-cs"/>
              </a:rPr>
              <a:t>mindezek</a:t>
            </a:r>
            <a:r>
              <a:rPr lang="hu-HU" sz="1200" kern="1200" dirty="0">
                <a:solidFill>
                  <a:schemeClr val="tx1"/>
                </a:solidFill>
                <a:effectLst/>
                <a:latin typeface="+mn-lt"/>
                <a:ea typeface="+mn-ea"/>
                <a:cs typeface="+mn-cs"/>
              </a:rPr>
              <a:t> súlyosabbak az előrehaladottabb prosztatarák kezelései során.</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harmadik üzenet, amelyet az EUPROMS vizsgálat adatai alapján meghatározhatunk, az, hogy a magas színvonalú kezelés és támogatás elengedhetetlen. Az EUPROMS eredményei rámutatnak arra, hogy a prosztatarák kezelése súlyos következményekkel járhat. A férfiaknak szükségük van minden szakértelemre és tapasztalatra, amelyet a kezelés során és utána megkaphatnak, és szükségük van tájékoztatásra és támogatásra a kezelés minden szakaszában. Minden prosztatarákos férfit multidiszciplináris teamekkel működő onkológiai centrumban kell kezelni.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Fontos megérteni, hogy ez a vizsgálat miben különbözik a korábbi vizsgálatoktól, és miért fontos ez. A prosztatarákos férfiak életminőségére vonatkozó vizsgálatok többségét klinikai környezetben végzik. Más szavakkal, a férfiaknak orvosok teszik fel a kérdéseket, vagy orvosok töltik ki a kérdőíveket, amikor a férfi beteg bemegy a kórházba kezelésre vagy ellenőrzésre. Ezt az online felmérést a férfiak saját időbeosztásuk szerint és otthonuk kényelmében töltötték ki. Ez azt jelenti, hogy lehet, hogy több idejük volt átgondolni válaszaikat, és nyugodtabban elmondhatták, mit is éreznek valójában. Néha az emberek attól tartanak, hogy a válaszuk kritikusan vagy negatívan hangzik az orvosuk és más egészségügyi személyzet számára.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Ez a felmérés egy pillanatképet ad – egy keresztmetszeti képet az Európában prosztatarákkal kezelt férfiak populációjáról. A felmérés azt kérdezte: „Milyen az élet az Ön számára jelen pillanatban?”</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vizsgálat nem volt alkalmas arra, hogy az egyes válaszadók kezelés előtti egészségi állapotát, illetve azt értékelje, hogy a prosztatarákos betegek miben különböznek általában a lakosságtól. Ez egy másfajta vizsgálat lett volna.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felmérés a demográfiai adatok megállapításához szükséges kérdéseket tartalmazott, valamint számos kérdést az egészség, a mindennapi életmód és az életminőség megállapításához az egészségügyi kutatásban általánosan alkalmazott három </a:t>
            </a:r>
            <a:r>
              <a:rPr lang="hu-HU" sz="1200" kern="1200" dirty="0" err="1">
                <a:solidFill>
                  <a:schemeClr val="tx1"/>
                </a:solidFill>
                <a:effectLst/>
                <a:latin typeface="+mn-lt"/>
                <a:ea typeface="+mn-ea"/>
                <a:cs typeface="+mn-cs"/>
              </a:rPr>
              <a:t>validált</a:t>
            </a:r>
            <a:r>
              <a:rPr lang="hu-HU" sz="1200" kern="1200" dirty="0">
                <a:solidFill>
                  <a:schemeClr val="tx1"/>
                </a:solidFill>
                <a:effectLst/>
                <a:latin typeface="+mn-lt"/>
                <a:ea typeface="+mn-ea"/>
                <a:cs typeface="+mn-cs"/>
              </a:rPr>
              <a:t> mérőszám segítségével:</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 3000 válaszadóból álló minta nagysága nagyon jelentős, és így az eredmény is mérvadó.</a:t>
            </a:r>
            <a:endParaRPr lang="en-GB"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válaszok 25 országból érkeztek, de volt egy </a:t>
            </a:r>
            <a:r>
              <a:rPr lang="hu-HU" sz="1200" kern="1200" dirty="0" err="1">
                <a:solidFill>
                  <a:schemeClr val="tx1"/>
                </a:solidFill>
                <a:effectLst/>
                <a:latin typeface="+mn-lt"/>
                <a:ea typeface="+mn-ea"/>
                <a:cs typeface="+mn-cs"/>
              </a:rPr>
              <a:t>alulreprezentált</a:t>
            </a:r>
            <a:r>
              <a:rPr lang="hu-HU" sz="1200" kern="1200" dirty="0">
                <a:solidFill>
                  <a:schemeClr val="tx1"/>
                </a:solidFill>
                <a:effectLst/>
                <a:latin typeface="+mn-lt"/>
                <a:ea typeface="+mn-ea"/>
                <a:cs typeface="+mn-cs"/>
              </a:rPr>
              <a:t> ország Kelet-Európában és néhány Dél-Európában.</a:t>
            </a:r>
            <a:r>
              <a:rPr lang="en-GB" dirty="0">
                <a:effectLst/>
              </a:rPr>
              <a:t> </a:t>
            </a: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betegek</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által</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jelentett</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hatásmutató</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vizsgálat</a:t>
            </a:r>
            <a:endParaRPr lang="en-GB" sz="2800" dirty="0">
              <a:latin typeface="Roboto" panose="02000000000000000000" pitchFamily="2" charset="0"/>
              <a:ea typeface="Roboto" panose="02000000000000000000" pitchFamily="2" charset="0"/>
            </a:endParaRPr>
          </a:p>
          <a:p>
            <a:pPr>
              <a:spcBef>
                <a:spcPts val="1200"/>
              </a:spcBef>
            </a:pPr>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Az </a:t>
            </a:r>
            <a:r>
              <a:rPr lang="en-GB" sz="2300" dirty="0" err="1">
                <a:latin typeface="Roboto" panose="02000000000000000000" pitchFamily="2" charset="0"/>
                <a:ea typeface="Roboto" panose="02000000000000000000" pitchFamily="2" charset="0"/>
              </a:rPr>
              <a:t>első</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életminőség-felmérés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prosztatarák</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esetén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amelyet</a:t>
            </a:r>
            <a:r>
              <a:rPr lang="en-GB" sz="2300" dirty="0">
                <a:latin typeface="Roboto" panose="02000000000000000000" pitchFamily="2" charset="0"/>
                <a:ea typeface="Roboto" panose="02000000000000000000" pitchFamily="2" charset="0"/>
              </a:rPr>
              <a:t> a </a:t>
            </a:r>
            <a:r>
              <a:rPr lang="en-GB" sz="2300" dirty="0" err="1">
                <a:latin typeface="Roboto" panose="02000000000000000000" pitchFamily="2" charset="0"/>
                <a:ea typeface="Roboto" panose="02000000000000000000" pitchFamily="2" charset="0"/>
              </a:rPr>
              <a:t>betegek</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végeztek</a:t>
            </a:r>
            <a:r>
              <a:rPr lang="en-GB" sz="2300" dirty="0">
                <a:latin typeface="Roboto" panose="02000000000000000000" pitchFamily="2" charset="0"/>
                <a:ea typeface="Roboto" panose="02000000000000000000" pitchFamily="2" charset="0"/>
              </a:rPr>
              <a:t> a </a:t>
            </a:r>
            <a:r>
              <a:rPr lang="en-GB" sz="2300" dirty="0" err="1">
                <a:latin typeface="Roboto" panose="02000000000000000000" pitchFamily="2" charset="0"/>
                <a:ea typeface="Roboto" panose="02000000000000000000" pitchFamily="2" charset="0"/>
              </a:rPr>
              <a:t>betegek</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számára</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A </a:t>
            </a:r>
            <a:r>
              <a:rPr lang="en-US" sz="4600" dirty="0" err="1">
                <a:solidFill>
                  <a:srgbClr val="757070"/>
                </a:solidFill>
                <a:latin typeface="Roboto" panose="02000000000000000000" pitchFamily="2" charset="0"/>
                <a:cs typeface="Apercu Regular"/>
              </a:rPr>
              <a:t>válaszadók</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profilja</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7C9C17A-37C2-4A4D-9EA0-95218CF8F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506" y="1397000"/>
            <a:ext cx="8817182" cy="4864652"/>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A </a:t>
            </a:r>
            <a:r>
              <a:rPr lang="en-US" sz="4600" dirty="0" err="1">
                <a:solidFill>
                  <a:srgbClr val="757070"/>
                </a:solidFill>
                <a:latin typeface="Roboto" panose="02000000000000000000" pitchFamily="2" charset="0"/>
                <a:cs typeface="Apercu Regular"/>
              </a:rPr>
              <a:t>válaszadók</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profilja</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B61846E-71B4-7C42-859D-BFE735CD8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46" y="1606549"/>
            <a:ext cx="8615754" cy="4263313"/>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Kezelési</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C7D78C9A-979A-7F4F-800D-C176C7C2D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792" y="1479549"/>
            <a:ext cx="8685696" cy="4597429"/>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Az </a:t>
            </a:r>
            <a:r>
              <a:rPr lang="en-US" sz="4600" dirty="0" err="1">
                <a:solidFill>
                  <a:srgbClr val="757070"/>
                </a:solidFill>
                <a:latin typeface="Roboto" panose="02000000000000000000" pitchFamily="2" charset="0"/>
                <a:cs typeface="Apercu Regular"/>
              </a:rPr>
              <a:t>elemzés</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7831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Az </a:t>
            </a:r>
            <a:r>
              <a:rPr lang="en-GB" sz="2300" dirty="0" err="1">
                <a:solidFill>
                  <a:schemeClr val="tx1">
                    <a:lumMod val="65000"/>
                    <a:lumOff val="35000"/>
                  </a:schemeClr>
                </a:solidFill>
                <a:latin typeface="Roboto" panose="02000000000000000000" pitchFamily="2" charset="0"/>
              </a:rPr>
              <a:t>adatok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elemzését</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professzor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csapata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végezte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az</a:t>
            </a:r>
            <a:r>
              <a:rPr lang="en-GB" sz="2300" dirty="0">
                <a:solidFill>
                  <a:schemeClr val="tx1">
                    <a:lumMod val="65000"/>
                    <a:lumOff val="35000"/>
                  </a:schemeClr>
                </a:solidFill>
                <a:latin typeface="Roboto" panose="02000000000000000000" pitchFamily="2" charset="0"/>
              </a:rPr>
              <a:t> Erasmus </a:t>
            </a:r>
            <a:r>
              <a:rPr lang="en-GB" sz="2300" dirty="0" err="1">
                <a:solidFill>
                  <a:schemeClr val="tx1">
                    <a:lumMod val="65000"/>
                    <a:lumOff val="35000"/>
                  </a:schemeClr>
                </a:solidFill>
                <a:latin typeface="Roboto" panose="02000000000000000000" pitchFamily="2" charset="0"/>
              </a:rPr>
              <a:t>Egyetem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Orvosi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Központjának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Urológiai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Tanszékén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Rotterdamban</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Az </a:t>
            </a:r>
            <a:r>
              <a:rPr lang="en-GB" sz="2300" dirty="0" err="1">
                <a:solidFill>
                  <a:schemeClr val="tx1">
                    <a:lumMod val="65000"/>
                    <a:lumOff val="35000"/>
                  </a:schemeClr>
                </a:solidFill>
                <a:latin typeface="Roboto" panose="02000000000000000000" pitchFamily="2" charset="0"/>
              </a:rPr>
              <a:t>elemzésük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alapján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az</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itt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tudományos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cikkekben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közölt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eredmények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születtek</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Az </a:t>
            </a:r>
            <a:r>
              <a:rPr lang="en-GB" sz="2300" dirty="0" err="1">
                <a:solidFill>
                  <a:schemeClr val="tx1">
                    <a:lumMod val="65000"/>
                    <a:lumOff val="35000"/>
                  </a:schemeClr>
                </a:solidFill>
                <a:latin typeface="Roboto" panose="02000000000000000000" pitchFamily="2" charset="0"/>
              </a:rPr>
              <a:t>itt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található</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megállapítások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egy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része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nyers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felmérési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válaszokon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alapul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és</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statisztikai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szignifikanciát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nem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számolták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nem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jelezték</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Mindazonáltal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az</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összes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eredmény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létfontosságú</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információkat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nyújt</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klinikai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döntéshozatalhoz</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klinikailag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relevánssá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téve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azokat</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782668" cy="1661993"/>
          </a:xfrm>
          <a:prstGeom prst="rect">
            <a:avLst/>
          </a:prstGeom>
        </p:spPr>
        <p:txBody>
          <a:bodyPr wrap="square">
            <a:spAutoFit/>
          </a:bodyPr>
          <a:lstStyle/>
          <a:p>
            <a:pPr>
              <a:spcAft>
                <a:spcPts val="1200"/>
              </a:spcAft>
            </a:pP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err="1">
                <a:latin typeface="Roboto" panose="02000000000000000000" pitchFamily="2" charset="0"/>
              </a:rPr>
              <a:t>Eredmények</a:t>
            </a:r>
            <a:r>
              <a:rPr lang="en-GB" sz="2800" dirty="0">
                <a:latin typeface="Roboto" panose="02000000000000000000" pitchFamily="2" charset="0"/>
              </a:rPr>
              <a:t>: </a:t>
            </a:r>
            <a:r>
              <a:rPr lang="en-GB" sz="2800" dirty="0" err="1">
                <a:latin typeface="Roboto" panose="02000000000000000000" pitchFamily="2" charset="0"/>
              </a:rPr>
              <a:t>általános</a:t>
            </a:r>
            <a:r>
              <a:rPr lang="en-GB" sz="2800" dirty="0">
                <a:latin typeface="Roboto" panose="02000000000000000000" pitchFamily="2" charset="0"/>
              </a:rPr>
              <a:t> </a:t>
            </a:r>
            <a:r>
              <a:rPr lang="en-GB" sz="2800" dirty="0" err="1">
                <a:latin typeface="Roboto" panose="02000000000000000000" pitchFamily="2" charset="0"/>
              </a:rPr>
              <a:t>életminőség</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3C1CF90B-DB40-104E-94A5-D76870E1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015" y="1575758"/>
            <a:ext cx="9755969" cy="3145459"/>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7" name="Picture 6">
            <a:extLst>
              <a:ext uri="{FF2B5EF4-FFF2-40B4-BE49-F238E27FC236}">
                <a16:creationId xmlns:a16="http://schemas.microsoft.com/office/drawing/2014/main" id="{4B28CB36-FAA4-5140-B054-8DFE26DFC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55" y="996323"/>
            <a:ext cx="9598317" cy="4865354"/>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err="1">
                <a:latin typeface="Roboto" panose="02000000000000000000" pitchFamily="2" charset="0"/>
              </a:rPr>
              <a:t>Eredmények</a:t>
            </a:r>
            <a:r>
              <a:rPr lang="en-GB" sz="2800" dirty="0">
                <a:latin typeface="Roboto" panose="02000000000000000000" pitchFamily="2" charset="0"/>
              </a:rPr>
              <a:t>: </a:t>
            </a:r>
            <a:r>
              <a:rPr lang="en-GB" sz="2800" dirty="0" err="1">
                <a:latin typeface="Roboto" panose="02000000000000000000" pitchFamily="2" charset="0"/>
              </a:rPr>
              <a:t>Diszkomfort</a:t>
            </a:r>
            <a:r>
              <a:rPr lang="en-GB" sz="2800" dirty="0">
                <a:latin typeface="Roboto" panose="02000000000000000000" pitchFamily="2" charset="0"/>
              </a:rPr>
              <a:t>, </a:t>
            </a:r>
            <a:r>
              <a:rPr lang="en-GB" sz="2800" dirty="0" err="1">
                <a:latin typeface="Roboto" panose="02000000000000000000" pitchFamily="2" charset="0"/>
              </a:rPr>
              <a:t>fáradtság</a:t>
            </a:r>
            <a:r>
              <a:rPr lang="en-GB" sz="2800" dirty="0">
                <a:latin typeface="Roboto" panose="02000000000000000000" pitchFamily="2" charset="0"/>
              </a:rPr>
              <a:t>, </a:t>
            </a:r>
            <a:r>
              <a:rPr lang="en-GB" sz="2800" dirty="0" err="1">
                <a:latin typeface="Roboto" panose="02000000000000000000" pitchFamily="2" charset="0"/>
              </a:rPr>
              <a:t>inszomnia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F2CBFBE-E892-D04D-A29D-32C92E2E5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333" y="868753"/>
            <a:ext cx="9737333" cy="5120494"/>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DAACC41-F94F-1345-86B2-9CC659041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346" y="1102899"/>
            <a:ext cx="9531307" cy="4453421"/>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8820172" cy="800219"/>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Tudnivalók</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erről</a:t>
            </a:r>
            <a:r>
              <a:rPr lang="en-US" sz="4600" dirty="0">
                <a:solidFill>
                  <a:srgbClr val="757070"/>
                </a:solidFill>
                <a:latin typeface="Roboto" panose="02000000000000000000" pitchFamily="2" charset="0"/>
                <a:ea typeface="Roboto" panose="02000000000000000000" pitchFamily="2" charset="0"/>
                <a:cs typeface="Apercu Regular"/>
              </a:rPr>
              <a:t> a </a:t>
            </a:r>
            <a:r>
              <a:rPr lang="en-US" sz="4600" dirty="0" err="1">
                <a:solidFill>
                  <a:srgbClr val="757070"/>
                </a:solidFill>
                <a:latin typeface="Roboto" panose="02000000000000000000" pitchFamily="2" charset="0"/>
                <a:ea typeface="Roboto" panose="02000000000000000000" pitchFamily="2" charset="0"/>
                <a:cs typeface="Apercu Regular"/>
              </a:rPr>
              <a:t>bemutatóról</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Ez</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bemutató</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prosztatarákban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szenvedő</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betegcsoportok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és</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nagyközönség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számára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készült</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Az </a:t>
            </a:r>
            <a:r>
              <a:rPr lang="en-GB" sz="2300" dirty="0" err="1">
                <a:solidFill>
                  <a:schemeClr val="tx1">
                    <a:lumMod val="65000"/>
                    <a:lumOff val="35000"/>
                  </a:schemeClr>
                </a:solidFill>
                <a:latin typeface="Roboto" panose="02000000000000000000" pitchFamily="2" charset="0"/>
                <a:ea typeface="Roboto" panose="02000000000000000000" pitchFamily="2" charset="0"/>
              </a:rPr>
              <a:t>eredményeket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nyugodtan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nyilvánosságra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hozhatja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külön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engedély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nélkül</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vizsgálatot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mindig</a:t>
            </a:r>
            <a:r>
              <a:rPr lang="en-GB" sz="2300" dirty="0">
                <a:solidFill>
                  <a:schemeClr val="tx1">
                    <a:lumMod val="65000"/>
                    <a:lumOff val="35000"/>
                  </a:schemeClr>
                </a:solidFill>
                <a:latin typeface="Roboto" panose="02000000000000000000" pitchFamily="2" charset="0"/>
                <a:ea typeface="Roboto" panose="02000000000000000000" pitchFamily="2" charset="0"/>
              </a:rPr>
              <a:t> meg </a:t>
            </a:r>
            <a:r>
              <a:rPr lang="en-GB" sz="2300" dirty="0" err="1">
                <a:solidFill>
                  <a:schemeClr val="tx1">
                    <a:lumMod val="65000"/>
                    <a:lumOff val="35000"/>
                  </a:schemeClr>
                </a:solidFill>
                <a:latin typeface="Roboto" panose="02000000000000000000" pitchFamily="2" charset="0"/>
                <a:ea typeface="Roboto" panose="02000000000000000000" pitchFamily="2" charset="0"/>
              </a:rPr>
              <a:t>kell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említenie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Ha </a:t>
            </a:r>
            <a:r>
              <a:rPr lang="en-GB" sz="2300" dirty="0" err="1">
                <a:solidFill>
                  <a:schemeClr val="tx1">
                    <a:lumMod val="65000"/>
                    <a:lumOff val="35000"/>
                  </a:schemeClr>
                </a:solidFill>
                <a:latin typeface="Roboto" panose="02000000000000000000" pitchFamily="2" charset="0"/>
                <a:ea typeface="Roboto" panose="02000000000000000000" pitchFamily="2" charset="0"/>
              </a:rPr>
              <a:t>bármelyik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táblázatot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reprodukálja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forrásként</a:t>
            </a:r>
            <a:r>
              <a:rPr lang="en-GB" sz="2300" dirty="0">
                <a:solidFill>
                  <a:schemeClr val="tx1">
                    <a:lumMod val="65000"/>
                    <a:lumOff val="35000"/>
                  </a:schemeClr>
                </a:solidFill>
                <a:latin typeface="Roboto" panose="02000000000000000000" pitchFamily="2" charset="0"/>
                <a:ea typeface="Roboto" panose="02000000000000000000" pitchFamily="2" charset="0"/>
              </a:rPr>
              <a:t> meg </a:t>
            </a:r>
            <a:r>
              <a:rPr lang="en-GB" sz="2300" dirty="0" err="1">
                <a:solidFill>
                  <a:schemeClr val="tx1">
                    <a:lumMod val="65000"/>
                    <a:lumOff val="35000"/>
                  </a:schemeClr>
                </a:solidFill>
                <a:latin typeface="Roboto" panose="02000000000000000000" pitchFamily="2" charset="0"/>
                <a:ea typeface="Roboto" panose="02000000000000000000" pitchFamily="2" charset="0"/>
              </a:rPr>
              <a:t>kell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jelölnie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vizsgálatot</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016871A-C43E-DE41-9B9E-5D905D25F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556" y="944038"/>
            <a:ext cx="9544887" cy="4969924"/>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err="1">
                <a:latin typeface="Roboto" panose="02000000000000000000" pitchFamily="2" charset="0"/>
              </a:rPr>
              <a:t>Eredmények</a:t>
            </a:r>
            <a:r>
              <a:rPr lang="en-GB" sz="2800" dirty="0">
                <a:latin typeface="Roboto" panose="02000000000000000000" pitchFamily="2" charset="0"/>
              </a:rPr>
              <a:t>: </a:t>
            </a:r>
            <a:r>
              <a:rPr lang="en-GB" sz="2800" dirty="0" err="1">
                <a:latin typeface="Roboto" panose="02000000000000000000" pitchFamily="2" charset="0"/>
              </a:rPr>
              <a:t>mentális</a:t>
            </a:r>
            <a:r>
              <a:rPr lang="en-GB" sz="2800" dirty="0">
                <a:latin typeface="Roboto" panose="02000000000000000000" pitchFamily="2" charset="0"/>
              </a:rPr>
              <a:t> </a:t>
            </a:r>
            <a:r>
              <a:rPr lang="en-GB" sz="2800" dirty="0" err="1">
                <a:latin typeface="Roboto" panose="02000000000000000000" pitchFamily="2" charset="0"/>
              </a:rPr>
              <a:t>egészség</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65C557E-66AD-544A-A183-9BF397095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695" y="457200"/>
            <a:ext cx="7628666" cy="6155544"/>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9866DFD-7CC5-5C40-981F-E126DE40D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26" y="530090"/>
            <a:ext cx="7632148" cy="5803064"/>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38EA04F-8787-4A4B-87CF-69B3A255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105" y="920895"/>
            <a:ext cx="8454452" cy="5072671"/>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E8EE0249-CE97-A044-BC52-4EEAD3536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97" y="1159381"/>
            <a:ext cx="8908360" cy="4776724"/>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Eredmények</a:t>
            </a:r>
            <a:r>
              <a:rPr lang="en-GB" sz="2800" dirty="0">
                <a:latin typeface="Roboto" panose="02000000000000000000" pitchFamily="2" charset="0"/>
              </a:rPr>
              <a:t>: </a:t>
            </a:r>
            <a:r>
              <a:rPr lang="en-GB" sz="2800" dirty="0" err="1">
                <a:latin typeface="Roboto" panose="02000000000000000000" pitchFamily="2" charset="0"/>
              </a:rPr>
              <a:t>szexuális</a:t>
            </a:r>
            <a:r>
              <a:rPr lang="en-GB" sz="2800" dirty="0">
                <a:latin typeface="Roboto" panose="02000000000000000000" pitchFamily="2" charset="0"/>
              </a:rPr>
              <a:t> </a:t>
            </a:r>
            <a:r>
              <a:rPr lang="en-GB" sz="2800" dirty="0" err="1">
                <a:latin typeface="Roboto" panose="02000000000000000000" pitchFamily="2" charset="0"/>
              </a:rPr>
              <a:t>funkció</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6118D5A-137C-5246-859F-2BAA27C6A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22" y="570339"/>
            <a:ext cx="9060599" cy="5483225"/>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F0BBDB1-4DE3-4349-A22A-B62F2B105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262" y="553484"/>
            <a:ext cx="8829236" cy="5708557"/>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7B7E61B-2592-2A45-B183-AB757583D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715" y="656414"/>
            <a:ext cx="9810570" cy="5040604"/>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Háttérinformációk</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0572255-19A2-FB49-9A69-6DDD2E7E2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91" y="417975"/>
            <a:ext cx="7850809" cy="5915179"/>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F0B0F42-F0DC-3440-945C-A8958BE6A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013" y="2259675"/>
            <a:ext cx="9619974" cy="2338649"/>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err="1">
                <a:latin typeface="Roboto" panose="02000000000000000000" pitchFamily="2" charset="0"/>
              </a:rPr>
              <a:t>Eredmények</a:t>
            </a:r>
            <a:r>
              <a:rPr lang="en-GB" sz="2800" dirty="0">
                <a:latin typeface="Roboto" panose="02000000000000000000" pitchFamily="2" charset="0"/>
              </a:rPr>
              <a:t>: </a:t>
            </a:r>
            <a:r>
              <a:rPr lang="en-GB" sz="2800" dirty="0" err="1">
                <a:latin typeface="Roboto" panose="02000000000000000000" pitchFamily="2" charset="0"/>
              </a:rPr>
              <a:t>vizeletinkontinencia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271053B-D74E-CF42-89BD-2D4902494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305" y="481470"/>
            <a:ext cx="8308008" cy="5572095"/>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3D64B7F-FFDB-444D-99FE-C84AC1840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504" y="727213"/>
            <a:ext cx="8486913" cy="4843393"/>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F17EF20-835F-694F-B5DF-BD28377D9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330" y="816993"/>
            <a:ext cx="9148227" cy="5236572"/>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7AF6DC7-EC0D-514E-BAFB-570B24E40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191" y="1117347"/>
            <a:ext cx="8725452" cy="4437945"/>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18BE59F-FE4A-C54F-9DBE-C480308D6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696" y="567354"/>
            <a:ext cx="7366000" cy="57658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Összefoglalás</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Összefoglalás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A739BEA0-940F-5443-9EA0-3277A041E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807" y="1708339"/>
            <a:ext cx="8515532" cy="4624815"/>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8415437"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háttérinformációk</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525794"/>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Az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betegek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által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jelentett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hatásmutató</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vizsgálat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rövidítése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Ez</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első</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nagyobb</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vizsgálat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amely</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prosztatarák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kezelése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utáni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életminőséget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értékeli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amelyet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maguk</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betegek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végeztek</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Ez</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egy</a:t>
            </a:r>
            <a:r>
              <a:rPr lang="en-GB" sz="2300" dirty="0">
                <a:solidFill>
                  <a:schemeClr val="tx1">
                    <a:lumMod val="65000"/>
                    <a:lumOff val="35000"/>
                  </a:schemeClr>
                </a:solidFill>
                <a:latin typeface="Roboto" panose="02000000000000000000" pitchFamily="2" charset="0"/>
                <a:ea typeface="Roboto" panose="02000000000000000000" pitchFamily="2" charset="0"/>
              </a:rPr>
              <a:t> online </a:t>
            </a:r>
            <a:r>
              <a:rPr lang="en-GB" sz="2300" dirty="0" err="1">
                <a:solidFill>
                  <a:schemeClr val="tx1">
                    <a:lumMod val="65000"/>
                    <a:lumOff val="35000"/>
                  </a:schemeClr>
                </a:solidFill>
                <a:latin typeface="Roboto" panose="02000000000000000000" pitchFamily="2" charset="0"/>
                <a:ea typeface="Roboto" panose="02000000000000000000" pitchFamily="2" charset="0"/>
              </a:rPr>
              <a:t>kérdőívre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épül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amelyet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közel</a:t>
            </a:r>
            <a:r>
              <a:rPr lang="en-GB" sz="2300" dirty="0">
                <a:solidFill>
                  <a:schemeClr val="tx1">
                    <a:lumMod val="65000"/>
                    <a:lumOff val="35000"/>
                  </a:schemeClr>
                </a:solidFill>
                <a:latin typeface="Roboto" panose="02000000000000000000" pitchFamily="2" charset="0"/>
                <a:ea typeface="Roboto" panose="02000000000000000000" pitchFamily="2" charset="0"/>
              </a:rPr>
              <a:t> 3000 </a:t>
            </a:r>
            <a:r>
              <a:rPr lang="en-GB" sz="2300" dirty="0" err="1">
                <a:solidFill>
                  <a:schemeClr val="tx1">
                    <a:lumMod val="65000"/>
                    <a:lumOff val="35000"/>
                  </a:schemeClr>
                </a:solidFill>
                <a:latin typeface="Roboto" panose="02000000000000000000" pitchFamily="2" charset="0"/>
                <a:ea typeface="Roboto" panose="02000000000000000000" pitchFamily="2" charset="0"/>
              </a:rPr>
              <a:t>férfi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töltött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Európában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Új</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perspektívát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nyújt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mert</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legtöbb</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más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életminőség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vizsgálatot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orvosok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végzik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klinikai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környezetben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A </a:t>
            </a:r>
            <a:r>
              <a:rPr lang="en-GB" sz="2300" dirty="0" err="1">
                <a:solidFill>
                  <a:schemeClr val="tx1">
                    <a:lumMod val="65000"/>
                    <a:lumOff val="35000"/>
                  </a:schemeClr>
                </a:solidFill>
                <a:latin typeface="Roboto" panose="02000000000000000000" pitchFamily="2" charset="0"/>
                <a:ea typeface="Roboto" panose="02000000000000000000" pitchFamily="2" charset="0"/>
              </a:rPr>
              <a:t>vizsgálat</a:t>
            </a:r>
            <a:r>
              <a:rPr lang="en-GB" sz="2300" dirty="0">
                <a:solidFill>
                  <a:schemeClr val="tx1">
                    <a:lumMod val="65000"/>
                    <a:lumOff val="35000"/>
                  </a:schemeClr>
                </a:solidFill>
                <a:latin typeface="Roboto" panose="02000000000000000000" pitchFamily="2" charset="0"/>
                <a:ea typeface="Roboto" panose="02000000000000000000" pitchFamily="2" charset="0"/>
              </a:rPr>
              <a:t> 2019 </a:t>
            </a:r>
            <a:r>
              <a:rPr lang="en-GB" sz="2300" dirty="0" err="1">
                <a:solidFill>
                  <a:schemeClr val="tx1">
                    <a:lumMod val="65000"/>
                    <a:lumOff val="35000"/>
                  </a:schemeClr>
                </a:solidFill>
                <a:latin typeface="Roboto" panose="02000000000000000000" pitchFamily="2" charset="0"/>
                <a:ea typeface="Roboto" panose="02000000000000000000" pitchFamily="2" charset="0"/>
              </a:rPr>
              <a:t>augusztusában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kezdődött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első</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eredményekről</a:t>
            </a:r>
            <a:r>
              <a:rPr lang="en-GB" sz="2300" dirty="0">
                <a:solidFill>
                  <a:schemeClr val="tx1">
                    <a:lumMod val="65000"/>
                    <a:lumOff val="35000"/>
                  </a:schemeClr>
                </a:solidFill>
                <a:latin typeface="Roboto" panose="02000000000000000000" pitchFamily="2" charset="0"/>
                <a:ea typeface="Roboto" panose="02000000000000000000" pitchFamily="2" charset="0"/>
              </a:rPr>
              <a:t> 2020 </a:t>
            </a:r>
            <a:r>
              <a:rPr lang="en-GB" sz="2300" dirty="0" err="1">
                <a:solidFill>
                  <a:schemeClr val="tx1">
                    <a:lumMod val="65000"/>
                    <a:lumOff val="35000"/>
                  </a:schemeClr>
                </a:solidFill>
                <a:latin typeface="Roboto" panose="02000000000000000000" pitchFamily="2" charset="0"/>
                <a:ea typeface="Roboto" panose="02000000000000000000" pitchFamily="2" charset="0"/>
              </a:rPr>
              <a:t>januárjában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számoltak</a:t>
            </a:r>
            <a:r>
              <a:rPr lang="en-GB" sz="2300" dirty="0">
                <a:solidFill>
                  <a:schemeClr val="tx1">
                    <a:lumMod val="65000"/>
                    <a:lumOff val="35000"/>
                  </a:schemeClr>
                </a:solidFill>
                <a:latin typeface="Roboto" panose="02000000000000000000" pitchFamily="2" charset="0"/>
                <a:ea typeface="Roboto" panose="02000000000000000000" pitchFamily="2" charset="0"/>
              </a:rPr>
              <a:t> be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Összefoglalás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670A5C5F-AA2B-BE44-BB92-E3280E808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663" y="1676589"/>
            <a:ext cx="8440024" cy="4656565"/>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Összefoglalás</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hu-HU" sz="2300" b="1" dirty="0">
                <a:solidFill>
                  <a:schemeClr val="accent1">
                    <a:lumMod val="50000"/>
                  </a:schemeClr>
                </a:solidFill>
                <a:latin typeface="Roboto" panose="02000000000000000000" pitchFamily="2" charset="0"/>
                <a:ea typeface="Roboto" panose="02000000000000000000" pitchFamily="2" charset="0"/>
              </a:rPr>
              <a:t>Szükség van multidiszciplináris teamekkel működő onkológiai centrumokra</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8531581"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háttérinformációk</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08981"/>
          </a:xfrm>
          <a:prstGeom prst="rect">
            <a:avLst/>
          </a:prstGeom>
          <a:noFill/>
        </p:spPr>
        <p:txBody>
          <a:bodyPr wrap="square" rtlCol="0">
            <a:spAutoFit/>
          </a:bodyPr>
          <a:lstStyle/>
          <a:p>
            <a:r>
              <a:rPr lang="hu-HU" sz="2300" dirty="0">
                <a:solidFill>
                  <a:schemeClr val="tx1">
                    <a:lumMod val="65000"/>
                    <a:lumOff val="35000"/>
                  </a:schemeClr>
                </a:solidFill>
                <a:latin typeface="Roboto" panose="02000000000000000000" pitchFamily="2" charset="0"/>
              </a:rPr>
              <a:t>Az </a:t>
            </a:r>
            <a:r>
              <a:rPr lang="hu-HU" sz="2300" dirty="0" err="1">
                <a:solidFill>
                  <a:schemeClr val="tx1">
                    <a:lumMod val="65000"/>
                    <a:lumOff val="35000"/>
                  </a:schemeClr>
                </a:solidFill>
                <a:latin typeface="Roboto" panose="02000000000000000000" pitchFamily="2" charset="0"/>
              </a:rPr>
              <a:t>Europa</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Uomo</a:t>
            </a:r>
            <a:r>
              <a:rPr lang="hu-HU" sz="2300" dirty="0">
                <a:solidFill>
                  <a:schemeClr val="tx1">
                    <a:lumMod val="65000"/>
                    <a:lumOff val="35000"/>
                  </a:schemeClr>
                </a:solidFill>
                <a:latin typeface="Roboto" panose="02000000000000000000" pitchFamily="2" charset="0"/>
              </a:rPr>
              <a:t> számos fontos orvosi konferencián számolt be az EUPROMS eredményeiről, többek között:</a:t>
            </a:r>
          </a:p>
          <a:p>
            <a:pPr marL="342900" indent="-342900">
              <a:buFont typeface="Arial" panose="020B0604020202020204" pitchFamily="34" charset="0"/>
              <a:buChar char="•"/>
            </a:pPr>
            <a:r>
              <a:rPr lang="hu-HU" sz="2300" dirty="0">
                <a:solidFill>
                  <a:schemeClr val="tx1">
                    <a:lumMod val="65000"/>
                    <a:lumOff val="35000"/>
                  </a:schemeClr>
                </a:solidFill>
                <a:latin typeface="Roboto" panose="02000000000000000000" pitchFamily="2" charset="0"/>
              </a:rPr>
              <a:t>European </a:t>
            </a:r>
            <a:r>
              <a:rPr lang="hu-HU" sz="2300" dirty="0" err="1">
                <a:solidFill>
                  <a:schemeClr val="tx1">
                    <a:lumMod val="65000"/>
                    <a:lumOff val="35000"/>
                  </a:schemeClr>
                </a:solidFill>
                <a:latin typeface="Roboto" panose="02000000000000000000" pitchFamily="2" charset="0"/>
              </a:rPr>
              <a:t>Association</a:t>
            </a:r>
            <a:r>
              <a:rPr lang="hu-HU" sz="2300" dirty="0">
                <a:solidFill>
                  <a:schemeClr val="tx1">
                    <a:lumMod val="65000"/>
                    <a:lumOff val="35000"/>
                  </a:schemeClr>
                </a:solidFill>
                <a:latin typeface="Roboto" panose="02000000000000000000" pitchFamily="2" charset="0"/>
              </a:rPr>
              <a:t> of </a:t>
            </a:r>
            <a:r>
              <a:rPr lang="hu-HU" sz="2300" dirty="0" err="1">
                <a:solidFill>
                  <a:schemeClr val="tx1">
                    <a:lumMod val="65000"/>
                    <a:lumOff val="35000"/>
                  </a:schemeClr>
                </a:solidFill>
                <a:latin typeface="Roboto" panose="02000000000000000000" pitchFamily="2" charset="0"/>
              </a:rPr>
              <a:t>Urologists</a:t>
            </a:r>
            <a:r>
              <a:rPr lang="hu-HU" sz="2300" dirty="0">
                <a:solidFill>
                  <a:schemeClr val="tx1">
                    <a:lumMod val="65000"/>
                    <a:lumOff val="35000"/>
                  </a:schemeClr>
                </a:solidFill>
                <a:latin typeface="Roboto" panose="02000000000000000000" pitchFamily="2" charset="0"/>
              </a:rPr>
              <a:t> (EAU) </a:t>
            </a:r>
            <a:r>
              <a:rPr lang="hu-HU" sz="2300" dirty="0" err="1">
                <a:solidFill>
                  <a:schemeClr val="tx1">
                    <a:lumMod val="65000"/>
                    <a:lumOff val="35000"/>
                  </a:schemeClr>
                </a:solidFill>
                <a:latin typeface="Roboto" panose="02000000000000000000" pitchFamily="2" charset="0"/>
              </a:rPr>
              <a:t>Congress</a:t>
            </a:r>
            <a:r>
              <a:rPr lang="hu-HU" sz="2300" dirty="0">
                <a:solidFill>
                  <a:schemeClr val="tx1">
                    <a:lumMod val="65000"/>
                    <a:lumOff val="35000"/>
                  </a:schemeClr>
                </a:solidFill>
                <a:latin typeface="Roboto" panose="02000000000000000000" pitchFamily="2" charset="0"/>
              </a:rPr>
              <a:t> 2020 </a:t>
            </a:r>
          </a:p>
          <a:p>
            <a:pPr marL="342900" indent="-342900">
              <a:buFont typeface="Arial" panose="020B0604020202020204" pitchFamily="34" charset="0"/>
              <a:buChar char="•"/>
            </a:pPr>
            <a:r>
              <a:rPr lang="hu-HU" sz="2300" dirty="0">
                <a:solidFill>
                  <a:schemeClr val="tx1">
                    <a:lumMod val="65000"/>
                    <a:lumOff val="35000"/>
                  </a:schemeClr>
                </a:solidFill>
                <a:latin typeface="Roboto" panose="02000000000000000000" pitchFamily="2" charset="0"/>
              </a:rPr>
              <a:t>Az EAU </a:t>
            </a:r>
            <a:r>
              <a:rPr lang="hu-HU" sz="2300" dirty="0" err="1">
                <a:solidFill>
                  <a:schemeClr val="tx1">
                    <a:lumMod val="65000"/>
                    <a:lumOff val="35000"/>
                  </a:schemeClr>
                </a:solidFill>
                <a:latin typeface="Roboto" panose="02000000000000000000" pitchFamily="2" charset="0"/>
              </a:rPr>
              <a:t>uroonkológiai</a:t>
            </a:r>
            <a:r>
              <a:rPr lang="hu-HU" sz="2300" dirty="0">
                <a:solidFill>
                  <a:schemeClr val="tx1">
                    <a:lumMod val="65000"/>
                    <a:lumOff val="35000"/>
                  </a:schemeClr>
                </a:solidFill>
                <a:latin typeface="Roboto" panose="02000000000000000000" pitchFamily="2" charset="0"/>
              </a:rPr>
              <a:t> szekciójának éves gyűlése</a:t>
            </a:r>
          </a:p>
          <a:p>
            <a:pPr marL="342900" indent="-342900">
              <a:buFont typeface="Arial" panose="020B0604020202020204" pitchFamily="34" charset="0"/>
              <a:buChar char="•"/>
            </a:pPr>
            <a:r>
              <a:rPr lang="hu-HU" sz="2300" dirty="0">
                <a:solidFill>
                  <a:schemeClr val="tx1">
                    <a:lumMod val="65000"/>
                    <a:lumOff val="35000"/>
                  </a:schemeClr>
                </a:solidFill>
                <a:latin typeface="Roboto" panose="02000000000000000000" pitchFamily="2" charset="0"/>
              </a:rPr>
              <a:t>A European Society </a:t>
            </a:r>
            <a:r>
              <a:rPr lang="hu-HU" sz="2300" dirty="0" err="1">
                <a:solidFill>
                  <a:schemeClr val="tx1">
                    <a:lumMod val="65000"/>
                    <a:lumOff val="35000"/>
                  </a:schemeClr>
                </a:solidFill>
                <a:latin typeface="Roboto" panose="02000000000000000000" pitchFamily="2" charset="0"/>
              </a:rPr>
              <a:t>for</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Medical</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Oncology</a:t>
            </a:r>
            <a:r>
              <a:rPr lang="hu-HU" sz="2300" dirty="0">
                <a:solidFill>
                  <a:schemeClr val="tx1">
                    <a:lumMod val="65000"/>
                    <a:lumOff val="35000"/>
                  </a:schemeClr>
                </a:solidFill>
                <a:latin typeface="Roboto" panose="02000000000000000000" pitchFamily="2" charset="0"/>
              </a:rPr>
              <a:t> (ESMO) </a:t>
            </a:r>
            <a:r>
              <a:rPr lang="hu-HU" sz="2300" dirty="0" err="1">
                <a:solidFill>
                  <a:schemeClr val="tx1">
                    <a:lumMod val="65000"/>
                    <a:lumOff val="35000"/>
                  </a:schemeClr>
                </a:solidFill>
                <a:latin typeface="Roboto" panose="02000000000000000000" pitchFamily="2" charset="0"/>
              </a:rPr>
              <a:t>Congress</a:t>
            </a:r>
            <a:r>
              <a:rPr lang="hu-HU" sz="2300" dirty="0">
                <a:solidFill>
                  <a:schemeClr val="tx1">
                    <a:lumMod val="65000"/>
                    <a:lumOff val="35000"/>
                  </a:schemeClr>
                </a:solidFill>
                <a:latin typeface="Roboto" panose="02000000000000000000" pitchFamily="2" charset="0"/>
              </a:rPr>
              <a:t> </a:t>
            </a:r>
          </a:p>
          <a:p>
            <a:pPr marL="342900" indent="-342900">
              <a:buFont typeface="Arial" panose="020B0604020202020204" pitchFamily="34" charset="0"/>
              <a:buChar char="•"/>
            </a:pPr>
            <a:r>
              <a:rPr lang="hu-HU" sz="2300" dirty="0">
                <a:solidFill>
                  <a:schemeClr val="tx1">
                    <a:lumMod val="65000"/>
                    <a:lumOff val="35000"/>
                  </a:schemeClr>
                </a:solidFill>
                <a:latin typeface="Roboto" panose="02000000000000000000" pitchFamily="2" charset="0"/>
              </a:rPr>
              <a:t>A European </a:t>
            </a:r>
            <a:r>
              <a:rPr lang="hu-HU" sz="2300" dirty="0" err="1">
                <a:solidFill>
                  <a:schemeClr val="tx1">
                    <a:lumMod val="65000"/>
                    <a:lumOff val="35000"/>
                  </a:schemeClr>
                </a:solidFill>
                <a:latin typeface="Roboto" panose="02000000000000000000" pitchFamily="2" charset="0"/>
              </a:rPr>
              <a:t>Multidisciplinary</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Congress</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on</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Urological</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Cancers</a:t>
            </a:r>
            <a:r>
              <a:rPr lang="hu-HU" sz="2300" dirty="0">
                <a:solidFill>
                  <a:schemeClr val="tx1">
                    <a:lumMod val="65000"/>
                    <a:lumOff val="35000"/>
                  </a:schemeClr>
                </a:solidFill>
                <a:latin typeface="Roboto" panose="02000000000000000000" pitchFamily="2" charset="0"/>
              </a:rPr>
              <a:t> (EMUC)</a:t>
            </a:r>
          </a:p>
          <a:p>
            <a:pPr marL="342900" indent="-342900">
              <a:buFont typeface="Arial" panose="020B0604020202020204" pitchFamily="34" charset="0"/>
              <a:buChar char="•"/>
            </a:pPr>
            <a:r>
              <a:rPr lang="hu-HU" sz="2300" dirty="0">
                <a:solidFill>
                  <a:schemeClr val="tx1">
                    <a:lumMod val="65000"/>
                    <a:lumOff val="35000"/>
                  </a:schemeClr>
                </a:solidFill>
                <a:latin typeface="Roboto" panose="02000000000000000000" pitchFamily="2" charset="0"/>
              </a:rPr>
              <a:t>A European </a:t>
            </a:r>
            <a:r>
              <a:rPr lang="hu-HU" sz="2300" dirty="0" err="1">
                <a:solidFill>
                  <a:schemeClr val="tx1">
                    <a:lumMod val="65000"/>
                    <a:lumOff val="35000"/>
                  </a:schemeClr>
                </a:solidFill>
                <a:latin typeface="Roboto" panose="02000000000000000000" pitchFamily="2" charset="0"/>
              </a:rPr>
              <a:t>Organisation</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for</a:t>
            </a:r>
            <a:r>
              <a:rPr lang="hu-HU" sz="2300" dirty="0">
                <a:solidFill>
                  <a:schemeClr val="tx1">
                    <a:lumMod val="65000"/>
                    <a:lumOff val="35000"/>
                  </a:schemeClr>
                </a:solidFill>
                <a:latin typeface="Roboto" panose="02000000000000000000" pitchFamily="2" charset="0"/>
              </a:rPr>
              <a:t> Research and </a:t>
            </a:r>
            <a:r>
              <a:rPr lang="hu-HU" sz="2300" dirty="0" err="1">
                <a:solidFill>
                  <a:schemeClr val="tx1">
                    <a:lumMod val="65000"/>
                    <a:lumOff val="35000"/>
                  </a:schemeClr>
                </a:solidFill>
                <a:latin typeface="Roboto" panose="02000000000000000000" pitchFamily="2" charset="0"/>
              </a:rPr>
              <a:t>Treatment</a:t>
            </a:r>
            <a:r>
              <a:rPr lang="hu-HU" sz="2300" dirty="0">
                <a:solidFill>
                  <a:schemeClr val="tx1">
                    <a:lumMod val="65000"/>
                    <a:lumOff val="35000"/>
                  </a:schemeClr>
                </a:solidFill>
                <a:latin typeface="Roboto" panose="02000000000000000000" pitchFamily="2" charset="0"/>
              </a:rPr>
              <a:t> of </a:t>
            </a:r>
            <a:r>
              <a:rPr lang="hu-HU" sz="2300" dirty="0" err="1">
                <a:solidFill>
                  <a:schemeClr val="tx1">
                    <a:lumMod val="65000"/>
                    <a:lumOff val="35000"/>
                  </a:schemeClr>
                </a:solidFill>
                <a:latin typeface="Roboto" panose="02000000000000000000" pitchFamily="2" charset="0"/>
              </a:rPr>
              <a:t>Cancer</a:t>
            </a:r>
            <a:r>
              <a:rPr lang="hu-HU" sz="2300" dirty="0">
                <a:solidFill>
                  <a:schemeClr val="tx1">
                    <a:lumMod val="65000"/>
                    <a:lumOff val="35000"/>
                  </a:schemeClr>
                </a:solidFill>
                <a:latin typeface="Roboto" panose="02000000000000000000" pitchFamily="2" charset="0"/>
              </a:rPr>
              <a:t> (EORTC)</a:t>
            </a:r>
          </a:p>
          <a:p>
            <a:endParaRPr lang="hu-HU" sz="2300" dirty="0">
              <a:solidFill>
                <a:schemeClr val="tx1">
                  <a:lumMod val="65000"/>
                  <a:lumOff val="35000"/>
                </a:schemeClr>
              </a:solidFill>
              <a:latin typeface="Roboto" panose="02000000000000000000" pitchFamily="2" charset="0"/>
            </a:endParaRPr>
          </a:p>
          <a:p>
            <a:r>
              <a:rPr lang="hu-HU" sz="2300" dirty="0">
                <a:solidFill>
                  <a:schemeClr val="tx1">
                    <a:lumMod val="65000"/>
                    <a:lumOff val="35000"/>
                  </a:schemeClr>
                </a:solidFill>
                <a:latin typeface="Roboto" panose="02000000000000000000" pitchFamily="2" charset="0"/>
              </a:rPr>
              <a:t>Az eredményeket különféle kiadványokban, így az European </a:t>
            </a:r>
            <a:r>
              <a:rPr lang="hu-HU" sz="2300" dirty="0" err="1">
                <a:solidFill>
                  <a:schemeClr val="tx1">
                    <a:lumMod val="65000"/>
                    <a:lumOff val="35000"/>
                  </a:schemeClr>
                </a:solidFill>
                <a:latin typeface="Roboto" panose="02000000000000000000" pitchFamily="2" charset="0"/>
              </a:rPr>
              <a:t>Urology</a:t>
            </a:r>
            <a:r>
              <a:rPr lang="hu-HU" sz="2300" dirty="0">
                <a:solidFill>
                  <a:schemeClr val="tx1">
                    <a:lumMod val="65000"/>
                    <a:lumOff val="35000"/>
                  </a:schemeClr>
                </a:solidFill>
                <a:latin typeface="Roboto" panose="02000000000000000000" pitchFamily="2" charset="0"/>
              </a:rPr>
              <a:t> </a:t>
            </a:r>
            <a:r>
              <a:rPr lang="hu-HU" sz="2300" dirty="0" err="1">
                <a:solidFill>
                  <a:schemeClr val="tx1">
                    <a:lumMod val="65000"/>
                    <a:lumOff val="35000"/>
                  </a:schemeClr>
                </a:solidFill>
                <a:latin typeface="Roboto" panose="02000000000000000000" pitchFamily="2" charset="0"/>
              </a:rPr>
              <a:t>Focus</a:t>
            </a:r>
            <a:r>
              <a:rPr lang="hu-HU" sz="2300" dirty="0">
                <a:solidFill>
                  <a:schemeClr val="tx1">
                    <a:lumMod val="65000"/>
                    <a:lumOff val="35000"/>
                  </a:schemeClr>
                </a:solidFill>
                <a:latin typeface="Roboto" panose="02000000000000000000" pitchFamily="2" charset="0"/>
              </a:rPr>
              <a:t> magazinban is közzéteszik</a:t>
            </a:r>
          </a:p>
          <a:p>
            <a:endParaRPr lang="hu-HU"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8531581"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háttérinformációk</a:t>
            </a:r>
            <a:r>
              <a:rPr lang="en-US" sz="4600" dirty="0">
                <a:solidFill>
                  <a:srgbClr val="757070"/>
                </a:solidFill>
                <a:latin typeface="Roboto" panose="02000000000000000000" pitchFamily="2" charset="0"/>
                <a:ea typeface="Roboto" panose="02000000000000000000" pitchFamily="2" charset="0"/>
                <a:cs typeface="Apercu Regular"/>
              </a:rPr>
              <a:t>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154984"/>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Ezek</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felmérési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eredmények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pillanatképet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adnak</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prosztatarákban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szenvedő</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férfiak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életminőségi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problémáiról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Európában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egy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adott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időpontban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Olyan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információkat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nyújtanak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amelyek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segíthetnek</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betegeknek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orvosaiknak</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kezeléssel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kapcsolatos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döntéseket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hozni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Segíthetnek</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prosztatarák</a:t>
            </a:r>
            <a:r>
              <a:rPr lang="en-GB" sz="2300" dirty="0">
                <a:solidFill>
                  <a:schemeClr val="tx1">
                    <a:lumMod val="65000"/>
                    <a:lumOff val="35000"/>
                  </a:schemeClr>
                </a:solidFill>
                <a:latin typeface="Roboto" panose="02000000000000000000" pitchFamily="2" charset="0"/>
                <a:ea typeface="Roboto" panose="02000000000000000000" pitchFamily="2" charset="0"/>
              </a:rPr>
              <a:t> korai </a:t>
            </a:r>
            <a:r>
              <a:rPr lang="en-GB" sz="2300" dirty="0" err="1">
                <a:solidFill>
                  <a:schemeClr val="tx1">
                    <a:lumMod val="65000"/>
                    <a:lumOff val="35000"/>
                  </a:schemeClr>
                </a:solidFill>
                <a:latin typeface="Roboto" panose="02000000000000000000" pitchFamily="2" charset="0"/>
                <a:ea typeface="Roboto" panose="02000000000000000000" pitchFamily="2" charset="0"/>
              </a:rPr>
              <a:t>diagnosztizálásában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olyan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módszerek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elterjedésében</a:t>
            </a:r>
            <a:r>
              <a:rPr lang="en-GB" sz="2300" dirty="0">
                <a:solidFill>
                  <a:schemeClr val="tx1">
                    <a:lumMod val="65000"/>
                    <a:lumOff val="35000"/>
                  </a:schemeClr>
                </a:solidFill>
                <a:latin typeface="Roboto" panose="02000000000000000000" pitchFamily="2" charset="0"/>
                <a:ea typeface="Roboto" panose="02000000000000000000" pitchFamily="2" charset="0"/>
              </a:rPr>
              <a:t>, mint </a:t>
            </a:r>
            <a:r>
              <a:rPr lang="en-GB" sz="2300" dirty="0" err="1">
                <a:solidFill>
                  <a:schemeClr val="tx1">
                    <a:lumMod val="65000"/>
                    <a:lumOff val="35000"/>
                  </a:schemeClr>
                </a:solidFill>
                <a:latin typeface="Roboto" panose="02000000000000000000" pitchFamily="2" charset="0"/>
                <a:ea typeface="Roboto" panose="02000000000000000000" pitchFamily="2" charset="0"/>
              </a:rPr>
              <a:t>az</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aktív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megfigyelés</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vizsgálat</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a:latin typeface="Roboto" panose="02000000000000000000" pitchFamily="2" charset="0"/>
              </a:rPr>
              <a:t>A </a:t>
            </a:r>
            <a:r>
              <a:rPr lang="en-GB" sz="2800" dirty="0" err="1">
                <a:latin typeface="Roboto" panose="02000000000000000000" pitchFamily="2" charset="0"/>
              </a:rPr>
              <a:t>vizsgálat</a:t>
            </a:r>
            <a:r>
              <a:rPr lang="en-GB" sz="2800" dirty="0">
                <a:latin typeface="Roboto" panose="02000000000000000000" pitchFamily="2" charset="0"/>
              </a:rPr>
              <a:t> </a:t>
            </a:r>
            <a:r>
              <a:rPr lang="en-GB" sz="2800" dirty="0" err="1">
                <a:latin typeface="Roboto" panose="02000000000000000000" pitchFamily="2" charset="0"/>
              </a:rPr>
              <a:t>menete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A </a:t>
            </a:r>
            <a:r>
              <a:rPr lang="en-US" sz="4600" dirty="0" err="1">
                <a:solidFill>
                  <a:srgbClr val="757070"/>
                </a:solidFill>
                <a:latin typeface="Roboto" panose="02000000000000000000" pitchFamily="2" charset="0"/>
                <a:cs typeface="Apercu Regular"/>
              </a:rPr>
              <a:t>kérdőív</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a:t>
            </a:r>
            <a:r>
              <a:rPr lang="en-GB" sz="2300" dirty="0" err="1">
                <a:solidFill>
                  <a:schemeClr val="tx1">
                    <a:lumMod val="65000"/>
                    <a:lumOff val="35000"/>
                  </a:schemeClr>
                </a:solidFill>
                <a:latin typeface="Roboto" panose="02000000000000000000" pitchFamily="2" charset="0"/>
              </a:rPr>
              <a:t>perces</a:t>
            </a:r>
            <a:r>
              <a:rPr lang="en-GB" sz="2300" dirty="0">
                <a:solidFill>
                  <a:schemeClr val="tx1">
                    <a:lumMod val="65000"/>
                    <a:lumOff val="35000"/>
                  </a:schemeClr>
                </a:solidFill>
                <a:latin typeface="Roboto" panose="02000000000000000000" pitchFamily="2" charset="0"/>
              </a:rPr>
              <a:t> online </a:t>
            </a:r>
            <a:r>
              <a:rPr lang="en-GB" sz="2300" dirty="0" err="1">
                <a:solidFill>
                  <a:schemeClr val="tx1">
                    <a:lumMod val="65000"/>
                    <a:lumOff val="35000"/>
                  </a:schemeClr>
                </a:solidFill>
                <a:latin typeface="Roboto" panose="02000000000000000000" pitchFamily="2" charset="0"/>
              </a:rPr>
              <a:t>felmérés</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prosztatarák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kezelésében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részesült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férfiak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körében</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19 </a:t>
            </a:r>
            <a:r>
              <a:rPr lang="en-GB" sz="2300" dirty="0" err="1">
                <a:solidFill>
                  <a:schemeClr val="tx1">
                    <a:lumMod val="65000"/>
                    <a:lumOff val="35000"/>
                  </a:schemeClr>
                </a:solidFill>
                <a:latin typeface="Roboto" panose="02000000000000000000" pitchFamily="2" charset="0"/>
              </a:rPr>
              <a:t>nyelven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érhető</a:t>
            </a:r>
            <a:r>
              <a:rPr lang="en-GB" sz="2300" dirty="0">
                <a:solidFill>
                  <a:schemeClr val="tx1">
                    <a:lumMod val="65000"/>
                    <a:lumOff val="35000"/>
                  </a:schemeClr>
                </a:solidFill>
                <a:latin typeface="Roboto" panose="02000000000000000000" pitchFamily="2" charset="0"/>
              </a:rPr>
              <a:t> el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Alkalmazott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validált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életminőség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kérdőívek</a:t>
            </a:r>
            <a:r>
              <a:rPr lang="en-GB" sz="2300" dirty="0">
                <a:solidFill>
                  <a:schemeClr val="tx1">
                    <a:lumMod val="65000"/>
                    <a:lumOff val="35000"/>
                  </a:schemeClr>
                </a:solidFill>
                <a:latin typeface="Roboto" panose="02000000000000000000" pitchFamily="2" charset="0"/>
              </a:rPr>
              <a:t>: EPIC-26 </a:t>
            </a:r>
            <a:r>
              <a:rPr lang="en-GB" sz="2300" dirty="0" err="1">
                <a:solidFill>
                  <a:schemeClr val="tx1">
                    <a:lumMod val="65000"/>
                    <a:lumOff val="35000"/>
                  </a:schemeClr>
                </a:solidFill>
                <a:latin typeface="Roboto" panose="02000000000000000000" pitchFamily="2" charset="0"/>
              </a:rPr>
              <a:t>és</a:t>
            </a:r>
            <a:r>
              <a:rPr lang="en-GB" sz="2300" dirty="0">
                <a:solidFill>
                  <a:schemeClr val="tx1">
                    <a:lumMod val="65000"/>
                    <a:lumOff val="35000"/>
                  </a:schemeClr>
                </a:solidFill>
                <a:latin typeface="Roboto" panose="02000000000000000000" pitchFamily="2" charset="0"/>
              </a:rPr>
              <a:t> EORTC-QLQ </a:t>
            </a:r>
            <a:r>
              <a:rPr lang="en-GB" sz="2300" dirty="0" err="1">
                <a:solidFill>
                  <a:schemeClr val="tx1">
                    <a:lumMod val="65000"/>
                    <a:lumOff val="35000"/>
                  </a:schemeClr>
                </a:solidFill>
                <a:latin typeface="Roboto" panose="02000000000000000000" pitchFamily="2" charset="0"/>
              </a:rPr>
              <a:t>és</a:t>
            </a:r>
            <a:r>
              <a:rPr lang="en-GB" sz="2300" dirty="0">
                <a:solidFill>
                  <a:schemeClr val="tx1">
                    <a:lumMod val="65000"/>
                    <a:lumOff val="35000"/>
                  </a:schemeClr>
                </a:solidFill>
                <a:latin typeface="Roboto" panose="02000000000000000000" pitchFamily="2" charset="0"/>
              </a:rPr>
              <a:t>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A </a:t>
            </a:r>
            <a:r>
              <a:rPr lang="en-GB" sz="2300" dirty="0" err="1">
                <a:solidFill>
                  <a:schemeClr val="tx1">
                    <a:lumMod val="65000"/>
                    <a:lumOff val="35000"/>
                  </a:schemeClr>
                </a:solidFill>
                <a:latin typeface="Roboto" panose="02000000000000000000" pitchFamily="2" charset="0"/>
              </a:rPr>
              <a:t>válaszok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névtelenek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voltak</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8691848" cy="800219"/>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 A </a:t>
            </a:r>
            <a:r>
              <a:rPr lang="en-US" sz="4600" dirty="0" err="1">
                <a:solidFill>
                  <a:srgbClr val="757070"/>
                </a:solidFill>
                <a:latin typeface="Roboto" panose="02000000000000000000" pitchFamily="2" charset="0"/>
                <a:cs typeface="Apercu Regular"/>
              </a:rPr>
              <a:t>válaszok</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földrajzi</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eloszlása</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74E345BC-AA6B-2F43-9510-2CED851EA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03" y="1416050"/>
            <a:ext cx="10152793" cy="4637515"/>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4893</TotalTime>
  <Words>2396</Words>
  <Application>Microsoft Macintosh PowerPoint</Application>
  <PresentationFormat>Widescreen</PresentationFormat>
  <Paragraphs>194</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201</cp:revision>
  <dcterms:created xsi:type="dcterms:W3CDTF">2019-05-14T09:26:05Z</dcterms:created>
  <dcterms:modified xsi:type="dcterms:W3CDTF">2021-03-23T08:57:18Z</dcterms:modified>
</cp:coreProperties>
</file>