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312" r:id="rId3"/>
    <p:sldId id="314" r:id="rId4"/>
    <p:sldId id="316" r:id="rId5"/>
    <p:sldId id="317" r:id="rId6"/>
    <p:sldId id="318" r:id="rId7"/>
    <p:sldId id="299" r:id="rId8"/>
    <p:sldId id="319" r:id="rId9"/>
    <p:sldId id="300" r:id="rId10"/>
    <p:sldId id="323" r:id="rId11"/>
    <p:sldId id="260" r:id="rId12"/>
    <p:sldId id="302" r:id="rId13"/>
    <p:sldId id="321" r:id="rId14"/>
    <p:sldId id="309" r:id="rId15"/>
    <p:sldId id="320" r:id="rId16"/>
    <p:sldId id="262" r:id="rId17"/>
    <p:sldId id="322" r:id="rId18"/>
    <p:sldId id="272" r:id="rId19"/>
    <p:sldId id="273" r:id="rId20"/>
    <p:sldId id="274" r:id="rId21"/>
    <p:sldId id="303" r:id="rId22"/>
    <p:sldId id="275" r:id="rId23"/>
    <p:sldId id="276" r:id="rId24"/>
    <p:sldId id="277" r:id="rId25"/>
    <p:sldId id="278" r:id="rId26"/>
    <p:sldId id="304" r:id="rId27"/>
    <p:sldId id="279" r:id="rId28"/>
    <p:sldId id="280" r:id="rId29"/>
    <p:sldId id="281" r:id="rId30"/>
    <p:sldId id="282" r:id="rId31"/>
    <p:sldId id="284" r:id="rId32"/>
    <p:sldId id="305" r:id="rId33"/>
    <p:sldId id="285" r:id="rId34"/>
    <p:sldId id="286" r:id="rId35"/>
    <p:sldId id="287" r:id="rId36"/>
    <p:sldId id="288" r:id="rId37"/>
    <p:sldId id="289" r:id="rId38"/>
    <p:sldId id="310" r:id="rId39"/>
    <p:sldId id="324" r:id="rId40"/>
    <p:sldId id="325" r:id="rId41"/>
    <p:sldId id="32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 deschamps" initials="ad" lastIdx="8" clrIdx="0">
    <p:extLst>
      <p:ext uri="{19B8F6BF-5375-455C-9EA6-DF929625EA0E}">
        <p15:presenceInfo xmlns:p15="http://schemas.microsoft.com/office/powerpoint/2012/main" userId="29108d73b4981f04" providerId="Windows Live"/>
      </p:ext>
    </p:extLst>
  </p:cmAuthor>
  <p:cmAuthor id="2" name="Simon Crompton" initials="SC" lastIdx="1" clrIdx="1">
    <p:extLst>
      <p:ext uri="{19B8F6BF-5375-455C-9EA6-DF929625EA0E}">
        <p15:presenceInfo xmlns:p15="http://schemas.microsoft.com/office/powerpoint/2012/main" userId="bc91a5c6fdef56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AA4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031" autoAdjust="0"/>
    <p:restoredTop sz="75831" autoAdjust="0"/>
  </p:normalViewPr>
  <p:slideViewPr>
    <p:cSldViewPr snapToGrid="0">
      <p:cViewPr varScale="1">
        <p:scale>
          <a:sx n="85" d="100"/>
          <a:sy n="85" d="100"/>
        </p:scale>
        <p:origin x="576"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r>
              <a:rPr lang="nl-BE"/>
              <a:t>Number of treatments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solidFill>
            <a:schemeClr val="bg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Roboto"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1BCC5-DA61-B64A-A85F-3C250C3717DA}" type="datetimeFigureOut">
              <a:rPr lang="en-US" smtClean="0"/>
              <a:t>3/22/21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C2793-E073-7A4C-BFE8-8257B50E4418}" type="slidenum">
              <a:rPr lang="en-US" smtClean="0"/>
              <a:t>‹#›</a:t>
            </a:fld>
            <a:endParaRPr lang="en-US"/>
          </a:p>
        </p:txBody>
      </p:sp>
    </p:spTree>
    <p:extLst>
      <p:ext uri="{BB962C8B-B14F-4D97-AF65-F5344CB8AC3E}">
        <p14:creationId xmlns:p14="http://schemas.microsoft.com/office/powerpoint/2010/main" val="58985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a:t>
            </a:fld>
            <a:endParaRPr lang="en-US"/>
          </a:p>
        </p:txBody>
      </p:sp>
    </p:spTree>
    <p:extLst>
      <p:ext uri="{BB962C8B-B14F-4D97-AF65-F5344CB8AC3E}">
        <p14:creationId xmlns:p14="http://schemas.microsoft.com/office/powerpoint/2010/main" val="143651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Η μέση ηλικία κατά τη διάγνωση ήταν τα 64 έτη και κατά μέσο όρο οι άνδρες απαντούσαν πέντε χρόνια μετά τη θεραπεία τους. Για ορισμένους άνδρες η θεραπεία είχε γίνει πριν από 10 χρόνια και για άλλους είχε μόλις ολοκληρωθεί.</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Όπως θα δείτε από το γράφημα κατανομής της ηλικίας κατά την πρώτη διάγνωση, περισσότερο από το 50% των ερωτηθέντων διαγνώστηκαν πριν την ηλικία των 65 ετών. Αυτό έρχεται σε αντίθεση με την ιδέα ότι ο καρκίνος του προστάτη είναι μια ασθένεια ηλικιωμένων ανδρών.</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10</a:t>
            </a:fld>
            <a:endParaRPr lang="en-US"/>
          </a:p>
        </p:txBody>
      </p:sp>
    </p:spTree>
    <p:extLst>
      <p:ext uri="{BB962C8B-B14F-4D97-AF65-F5344CB8AC3E}">
        <p14:creationId xmlns:p14="http://schemas.microsoft.com/office/powerpoint/2010/main" val="112484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Οι περισσότεροι ερωτηθέντες ζούσαν με σύντροφο, κάτι που είναι σημαντικό δεδομένης της επίδρασης που μπορεί να έχει η θεραπεία στη σεξουαλική λειτουργία.</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Υπάρχει μια ελαφρά προτίμηση σε προφίλ ερωτηθέντων με υψηλότερο επίπεδο εκπαίδευσης.</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11</a:t>
            </a:fld>
            <a:endParaRPr lang="en-US"/>
          </a:p>
        </p:txBody>
      </p:sp>
    </p:spTree>
    <p:extLst>
      <p:ext uri="{BB962C8B-B14F-4D97-AF65-F5344CB8AC3E}">
        <p14:creationId xmlns:p14="http://schemas.microsoft.com/office/powerpoint/2010/main" val="157319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Οι περισσότεροι ασθενείς είχαν υποβληθεί μόνο σε μία θεραπεία μέχρι τη στιγμή έναρξης της έρευνας. </a:t>
            </a:r>
          </a:p>
          <a:p>
            <a:endParaRPr lang="el-GR"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Περίπου το 60% των ερωτηθέντων είχε υποβληθεί σε ριζική </a:t>
            </a:r>
            <a:r>
              <a:rPr lang="el-GR" sz="1200" kern="1200" dirty="0" err="1">
                <a:solidFill>
                  <a:schemeClr val="tx1"/>
                </a:solidFill>
                <a:effectLst/>
                <a:latin typeface="+mn-lt"/>
                <a:ea typeface="+mn-ea"/>
                <a:cs typeface="+mn-cs"/>
              </a:rPr>
              <a:t>προστατεκτομή</a:t>
            </a:r>
            <a:r>
              <a:rPr lang="el-GR" sz="1200" kern="1200" dirty="0">
                <a:solidFill>
                  <a:schemeClr val="tx1"/>
                </a:solidFill>
                <a:effectLst/>
                <a:latin typeface="+mn-lt"/>
                <a:ea typeface="+mn-ea"/>
                <a:cs typeface="+mn-cs"/>
              </a:rPr>
              <a:t>, επομένως τα συνολικά αποτελέσματα θα επηρεαστούν από τις επιπτώσεις της συγκεκριμένης θεραπείας στην ποιότητα ζωής.</a:t>
            </a:r>
          </a:p>
          <a:p>
            <a:endParaRPr lang="el-G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12</a:t>
            </a:fld>
            <a:endParaRPr lang="en-US"/>
          </a:p>
        </p:txBody>
      </p:sp>
    </p:spTree>
    <p:extLst>
      <p:ext uri="{BB962C8B-B14F-4D97-AF65-F5344CB8AC3E}">
        <p14:creationId xmlns:p14="http://schemas.microsoft.com/office/powerpoint/2010/main" val="154755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13</a:t>
            </a:fld>
            <a:endParaRPr lang="en-US"/>
          </a:p>
        </p:txBody>
      </p:sp>
    </p:spTree>
    <p:extLst>
      <p:ext uri="{BB962C8B-B14F-4D97-AF65-F5344CB8AC3E}">
        <p14:creationId xmlns:p14="http://schemas.microsoft.com/office/powerpoint/2010/main" val="203128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Αυτό το γράφημα παρουσιάζει τις αξιολογήσεις όλων των ερωτηθέντων όσον αφορά την ποιότητα ζωής τους, από το ένα έως το επτά, καθώς και το ποσοστό κάθε κατηγορίας. Βλέπετε ότι η ποιότητα ζωής των ερωτηθέντων είναι γενικότερα καλή. Αλλά, όπως θα δούμε στην επόμενη διαφάνεια, ορισμένες πτυχές της ζωής τους είναι καλύτερες από άλλες.</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15</a:t>
            </a:fld>
            <a:endParaRPr lang="en-US"/>
          </a:p>
        </p:txBody>
      </p:sp>
    </p:spTree>
    <p:extLst>
      <p:ext uri="{BB962C8B-B14F-4D97-AF65-F5344CB8AC3E}">
        <p14:creationId xmlns:p14="http://schemas.microsoft.com/office/powerpoint/2010/main" val="3034855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Αυτή η διαφάνεια δείχνει την αξιολόγηση της ποιότητας ζωής, επομένως, όσο χαμηλότερη είναι η τιμή, τόσο χειρότερη είναι η ποιότητα ζωής.</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Από αυτά προκύπτει ότι η έλλειψη σεξουαλικής λειτουργίας και, σε μικρότερο βαθμό, η ακράτεια, επηρεάζουν πολύ περισσότερο από άλλα επακόλουθα της θεραπείας την ποιότητα ζωής των ανδρών.</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16</a:t>
            </a:fld>
            <a:endParaRPr lang="en-US"/>
          </a:p>
        </p:txBody>
      </p:sp>
    </p:spTree>
    <p:extLst>
      <p:ext uri="{BB962C8B-B14F-4D97-AF65-F5344CB8AC3E}">
        <p14:creationId xmlns:p14="http://schemas.microsoft.com/office/powerpoint/2010/main" val="85290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Μετά από τα γενικά αυτά ευρήματα, ας δούμε κάποιες συγκεκριμένες πτυχές της ποιότητας ζωής μετά τη θεραπεία του καρκίνου του προστάτη.</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Αρχικά, η δυσφορία, η κόπωση και η αϋπνία που βιώνουν οι άνδρες μετά τη θεραπεία.</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17</a:t>
            </a:fld>
            <a:endParaRPr lang="en-US"/>
          </a:p>
        </p:txBody>
      </p:sp>
    </p:spTree>
    <p:extLst>
      <p:ext uri="{BB962C8B-B14F-4D97-AF65-F5344CB8AC3E}">
        <p14:creationId xmlns:p14="http://schemas.microsoft.com/office/powerpoint/2010/main" val="2597287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Μπορείτε να δείτε σε αυτήν τη διαφάνεια ότι η δυσφορία αυξάνεται καθώς οι άνδρες περνούν σε επόμενα στάδια της θεραπείας. Μόλις φτάνουν στη χημειοθεραπεία σε προχωρημένα στάδια, οι ασθενείς αναφέρουν περισσότερες από τρεις φορές πόνο και δυσφορία συγκριτικά με τις θεραπείες σε πρώιμα στάδια.</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18</a:t>
            </a:fld>
            <a:endParaRPr lang="en-US"/>
          </a:p>
        </p:txBody>
      </p:sp>
    </p:spTree>
    <p:extLst>
      <p:ext uri="{BB962C8B-B14F-4D97-AF65-F5344CB8AC3E}">
        <p14:creationId xmlns:p14="http://schemas.microsoft.com/office/powerpoint/2010/main" val="186545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Πάνω από το ένα τρίτο των ανδρών που έχουν υποβληθεί σε χημειοθεραπεία ανέφεραν ότι ένιωθαν κουρασμένοι την περασμένη εβδομάδα. Τα επίπεδα κόπωσης είναι συγκριτικά χαμηλότερα στις υπόλοιπες θεραπείες, αλλά η ακτινοθεραπεία φαίνεται να συνδέεται με μεγαλύτερη κόπωση απ’ ότι η χειρουργική επέμβαση.</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19</a:t>
            </a:fld>
            <a:endParaRPr lang="en-US"/>
          </a:p>
        </p:txBody>
      </p:sp>
    </p:spTree>
    <p:extLst>
      <p:ext uri="{BB962C8B-B14F-4D97-AF65-F5344CB8AC3E}">
        <p14:creationId xmlns:p14="http://schemas.microsoft.com/office/powerpoint/2010/main" val="1129200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Η μελέτη διαπίστωσε ότι οι άνδρες φαίνεται να υποφέρουν από αϋπνία μετά από ακτινοθεραπεία μαζί με ADT, καθώς και μετά από χημειοθεραπεία. Οι επιπτώσεις σχεδόν διπλασιάζονται καθώς η θεραπεία προχωρά στο στάδιο της χημειοθεραπείας.</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20</a:t>
            </a:fld>
            <a:endParaRPr lang="en-US"/>
          </a:p>
        </p:txBody>
      </p:sp>
    </p:spTree>
    <p:extLst>
      <p:ext uri="{BB962C8B-B14F-4D97-AF65-F5344CB8AC3E}">
        <p14:creationId xmlns:p14="http://schemas.microsoft.com/office/powerpoint/2010/main" val="45369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a:t>
            </a:fld>
            <a:endParaRPr lang="en-US"/>
          </a:p>
        </p:txBody>
      </p:sp>
    </p:spTree>
    <p:extLst>
      <p:ext uri="{BB962C8B-B14F-4D97-AF65-F5344CB8AC3E}">
        <p14:creationId xmlns:p14="http://schemas.microsoft.com/office/powerpoint/2010/main" val="25680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21</a:t>
            </a:fld>
            <a:endParaRPr lang="en-US"/>
          </a:p>
        </p:txBody>
      </p:sp>
    </p:spTree>
    <p:extLst>
      <p:ext uri="{BB962C8B-B14F-4D97-AF65-F5344CB8AC3E}">
        <p14:creationId xmlns:p14="http://schemas.microsoft.com/office/powerpoint/2010/main" val="318738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Υπάρχουν διαφορετικά επίπεδα άγχους και κατάθλιψης σε διαφορετικά στάδια της θεραπείας. Οι άνδρες βιώνουν περίπου ίσα επίπεδα άγχους στη θεραπεία πρώτης και δεύτερης γραμμής. Ωστόσο, μπορείτε να δείτε ότι το άγχος και η κατάθλιψη τείνουν να μειώνονται μετά το πέρας της θεραπείας.</a:t>
            </a:r>
            <a:r>
              <a:rPr lang="en-GB" dirty="0">
                <a:effectLst/>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22</a:t>
            </a:fld>
            <a:endParaRPr lang="en-US"/>
          </a:p>
        </p:txBody>
      </p:sp>
    </p:spTree>
    <p:extLst>
      <p:ext uri="{BB962C8B-B14F-4D97-AF65-F5344CB8AC3E}">
        <p14:creationId xmlns:p14="http://schemas.microsoft.com/office/powerpoint/2010/main" val="19672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Ωστόσο, η υποτροπή του καρκίνου του προστάτη φαίνεται να επηρεάζει σημαντικά την ψυχική υγεία. Μπορείτε να δείτε ότι περισσότεροι από τους μισούς ερωτηθέντες που υποτροπίασαν βαθμολογούν την επίδραση στην ψυχική τους υγεία με έξι ή περισσότερο - με άλλα λόγια, είχε σημαντική επίδραση.</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23</a:t>
            </a:fld>
            <a:endParaRPr lang="en-US"/>
          </a:p>
        </p:txBody>
      </p:sp>
    </p:spTree>
    <p:extLst>
      <p:ext uri="{BB962C8B-B14F-4D97-AF65-F5344CB8AC3E}">
        <p14:creationId xmlns:p14="http://schemas.microsoft.com/office/powerpoint/2010/main" val="1597847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Η μελέτη διαπίστωσε ότι το 42% των ανδρών που έχουν υποβληθεί σε θεραπεία για καρκίνο του προστάτη δηλώνουν ότι είναι αγχώδεις ή καταθλιπτικοί σε κάποιο βαθμό.</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24</a:t>
            </a:fld>
            <a:endParaRPr lang="en-US"/>
          </a:p>
        </p:txBody>
      </p:sp>
    </p:spTree>
    <p:extLst>
      <p:ext uri="{BB962C8B-B14F-4D97-AF65-F5344CB8AC3E}">
        <p14:creationId xmlns:p14="http://schemas.microsoft.com/office/powerpoint/2010/main" val="293852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u="none" kern="1200" dirty="0">
                <a:solidFill>
                  <a:schemeClr val="tx1"/>
                </a:solidFill>
                <a:effectLst/>
                <a:highlight>
                  <a:srgbClr val="FFFF00"/>
                </a:highlight>
                <a:latin typeface="+mn-lt"/>
                <a:ea typeface="+mn-ea"/>
                <a:cs typeface="+mn-cs"/>
              </a:rPr>
              <a:t>Ποιες μορφές θεραπείας σχετίζονται περισσότερο με προβλήματα ψυχικής υγείας; Μπορείτε να δείτε, για ακόμα μια φορά, ότι τα προβλήματα φαίνεται να επιδεινώνονται όταν ο καρκίνος βρίσκεται σε πιο προχωρημένο στάδιο.</a:t>
            </a:r>
            <a:endParaRPr lang="en-GB" sz="1200" u="none" kern="1200" dirty="0">
              <a:solidFill>
                <a:schemeClr val="tx1"/>
              </a:solidFill>
              <a:effectLst/>
              <a:highlight>
                <a:srgbClr val="FFFF00"/>
              </a:highlight>
              <a:latin typeface="+mn-lt"/>
              <a:ea typeface="+mn-ea"/>
              <a:cs typeface="+mn-cs"/>
            </a:endParaRPr>
          </a:p>
          <a:p>
            <a:r>
              <a:rPr lang="el-GR" sz="1200" u="none" kern="1200" dirty="0">
                <a:solidFill>
                  <a:schemeClr val="tx1"/>
                </a:solidFill>
                <a:effectLst/>
                <a:highlight>
                  <a:srgbClr val="FFFF00"/>
                </a:highlight>
                <a:latin typeface="+mn-lt"/>
                <a:ea typeface="+mn-ea"/>
                <a:cs typeface="+mn-cs"/>
              </a:rPr>
              <a:t>Είναι ενδιαφέρον να σημειωθεί ότι η ενεργή παρακολούθηση σχετίζεται με υψηλότερα επίπεδα κατάθλιψης ή άγχους σε σχέση με ορισμένες θεραπείες, όπως η ριζική </a:t>
            </a:r>
            <a:r>
              <a:rPr lang="el-GR" sz="1200" u="none" kern="1200" dirty="0" err="1">
                <a:solidFill>
                  <a:schemeClr val="tx1"/>
                </a:solidFill>
                <a:effectLst/>
                <a:highlight>
                  <a:srgbClr val="FFFF00"/>
                </a:highlight>
                <a:latin typeface="+mn-lt"/>
                <a:ea typeface="+mn-ea"/>
                <a:cs typeface="+mn-cs"/>
              </a:rPr>
              <a:t>προστατεκτομή</a:t>
            </a:r>
            <a:r>
              <a:rPr lang="el-GR" sz="1200" u="none" kern="1200" dirty="0">
                <a:solidFill>
                  <a:schemeClr val="tx1"/>
                </a:solidFill>
                <a:effectLst/>
                <a:highlight>
                  <a:srgbClr val="FFFF00"/>
                </a:highlight>
                <a:latin typeface="+mn-lt"/>
                <a:ea typeface="+mn-ea"/>
                <a:cs typeface="+mn-cs"/>
              </a:rPr>
              <a:t> και η ακτινοθεραπεία. Αυτό μπορεί να σχετίζεται με τη μακροπρόθεσμη ανησυχία που ενδέχεται να προκύψει από τους τακτικούς ελέγχους και το γεγονός ότι ενδέχεται να χρειαστεί να ληφθούν ξανά αποφάσεις σχετικά με τη θεραπεία. Μια μελέτη σε άνδρες υπό ενεργή παρακολούθηση από ένα από τα μέλη του Europa </a:t>
            </a:r>
            <a:r>
              <a:rPr lang="el-GR" sz="1200" u="none" kern="1200" dirty="0" err="1">
                <a:solidFill>
                  <a:schemeClr val="tx1"/>
                </a:solidFill>
                <a:effectLst/>
                <a:highlight>
                  <a:srgbClr val="FFFF00"/>
                </a:highlight>
                <a:latin typeface="+mn-lt"/>
                <a:ea typeface="+mn-ea"/>
                <a:cs typeface="+mn-cs"/>
              </a:rPr>
              <a:t>Uomo</a:t>
            </a:r>
            <a:r>
              <a:rPr lang="el-GR" sz="1200" u="none" kern="1200" dirty="0">
                <a:solidFill>
                  <a:schemeClr val="tx1"/>
                </a:solidFill>
                <a:effectLst/>
                <a:highlight>
                  <a:srgbClr val="FFFF00"/>
                </a:highlight>
                <a:latin typeface="+mn-lt"/>
                <a:ea typeface="+mn-ea"/>
                <a:cs typeface="+mn-cs"/>
              </a:rPr>
              <a:t>, τον οργανισμό για ασθενείς με καρκίνο του προστάτη (PROPA) της Δανίας, έδειξε ότι το 37% βίωσε άγχος σε μεγάλο ή μεσαίο βαθμό.</a:t>
            </a:r>
            <a:endParaRPr lang="en-GB" sz="1200" u="none" kern="1200" dirty="0">
              <a:solidFill>
                <a:schemeClr val="tx1"/>
              </a:solidFill>
              <a:effectLst/>
              <a:highlight>
                <a:srgbClr val="FFFF00"/>
              </a:highligh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25</a:t>
            </a:fld>
            <a:endParaRPr lang="en-US"/>
          </a:p>
        </p:txBody>
      </p:sp>
    </p:spTree>
    <p:extLst>
      <p:ext uri="{BB962C8B-B14F-4D97-AF65-F5344CB8AC3E}">
        <p14:creationId xmlns:p14="http://schemas.microsoft.com/office/powerpoint/2010/main" val="125416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Αυτή η διαφάνεια δείχνει εκ νέου την αξιολόγηση της ποιότητας ζωής: όσο μεγαλύτερη είναι η τιμή, τόσο καλύτερη είναι η ποιότητα ζωής. Δείχνει την ποιότητα ζωής όπως αυτή σχετίζεται με τη σεξουαλική λειτουργία, μετά από διαφορετικές θεραπείες.</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Θα δείτε ότι η ποιότητα σεξουαλικής ζωής ήταν καλύτερη μετά την </a:t>
            </a:r>
            <a:r>
              <a:rPr lang="el-GR" sz="1200" kern="1200" dirty="0" err="1">
                <a:solidFill>
                  <a:schemeClr val="tx1"/>
                </a:solidFill>
                <a:effectLst/>
                <a:latin typeface="+mn-lt"/>
                <a:ea typeface="+mn-ea"/>
                <a:cs typeface="+mn-cs"/>
              </a:rPr>
              <a:t>προστατεκτομή</a:t>
            </a:r>
            <a:r>
              <a:rPr lang="el-GR" sz="1200" kern="1200" dirty="0">
                <a:solidFill>
                  <a:schemeClr val="tx1"/>
                </a:solidFill>
                <a:effectLst/>
                <a:latin typeface="+mn-lt"/>
                <a:ea typeface="+mn-ea"/>
                <a:cs typeface="+mn-cs"/>
              </a:rPr>
              <a:t> απ' ότι μετά την ακτινοθεραπεία, κάτι που μας εξέπληξε. Η διαφορά, ωστόσο, των 4 βαθμών μεταξύ ακτινοθεραπείας και ριζικής </a:t>
            </a:r>
            <a:r>
              <a:rPr lang="el-GR" sz="1200" kern="1200" dirty="0" err="1">
                <a:solidFill>
                  <a:schemeClr val="tx1"/>
                </a:solidFill>
                <a:effectLst/>
                <a:latin typeface="+mn-lt"/>
                <a:ea typeface="+mn-ea"/>
                <a:cs typeface="+mn-cs"/>
              </a:rPr>
              <a:t>προστατεκτομής</a:t>
            </a:r>
            <a:r>
              <a:rPr lang="el-GR" sz="1200" kern="1200" dirty="0">
                <a:solidFill>
                  <a:schemeClr val="tx1"/>
                </a:solidFill>
                <a:effectLst/>
                <a:latin typeface="+mn-lt"/>
                <a:ea typeface="+mn-ea"/>
                <a:cs typeface="+mn-cs"/>
              </a:rPr>
              <a:t> είναι μικρή και ενδεχομένως να μην είναι κλινικά σημαντική.</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Ωστόσο, οι αξιολογήσεις ποιότητας ζωής και για τις δύο θεραπείες είναι προφανώς χαμηλές σε σύγκριση με την ενεργό παρακολούθηση.</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Γιατί η αξιολόγηση της ενεργού παρακολούθησης δεν είναι 100, που είναι και η κορυφή της κλίμακας στην αξιολόγηση EPIC; Είναι σαφές ότι σε αυτές τις ηλικίες (η μέση ηλικία της μελέτης είναι 70) η σεξουαλική λειτουργία δεν είναι συνήθως στο 100%.</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Συγκρίνοντας τα στοιχεία αυτά με τον γενικό πληθυσμό, η μέση αξιολόγηση της σεξουαλικής λειτουργίας EPIC για άνδρες χωρίς καρκίνο του προστάτη είναι 55,8, η οποία είναι σαφώς αρκετά παρόμοια με την αξιολόγηση της ενεργού παρακολούθησης σε αυτή την περίπτωση.</a:t>
            </a:r>
            <a:r>
              <a:rPr lang="en-GB" dirty="0">
                <a:effectLst/>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27</a:t>
            </a:fld>
            <a:endParaRPr lang="en-US"/>
          </a:p>
        </p:txBody>
      </p:sp>
    </p:spTree>
    <p:extLst>
      <p:ext uri="{BB962C8B-B14F-4D97-AF65-F5344CB8AC3E}">
        <p14:creationId xmlns:p14="http://schemas.microsoft.com/office/powerpoint/2010/main" val="3921180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Πόσο μεγάλο πρόβλημα αποτελεί, λοιπόν, η σεξουαλική λειτουργία; Μπορείτε να εντοπίσετε ότι αποτελεί μεγάλο ή μέτριο πρόβλημα σε περίπου μισούς από τους άνδρες. Είναι πιθανό ότι ο αριθμός θα ήταν ακόμη υψηλότερος αν ρωτούσαμε την ίδια ερώτηση στους/στις συντρόφους τους.</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28</a:t>
            </a:fld>
            <a:endParaRPr lang="en-US"/>
          </a:p>
        </p:txBody>
      </p:sp>
    </p:spTree>
    <p:extLst>
      <p:ext uri="{BB962C8B-B14F-4D97-AF65-F5344CB8AC3E}">
        <p14:creationId xmlns:p14="http://schemas.microsoft.com/office/powerpoint/2010/main" val="139125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Περίπου τα τρία τέταρτα των ανδρών που απάντησαν στην έρευνα αξιολόγησαν την τρέχουσα ικανότητά τους να αποδώσουν σεξουαλικά ως κακή ή πολύ κακή. Σαφώς, αυτό είναι εν μέρει μια αντανάκλαση της ηλικίας του ερωτηθέντος, καθώς και των επιπτώσεων της θεραπείας.</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Ωστόσο, για τους σκοπούς σύγκρισης, είναι ενδιαφέρον να δούμε μια μελέτη του 2017 για άνδρες ελαφρώς μεγαλύτερης ηλικίας (μέσος όρος ηλικίας τα 74,5 έτη) που δεν είχαν καρκίνο του προστάτη, η οποία χρησιμοποίησε τα ίδια μέτρα EPIC-26 (</a:t>
            </a:r>
            <a:r>
              <a:rPr lang="el-GR" sz="1200" kern="1200" dirty="0" err="1">
                <a:solidFill>
                  <a:schemeClr val="tx1"/>
                </a:solidFill>
                <a:effectLst/>
                <a:latin typeface="+mn-lt"/>
                <a:ea typeface="+mn-ea"/>
                <a:cs typeface="+mn-cs"/>
              </a:rPr>
              <a:t>Venderbos</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et</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al</a:t>
            </a:r>
            <a:r>
              <a:rPr lang="el-GR" sz="1200" kern="1200" dirty="0">
                <a:solidFill>
                  <a:schemeClr val="tx1"/>
                </a:solidFill>
                <a:effectLst/>
                <a:latin typeface="+mn-lt"/>
                <a:ea typeface="+mn-ea"/>
                <a:cs typeface="+mn-cs"/>
              </a:rPr>
              <a:t>, PMID: 28168601). Διαπιστώθηκε ότι το 50% των ανδρών αυτών αξιολόγησαν την ικανότητά τους να λειτουργούν σεξουαλικά ως κακή ή πολύ κακή. Είναι σαφές ότι αυτό είναι ένα σημαντικά χαμηλότερο ποσοστό από το 76% των ανδρών με καρκίνο του προστάτη της μελέτης μας.</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29</a:t>
            </a:fld>
            <a:endParaRPr lang="en-US"/>
          </a:p>
        </p:txBody>
      </p:sp>
    </p:spTree>
    <p:extLst>
      <p:ext uri="{BB962C8B-B14F-4D97-AF65-F5344CB8AC3E}">
        <p14:creationId xmlns:p14="http://schemas.microsoft.com/office/powerpoint/2010/main" val="1136052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Εξετάζοντας το πώς οι διαφορετικές θεραπείες επηρεάζουν τη σεξουαλική λειτουργία, μπορείτε να δείτε στη γραμμή στο πάνω μέρος ότι περισσότεροι από τους μισούς άνδρες που υποβλήθηκαν σε </a:t>
            </a:r>
            <a:r>
              <a:rPr lang="el-GR" sz="1200" kern="1200" dirty="0" err="1">
                <a:solidFill>
                  <a:schemeClr val="tx1"/>
                </a:solidFill>
                <a:effectLst/>
                <a:latin typeface="+mn-lt"/>
                <a:ea typeface="+mn-ea"/>
                <a:cs typeface="+mn-cs"/>
              </a:rPr>
              <a:t>προστατεκτομή</a:t>
            </a:r>
            <a:r>
              <a:rPr lang="el-GR" sz="1200" kern="1200" dirty="0">
                <a:solidFill>
                  <a:schemeClr val="tx1"/>
                </a:solidFill>
                <a:effectLst/>
                <a:latin typeface="+mn-lt"/>
                <a:ea typeface="+mn-ea"/>
                <a:cs typeface="+mn-cs"/>
              </a:rPr>
              <a:t> θεωρούν ότι η σεξουαλική λειτουργία είναι ένα μεγάλο ή μέτριο πρόβλημα για αυτούς. Αυτό είναι ένα σημαντικό ποσοστό.</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Οι παρακάτω αριθμοί δείχνουν ότι η σεξουαλική λειτουργία φαίνεται να αποτελεί λιγότερο σημαντικό πρόβλημα μετά την ακτινοθεραπεία: Το 44,5% όσων υπεβλήθησαν σε ακτινοθεραπεία αντιμετώπισε σημαντικά προβλήματα σε σύγκριση με το 54,5% όσων υπεβλήθησαν σε </a:t>
            </a:r>
            <a:r>
              <a:rPr lang="el-GR" sz="1200" kern="1200" dirty="0" err="1">
                <a:solidFill>
                  <a:schemeClr val="tx1"/>
                </a:solidFill>
                <a:effectLst/>
                <a:latin typeface="+mn-lt"/>
                <a:ea typeface="+mn-ea"/>
                <a:cs typeface="+mn-cs"/>
              </a:rPr>
              <a:t>προστατεκτομή</a:t>
            </a:r>
            <a:r>
              <a:rPr lang="el-GR"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Αυτό είναι σαφέστερο εύρημα από εκείνο στο διάγραμμα S1, όπου οι τιμές της σεξουαλικής λειτουργίας ήταν αρκετά παρόμοιες μεταξύ ακτινοθεραπείας και </a:t>
            </a:r>
            <a:r>
              <a:rPr lang="el-GR" sz="1200" kern="1200" dirty="0" err="1">
                <a:solidFill>
                  <a:schemeClr val="tx1"/>
                </a:solidFill>
                <a:effectLst/>
                <a:latin typeface="+mn-lt"/>
                <a:ea typeface="+mn-ea"/>
                <a:cs typeface="+mn-cs"/>
              </a:rPr>
              <a:t>προστατεκτομής</a:t>
            </a:r>
            <a:r>
              <a:rPr lang="el-GR" sz="1200" kern="1200" dirty="0">
                <a:solidFill>
                  <a:schemeClr val="tx1"/>
                </a:solidFill>
                <a:effectLst/>
                <a:latin typeface="+mn-lt"/>
                <a:ea typeface="+mn-ea"/>
                <a:cs typeface="+mn-cs"/>
              </a:rPr>
              <a:t>. Εντούτοις, και τα δύο ευρήματα δείχνουν ότι, όσον αφορά τη σεξουαλική λειτουργία, οι δύο κύριες θεραπείες πρώτης γραμμής για τον καρκίνο του προστάτη έχουν σημαντική επίδραση στην ποιότητα ζωής.</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30</a:t>
            </a:fld>
            <a:endParaRPr lang="en-US"/>
          </a:p>
        </p:txBody>
      </p:sp>
    </p:spTree>
    <p:extLst>
      <p:ext uri="{BB962C8B-B14F-4D97-AF65-F5344CB8AC3E}">
        <p14:creationId xmlns:p14="http://schemas.microsoft.com/office/powerpoint/2010/main" val="120772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Μόνο το 34% των ανδρών έχουν δοκιμάσει φάρμακα και συσκευές για τη βελτίωση της στυτικής λειτουργίας, επομένως υπάρχει σαφής ανάγκη να δοθούν στους άνδρες περισσότερες συμβουλές σχετικά με τις προσεγγίσεις αυτές, ώστε να μπορέσουν να ξεπεράσουν τυχόν προβλήματα.</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31</a:t>
            </a:fld>
            <a:endParaRPr lang="en-US"/>
          </a:p>
        </p:txBody>
      </p:sp>
    </p:spTree>
    <p:extLst>
      <p:ext uri="{BB962C8B-B14F-4D97-AF65-F5344CB8AC3E}">
        <p14:creationId xmlns:p14="http://schemas.microsoft.com/office/powerpoint/2010/main" val="77885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a:t>
            </a:fld>
            <a:endParaRPr lang="en-US"/>
          </a:p>
        </p:txBody>
      </p:sp>
    </p:spTree>
    <p:extLst>
      <p:ext uri="{BB962C8B-B14F-4D97-AF65-F5344CB8AC3E}">
        <p14:creationId xmlns:p14="http://schemas.microsoft.com/office/powerpoint/2010/main" val="3833501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Περνώντας στην ακράτεια ούρων, έχουμε κάνει ακριβώς την ίδια ανάλυση όπως και στη σεξουαλική λειτουργία. Πρώτα απ' όλα, συγκρίναμε τις διάφορες θεραπείες. Θα δείτε ότι η </a:t>
            </a:r>
            <a:r>
              <a:rPr lang="el-GR" sz="1200" kern="1200" dirty="0" err="1">
                <a:solidFill>
                  <a:schemeClr val="tx1"/>
                </a:solidFill>
                <a:effectLst/>
                <a:latin typeface="+mn-lt"/>
                <a:ea typeface="+mn-ea"/>
                <a:cs typeface="+mn-cs"/>
              </a:rPr>
              <a:t>προστατεκτομή</a:t>
            </a:r>
            <a:r>
              <a:rPr lang="el-GR" sz="1200" kern="1200" dirty="0">
                <a:solidFill>
                  <a:schemeClr val="tx1"/>
                </a:solidFill>
                <a:effectLst/>
                <a:latin typeface="+mn-lt"/>
                <a:ea typeface="+mn-ea"/>
                <a:cs typeface="+mn-cs"/>
              </a:rPr>
              <a:t> σχετίζεται με χαμηλότερη ποιότητα ζωής από την ακτινοθεραπεία. Οι άλλες θεραπείες παρουσιάζουν λιγότερες επιπτώσεις.</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Συγκρίνοντας αυτά τα ποσοστά με τον γενικό πληθυσμό, η μέση αξιολόγηση της λειτουργίας της ούρησης EPIC για άνδρες χωρίς καρκίνο του προστάτη είναι 89,5.</a:t>
            </a:r>
            <a:r>
              <a:rPr lang="en-GB" dirty="0">
                <a:effectLst/>
              </a:rPr>
              <a:t>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33</a:t>
            </a:fld>
            <a:endParaRPr lang="en-US"/>
          </a:p>
        </p:txBody>
      </p:sp>
    </p:spTree>
    <p:extLst>
      <p:ext uri="{BB962C8B-B14F-4D97-AF65-F5344CB8AC3E}">
        <p14:creationId xmlns:p14="http://schemas.microsoft.com/office/powerpoint/2010/main" val="3405894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Εξετάζοντας συγκεκριμένα τον έλεγχο της ούρησης, συνολικά το 61% των ανδρών που ερωτήθηκαν αντιμετωπίζουν κάποιο πρόβλημα. Η χειρουργική επέμβαση φαίνεται να σχετίζεται με τα πιο σημαντικά προβλήματα. Συγκρίνοντας τα ποσοστά της χειρουργικής επέμβασης με αυτά της ενεργούς παρακολούθησης, φαίνεται ότι η χειρουργική επέμβαση διπλασιάζει το ποσοστό ακράτειας. Θα πρέπει να σημειωθεί ότι, ακόμη και κατά την ενεργό παρακολούθηση, υπάρχουν προβλήματα αναφορικά με το στάξιμο. Αυτό αντικατοπτρίζει τη μέση ηλικία των ερωτηθέντων.</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34</a:t>
            </a:fld>
            <a:endParaRPr lang="en-US"/>
          </a:p>
        </p:txBody>
      </p:sp>
    </p:spTree>
    <p:extLst>
      <p:ext uri="{BB962C8B-B14F-4D97-AF65-F5344CB8AC3E}">
        <p14:creationId xmlns:p14="http://schemas.microsoft.com/office/powerpoint/2010/main" val="3934538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Τι σημαίνει αυτό, πρακτικά, για τους ασθενείς; Οι άνδρες ρωτήθηκαν πόσα επιθέματα ακράτειας χρησιμοποιούν κάθε μέρα και από όλους τους ερωτηθέντες της έρευνας, πάνω από το ένα τρίτο χρησιμοποιούν ένα ή περισσότερα επιθέματα την ημέρα. Αυτό μπορεί κάλλιστα να αντικατοπτρίζει το γεγονός ότι τα δύο τρίτα των ερωτηθέντων δήλωσαν ότι υποβλήθηκαν σε ριζική </a:t>
            </a:r>
            <a:r>
              <a:rPr lang="el-GR" sz="1200" kern="1200" dirty="0" err="1">
                <a:solidFill>
                  <a:schemeClr val="tx1"/>
                </a:solidFill>
                <a:effectLst/>
                <a:latin typeface="+mn-lt"/>
                <a:ea typeface="+mn-ea"/>
                <a:cs typeface="+mn-cs"/>
              </a:rPr>
              <a:t>προστατεκτομή</a:t>
            </a:r>
            <a:r>
              <a:rPr lang="el-GR" sz="1200" kern="1200" dirty="0">
                <a:solidFill>
                  <a:schemeClr val="tx1"/>
                </a:solidFill>
                <a:effectLst/>
                <a:latin typeface="+mn-lt"/>
                <a:ea typeface="+mn-ea"/>
                <a:cs typeface="+mn-cs"/>
              </a:rPr>
              <a:t>. Από τους ερωτηθέντες που είχαν υποβληθεί σε </a:t>
            </a:r>
            <a:r>
              <a:rPr lang="el-GR" sz="1200" kern="1200" dirty="0" err="1">
                <a:solidFill>
                  <a:schemeClr val="tx1"/>
                </a:solidFill>
                <a:effectLst/>
                <a:latin typeface="+mn-lt"/>
                <a:ea typeface="+mn-ea"/>
                <a:cs typeface="+mn-cs"/>
              </a:rPr>
              <a:t>προστατεκτομή</a:t>
            </a:r>
            <a:r>
              <a:rPr lang="el-GR" sz="1200" kern="1200" dirty="0">
                <a:solidFill>
                  <a:schemeClr val="tx1"/>
                </a:solidFill>
                <a:effectLst/>
                <a:latin typeface="+mn-lt"/>
                <a:ea typeface="+mn-ea"/>
                <a:cs typeface="+mn-cs"/>
              </a:rPr>
              <a:t>, οι μισοί χρησιμοποιούσαν επιθέματα.</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Εντάσσοντας αυτή την πληροφορία σε ένα γενικότερο πλαίσιο, μια μελέτη του 2017 σε άνδρες με περίπου το ίδιο ηλικιακό προφίλ που ΔΕΝ είχαν υποβληθεί σε θεραπεία για καρκίνο του προστάτη διαπίστωσε ότι περίπου το 10% φορούν επιθέματα (PMID: 28168601). Επομένως, παρατηρείται μια σημαντική επίπτωση σε αυτόν τον τομέα.</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35</a:t>
            </a:fld>
            <a:endParaRPr lang="en-US"/>
          </a:p>
        </p:txBody>
      </p:sp>
    </p:spTree>
    <p:extLst>
      <p:ext uri="{BB962C8B-B14F-4D97-AF65-F5344CB8AC3E}">
        <p14:creationId xmlns:p14="http://schemas.microsoft.com/office/powerpoint/2010/main" val="351383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Εξετάζοντας πόσο μεγάλη επίπτωση έχουν το στάξιμο και η διαρροή στις ζωές των ανδρών, το 17% όλων των ερωτηθέντων της έρευνας κρίνουν ότι είναι ένα μεγάλο ή μέτριο πρόβλημα.</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36</a:t>
            </a:fld>
            <a:endParaRPr lang="en-US"/>
          </a:p>
        </p:txBody>
      </p:sp>
    </p:spTree>
    <p:extLst>
      <p:ext uri="{BB962C8B-B14F-4D97-AF65-F5344CB8AC3E}">
        <p14:creationId xmlns:p14="http://schemas.microsoft.com/office/powerpoint/2010/main" val="2633178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Εάν αναλυθεί αυτό το ποσοστό σε εκείνους που έχουν υποβληθεί σε </a:t>
            </a:r>
            <a:r>
              <a:rPr lang="el-GR" sz="1200" kern="1200" dirty="0" err="1">
                <a:solidFill>
                  <a:schemeClr val="tx1"/>
                </a:solidFill>
                <a:effectLst/>
                <a:latin typeface="+mn-lt"/>
                <a:ea typeface="+mn-ea"/>
                <a:cs typeface="+mn-cs"/>
              </a:rPr>
              <a:t>προστατεκτομή</a:t>
            </a:r>
            <a:r>
              <a:rPr lang="el-GR" sz="1200" kern="1200" dirty="0">
                <a:solidFill>
                  <a:schemeClr val="tx1"/>
                </a:solidFill>
                <a:effectLst/>
                <a:latin typeface="+mn-lt"/>
                <a:ea typeface="+mn-ea"/>
                <a:cs typeface="+mn-cs"/>
              </a:rPr>
              <a:t> και ακτινοθεραπεία, θα δείτε την επίδραση που έχει το είδος της θεραπείας στο πρόβλημα.</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Κοιτώντας τους ασθενείς που υπεβλήθησαν σε </a:t>
            </a:r>
            <a:r>
              <a:rPr lang="el-GR" sz="1200" kern="1200" dirty="0" err="1">
                <a:solidFill>
                  <a:schemeClr val="tx1"/>
                </a:solidFill>
                <a:effectLst/>
                <a:latin typeface="+mn-lt"/>
                <a:ea typeface="+mn-ea"/>
                <a:cs typeface="+mn-cs"/>
              </a:rPr>
              <a:t>προστατεκτομή</a:t>
            </a:r>
            <a:r>
              <a:rPr lang="el-GR" sz="1200" kern="1200" dirty="0">
                <a:solidFill>
                  <a:schemeClr val="tx1"/>
                </a:solidFill>
                <a:effectLst/>
                <a:latin typeface="+mn-lt"/>
                <a:ea typeface="+mn-ea"/>
                <a:cs typeface="+mn-cs"/>
              </a:rPr>
              <a:t>, στην επάνω γραμμή, θα δείτε ότι το 67% δηλώνει ότι το στάξιμο και η διαρροή αποτελούν πρόβλημα.</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Ας το συγκρίνουμε με τους ασθενείς που υπεβλήθησαν σε ακτινοθεραπεία, στη δεύτερη γραμμή, όπου συνολικά το 48% των ασθενών δηλώνουν ότι το στάξιμο και η διαρροή αποτελούν πρόβλημα.</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37</a:t>
            </a:fld>
            <a:endParaRPr lang="en-US"/>
          </a:p>
        </p:txBody>
      </p:sp>
    </p:spTree>
    <p:extLst>
      <p:ext uri="{BB962C8B-B14F-4D97-AF65-F5344CB8AC3E}">
        <p14:creationId xmlns:p14="http://schemas.microsoft.com/office/powerpoint/2010/main" val="3170503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Υπάρχουν τρία κύρια συμπεράσματα που μπορούμε να αντλήσουμε από τα ευρήματα της EUPROMS.</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Το πρώτο είναι ότι η ενεργός παρακολούθηση πρέπει να λαμβάνεται πάντα υπόψη, εφόσον μπορεί να εφαρμοστεί με ασφάλεια, καθώς συνολικά διαφυλάσσει καλύτερα την ποιότητα ζωής. Όσον αφορά την ακράτεια και τη σεξουαλική λειτουργία, σίγουρα η αντίθεση μεταξύ αυτής και άλλων προσεγγίσεων είναι εμφανής.</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39</a:t>
            </a:fld>
            <a:endParaRPr lang="en-US"/>
          </a:p>
        </p:txBody>
      </p:sp>
    </p:spTree>
    <p:extLst>
      <p:ext uri="{BB962C8B-B14F-4D97-AF65-F5344CB8AC3E}">
        <p14:creationId xmlns:p14="http://schemas.microsoft.com/office/powerpoint/2010/main" val="643902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Το δεύτερο συμπέρασμα είναι ότι η έγκαιρη ανίχνευση του καρκίνου του προστάτη είναι υψίστης σημασίας. Όσο πιο προχωρημένος είναι ο καρκίνος του προστάτη κατά τη διάγνωση, τόσο χειρότερες είναι οι επιπτώσεις της θεραπείας στην ποιότητα ζωής. Το εν λόγω γράφημα δείχνει ότι, εξετάζοντας πολλούς παράγοντες μαζί - δυσφορία, κόπωση, αϋπνία και ψυχική υγεία - όλοι προκύπτουν σε εντονότερο βαθμό σε θεραπείες που σχετίζονται με πιο προχωρημένο καρκίνο του προστάτη.</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40</a:t>
            </a:fld>
            <a:endParaRPr lang="en-US"/>
          </a:p>
        </p:txBody>
      </p:sp>
    </p:spTree>
    <p:extLst>
      <p:ext uri="{BB962C8B-B14F-4D97-AF65-F5344CB8AC3E}">
        <p14:creationId xmlns:p14="http://schemas.microsoft.com/office/powerpoint/2010/main" val="1430976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Το τρίτο συμπέρασμα που μπορούμε να εξαγάγουμε από όλα τα δεδομένα της μελέτης EUPROMS είναι ότι η υψηλής ποιότητας θεραπεία και η υποστήριξη είναι ουσιώδους σημασίας. Τα αποτελέσματα της EUPROMS καταδεικνύουν τις σοβαρές επιπτώσεις που μπορούν να προκύψουν κατά τη θεραπεία του καρκίνου του προστάτη. Οι άνδρες χρειάζονται κάθε δυνατή γνώση και εμπειρία κατά τη διάρκεια της θεραπείας και μετά από αυτήν, με πληροφόρηση και υποστήριξη σε κάθε στάδιο. Κάθε άτομο με καρκίνο του προστάτη θα πρέπει να λαμβάνει θεραπεία σε κέντρο καρκίνου με </a:t>
            </a:r>
            <a:r>
              <a:rPr lang="el-GR" sz="1200" kern="1200" dirty="0" err="1">
                <a:solidFill>
                  <a:schemeClr val="tx1"/>
                </a:solidFill>
                <a:effectLst/>
                <a:latin typeface="+mn-lt"/>
                <a:ea typeface="+mn-ea"/>
                <a:cs typeface="+mn-cs"/>
              </a:rPr>
              <a:t>πολυεπιστημονικές</a:t>
            </a:r>
            <a:r>
              <a:rPr lang="el-GR" sz="1200" kern="1200" dirty="0">
                <a:solidFill>
                  <a:schemeClr val="tx1"/>
                </a:solidFill>
                <a:effectLst/>
                <a:latin typeface="+mn-lt"/>
                <a:ea typeface="+mn-ea"/>
                <a:cs typeface="+mn-cs"/>
              </a:rPr>
              <a:t> ομάδες.</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41</a:t>
            </a:fld>
            <a:endParaRPr lang="en-US"/>
          </a:p>
        </p:txBody>
      </p:sp>
    </p:spTree>
    <p:extLst>
      <p:ext uri="{BB962C8B-B14F-4D97-AF65-F5344CB8AC3E}">
        <p14:creationId xmlns:p14="http://schemas.microsoft.com/office/powerpoint/2010/main" val="194158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Είναι σημαντικό να κατανοήσουμε τον τρόπο με τον οποίο η μελέτη αυτή διαφοροποιείται από τις προηγούμενες μελέτες, καθώς και γιατί αυτό είναι σημαντικό. Οι περισσότερες μελέτες που αφορούν την ποιότητα ζωής των ανδρών με καρκίνο του προστάτη </a:t>
            </a:r>
            <a:r>
              <a:rPr lang="el-GR" sz="1200" kern="1200" dirty="0" err="1">
                <a:solidFill>
                  <a:schemeClr val="tx1"/>
                </a:solidFill>
                <a:effectLst/>
                <a:latin typeface="+mn-lt"/>
                <a:ea typeface="+mn-ea"/>
                <a:cs typeface="+mn-cs"/>
              </a:rPr>
              <a:t>διεξαγάγονται</a:t>
            </a:r>
            <a:r>
              <a:rPr lang="el-GR" sz="1200" kern="1200" dirty="0">
                <a:solidFill>
                  <a:schemeClr val="tx1"/>
                </a:solidFill>
                <a:effectLst/>
                <a:latin typeface="+mn-lt"/>
                <a:ea typeface="+mn-ea"/>
                <a:cs typeface="+mn-cs"/>
              </a:rPr>
              <a:t> σε κλινικό περιβάλλον. Με άλλα λόγια, στους άνδρες τίθενται ερωτήσεις από κλινικούς ιατρούς ή συμπληρώνουν ερωτηματολόγια κατά την επίσκεψή τους στο νοσοκομείο για θεραπεία ή εξετάσεις. Η διαδικτυακή αυτή έρευνα ολοκληρώνεται από τους άνδρες στον δικό τους χρόνο και στην άνεση των σπιτιών τους. Αυτό σημαίνει ότι πιθανά να έχουν περισσότερο χρόνο να σκεφτούν τις απαντήσεις τους και να αισθάνονται πιο άνετα να εκφράσουν το πώς νιώθουν πραγματικά. Ορισμένες φορές οι άνθρωποι ανησυχούν μήπως φανούν επικριτικοί ή αρνητικοί μπροστά στους ιατρούς τους και το υπόλοιπο προσωπικό υγείας.</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a:t>
            </a:fld>
            <a:endParaRPr lang="en-US"/>
          </a:p>
        </p:txBody>
      </p:sp>
    </p:spTree>
    <p:extLst>
      <p:ext uri="{BB962C8B-B14F-4D97-AF65-F5344CB8AC3E}">
        <p14:creationId xmlns:p14="http://schemas.microsoft.com/office/powerpoint/2010/main" val="211880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5</a:t>
            </a:fld>
            <a:endParaRPr lang="en-US"/>
          </a:p>
        </p:txBody>
      </p:sp>
    </p:spTree>
    <p:extLst>
      <p:ext uri="{BB962C8B-B14F-4D97-AF65-F5344CB8AC3E}">
        <p14:creationId xmlns:p14="http://schemas.microsoft.com/office/powerpoint/2010/main" val="112905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Η έρευνα αυτή παρουσιάζει ένα στιγμιότυπο - μια αντιπροσωπευτική εικόνα μιας ομάδας ανδρών που έχουν υποβληθεί σε θεραπεία για καρκίνο του προστάτη σε όλη την Ευρώπη. Στην έρευνα τέθηκε η ερώτηση: «Πώς είναι η ζωή σας τη δεδομένη στιγμή;»</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Η μελέτη δεν μπορούσε να εξετάσει μεμονωμένα την ιατρική κατάσταση των ερωτηθέντων πριν από τη θεραπεία ή το πώς οι ασθενείς με καρκίνο του προστάτη διαφέρουν γενικότερα από τον πληθυσμό. Αυτό θα αποτελούσε διαφορετικό είδος μελέτης.</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6</a:t>
            </a:fld>
            <a:endParaRPr lang="en-US"/>
          </a:p>
        </p:txBody>
      </p:sp>
    </p:spTree>
    <p:extLst>
      <p:ext uri="{BB962C8B-B14F-4D97-AF65-F5344CB8AC3E}">
        <p14:creationId xmlns:p14="http://schemas.microsoft.com/office/powerpoint/2010/main" val="92758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7</a:t>
            </a:fld>
            <a:endParaRPr lang="en-US"/>
          </a:p>
        </p:txBody>
      </p:sp>
    </p:spTree>
    <p:extLst>
      <p:ext uri="{BB962C8B-B14F-4D97-AF65-F5344CB8AC3E}">
        <p14:creationId xmlns:p14="http://schemas.microsoft.com/office/powerpoint/2010/main" val="37278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Η έρευνα </a:t>
            </a:r>
            <a:r>
              <a:rPr lang="el-GR" sz="1200" kern="1200" dirty="0" err="1">
                <a:solidFill>
                  <a:schemeClr val="tx1"/>
                </a:solidFill>
                <a:effectLst/>
                <a:latin typeface="+mn-lt"/>
                <a:ea typeface="+mn-ea"/>
                <a:cs typeface="+mn-cs"/>
              </a:rPr>
              <a:t>περιελάμβανε</a:t>
            </a:r>
            <a:r>
              <a:rPr lang="el-GR" sz="1200" kern="1200" dirty="0">
                <a:solidFill>
                  <a:schemeClr val="tx1"/>
                </a:solidFill>
                <a:effectLst/>
                <a:latin typeface="+mn-lt"/>
                <a:ea typeface="+mn-ea"/>
                <a:cs typeface="+mn-cs"/>
              </a:rPr>
              <a:t> ερωτήσεις για τη δημιουργία δημογραφικών στοιχείων και μια σειρά ερωτήσεων για τον καθορισμό της υγείας, των καθημερινών δραστηριοτήτων και της ποιότητας ζωής, χρησιμοποιώντας τρία επικυρωμένα μέτρα που χρησιμοποιούνται συνήθως στην έρευνα για την υγεία:</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EQ-5D-5L</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EORTC-QLQ-C30 </a:t>
            </a:r>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EPIC-26</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8</a:t>
            </a:fld>
            <a:endParaRPr lang="en-US"/>
          </a:p>
        </p:txBody>
      </p:sp>
    </p:spTree>
    <p:extLst>
      <p:ext uri="{BB962C8B-B14F-4D97-AF65-F5344CB8AC3E}">
        <p14:creationId xmlns:p14="http://schemas.microsoft.com/office/powerpoint/2010/main" val="398524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Το μέγεθος δείγματος των 3.000 ερωτηθέντων είναι αρκετά μεγάλο και καθιστά τα αποτελέσματα έγκυρα.</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Υπήρξε μεγάλη απόκριση στις 25 χώρες, αλλά </a:t>
            </a:r>
            <a:r>
              <a:rPr lang="el-GR" sz="1200" kern="1200" dirty="0" err="1">
                <a:solidFill>
                  <a:schemeClr val="tx1"/>
                </a:solidFill>
                <a:effectLst/>
                <a:latin typeface="+mn-lt"/>
                <a:ea typeface="+mn-ea"/>
                <a:cs typeface="+mn-cs"/>
              </a:rPr>
              <a:t>υποεκπροσώπηση</a:t>
            </a:r>
            <a:r>
              <a:rPr lang="el-GR" sz="1200" kern="1200" dirty="0">
                <a:solidFill>
                  <a:schemeClr val="tx1"/>
                </a:solidFill>
                <a:effectLst/>
                <a:latin typeface="+mn-lt"/>
                <a:ea typeface="+mn-ea"/>
                <a:cs typeface="+mn-cs"/>
              </a:rPr>
              <a:t> στην Ανατολική Ευρώπη και σχετική </a:t>
            </a:r>
            <a:r>
              <a:rPr lang="el-GR" sz="1200" kern="1200" dirty="0" err="1">
                <a:solidFill>
                  <a:schemeClr val="tx1"/>
                </a:solidFill>
                <a:effectLst/>
                <a:latin typeface="+mn-lt"/>
                <a:ea typeface="+mn-ea"/>
                <a:cs typeface="+mn-cs"/>
              </a:rPr>
              <a:t>υποεκπροσώπηση</a:t>
            </a:r>
            <a:r>
              <a:rPr lang="el-GR" sz="1200" kern="1200" dirty="0">
                <a:solidFill>
                  <a:schemeClr val="tx1"/>
                </a:solidFill>
                <a:effectLst/>
                <a:latin typeface="+mn-lt"/>
                <a:ea typeface="+mn-ea"/>
                <a:cs typeface="+mn-cs"/>
              </a:rPr>
              <a:t> στη Νότια Ευρώπη.</a:t>
            </a:r>
            <a:r>
              <a:rPr lang="en-GB" dirty="0">
                <a:effectLst/>
              </a:rPr>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9</a:t>
            </a:fld>
            <a:endParaRPr lang="en-US"/>
          </a:p>
        </p:txBody>
      </p:sp>
    </p:spTree>
    <p:extLst>
      <p:ext uri="{BB962C8B-B14F-4D97-AF65-F5344CB8AC3E}">
        <p14:creationId xmlns:p14="http://schemas.microsoft.com/office/powerpoint/2010/main" val="350098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50816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1323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66056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38632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1FA7AC5-6045-4418-8E60-F48788734473}" type="datetimeFigureOut">
              <a:rPr lang="en-US" smtClean="0"/>
              <a:t>3/22/21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520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F1FA7AC5-6045-4418-8E60-F48788734473}" type="datetimeFigureOut">
              <a:rPr lang="en-US" smtClean="0"/>
              <a:t>3/22/21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40129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F1FA7AC5-6045-4418-8E60-F48788734473}" type="datetimeFigureOut">
              <a:rPr lang="en-US" smtClean="0"/>
              <a:t>3/22/21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5649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F1FA7AC5-6045-4418-8E60-F48788734473}" type="datetimeFigureOut">
              <a:rPr lang="en-US" smtClean="0"/>
              <a:t>3/22/21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7397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A7AC5-6045-4418-8E60-F48788734473}" type="datetimeFigureOut">
              <a:rPr lang="en-US" smtClean="0"/>
              <a:t>3/22/21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20179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3/22/21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2620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3/22/21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4286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A7AC5-6045-4418-8E60-F48788734473}" type="datetimeFigureOut">
              <a:rPr lang="en-US" smtClean="0"/>
              <a:t>3/22/21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93113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721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latin typeface="Roboto" panose="02000000000000000000" pitchFamily="2" charset="0"/>
                <a:ea typeface="Roboto" panose="02000000000000000000" pitchFamily="2" charset="0"/>
              </a:rPr>
            </a:br>
            <a:r>
              <a:rPr lang="el-GR" sz="5400" dirty="0">
                <a:solidFill>
                  <a:schemeClr val="accent1">
                    <a:lumMod val="50000"/>
                  </a:schemeClr>
                </a:solidFill>
                <a:latin typeface="Roboto" panose="02000000000000000000" pitchFamily="2" charset="0"/>
                <a:ea typeface="Roboto" panose="02000000000000000000" pitchFamily="2" charset="0"/>
              </a:rPr>
              <a:t>Μελέτη </a:t>
            </a:r>
            <a:r>
              <a:rPr lang="en-GB" sz="5400" dirty="0">
                <a:solidFill>
                  <a:schemeClr val="accent1">
                    <a:lumMod val="50000"/>
                  </a:schemeClr>
                </a:solidFill>
                <a:latin typeface="Roboto" panose="02000000000000000000" pitchFamily="2" charset="0"/>
                <a:ea typeface="Roboto" panose="02000000000000000000" pitchFamily="2" charset="0"/>
              </a:rPr>
              <a:t>EUPROMS</a:t>
            </a:r>
          </a:p>
          <a:p>
            <a:r>
              <a:rPr lang="el-GR" sz="2800" dirty="0">
                <a:latin typeface="Roboto" panose="02000000000000000000" pitchFamily="2" charset="0"/>
                <a:ea typeface="Roboto" panose="02000000000000000000" pitchFamily="2" charset="0"/>
              </a:rPr>
              <a:t>Μελέτη έκβασης του </a:t>
            </a:r>
            <a:r>
              <a:rPr lang="en-GB" sz="2800" dirty="0">
                <a:latin typeface="Roboto" panose="02000000000000000000" pitchFamily="2" charset="0"/>
                <a:ea typeface="Roboto" panose="02000000000000000000" pitchFamily="2" charset="0"/>
              </a:rPr>
              <a:t>Europa </a:t>
            </a:r>
            <a:r>
              <a:rPr lang="en-GB" sz="2800" dirty="0" err="1">
                <a:latin typeface="Roboto" panose="02000000000000000000" pitchFamily="2" charset="0"/>
                <a:ea typeface="Roboto" panose="02000000000000000000" pitchFamily="2" charset="0"/>
              </a:rPr>
              <a:t>Uomo</a:t>
            </a:r>
            <a:r>
              <a:rPr lang="en-GB" sz="2800" dirty="0">
                <a:latin typeface="Roboto" panose="02000000000000000000" pitchFamily="2" charset="0"/>
                <a:ea typeface="Roboto" panose="02000000000000000000" pitchFamily="2" charset="0"/>
              </a:rPr>
              <a:t> </a:t>
            </a:r>
            <a:r>
              <a:rPr lang="el-GR" sz="2800" dirty="0">
                <a:latin typeface="Roboto" panose="02000000000000000000" pitchFamily="2" charset="0"/>
                <a:ea typeface="Roboto" panose="02000000000000000000" pitchFamily="2" charset="0"/>
              </a:rPr>
              <a:t>βάσει αναφορών ασθενών</a:t>
            </a:r>
            <a:r>
              <a:rPr lang="en-GB" sz="2800" dirty="0">
                <a:latin typeface="Roboto" panose="02000000000000000000" pitchFamily="2" charset="0"/>
                <a:ea typeface="Roboto" panose="02000000000000000000" pitchFamily="2" charset="0"/>
              </a:rPr>
              <a:t> </a:t>
            </a:r>
          </a:p>
          <a:p>
            <a:endParaRPr lang="en-GB" sz="2400" dirty="0">
              <a:latin typeface="Roboto" panose="02000000000000000000" pitchFamily="2" charset="0"/>
              <a:ea typeface="Roboto" panose="02000000000000000000" pitchFamily="2" charset="0"/>
            </a:endParaRPr>
          </a:p>
          <a:p>
            <a:r>
              <a:rPr lang="el-GR" sz="2300" dirty="0">
                <a:latin typeface="Roboto" panose="02000000000000000000" pitchFamily="2" charset="0"/>
                <a:ea typeface="Roboto" panose="02000000000000000000" pitchFamily="2" charset="0"/>
              </a:rPr>
              <a:t>Η πρώτη έρευνα για την ποιότητα ζωής με καρκίνο του προστάτη που πραγματοποιήθηκε από ασθενείς για ασθενείς</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48365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5" name="Rectangle 14">
            <a:extLst>
              <a:ext uri="{FF2B5EF4-FFF2-40B4-BE49-F238E27FC236}">
                <a16:creationId xmlns:a16="http://schemas.microsoft.com/office/drawing/2014/main" id="{798549FF-D602-B242-9B0B-6BBDEAB1D18B}"/>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6" name="Tekstvak 1">
            <a:extLst>
              <a:ext uri="{FF2B5EF4-FFF2-40B4-BE49-F238E27FC236}">
                <a16:creationId xmlns:a16="http://schemas.microsoft.com/office/drawing/2014/main" id="{38CFD700-E3F4-9C43-B700-0E3404A3B4F9}"/>
              </a:ext>
            </a:extLst>
          </p:cNvPr>
          <p:cNvSpPr txBox="1"/>
          <p:nvPr/>
        </p:nvSpPr>
        <p:spPr>
          <a:xfrm>
            <a:off x="892419" y="187036"/>
            <a:ext cx="6539086" cy="830997"/>
          </a:xfrm>
          <a:prstGeom prst="rect">
            <a:avLst/>
          </a:prstGeom>
          <a:noFill/>
        </p:spPr>
        <p:txBody>
          <a:bodyPr wrap="square" rtlCol="0">
            <a:spAutoFit/>
          </a:bodyPr>
          <a:lstStyle/>
          <a:p>
            <a:r>
              <a:rPr lang="el-GR" sz="4600" dirty="0">
                <a:solidFill>
                  <a:srgbClr val="757070"/>
                </a:solidFill>
                <a:latin typeface="Roboto" panose="02000000000000000000" pitchFamily="2" charset="0"/>
                <a:cs typeface="Apercu Regular"/>
              </a:rPr>
              <a:t>Προφίλ ερωτηθέντων</a:t>
            </a:r>
            <a:endParaRPr lang="en-US" sz="4600" dirty="0">
              <a:solidFill>
                <a:srgbClr val="757070"/>
              </a:solidFill>
              <a:latin typeface="Roboto" panose="02000000000000000000" pitchFamily="2" charset="0"/>
              <a:cs typeface="Apercu Regular"/>
            </a:endParaRPr>
          </a:p>
        </p:txBody>
      </p:sp>
      <p:pic>
        <p:nvPicPr>
          <p:cNvPr id="19" name="Picture 18" descr="Blue logo.png">
            <a:extLst>
              <a:ext uri="{FF2B5EF4-FFF2-40B4-BE49-F238E27FC236}">
                <a16:creationId xmlns:a16="http://schemas.microsoft.com/office/drawing/2014/main" id="{E20118D8-EC83-5945-B210-F6234D9D9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2BBF01DB-7EEC-A743-8ED4-BEFDF3198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19" y="1497439"/>
            <a:ext cx="8841375" cy="4878000"/>
          </a:xfrm>
          <a:prstGeom prst="rect">
            <a:avLst/>
          </a:prstGeom>
        </p:spPr>
      </p:pic>
    </p:spTree>
    <p:extLst>
      <p:ext uri="{BB962C8B-B14F-4D97-AF65-F5344CB8AC3E}">
        <p14:creationId xmlns:p14="http://schemas.microsoft.com/office/powerpoint/2010/main" val="1018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0" name="Rectangle 19">
            <a:extLst>
              <a:ext uri="{FF2B5EF4-FFF2-40B4-BE49-F238E27FC236}">
                <a16:creationId xmlns:a16="http://schemas.microsoft.com/office/drawing/2014/main" id="{3BC76C40-3327-3443-A478-3467DB650E02}"/>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1" name="Tekstvak 1">
            <a:extLst>
              <a:ext uri="{FF2B5EF4-FFF2-40B4-BE49-F238E27FC236}">
                <a16:creationId xmlns:a16="http://schemas.microsoft.com/office/drawing/2014/main" id="{5F7160EC-51F8-9646-9A16-055A71003836}"/>
              </a:ext>
            </a:extLst>
          </p:cNvPr>
          <p:cNvSpPr txBox="1"/>
          <p:nvPr/>
        </p:nvSpPr>
        <p:spPr>
          <a:xfrm>
            <a:off x="892419" y="187036"/>
            <a:ext cx="6539086" cy="830997"/>
          </a:xfrm>
          <a:prstGeom prst="rect">
            <a:avLst/>
          </a:prstGeom>
          <a:noFill/>
        </p:spPr>
        <p:txBody>
          <a:bodyPr wrap="square" rtlCol="0">
            <a:spAutoFit/>
          </a:bodyPr>
          <a:lstStyle/>
          <a:p>
            <a:r>
              <a:rPr lang="el-GR" sz="4600" dirty="0">
                <a:solidFill>
                  <a:srgbClr val="757070"/>
                </a:solidFill>
                <a:latin typeface="Roboto" panose="02000000000000000000" pitchFamily="2" charset="0"/>
                <a:cs typeface="Apercu Regular"/>
              </a:rPr>
              <a:t>Προφίλ ερωτηθέντων</a:t>
            </a:r>
            <a:endParaRPr lang="en-US" sz="4600" dirty="0">
              <a:solidFill>
                <a:srgbClr val="757070"/>
              </a:solidFill>
              <a:latin typeface="Roboto" panose="02000000000000000000" pitchFamily="2" charset="0"/>
              <a:cs typeface="Apercu Regular"/>
            </a:endParaRPr>
          </a:p>
        </p:txBody>
      </p:sp>
      <p:pic>
        <p:nvPicPr>
          <p:cNvPr id="25" name="Picture 24" descr="Blue logo.png">
            <a:extLst>
              <a:ext uri="{FF2B5EF4-FFF2-40B4-BE49-F238E27FC236}">
                <a16:creationId xmlns:a16="http://schemas.microsoft.com/office/drawing/2014/main" id="{8C8F7FF3-1861-1545-AE92-04962B8D9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EA61062B-91BD-8844-A351-9EAB7B71C7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0835" y="1683165"/>
            <a:ext cx="8832167" cy="4370400"/>
          </a:xfrm>
          <a:prstGeom prst="rect">
            <a:avLst/>
          </a:prstGeom>
        </p:spPr>
      </p:pic>
    </p:spTree>
    <p:extLst>
      <p:ext uri="{BB962C8B-B14F-4D97-AF65-F5344CB8AC3E}">
        <p14:creationId xmlns:p14="http://schemas.microsoft.com/office/powerpoint/2010/main" val="112328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graphicFrame>
        <p:nvGraphicFramePr>
          <p:cNvPr id="8" name="Grafiek 7">
            <a:extLst>
              <a:ext uri="{FF2B5EF4-FFF2-40B4-BE49-F238E27FC236}">
                <a16:creationId xmlns:a16="http://schemas.microsoft.com/office/drawing/2014/main" id="{46F60063-DFA1-4031-B50D-786756FCF277}"/>
              </a:ext>
            </a:extLst>
          </p:cNvPr>
          <p:cNvGraphicFramePr>
            <a:graphicFrameLocks/>
          </p:cNvGraphicFramePr>
          <p:nvPr/>
        </p:nvGraphicFramePr>
        <p:xfrm>
          <a:off x="-144109" y="124734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482CFB0B-AAF3-754E-9D2E-55B2296C71AC}"/>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4" name="Tekstvak 1">
            <a:extLst>
              <a:ext uri="{FF2B5EF4-FFF2-40B4-BE49-F238E27FC236}">
                <a16:creationId xmlns:a16="http://schemas.microsoft.com/office/drawing/2014/main" id="{402CAA52-814F-3F4F-95A1-0DD335F497AB}"/>
              </a:ext>
            </a:extLst>
          </p:cNvPr>
          <p:cNvSpPr txBox="1"/>
          <p:nvPr/>
        </p:nvSpPr>
        <p:spPr>
          <a:xfrm>
            <a:off x="892419" y="187036"/>
            <a:ext cx="6539086" cy="830997"/>
          </a:xfrm>
          <a:prstGeom prst="rect">
            <a:avLst/>
          </a:prstGeom>
          <a:noFill/>
        </p:spPr>
        <p:txBody>
          <a:bodyPr wrap="square" rtlCol="0">
            <a:spAutoFit/>
          </a:bodyPr>
          <a:lstStyle/>
          <a:p>
            <a:r>
              <a:rPr lang="el-GR" sz="4600" dirty="0">
                <a:solidFill>
                  <a:srgbClr val="757070"/>
                </a:solidFill>
                <a:latin typeface="Roboto" panose="02000000000000000000" pitchFamily="2" charset="0"/>
                <a:cs typeface="Apercu Regular"/>
              </a:rPr>
              <a:t>Προφίλ θεραπείας</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23EBD8D1-19D3-0241-A46B-C84824BC09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2554" y="1369965"/>
            <a:ext cx="8848495" cy="4683600"/>
          </a:xfrm>
          <a:prstGeom prst="rect">
            <a:avLst/>
          </a:prstGeom>
        </p:spPr>
      </p:pic>
    </p:spTree>
    <p:extLst>
      <p:ext uri="{BB962C8B-B14F-4D97-AF65-F5344CB8AC3E}">
        <p14:creationId xmlns:p14="http://schemas.microsoft.com/office/powerpoint/2010/main" val="67999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l-GR" sz="4600" dirty="0">
                <a:solidFill>
                  <a:srgbClr val="757070"/>
                </a:solidFill>
                <a:latin typeface="Roboto" panose="02000000000000000000" pitchFamily="2" charset="0"/>
                <a:cs typeface="Apercu Regular"/>
              </a:rPr>
              <a:t>Η ανάλυση</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358126"/>
            <a:ext cx="10555166" cy="5786199"/>
          </a:xfrm>
          <a:prstGeom prst="rect">
            <a:avLst/>
          </a:prstGeom>
          <a:noFill/>
        </p:spPr>
        <p:txBody>
          <a:bodyPr wrap="square" rtlCol="0">
            <a:spAutoFit/>
          </a:bodyPr>
          <a:lstStyle/>
          <a:p>
            <a:r>
              <a:rPr lang="el-GR" sz="2300" dirty="0">
                <a:solidFill>
                  <a:schemeClr val="tx1">
                    <a:lumMod val="65000"/>
                    <a:lumOff val="35000"/>
                  </a:schemeClr>
                </a:solidFill>
                <a:latin typeface="Roboto" panose="02000000000000000000" pitchFamily="2" charset="0"/>
              </a:rPr>
              <a:t>Η ανάλυση των δεδομένων πραγματοποιήθηκε από την καθηγήτρια </a:t>
            </a:r>
            <a:r>
              <a:rPr lang="en-GB" sz="2300" dirty="0">
                <a:solidFill>
                  <a:schemeClr val="tx1">
                    <a:lumMod val="65000"/>
                    <a:lumOff val="35000"/>
                  </a:schemeClr>
                </a:solidFill>
                <a:latin typeface="Roboto" panose="02000000000000000000" pitchFamily="2" charset="0"/>
              </a:rPr>
              <a:t>Monique </a:t>
            </a:r>
            <a:r>
              <a:rPr lang="en-GB" sz="2300" dirty="0" err="1">
                <a:solidFill>
                  <a:schemeClr val="tx1">
                    <a:lumMod val="65000"/>
                    <a:lumOff val="35000"/>
                  </a:schemeClr>
                </a:solidFill>
                <a:latin typeface="Roboto" panose="02000000000000000000" pitchFamily="2" charset="0"/>
              </a:rPr>
              <a:t>Roobol</a:t>
            </a:r>
            <a:r>
              <a:rPr lang="en-GB" sz="2300" dirty="0">
                <a:solidFill>
                  <a:schemeClr val="tx1">
                    <a:lumMod val="65000"/>
                    <a:lumOff val="35000"/>
                  </a:schemeClr>
                </a:solidFill>
                <a:latin typeface="Roboto" panose="02000000000000000000" pitchFamily="2" charset="0"/>
              </a:rPr>
              <a:t> </a:t>
            </a:r>
            <a:r>
              <a:rPr lang="el-GR" sz="2300" dirty="0">
                <a:solidFill>
                  <a:schemeClr val="tx1">
                    <a:lumMod val="65000"/>
                    <a:lumOff val="35000"/>
                  </a:schemeClr>
                </a:solidFill>
                <a:latin typeface="Roboto" panose="02000000000000000000" pitchFamily="2" charset="0"/>
              </a:rPr>
              <a:t>και την ομάδα της στο Τμήμα Ουρολογίας του </a:t>
            </a:r>
            <a:r>
              <a:rPr lang="en-GB" sz="2300" dirty="0">
                <a:solidFill>
                  <a:schemeClr val="tx1">
                    <a:lumMod val="65000"/>
                    <a:lumOff val="35000"/>
                  </a:schemeClr>
                </a:solidFill>
                <a:latin typeface="Roboto" panose="02000000000000000000" pitchFamily="2" charset="0"/>
              </a:rPr>
              <a:t>Erasmus University Medical Centre </a:t>
            </a:r>
            <a:r>
              <a:rPr lang="el-GR" sz="2300" dirty="0">
                <a:solidFill>
                  <a:schemeClr val="tx1">
                    <a:lumMod val="65000"/>
                    <a:lumOff val="35000"/>
                  </a:schemeClr>
                </a:solidFill>
                <a:latin typeface="Roboto" panose="02000000000000000000" pitchFamily="2" charset="0"/>
              </a:rPr>
              <a:t>στο Ρότερνταμ.</a:t>
            </a:r>
          </a:p>
          <a:p>
            <a:endParaRPr lang="el-GR" sz="2300" dirty="0">
              <a:solidFill>
                <a:schemeClr val="tx1">
                  <a:lumMod val="65000"/>
                  <a:lumOff val="35000"/>
                </a:schemeClr>
              </a:solidFill>
              <a:latin typeface="Roboto" panose="02000000000000000000" pitchFamily="2" charset="0"/>
            </a:endParaRPr>
          </a:p>
          <a:p>
            <a:r>
              <a:rPr lang="el-GR" sz="2300" dirty="0">
                <a:solidFill>
                  <a:schemeClr val="tx1">
                    <a:lumMod val="65000"/>
                    <a:lumOff val="35000"/>
                  </a:schemeClr>
                </a:solidFill>
                <a:latin typeface="Roboto" panose="02000000000000000000" pitchFamily="2" charset="0"/>
              </a:rPr>
              <a:t>Η ανάλυσή τους παρείχε τα ευρήματα που παρουσιάζονται εδώ αλλά και σε επιστημονικές εργασίες.</a:t>
            </a:r>
          </a:p>
          <a:p>
            <a:endParaRPr lang="el-GR" sz="2300" dirty="0">
              <a:solidFill>
                <a:schemeClr val="tx1">
                  <a:lumMod val="65000"/>
                  <a:lumOff val="35000"/>
                </a:schemeClr>
              </a:solidFill>
              <a:latin typeface="Roboto" panose="02000000000000000000" pitchFamily="2" charset="0"/>
            </a:endParaRPr>
          </a:p>
          <a:p>
            <a:r>
              <a:rPr lang="el-GR" sz="2300" dirty="0">
                <a:solidFill>
                  <a:schemeClr val="tx1">
                    <a:lumMod val="65000"/>
                    <a:lumOff val="35000"/>
                  </a:schemeClr>
                </a:solidFill>
                <a:latin typeface="Roboto" panose="02000000000000000000" pitchFamily="2" charset="0"/>
              </a:rPr>
              <a:t>Ορισμένα από τα ευρήματα που παρουσιάζονται εδώ βασίζονται σε μη επεξεργασμένες απαντήσεις της έρευνας και η στατιστική τους σημασία δεν έχει υπολογιστεί ή δεν εμφανίζεται.</a:t>
            </a:r>
          </a:p>
          <a:p>
            <a:endParaRPr lang="el-GR" sz="2300" dirty="0">
              <a:solidFill>
                <a:schemeClr val="tx1">
                  <a:lumMod val="65000"/>
                  <a:lumOff val="35000"/>
                </a:schemeClr>
              </a:solidFill>
              <a:latin typeface="Roboto" panose="02000000000000000000" pitchFamily="2" charset="0"/>
            </a:endParaRPr>
          </a:p>
          <a:p>
            <a:r>
              <a:rPr lang="el-GR" sz="2300" dirty="0">
                <a:solidFill>
                  <a:schemeClr val="tx1">
                    <a:lumMod val="65000"/>
                    <a:lumOff val="35000"/>
                  </a:schemeClr>
                </a:solidFill>
                <a:latin typeface="Roboto" panose="02000000000000000000" pitchFamily="2" charset="0"/>
              </a:rPr>
              <a:t>Ωστόσο, όλα τα ευρήματα βοηθούν στην παροχή ζωτικών πληροφοριών για τη λήψη κλινικών αποφάσεων, γεγονός που τα καθιστά κλινικά συναφή.</a:t>
            </a:r>
          </a:p>
          <a:p>
            <a:endParaRPr lang="el-GR" sz="2300" dirty="0">
              <a:solidFill>
                <a:schemeClr val="tx1">
                  <a:lumMod val="65000"/>
                  <a:lumOff val="35000"/>
                </a:schemeClr>
              </a:solidFill>
              <a:latin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298451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4" name="Rectangle 3">
            <a:extLst>
              <a:ext uri="{FF2B5EF4-FFF2-40B4-BE49-F238E27FC236}">
                <a16:creationId xmlns:a16="http://schemas.microsoft.com/office/drawing/2014/main" id="{31CF265C-5702-9E41-B739-2041CD7F35AF}"/>
              </a:ext>
            </a:extLst>
          </p:cNvPr>
          <p:cNvSpPr/>
          <p:nvPr/>
        </p:nvSpPr>
        <p:spPr>
          <a:xfrm>
            <a:off x="832335" y="857143"/>
            <a:ext cx="6617776" cy="1354217"/>
          </a:xfrm>
          <a:prstGeom prst="rect">
            <a:avLst/>
          </a:prstGeom>
        </p:spPr>
        <p:txBody>
          <a:bodyPr wrap="square">
            <a:spAutoFit/>
          </a:bodyPr>
          <a:lstStyle/>
          <a:p>
            <a:r>
              <a:rPr lang="el-GR" sz="5400" dirty="0">
                <a:solidFill>
                  <a:schemeClr val="accent1">
                    <a:lumMod val="50000"/>
                  </a:schemeClr>
                </a:solidFill>
                <a:latin typeface="Roboto" panose="02000000000000000000" pitchFamily="2" charset="0"/>
              </a:rPr>
              <a:t>Μελέτη </a:t>
            </a:r>
            <a:r>
              <a:rPr lang="en-GB" sz="5400" dirty="0">
                <a:solidFill>
                  <a:schemeClr val="accent1">
                    <a:lumMod val="50000"/>
                  </a:schemeClr>
                </a:solidFill>
                <a:latin typeface="Roboto" panose="02000000000000000000" pitchFamily="2" charset="0"/>
              </a:rPr>
              <a:t>EUPROMS</a:t>
            </a:r>
          </a:p>
          <a:p>
            <a:r>
              <a:rPr lang="el-GR" sz="2800" dirty="0">
                <a:latin typeface="Roboto" panose="02000000000000000000" pitchFamily="2" charset="0"/>
              </a:rPr>
              <a:t>Αποτελέσματα: γενική ποιότητα ζωής</a:t>
            </a:r>
            <a:endParaRPr lang="en-GB" sz="2800" dirty="0">
              <a:latin typeface="Roboto" panose="02000000000000000000" pitchFamily="2" charset="0"/>
            </a:endParaRPr>
          </a:p>
        </p:txBody>
      </p:sp>
    </p:spTree>
    <p:extLst>
      <p:ext uri="{BB962C8B-B14F-4D97-AF65-F5344CB8AC3E}">
        <p14:creationId xmlns:p14="http://schemas.microsoft.com/office/powerpoint/2010/main" val="274066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9FF0AA7B-182B-BA4B-80C0-E8320F514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76" y="1507826"/>
            <a:ext cx="11044721" cy="3484800"/>
          </a:xfrm>
          <a:prstGeom prst="rect">
            <a:avLst/>
          </a:prstGeom>
        </p:spPr>
      </p:pic>
    </p:spTree>
    <p:extLst>
      <p:ext uri="{BB962C8B-B14F-4D97-AF65-F5344CB8AC3E}">
        <p14:creationId xmlns:p14="http://schemas.microsoft.com/office/powerpoint/2010/main" val="101699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6572493F-203E-3C4A-ADA1-69073D020E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673" y="820228"/>
            <a:ext cx="9580653" cy="4856400"/>
          </a:xfrm>
          <a:prstGeom prst="rect">
            <a:avLst/>
          </a:prstGeom>
        </p:spPr>
      </p:pic>
    </p:spTree>
    <p:extLst>
      <p:ext uri="{BB962C8B-B14F-4D97-AF65-F5344CB8AC3E}">
        <p14:creationId xmlns:p14="http://schemas.microsoft.com/office/powerpoint/2010/main" val="44778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984738" y="180753"/>
            <a:ext cx="10858152"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l-GR" sz="5400" dirty="0">
                <a:solidFill>
                  <a:schemeClr val="accent1">
                    <a:lumMod val="50000"/>
                  </a:schemeClr>
                </a:solidFill>
                <a:latin typeface="Roboto" panose="02000000000000000000" pitchFamily="2" charset="0"/>
              </a:rPr>
              <a:t>Μελέτη </a:t>
            </a:r>
            <a:r>
              <a:rPr lang="en-GB" sz="5400" dirty="0">
                <a:solidFill>
                  <a:schemeClr val="accent1">
                    <a:lumMod val="50000"/>
                  </a:schemeClr>
                </a:solidFill>
                <a:latin typeface="Roboto" panose="02000000000000000000" pitchFamily="2" charset="0"/>
              </a:rPr>
              <a:t>EUPROMS</a:t>
            </a:r>
          </a:p>
          <a:p>
            <a:r>
              <a:rPr lang="el-GR" sz="2800" dirty="0">
                <a:latin typeface="Roboto" panose="02000000000000000000" pitchFamily="2" charset="0"/>
              </a:rPr>
              <a:t>Αποτελέσματα: Δυσφορία, κόπωση, αϋπνία</a:t>
            </a:r>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66451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8D43BC91-E707-CB49-9278-C9EA2F9A8B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878" y="1070111"/>
            <a:ext cx="9574244" cy="4737600"/>
          </a:xfrm>
          <a:prstGeom prst="rect">
            <a:avLst/>
          </a:prstGeom>
        </p:spPr>
      </p:pic>
    </p:spTree>
    <p:extLst>
      <p:ext uri="{BB962C8B-B14F-4D97-AF65-F5344CB8AC3E}">
        <p14:creationId xmlns:p14="http://schemas.microsoft.com/office/powerpoint/2010/main" val="279843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AE92C61-8B8E-FC41-8FF8-1B74784EA4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1321" y="1193400"/>
            <a:ext cx="9569358" cy="4471200"/>
          </a:xfrm>
          <a:prstGeom prst="rect">
            <a:avLst/>
          </a:prstGeom>
        </p:spPr>
      </p:pic>
    </p:spTree>
    <p:extLst>
      <p:ext uri="{BB962C8B-B14F-4D97-AF65-F5344CB8AC3E}">
        <p14:creationId xmlns:p14="http://schemas.microsoft.com/office/powerpoint/2010/main" val="346829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8394364" cy="1508105"/>
          </a:xfrm>
          <a:prstGeom prst="rect">
            <a:avLst/>
          </a:prstGeom>
          <a:noFill/>
        </p:spPr>
        <p:txBody>
          <a:bodyPr wrap="square" rtlCol="0">
            <a:spAutoFit/>
          </a:bodyPr>
          <a:lstStyle/>
          <a:p>
            <a:pPr algn="ctr"/>
            <a:r>
              <a:rPr lang="el-GR" sz="4600" dirty="0">
                <a:solidFill>
                  <a:srgbClr val="757070"/>
                </a:solidFill>
                <a:latin typeface="Roboto" panose="02000000000000000000" pitchFamily="2" charset="0"/>
                <a:ea typeface="Roboto" panose="02000000000000000000" pitchFamily="2" charset="0"/>
                <a:cs typeface="Apercu Regular"/>
              </a:rPr>
              <a:t>Σχετικά με την παρουσίαση</a:t>
            </a:r>
          </a:p>
          <a:p>
            <a:pPr algn="ctr"/>
            <a:endParaRPr lang="el-GR"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631763"/>
          </a:xfrm>
          <a:prstGeom prst="rect">
            <a:avLst/>
          </a:prstGeom>
          <a:noFill/>
        </p:spPr>
        <p:txBody>
          <a:bodyPr wrap="square" rtlCol="0">
            <a:spAutoFit/>
          </a:bodyPr>
          <a:lstStyle/>
          <a:p>
            <a:r>
              <a:rPr lang="el-GR" sz="2300" dirty="0">
                <a:solidFill>
                  <a:schemeClr val="tx1">
                    <a:lumMod val="65000"/>
                    <a:lumOff val="35000"/>
                  </a:schemeClr>
                </a:solidFill>
                <a:latin typeface="Roboto" panose="02000000000000000000" pitchFamily="2" charset="0"/>
                <a:ea typeface="Roboto" panose="02000000000000000000" pitchFamily="2" charset="0"/>
              </a:rPr>
              <a:t>Αυτή η παρουσίαση απευθύνεται σε ομάδες ασθενών με καρκίνο του προστάτη και στο ευρύ κοινό</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l-GR" sz="2300" dirty="0">
                <a:solidFill>
                  <a:schemeClr val="tx1">
                    <a:lumMod val="65000"/>
                    <a:lumOff val="35000"/>
                  </a:schemeClr>
                </a:solidFill>
                <a:latin typeface="Roboto" panose="02000000000000000000" pitchFamily="2" charset="0"/>
                <a:ea typeface="Roboto" panose="02000000000000000000" pitchFamily="2" charset="0"/>
              </a:rPr>
              <a:t>Μπορείτε να δημοσιεύετε τα αποτελέσματα χωρίς άδεια, αλλά θα πρέπει πάντα να γίνεται μνεία στη μελέτη </a:t>
            </a:r>
            <a:r>
              <a:rPr lang="en-GB" sz="2300" dirty="0">
                <a:solidFill>
                  <a:schemeClr val="tx1">
                    <a:lumMod val="65000"/>
                    <a:lumOff val="35000"/>
                  </a:schemeClr>
                </a:solidFill>
                <a:latin typeface="Roboto" panose="02000000000000000000" pitchFamily="2" charset="0"/>
                <a:ea typeface="Roboto" panose="02000000000000000000" pitchFamily="2" charset="0"/>
              </a:rPr>
              <a:t>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l-GR" sz="2300" dirty="0">
                <a:solidFill>
                  <a:schemeClr val="tx1">
                    <a:lumMod val="65000"/>
                    <a:lumOff val="35000"/>
                  </a:schemeClr>
                </a:solidFill>
                <a:latin typeface="Roboto" panose="02000000000000000000" pitchFamily="2" charset="0"/>
                <a:ea typeface="Roboto" panose="02000000000000000000" pitchFamily="2" charset="0"/>
              </a:rPr>
              <a:t>Εάν </a:t>
            </a:r>
            <a:r>
              <a:rPr lang="el-GR" sz="2300" dirty="0" err="1">
                <a:solidFill>
                  <a:schemeClr val="tx1">
                    <a:lumMod val="65000"/>
                    <a:lumOff val="35000"/>
                  </a:schemeClr>
                </a:solidFill>
                <a:latin typeface="Roboto" panose="02000000000000000000" pitchFamily="2" charset="0"/>
                <a:ea typeface="Roboto" panose="02000000000000000000" pitchFamily="2" charset="0"/>
              </a:rPr>
              <a:t>αναπαράξετε</a:t>
            </a:r>
            <a:r>
              <a:rPr lang="el-GR" sz="2300" dirty="0">
                <a:solidFill>
                  <a:schemeClr val="tx1">
                    <a:lumMod val="65000"/>
                    <a:lumOff val="35000"/>
                  </a:schemeClr>
                </a:solidFill>
                <a:latin typeface="Roboto" panose="02000000000000000000" pitchFamily="2" charset="0"/>
                <a:ea typeface="Roboto" panose="02000000000000000000" pitchFamily="2" charset="0"/>
              </a:rPr>
              <a:t> οποιοδήποτε από τα γραφήματα, πρέπει να γίνεται μνεία στη μελέτη </a:t>
            </a:r>
            <a:r>
              <a:rPr lang="en-GB" sz="2300" dirty="0">
                <a:solidFill>
                  <a:schemeClr val="tx1">
                    <a:lumMod val="65000"/>
                    <a:lumOff val="35000"/>
                  </a:schemeClr>
                </a:solidFill>
                <a:latin typeface="Roboto" panose="02000000000000000000" pitchFamily="2" charset="0"/>
                <a:ea typeface="Roboto" panose="02000000000000000000" pitchFamily="2" charset="0"/>
              </a:rPr>
              <a:t>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0171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DE61694C-2671-234F-AB0E-99ECE7A8A8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564" y="1002153"/>
            <a:ext cx="9568848" cy="4982400"/>
          </a:xfrm>
          <a:prstGeom prst="rect">
            <a:avLst/>
          </a:prstGeom>
        </p:spPr>
      </p:pic>
    </p:spTree>
    <p:extLst>
      <p:ext uri="{BB962C8B-B14F-4D97-AF65-F5344CB8AC3E}">
        <p14:creationId xmlns:p14="http://schemas.microsoft.com/office/powerpoint/2010/main" val="983718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l-GR" sz="5400" dirty="0">
                <a:solidFill>
                  <a:schemeClr val="accent1">
                    <a:lumMod val="50000"/>
                  </a:schemeClr>
                </a:solidFill>
                <a:latin typeface="Roboto" panose="02000000000000000000" pitchFamily="2" charset="0"/>
              </a:rPr>
              <a:t>Μελέτη </a:t>
            </a:r>
            <a:r>
              <a:rPr lang="en-GB" sz="5400" dirty="0">
                <a:solidFill>
                  <a:schemeClr val="accent1">
                    <a:lumMod val="50000"/>
                  </a:schemeClr>
                </a:solidFill>
                <a:latin typeface="Roboto" panose="02000000000000000000" pitchFamily="2" charset="0"/>
              </a:rPr>
              <a:t>EUPROMS</a:t>
            </a:r>
          </a:p>
          <a:p>
            <a:r>
              <a:rPr lang="el-GR" sz="2800" dirty="0">
                <a:latin typeface="Roboto" panose="02000000000000000000" pitchFamily="2" charset="0"/>
              </a:rPr>
              <a:t>Αποτελέσματα: ψυχική υγεία</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146129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5B039237-E3AE-5D49-9818-82A45AAB4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2590" y="669144"/>
            <a:ext cx="7107810" cy="5943600"/>
          </a:xfrm>
          <a:prstGeom prst="rect">
            <a:avLst/>
          </a:prstGeom>
        </p:spPr>
      </p:pic>
    </p:spTree>
    <p:extLst>
      <p:ext uri="{BB962C8B-B14F-4D97-AF65-F5344CB8AC3E}">
        <p14:creationId xmlns:p14="http://schemas.microsoft.com/office/powerpoint/2010/main" val="827728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8098B39B-FBA6-A44F-B337-CC86C10756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693" y="662182"/>
            <a:ext cx="7504707" cy="5706165"/>
          </a:xfrm>
          <a:prstGeom prst="rect">
            <a:avLst/>
          </a:prstGeom>
        </p:spPr>
      </p:pic>
    </p:spTree>
    <p:extLst>
      <p:ext uri="{BB962C8B-B14F-4D97-AF65-F5344CB8AC3E}">
        <p14:creationId xmlns:p14="http://schemas.microsoft.com/office/powerpoint/2010/main" val="427226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BD899756-1377-8D47-8C62-96FEEEC39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026" y="1024578"/>
            <a:ext cx="8564797" cy="5138878"/>
          </a:xfrm>
          <a:prstGeom prst="rect">
            <a:avLst/>
          </a:prstGeom>
        </p:spPr>
      </p:pic>
    </p:spTree>
    <p:extLst>
      <p:ext uri="{BB962C8B-B14F-4D97-AF65-F5344CB8AC3E}">
        <p14:creationId xmlns:p14="http://schemas.microsoft.com/office/powerpoint/2010/main" val="354844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D949AC97-987E-2245-8BFB-020D23F2C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1168" y="1035000"/>
            <a:ext cx="8929389" cy="4788000"/>
          </a:xfrm>
          <a:prstGeom prst="rect">
            <a:avLst/>
          </a:prstGeom>
        </p:spPr>
      </p:pic>
    </p:spTree>
    <p:extLst>
      <p:ext uri="{BB962C8B-B14F-4D97-AF65-F5344CB8AC3E}">
        <p14:creationId xmlns:p14="http://schemas.microsoft.com/office/powerpoint/2010/main" val="60399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l-GR" sz="5400" dirty="0">
                <a:solidFill>
                  <a:schemeClr val="accent1">
                    <a:lumMod val="50000"/>
                  </a:schemeClr>
                </a:solidFill>
                <a:latin typeface="Roboto" panose="02000000000000000000" pitchFamily="2" charset="0"/>
              </a:rPr>
              <a:t>Μελέτη </a:t>
            </a:r>
            <a:r>
              <a:rPr lang="en-GB" sz="5400" dirty="0">
                <a:solidFill>
                  <a:schemeClr val="accent1">
                    <a:lumMod val="50000"/>
                  </a:schemeClr>
                </a:solidFill>
                <a:latin typeface="Roboto" panose="02000000000000000000" pitchFamily="2" charset="0"/>
              </a:rPr>
              <a:t>EUPROMS</a:t>
            </a:r>
            <a:endParaRPr lang="en-GB" dirty="0">
              <a:latin typeface="Roboto" panose="02000000000000000000" pitchFamily="2" charset="0"/>
            </a:endParaRPr>
          </a:p>
          <a:p>
            <a:r>
              <a:rPr lang="el-GR" sz="2800" dirty="0">
                <a:latin typeface="Roboto" panose="02000000000000000000" pitchFamily="2" charset="0"/>
              </a:rPr>
              <a:t>Αποτελέσματα: σεξουαλική λειτουργία</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2040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095A7FB9-01D7-6748-B531-70A401E32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807" y="754200"/>
            <a:ext cx="7976267" cy="5349600"/>
          </a:xfrm>
          <a:prstGeom prst="rect">
            <a:avLst/>
          </a:prstGeom>
        </p:spPr>
      </p:pic>
    </p:spTree>
    <p:extLst>
      <p:ext uri="{BB962C8B-B14F-4D97-AF65-F5344CB8AC3E}">
        <p14:creationId xmlns:p14="http://schemas.microsoft.com/office/powerpoint/2010/main" val="1419523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53555EC9-B83E-8446-AF99-45E0B54A37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5008" y="754452"/>
            <a:ext cx="8841984" cy="5716800"/>
          </a:xfrm>
          <a:prstGeom prst="rect">
            <a:avLst/>
          </a:prstGeom>
        </p:spPr>
      </p:pic>
    </p:spTree>
    <p:extLst>
      <p:ext uri="{BB962C8B-B14F-4D97-AF65-F5344CB8AC3E}">
        <p14:creationId xmlns:p14="http://schemas.microsoft.com/office/powerpoint/2010/main" val="1118225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AFF373F1-F0A1-764C-BED0-113B329133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672" y="968400"/>
            <a:ext cx="9578174" cy="4921200"/>
          </a:xfrm>
          <a:prstGeom prst="rect">
            <a:avLst/>
          </a:prstGeom>
        </p:spPr>
      </p:pic>
    </p:spTree>
    <p:extLst>
      <p:ext uri="{BB962C8B-B14F-4D97-AF65-F5344CB8AC3E}">
        <p14:creationId xmlns:p14="http://schemas.microsoft.com/office/powerpoint/2010/main" val="246868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latin typeface="Roboto" panose="02000000000000000000" pitchFamily="2" charset="0"/>
                <a:ea typeface="Roboto" panose="02000000000000000000" pitchFamily="2" charset="0"/>
              </a:rPr>
            </a:br>
            <a:r>
              <a:rPr lang="el-GR" sz="5400" dirty="0">
                <a:solidFill>
                  <a:schemeClr val="accent1">
                    <a:lumMod val="50000"/>
                  </a:schemeClr>
                </a:solidFill>
                <a:latin typeface="Roboto" panose="02000000000000000000" pitchFamily="2" charset="0"/>
                <a:ea typeface="Roboto" panose="02000000000000000000" pitchFamily="2" charset="0"/>
              </a:rPr>
              <a:t>Μελέτη </a:t>
            </a:r>
            <a:r>
              <a:rPr lang="en-GB" sz="5400" dirty="0">
                <a:solidFill>
                  <a:schemeClr val="accent1">
                    <a:lumMod val="50000"/>
                  </a:schemeClr>
                </a:solidFill>
                <a:latin typeface="Roboto" panose="02000000000000000000" pitchFamily="2" charset="0"/>
                <a:ea typeface="Roboto" panose="02000000000000000000" pitchFamily="2" charset="0"/>
              </a:rPr>
              <a:t>EUPROMS</a:t>
            </a:r>
          </a:p>
          <a:p>
            <a:pPr>
              <a:spcAft>
                <a:spcPts val="1200"/>
              </a:spcAft>
            </a:pPr>
            <a:r>
              <a:rPr lang="el-GR" sz="2800" dirty="0">
                <a:latin typeface="Roboto" panose="02000000000000000000" pitchFamily="2" charset="0"/>
                <a:ea typeface="Roboto" panose="02000000000000000000" pitchFamily="2" charset="0"/>
              </a:rPr>
              <a:t>Γενικές πληροφορίες</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7842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734861D4-91D1-364E-B3FD-693C9BA3C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5083" y="684000"/>
            <a:ext cx="7220408" cy="5490000"/>
          </a:xfrm>
          <a:prstGeom prst="rect">
            <a:avLst/>
          </a:prstGeom>
        </p:spPr>
      </p:pic>
    </p:spTree>
    <p:extLst>
      <p:ext uri="{BB962C8B-B14F-4D97-AF65-F5344CB8AC3E}">
        <p14:creationId xmlns:p14="http://schemas.microsoft.com/office/powerpoint/2010/main" val="252313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91C9F5D3-7865-0541-9410-BED50E0280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789" y="1825565"/>
            <a:ext cx="9768421" cy="2880000"/>
          </a:xfrm>
          <a:prstGeom prst="rect">
            <a:avLst/>
          </a:prstGeom>
        </p:spPr>
      </p:pic>
    </p:spTree>
    <p:extLst>
      <p:ext uri="{BB962C8B-B14F-4D97-AF65-F5344CB8AC3E}">
        <p14:creationId xmlns:p14="http://schemas.microsoft.com/office/powerpoint/2010/main" val="368026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l-GR" sz="5400" dirty="0">
                <a:solidFill>
                  <a:schemeClr val="accent1">
                    <a:lumMod val="50000"/>
                  </a:schemeClr>
                </a:solidFill>
                <a:latin typeface="Roboto" panose="02000000000000000000" pitchFamily="2" charset="0"/>
              </a:rPr>
              <a:t>Μελέτη </a:t>
            </a:r>
            <a:r>
              <a:rPr lang="en-GB" sz="5400" dirty="0">
                <a:solidFill>
                  <a:schemeClr val="accent1">
                    <a:lumMod val="50000"/>
                  </a:schemeClr>
                </a:solidFill>
                <a:latin typeface="Roboto" panose="02000000000000000000" pitchFamily="2" charset="0"/>
              </a:rPr>
              <a:t>EUPROMS</a:t>
            </a:r>
          </a:p>
          <a:p>
            <a:r>
              <a:rPr lang="el-GR" sz="2800" dirty="0">
                <a:latin typeface="Roboto" panose="02000000000000000000" pitchFamily="2" charset="0"/>
              </a:rPr>
              <a:t>Αποτελέσματα: ακράτεια ούρων</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98113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6753DE11-797E-464D-8758-EE1C914A4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3323" y="694800"/>
            <a:ext cx="7928785" cy="5358765"/>
          </a:xfrm>
          <a:prstGeom prst="rect">
            <a:avLst/>
          </a:prstGeom>
        </p:spPr>
      </p:pic>
    </p:spTree>
    <p:extLst>
      <p:ext uri="{BB962C8B-B14F-4D97-AF65-F5344CB8AC3E}">
        <p14:creationId xmlns:p14="http://schemas.microsoft.com/office/powerpoint/2010/main" val="20293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1CCBFB51-F092-6545-8517-71804C166F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145" y="824066"/>
            <a:ext cx="8794460" cy="4852116"/>
          </a:xfrm>
          <a:prstGeom prst="rect">
            <a:avLst/>
          </a:prstGeom>
        </p:spPr>
      </p:pic>
    </p:spTree>
    <p:extLst>
      <p:ext uri="{BB962C8B-B14F-4D97-AF65-F5344CB8AC3E}">
        <p14:creationId xmlns:p14="http://schemas.microsoft.com/office/powerpoint/2010/main" val="49234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C776A6DC-F206-CC40-9A2B-8A2192EDE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853" y="687600"/>
            <a:ext cx="8266502" cy="5387479"/>
          </a:xfrm>
          <a:prstGeom prst="rect">
            <a:avLst/>
          </a:prstGeom>
        </p:spPr>
      </p:pic>
    </p:spTree>
    <p:extLst>
      <p:ext uri="{BB962C8B-B14F-4D97-AF65-F5344CB8AC3E}">
        <p14:creationId xmlns:p14="http://schemas.microsoft.com/office/powerpoint/2010/main" val="345010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67C7101C-8BD6-A94C-9DDB-B682897CED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7498" y="1166400"/>
            <a:ext cx="8897003" cy="4525200"/>
          </a:xfrm>
          <a:prstGeom prst="rect">
            <a:avLst/>
          </a:prstGeom>
        </p:spPr>
      </p:pic>
    </p:spTree>
    <p:extLst>
      <p:ext uri="{BB962C8B-B14F-4D97-AF65-F5344CB8AC3E}">
        <p14:creationId xmlns:p14="http://schemas.microsoft.com/office/powerpoint/2010/main" val="1026277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C0093F26-0698-684C-922A-D67A0EDF4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4899" y="653565"/>
            <a:ext cx="6975501" cy="5400000"/>
          </a:xfrm>
          <a:prstGeom prst="rect">
            <a:avLst/>
          </a:prstGeom>
        </p:spPr>
      </p:pic>
    </p:spTree>
    <p:extLst>
      <p:ext uri="{BB962C8B-B14F-4D97-AF65-F5344CB8AC3E}">
        <p14:creationId xmlns:p14="http://schemas.microsoft.com/office/powerpoint/2010/main" val="3660636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l-GR" sz="5400" dirty="0">
                <a:solidFill>
                  <a:schemeClr val="accent1">
                    <a:lumMod val="50000"/>
                  </a:schemeClr>
                </a:solidFill>
                <a:latin typeface="Roboto" panose="02000000000000000000" pitchFamily="2" charset="0"/>
              </a:rPr>
              <a:t>Μελέτη </a:t>
            </a:r>
            <a:r>
              <a:rPr lang="en-GB" sz="5400" dirty="0">
                <a:solidFill>
                  <a:schemeClr val="accent1">
                    <a:lumMod val="50000"/>
                  </a:schemeClr>
                </a:solidFill>
                <a:latin typeface="Roboto" panose="02000000000000000000" pitchFamily="2" charset="0"/>
              </a:rPr>
              <a:t>EUPROMS</a:t>
            </a:r>
            <a:endParaRPr lang="en-GB" dirty="0">
              <a:latin typeface="Roboto" panose="02000000000000000000" pitchFamily="2" charset="0"/>
            </a:endParaRPr>
          </a:p>
          <a:p>
            <a:r>
              <a:rPr lang="el-GR" sz="2800" dirty="0">
                <a:latin typeface="Roboto" panose="02000000000000000000" pitchFamily="2" charset="0"/>
              </a:rPr>
              <a:t>Τα συμπεράσματα που προκύπτουν</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969495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8" y="187036"/>
            <a:ext cx="9617085" cy="1508105"/>
          </a:xfrm>
          <a:prstGeom prst="rect">
            <a:avLst/>
          </a:prstGeom>
          <a:noFill/>
        </p:spPr>
        <p:txBody>
          <a:bodyPr wrap="square" rtlCol="0">
            <a:spAutoFit/>
          </a:bodyPr>
          <a:lstStyle/>
          <a:p>
            <a:r>
              <a:rPr lang="el-GR" sz="4600" dirty="0">
                <a:solidFill>
                  <a:srgbClr val="757070"/>
                </a:solidFill>
                <a:latin typeface="Roboto" panose="02000000000000000000" pitchFamily="2" charset="0"/>
                <a:cs typeface="Apercu Regular"/>
              </a:rPr>
              <a:t>Τα συμπεράσματα που προκύπτουν</a:t>
            </a:r>
          </a:p>
          <a:p>
            <a:endParaRPr lang="el-GR"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E3DD897B-294C-1C4B-B7EA-A9DF4E0157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18" y="1462353"/>
            <a:ext cx="8109913" cy="4824000"/>
          </a:xfrm>
          <a:prstGeom prst="rect">
            <a:avLst/>
          </a:prstGeom>
        </p:spPr>
      </p:pic>
    </p:spTree>
    <p:extLst>
      <p:ext uri="{BB962C8B-B14F-4D97-AF65-F5344CB8AC3E}">
        <p14:creationId xmlns:p14="http://schemas.microsoft.com/office/powerpoint/2010/main" val="388092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8" y="187036"/>
            <a:ext cx="9359817"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l-GR" sz="4600" dirty="0">
                <a:solidFill>
                  <a:srgbClr val="757070"/>
                </a:solidFill>
                <a:latin typeface="Roboto" panose="02000000000000000000" pitchFamily="2" charset="0"/>
                <a:ea typeface="Roboto" panose="02000000000000000000" pitchFamily="2" charset="0"/>
                <a:cs typeface="Apercu Regular"/>
              </a:rPr>
              <a:t>Γενικές πληροφορίες</a:t>
            </a:r>
            <a:r>
              <a:rPr lang="en-US" sz="4600" dirty="0">
                <a:solidFill>
                  <a:srgbClr val="757070"/>
                </a:solidFill>
                <a:latin typeface="Roboto" panose="02000000000000000000" pitchFamily="2" charset="0"/>
                <a:ea typeface="Roboto" panose="02000000000000000000" pitchFamily="2" charset="0"/>
                <a:cs typeface="Apercu Regular"/>
              </a:rPr>
              <a:t> 1</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338818" y="1478048"/>
            <a:ext cx="11383490" cy="5416868"/>
          </a:xfrm>
          <a:prstGeom prst="rect">
            <a:avLst/>
          </a:prstGeom>
          <a:noFill/>
        </p:spPr>
        <p:txBody>
          <a:bodyPr wrap="square" rtlCol="0">
            <a:spAutoFit/>
          </a:bodyPr>
          <a:lstStyle/>
          <a:p>
            <a:r>
              <a:rPr lang="el-GR" sz="2300" dirty="0">
                <a:solidFill>
                  <a:schemeClr val="tx1">
                    <a:lumMod val="65000"/>
                    <a:lumOff val="35000"/>
                  </a:schemeClr>
                </a:solidFill>
                <a:latin typeface="Roboto" panose="02000000000000000000" pitchFamily="2" charset="0"/>
                <a:ea typeface="Roboto" panose="02000000000000000000" pitchFamily="2" charset="0"/>
              </a:rPr>
              <a:t>Η </a:t>
            </a:r>
            <a:r>
              <a:rPr lang="en-GB" sz="2300" dirty="0">
                <a:solidFill>
                  <a:schemeClr val="tx1">
                    <a:lumMod val="65000"/>
                    <a:lumOff val="35000"/>
                  </a:schemeClr>
                </a:solidFill>
                <a:latin typeface="Roboto" panose="02000000000000000000" pitchFamily="2" charset="0"/>
                <a:ea typeface="Roboto" panose="02000000000000000000" pitchFamily="2" charset="0"/>
              </a:rPr>
              <a:t>EUPROMS </a:t>
            </a:r>
            <a:r>
              <a:rPr lang="el-GR" sz="2300" dirty="0">
                <a:solidFill>
                  <a:schemeClr val="tx1">
                    <a:lumMod val="65000"/>
                    <a:lumOff val="35000"/>
                  </a:schemeClr>
                </a:solidFill>
                <a:latin typeface="Roboto" panose="02000000000000000000" pitchFamily="2" charset="0"/>
                <a:ea typeface="Roboto" panose="02000000000000000000" pitchFamily="2" charset="0"/>
              </a:rPr>
              <a:t>αφορά σε μελέτη έκβασης του </a:t>
            </a:r>
            <a:r>
              <a:rPr lang="en-GB" sz="2300" dirty="0">
                <a:solidFill>
                  <a:schemeClr val="tx1">
                    <a:lumMod val="65000"/>
                    <a:lumOff val="35000"/>
                  </a:schemeClr>
                </a:solidFill>
                <a:latin typeface="Roboto" panose="02000000000000000000" pitchFamily="2" charset="0"/>
                <a:ea typeface="Roboto" panose="02000000000000000000" pitchFamily="2" charset="0"/>
              </a:rPr>
              <a:t>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l-GR" sz="2300" dirty="0">
                <a:solidFill>
                  <a:schemeClr val="tx1">
                    <a:lumMod val="65000"/>
                    <a:lumOff val="35000"/>
                  </a:schemeClr>
                </a:solidFill>
                <a:latin typeface="Roboto" panose="02000000000000000000" pitchFamily="2" charset="0"/>
                <a:ea typeface="Roboto" panose="02000000000000000000" pitchFamily="2" charset="0"/>
              </a:rPr>
              <a:t>βάσει αναφορών ασθενών</a:t>
            </a:r>
          </a:p>
          <a:p>
            <a:endParaRPr lang="el-GR" sz="2300" dirty="0">
              <a:solidFill>
                <a:schemeClr val="tx1">
                  <a:lumMod val="65000"/>
                  <a:lumOff val="35000"/>
                </a:schemeClr>
              </a:solidFill>
              <a:latin typeface="Roboto" panose="02000000000000000000" pitchFamily="2" charset="0"/>
              <a:ea typeface="Roboto" panose="02000000000000000000" pitchFamily="2" charset="0"/>
            </a:endParaRPr>
          </a:p>
          <a:p>
            <a:r>
              <a:rPr lang="el-GR" sz="2300" dirty="0">
                <a:solidFill>
                  <a:schemeClr val="tx1">
                    <a:lumMod val="65000"/>
                    <a:lumOff val="35000"/>
                  </a:schemeClr>
                </a:solidFill>
                <a:latin typeface="Roboto" panose="02000000000000000000" pitchFamily="2" charset="0"/>
                <a:ea typeface="Roboto" panose="02000000000000000000" pitchFamily="2" charset="0"/>
              </a:rPr>
              <a:t>Είναι η πρώτη μεγάλη μελέτη για την ποιότητα ζωής μετά τη θεραπεία του καρκίνου του προστάτη, η οποία διενεργείται από τους ίδιους τους ασθενείς</a:t>
            </a:r>
          </a:p>
          <a:p>
            <a:endParaRPr lang="el-GR" sz="2300" dirty="0">
              <a:solidFill>
                <a:schemeClr val="tx1">
                  <a:lumMod val="65000"/>
                  <a:lumOff val="35000"/>
                </a:schemeClr>
              </a:solidFill>
              <a:latin typeface="Roboto" panose="02000000000000000000" pitchFamily="2" charset="0"/>
              <a:ea typeface="Roboto" panose="02000000000000000000" pitchFamily="2" charset="0"/>
            </a:endParaRPr>
          </a:p>
          <a:p>
            <a:r>
              <a:rPr lang="el-GR" sz="2300" dirty="0">
                <a:solidFill>
                  <a:schemeClr val="tx1">
                    <a:lumMod val="65000"/>
                    <a:lumOff val="35000"/>
                  </a:schemeClr>
                </a:solidFill>
                <a:latin typeface="Roboto" panose="02000000000000000000" pitchFamily="2" charset="0"/>
                <a:ea typeface="Roboto" panose="02000000000000000000" pitchFamily="2" charset="0"/>
              </a:rPr>
              <a:t>Βασίζεται σε ένα διαδικτυακό ερωτηματολόγιο που συμπληρώθηκε από 3.000 περίπου άνδρες στην Ευρώπη</a:t>
            </a:r>
          </a:p>
          <a:p>
            <a:endParaRPr lang="el-GR" sz="2300" dirty="0">
              <a:solidFill>
                <a:schemeClr val="tx1">
                  <a:lumMod val="65000"/>
                  <a:lumOff val="35000"/>
                </a:schemeClr>
              </a:solidFill>
              <a:latin typeface="Roboto" panose="02000000000000000000" pitchFamily="2" charset="0"/>
              <a:ea typeface="Roboto" panose="02000000000000000000" pitchFamily="2" charset="0"/>
            </a:endParaRPr>
          </a:p>
          <a:p>
            <a:r>
              <a:rPr lang="el-GR" sz="2300" dirty="0">
                <a:solidFill>
                  <a:schemeClr val="tx1">
                    <a:lumMod val="65000"/>
                    <a:lumOff val="35000"/>
                  </a:schemeClr>
                </a:solidFill>
                <a:latin typeface="Roboto" panose="02000000000000000000" pitchFamily="2" charset="0"/>
                <a:ea typeface="Roboto" panose="02000000000000000000" pitchFamily="2" charset="0"/>
              </a:rPr>
              <a:t>Παρέχει μια νέα οπτική γωνία, καθώς οι περισσότερες μελέτες ποιότητας ζωής διεξάγονται από και με ιατρούς σε κλινικό περιβάλλον</a:t>
            </a:r>
          </a:p>
          <a:p>
            <a:endParaRPr lang="el-GR" sz="2300" dirty="0">
              <a:solidFill>
                <a:schemeClr val="tx1">
                  <a:lumMod val="65000"/>
                  <a:lumOff val="35000"/>
                </a:schemeClr>
              </a:solidFill>
              <a:latin typeface="Roboto" panose="02000000000000000000" pitchFamily="2" charset="0"/>
              <a:ea typeface="Roboto" panose="02000000000000000000" pitchFamily="2" charset="0"/>
            </a:endParaRPr>
          </a:p>
          <a:p>
            <a:r>
              <a:rPr lang="el-GR" sz="2300" dirty="0">
                <a:solidFill>
                  <a:schemeClr val="tx1">
                    <a:lumMod val="65000"/>
                    <a:lumOff val="35000"/>
                  </a:schemeClr>
                </a:solidFill>
                <a:latin typeface="Roboto" panose="02000000000000000000" pitchFamily="2" charset="0"/>
                <a:ea typeface="Roboto" panose="02000000000000000000" pitchFamily="2" charset="0"/>
              </a:rPr>
              <a:t>Η μελέτη ξεκίνησε τον Αύγουστο του 2019 και τα πρώτα αποτελέσματα αναφέρθηκαν τον Ιανουάριο του 2020</a:t>
            </a:r>
          </a:p>
          <a:p>
            <a:endParaRPr lang="el-GR" sz="2300" dirty="0">
              <a:solidFill>
                <a:schemeClr val="tx1">
                  <a:lumMod val="65000"/>
                  <a:lumOff val="35000"/>
                </a:schemeClr>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877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8" y="187036"/>
            <a:ext cx="10031613" cy="1508105"/>
          </a:xfrm>
          <a:prstGeom prst="rect">
            <a:avLst/>
          </a:prstGeom>
          <a:noFill/>
        </p:spPr>
        <p:txBody>
          <a:bodyPr wrap="square" rtlCol="0">
            <a:spAutoFit/>
          </a:bodyPr>
          <a:lstStyle/>
          <a:p>
            <a:r>
              <a:rPr lang="el-GR" sz="4600" dirty="0">
                <a:solidFill>
                  <a:srgbClr val="757070"/>
                </a:solidFill>
                <a:latin typeface="Roboto" panose="02000000000000000000" pitchFamily="2" charset="0"/>
                <a:cs typeface="Apercu Regular"/>
              </a:rPr>
              <a:t>Τα συμπεράσματα που προκύπτουν</a:t>
            </a:r>
          </a:p>
          <a:p>
            <a:endParaRPr lang="el-GR"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B3619C0E-D8B5-C049-8D73-AA7248C118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7969" y="1624353"/>
            <a:ext cx="8156250" cy="4500000"/>
          </a:xfrm>
          <a:prstGeom prst="rect">
            <a:avLst/>
          </a:prstGeom>
        </p:spPr>
      </p:pic>
    </p:spTree>
    <p:extLst>
      <p:ext uri="{BB962C8B-B14F-4D97-AF65-F5344CB8AC3E}">
        <p14:creationId xmlns:p14="http://schemas.microsoft.com/office/powerpoint/2010/main" val="1765143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8" y="187036"/>
            <a:ext cx="9958461" cy="1508105"/>
          </a:xfrm>
          <a:prstGeom prst="rect">
            <a:avLst/>
          </a:prstGeom>
          <a:noFill/>
        </p:spPr>
        <p:txBody>
          <a:bodyPr wrap="square" rtlCol="0">
            <a:spAutoFit/>
          </a:bodyPr>
          <a:lstStyle/>
          <a:p>
            <a:r>
              <a:rPr lang="el-GR" sz="4600" dirty="0">
                <a:solidFill>
                  <a:srgbClr val="757070"/>
                </a:solidFill>
                <a:latin typeface="Roboto" panose="02000000000000000000" pitchFamily="2" charset="0"/>
                <a:cs typeface="Apercu Regular"/>
              </a:rPr>
              <a:t>Τα συμπεράσματα που προκύπτουν</a:t>
            </a:r>
          </a:p>
          <a:p>
            <a:endParaRPr lang="el-GR" sz="4600" dirty="0">
              <a:solidFill>
                <a:srgbClr val="757070"/>
              </a:solidFill>
              <a:latin typeface="Roboto" panose="02000000000000000000" pitchFamily="2" charset="0"/>
              <a:cs typeface="Apercu Regular"/>
            </a:endParaRPr>
          </a:p>
        </p:txBody>
      </p:sp>
      <p:sp>
        <p:nvSpPr>
          <p:cNvPr id="13" name="Tekstvak 10">
            <a:extLst>
              <a:ext uri="{FF2B5EF4-FFF2-40B4-BE49-F238E27FC236}">
                <a16:creationId xmlns:a16="http://schemas.microsoft.com/office/drawing/2014/main" id="{80851AD0-239D-2248-81CB-0118317E5A3E}"/>
              </a:ext>
            </a:extLst>
          </p:cNvPr>
          <p:cNvSpPr txBox="1"/>
          <p:nvPr/>
        </p:nvSpPr>
        <p:spPr>
          <a:xfrm>
            <a:off x="892419" y="1512278"/>
            <a:ext cx="11961933" cy="446276"/>
          </a:xfrm>
          <a:prstGeom prst="rect">
            <a:avLst/>
          </a:prstGeom>
          <a:noFill/>
        </p:spPr>
        <p:txBody>
          <a:bodyPr wrap="square" rtlCol="0">
            <a:spAutoFit/>
          </a:bodyPr>
          <a:lstStyle/>
          <a:p>
            <a:r>
              <a:rPr lang="en-GB" sz="2300" b="1" dirty="0">
                <a:solidFill>
                  <a:schemeClr val="accent1">
                    <a:lumMod val="50000"/>
                  </a:schemeClr>
                </a:solidFill>
                <a:latin typeface="Roboto" panose="02000000000000000000" pitchFamily="2" charset="0"/>
                <a:ea typeface="Roboto" panose="02000000000000000000" pitchFamily="2" charset="0"/>
              </a:rPr>
              <a:t>3. </a:t>
            </a:r>
            <a:r>
              <a:rPr lang="el-GR" sz="2300" b="1" dirty="0">
                <a:solidFill>
                  <a:schemeClr val="accent1">
                    <a:lumMod val="50000"/>
                  </a:schemeClr>
                </a:solidFill>
                <a:latin typeface="Roboto" panose="02000000000000000000" pitchFamily="2" charset="0"/>
                <a:ea typeface="Roboto" panose="02000000000000000000" pitchFamily="2" charset="0"/>
              </a:rPr>
              <a:t>Χρειαζόμαστε κέντρα καρκίνου με διεπιστημονικές ομάδες</a:t>
            </a:r>
            <a:endParaRPr lang="en-GB" sz="2400" dirty="0">
              <a:solidFill>
                <a:schemeClr val="tx1">
                  <a:lumMod val="65000"/>
                  <a:lumOff val="35000"/>
                </a:schemeClr>
              </a:solidFill>
              <a:latin typeface="Roboto" panose="02000000000000000000" pitchFamily="2" charset="0"/>
            </a:endParaRPr>
          </a:p>
        </p:txBody>
      </p:sp>
      <p:pic>
        <p:nvPicPr>
          <p:cNvPr id="5" name="Picture 4" descr="A group of people posing for the camera&#10;&#10;Description automatically generated">
            <a:extLst>
              <a:ext uri="{FF2B5EF4-FFF2-40B4-BE49-F238E27FC236}">
                <a16:creationId xmlns:a16="http://schemas.microsoft.com/office/drawing/2014/main" id="{ECBACA75-67DA-7E4E-97AB-BFB777C11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2" y="2104748"/>
            <a:ext cx="6172200" cy="4114800"/>
          </a:xfrm>
          <a:prstGeom prst="rect">
            <a:avLst/>
          </a:prstGeom>
        </p:spPr>
      </p:pic>
    </p:spTree>
    <p:extLst>
      <p:ext uri="{BB962C8B-B14F-4D97-AF65-F5344CB8AC3E}">
        <p14:creationId xmlns:p14="http://schemas.microsoft.com/office/powerpoint/2010/main" val="323715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8" y="187036"/>
            <a:ext cx="9554689"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l-GR" sz="4600" dirty="0">
                <a:solidFill>
                  <a:srgbClr val="757070"/>
                </a:solidFill>
                <a:latin typeface="Roboto" panose="02000000000000000000" pitchFamily="2" charset="0"/>
                <a:ea typeface="Roboto" panose="02000000000000000000" pitchFamily="2" charset="0"/>
                <a:cs typeface="Apercu Regular"/>
              </a:rPr>
              <a:t>Γενικές πληροφορίες</a:t>
            </a:r>
            <a:r>
              <a:rPr lang="en-US" sz="4600" dirty="0">
                <a:solidFill>
                  <a:srgbClr val="757070"/>
                </a:solidFill>
                <a:latin typeface="Roboto" panose="02000000000000000000" pitchFamily="2" charset="0"/>
                <a:ea typeface="Roboto" panose="02000000000000000000" pitchFamily="2" charset="0"/>
                <a:cs typeface="Apercu Regular"/>
              </a:rPr>
              <a:t> 2</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5416868"/>
          </a:xfrm>
          <a:prstGeom prst="rect">
            <a:avLst/>
          </a:prstGeom>
          <a:noFill/>
        </p:spPr>
        <p:txBody>
          <a:bodyPr wrap="square" rtlCol="0">
            <a:spAutoFit/>
          </a:bodyPr>
          <a:lstStyle/>
          <a:p>
            <a:r>
              <a:rPr lang="el-GR" sz="2300" dirty="0">
                <a:solidFill>
                  <a:schemeClr val="tx1">
                    <a:lumMod val="65000"/>
                    <a:lumOff val="35000"/>
                  </a:schemeClr>
                </a:solidFill>
                <a:latin typeface="Roboto" panose="02000000000000000000" pitchFamily="2" charset="0"/>
              </a:rPr>
              <a:t>Το </a:t>
            </a:r>
            <a:r>
              <a:rPr lang="en-GB" sz="2300" dirty="0">
                <a:solidFill>
                  <a:schemeClr val="tx1">
                    <a:lumMod val="65000"/>
                    <a:lumOff val="35000"/>
                  </a:schemeClr>
                </a:solidFill>
                <a:latin typeface="Roboto" panose="02000000000000000000" pitchFamily="2" charset="0"/>
              </a:rPr>
              <a:t>Europa </a:t>
            </a:r>
            <a:r>
              <a:rPr lang="en-GB" sz="2300" dirty="0" err="1">
                <a:solidFill>
                  <a:schemeClr val="tx1">
                    <a:lumMod val="65000"/>
                    <a:lumOff val="35000"/>
                  </a:schemeClr>
                </a:solidFill>
                <a:latin typeface="Roboto" panose="02000000000000000000" pitchFamily="2" charset="0"/>
              </a:rPr>
              <a:t>Uomo</a:t>
            </a:r>
            <a:r>
              <a:rPr lang="en-GB" sz="2300" dirty="0">
                <a:solidFill>
                  <a:schemeClr val="tx1">
                    <a:lumMod val="65000"/>
                    <a:lumOff val="35000"/>
                  </a:schemeClr>
                </a:solidFill>
                <a:latin typeface="Roboto" panose="02000000000000000000" pitchFamily="2" charset="0"/>
              </a:rPr>
              <a:t> </a:t>
            </a:r>
            <a:r>
              <a:rPr lang="el-GR" sz="2300" dirty="0">
                <a:solidFill>
                  <a:schemeClr val="tx1">
                    <a:lumMod val="65000"/>
                    <a:lumOff val="35000"/>
                  </a:schemeClr>
                </a:solidFill>
                <a:latin typeface="Roboto" panose="02000000000000000000" pitchFamily="2" charset="0"/>
              </a:rPr>
              <a:t>έχει αναφέρει τα ευρήματα της </a:t>
            </a:r>
            <a:r>
              <a:rPr lang="en-GB" sz="2300" dirty="0">
                <a:solidFill>
                  <a:schemeClr val="tx1">
                    <a:lumMod val="65000"/>
                    <a:lumOff val="35000"/>
                  </a:schemeClr>
                </a:solidFill>
                <a:latin typeface="Roboto" panose="02000000000000000000" pitchFamily="2" charset="0"/>
              </a:rPr>
              <a:t>EUPROMS </a:t>
            </a:r>
            <a:r>
              <a:rPr lang="el-GR" sz="2300" dirty="0">
                <a:solidFill>
                  <a:schemeClr val="tx1">
                    <a:lumMod val="65000"/>
                    <a:lumOff val="35000"/>
                  </a:schemeClr>
                </a:solidFill>
                <a:latin typeface="Roboto" panose="02000000000000000000" pitchFamily="2" charset="0"/>
              </a:rPr>
              <a:t>σε αρκετά σημαντικά ιατρικά συνέδρια, όπως:</a:t>
            </a:r>
          </a:p>
          <a:p>
            <a:pPr marL="342900" indent="-342900">
              <a:buFont typeface="Arial" panose="020B0604020202020204" pitchFamily="34" charset="0"/>
              <a:buChar char="•"/>
            </a:pPr>
            <a:r>
              <a:rPr lang="el-GR" sz="2300" dirty="0">
                <a:solidFill>
                  <a:schemeClr val="tx1">
                    <a:lumMod val="65000"/>
                    <a:lumOff val="35000"/>
                  </a:schemeClr>
                </a:solidFill>
                <a:latin typeface="Roboto" panose="02000000000000000000" pitchFamily="2" charset="0"/>
              </a:rPr>
              <a:t>Το συνέδριο της Ευρωπαϊκής Ένωσης Ουρολογίας (</a:t>
            </a:r>
            <a:r>
              <a:rPr lang="en-GB" sz="2300" dirty="0">
                <a:solidFill>
                  <a:schemeClr val="tx1">
                    <a:lumMod val="65000"/>
                    <a:lumOff val="35000"/>
                  </a:schemeClr>
                </a:solidFill>
                <a:latin typeface="Roboto" panose="02000000000000000000" pitchFamily="2" charset="0"/>
              </a:rPr>
              <a:t>EAU) 2020</a:t>
            </a:r>
          </a:p>
          <a:p>
            <a:pPr marL="342900" indent="-342900">
              <a:buFont typeface="Arial" panose="020B0604020202020204" pitchFamily="34" charset="0"/>
              <a:buChar char="•"/>
            </a:pPr>
            <a:r>
              <a:rPr lang="el-GR" sz="2300" dirty="0">
                <a:solidFill>
                  <a:schemeClr val="tx1">
                    <a:lumMod val="65000"/>
                    <a:lumOff val="35000"/>
                  </a:schemeClr>
                </a:solidFill>
                <a:latin typeface="Roboto" panose="02000000000000000000" pitchFamily="2" charset="0"/>
              </a:rPr>
              <a:t>Την ετήσια συνάντηση του Τομέα Ογκολογικής Ουρολογίας της </a:t>
            </a:r>
            <a:r>
              <a:rPr lang="en-GB" sz="2300" dirty="0">
                <a:solidFill>
                  <a:schemeClr val="tx1">
                    <a:lumMod val="65000"/>
                    <a:lumOff val="35000"/>
                  </a:schemeClr>
                </a:solidFill>
                <a:latin typeface="Roboto" panose="02000000000000000000" pitchFamily="2" charset="0"/>
              </a:rPr>
              <a:t>EAU</a:t>
            </a:r>
          </a:p>
          <a:p>
            <a:pPr marL="342900" indent="-342900">
              <a:buFont typeface="Arial" panose="020B0604020202020204" pitchFamily="34" charset="0"/>
              <a:buChar char="•"/>
            </a:pPr>
            <a:r>
              <a:rPr lang="el-GR" sz="2300" dirty="0">
                <a:solidFill>
                  <a:schemeClr val="tx1">
                    <a:lumMod val="65000"/>
                    <a:lumOff val="35000"/>
                  </a:schemeClr>
                </a:solidFill>
                <a:latin typeface="Roboto" panose="02000000000000000000" pitchFamily="2" charset="0"/>
              </a:rPr>
              <a:t>Το Συνέδριο της Ευρωπαϊκής Εταιρείας Κλινικής Ογκολογίας (</a:t>
            </a:r>
            <a:r>
              <a:rPr lang="en-GB" sz="2300" dirty="0">
                <a:solidFill>
                  <a:schemeClr val="tx1">
                    <a:lumMod val="65000"/>
                    <a:lumOff val="35000"/>
                  </a:schemeClr>
                </a:solidFill>
                <a:latin typeface="Roboto" panose="02000000000000000000" pitchFamily="2" charset="0"/>
              </a:rPr>
              <a:t>ESMO)</a:t>
            </a:r>
          </a:p>
          <a:p>
            <a:pPr marL="342900" indent="-342900">
              <a:buFont typeface="Arial" panose="020B0604020202020204" pitchFamily="34" charset="0"/>
              <a:buChar char="•"/>
            </a:pPr>
            <a:r>
              <a:rPr lang="el-GR" sz="2300" dirty="0">
                <a:solidFill>
                  <a:schemeClr val="tx1">
                    <a:lumMod val="65000"/>
                    <a:lumOff val="35000"/>
                  </a:schemeClr>
                </a:solidFill>
                <a:latin typeface="Roboto" panose="02000000000000000000" pitchFamily="2" charset="0"/>
              </a:rPr>
              <a:t>Το Ευρωπαϊκό </a:t>
            </a:r>
            <a:r>
              <a:rPr lang="el-GR" sz="2300" dirty="0" err="1">
                <a:solidFill>
                  <a:schemeClr val="tx1">
                    <a:lumMod val="65000"/>
                    <a:lumOff val="35000"/>
                  </a:schemeClr>
                </a:solidFill>
                <a:latin typeface="Roboto" panose="02000000000000000000" pitchFamily="2" charset="0"/>
              </a:rPr>
              <a:t>Πολυεπιστημονικό</a:t>
            </a:r>
            <a:r>
              <a:rPr lang="el-GR" sz="2300" dirty="0">
                <a:solidFill>
                  <a:schemeClr val="tx1">
                    <a:lumMod val="65000"/>
                    <a:lumOff val="35000"/>
                  </a:schemeClr>
                </a:solidFill>
                <a:latin typeface="Roboto" panose="02000000000000000000" pitchFamily="2" charset="0"/>
              </a:rPr>
              <a:t> Συνέδριο για τους Ουρολογικούς Καρκίνους (</a:t>
            </a:r>
            <a:r>
              <a:rPr lang="en-GB" sz="2300" dirty="0">
                <a:solidFill>
                  <a:schemeClr val="tx1">
                    <a:lumMod val="65000"/>
                    <a:lumOff val="35000"/>
                  </a:schemeClr>
                </a:solidFill>
                <a:latin typeface="Roboto" panose="02000000000000000000" pitchFamily="2" charset="0"/>
              </a:rPr>
              <a:t>EMUC)</a:t>
            </a:r>
          </a:p>
          <a:p>
            <a:pPr marL="342900" indent="-342900">
              <a:buFont typeface="Arial" panose="020B0604020202020204" pitchFamily="34" charset="0"/>
              <a:buChar char="•"/>
            </a:pPr>
            <a:r>
              <a:rPr lang="el-GR" sz="2300" dirty="0">
                <a:solidFill>
                  <a:schemeClr val="tx1">
                    <a:lumMod val="65000"/>
                    <a:lumOff val="35000"/>
                  </a:schemeClr>
                </a:solidFill>
                <a:latin typeface="Roboto" panose="02000000000000000000" pitchFamily="2" charset="0"/>
              </a:rPr>
              <a:t>Το διαδικτυακό σεμινάριο του Ευρωπαϊκού Οργανισμού για την Έρευνα και τη Θεραπεία του Καρκίνου (</a:t>
            </a:r>
            <a:r>
              <a:rPr lang="en-GB" sz="2300" dirty="0">
                <a:solidFill>
                  <a:schemeClr val="tx1">
                    <a:lumMod val="65000"/>
                    <a:lumOff val="35000"/>
                  </a:schemeClr>
                </a:solidFill>
                <a:latin typeface="Roboto" panose="02000000000000000000" pitchFamily="2" charset="0"/>
              </a:rPr>
              <a:t>EORTC)</a:t>
            </a:r>
          </a:p>
          <a:p>
            <a:endParaRPr lang="en-GB" sz="2300" dirty="0">
              <a:solidFill>
                <a:schemeClr val="tx1">
                  <a:lumMod val="65000"/>
                  <a:lumOff val="35000"/>
                </a:schemeClr>
              </a:solidFill>
              <a:latin typeface="Roboto" panose="02000000000000000000" pitchFamily="2" charset="0"/>
            </a:endParaRPr>
          </a:p>
          <a:p>
            <a:r>
              <a:rPr lang="el-GR" sz="2300" dirty="0">
                <a:solidFill>
                  <a:schemeClr val="tx1">
                    <a:lumMod val="65000"/>
                    <a:lumOff val="35000"/>
                  </a:schemeClr>
                </a:solidFill>
                <a:latin typeface="Roboto" panose="02000000000000000000" pitchFamily="2" charset="0"/>
              </a:rPr>
              <a:t>Τα ευρήματα δημοσιεύονται, επίσης, σε διάφορες εκδόσεις, όπως το περιοδικό </a:t>
            </a:r>
            <a:r>
              <a:rPr lang="en-GB" sz="2300" dirty="0">
                <a:solidFill>
                  <a:schemeClr val="tx1">
                    <a:lumMod val="65000"/>
                    <a:lumOff val="35000"/>
                  </a:schemeClr>
                </a:solidFill>
                <a:latin typeface="Roboto" panose="02000000000000000000" pitchFamily="2" charset="0"/>
              </a:rPr>
              <a:t>European Urology Focus</a:t>
            </a:r>
          </a:p>
          <a:p>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12739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9809522" cy="1508105"/>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l-GR" sz="4600" dirty="0">
                <a:solidFill>
                  <a:srgbClr val="757070"/>
                </a:solidFill>
                <a:latin typeface="Roboto" panose="02000000000000000000" pitchFamily="2" charset="0"/>
                <a:ea typeface="Roboto" panose="02000000000000000000" pitchFamily="2" charset="0"/>
                <a:cs typeface="Apercu Regular"/>
              </a:rPr>
              <a:t>Γενικές πληροφορίες </a:t>
            </a:r>
            <a:r>
              <a:rPr lang="en-GB" sz="4600" dirty="0">
                <a:solidFill>
                  <a:srgbClr val="757070"/>
                </a:solidFill>
                <a:latin typeface="Roboto" panose="02000000000000000000" pitchFamily="2" charset="0"/>
                <a:ea typeface="Roboto" panose="02000000000000000000" pitchFamily="2" charset="0"/>
                <a:cs typeface="Apercu Regular"/>
              </a:rPr>
              <a:t>3</a:t>
            </a:r>
            <a:endParaRPr lang="el-GR" sz="4600" dirty="0">
              <a:solidFill>
                <a:srgbClr val="757070"/>
              </a:solidFill>
              <a:latin typeface="Roboto" panose="02000000000000000000" pitchFamily="2" charset="0"/>
              <a:ea typeface="Roboto" panose="02000000000000000000" pitchFamily="2" charset="0"/>
              <a:cs typeface="Apercu Regular"/>
            </a:endParaRPr>
          </a:p>
          <a:p>
            <a:pPr algn="ctr"/>
            <a:endParaRPr lang="el-GR"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724370"/>
          </a:xfrm>
          <a:prstGeom prst="rect">
            <a:avLst/>
          </a:prstGeom>
          <a:noFill/>
        </p:spPr>
        <p:txBody>
          <a:bodyPr wrap="square" rtlCol="0">
            <a:spAutoFit/>
          </a:bodyPr>
          <a:lstStyle/>
          <a:p>
            <a:r>
              <a:rPr lang="el-GR" sz="2300" dirty="0">
                <a:solidFill>
                  <a:schemeClr val="tx1">
                    <a:lumMod val="65000"/>
                    <a:lumOff val="35000"/>
                  </a:schemeClr>
                </a:solidFill>
                <a:latin typeface="Roboto" panose="02000000000000000000" pitchFamily="2" charset="0"/>
                <a:ea typeface="Roboto" panose="02000000000000000000" pitchFamily="2" charset="0"/>
              </a:rPr>
              <a:t>Τα ευρήματα της εν λόγω έρευνας παρουσιάζουν ένα «στιγμιότυπο» των προβλημάτων στην ποιότητα ζωής που βιώνουν οι άνδρες με καρκίνο του προστάτη σε όλη την Ευρώπη, σε μια συγκεκριμένη χρονική στιγμή</a:t>
            </a:r>
          </a:p>
          <a:p>
            <a:endParaRPr lang="el-GR" sz="2300" dirty="0">
              <a:solidFill>
                <a:schemeClr val="tx1">
                  <a:lumMod val="65000"/>
                  <a:lumOff val="35000"/>
                </a:schemeClr>
              </a:solidFill>
              <a:latin typeface="Roboto" panose="02000000000000000000" pitchFamily="2" charset="0"/>
              <a:ea typeface="Roboto" panose="02000000000000000000" pitchFamily="2" charset="0"/>
            </a:endParaRPr>
          </a:p>
          <a:p>
            <a:r>
              <a:rPr lang="el-GR" sz="2300" dirty="0">
                <a:solidFill>
                  <a:schemeClr val="tx1">
                    <a:lumMod val="65000"/>
                    <a:lumOff val="35000"/>
                  </a:schemeClr>
                </a:solidFill>
                <a:latin typeface="Roboto" panose="02000000000000000000" pitchFamily="2" charset="0"/>
                <a:ea typeface="Roboto" panose="02000000000000000000" pitchFamily="2" charset="0"/>
              </a:rPr>
              <a:t>Παρέχουν πληροφορίες που μπορούν να βοηθήσουν τους ασθενείς και τους ιατρούς τους να λάβουν αποφάσεις σχετικά με τις θεραπείες</a:t>
            </a:r>
          </a:p>
          <a:p>
            <a:endParaRPr lang="el-GR" sz="2300" dirty="0">
              <a:solidFill>
                <a:schemeClr val="tx1">
                  <a:lumMod val="65000"/>
                  <a:lumOff val="35000"/>
                </a:schemeClr>
              </a:solidFill>
              <a:latin typeface="Roboto" panose="02000000000000000000" pitchFamily="2" charset="0"/>
              <a:ea typeface="Roboto" panose="02000000000000000000" pitchFamily="2" charset="0"/>
            </a:endParaRPr>
          </a:p>
          <a:p>
            <a:r>
              <a:rPr lang="el-GR" sz="2300" dirty="0">
                <a:solidFill>
                  <a:schemeClr val="tx1">
                    <a:lumMod val="65000"/>
                    <a:lumOff val="35000"/>
                  </a:schemeClr>
                </a:solidFill>
                <a:latin typeface="Roboto" panose="02000000000000000000" pitchFamily="2" charset="0"/>
                <a:ea typeface="Roboto" panose="02000000000000000000" pitchFamily="2" charset="0"/>
              </a:rPr>
              <a:t>Μπορούν να βοηθήσουν στην εκστρατεία για την έγκαιρη διάγνωση του καρκίνου του προστάτη και στην προώθηση προσεγγίσεων όπως η ενεργός παρακολούθηση</a:t>
            </a: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24503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686778" y="21592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l-GR" sz="5400" dirty="0">
                <a:solidFill>
                  <a:schemeClr val="accent1">
                    <a:lumMod val="50000"/>
                  </a:schemeClr>
                </a:solidFill>
                <a:latin typeface="Roboto" panose="02000000000000000000" pitchFamily="2" charset="0"/>
              </a:rPr>
              <a:t>Μελέτη </a:t>
            </a:r>
            <a:r>
              <a:rPr lang="en-GB" sz="5400" dirty="0">
                <a:solidFill>
                  <a:schemeClr val="accent1">
                    <a:lumMod val="50000"/>
                  </a:schemeClr>
                </a:solidFill>
                <a:latin typeface="Roboto" panose="02000000000000000000" pitchFamily="2" charset="0"/>
              </a:rPr>
              <a:t>EUPROMS</a:t>
            </a:r>
          </a:p>
          <a:p>
            <a:r>
              <a:rPr lang="el-GR" sz="2800" dirty="0">
                <a:latin typeface="Roboto" panose="02000000000000000000" pitchFamily="2" charset="0"/>
              </a:rPr>
              <a:t>Ο τρόπος διεξαγωγής της μελέτης</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60404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l-GR" sz="4600" dirty="0">
                <a:solidFill>
                  <a:srgbClr val="757070"/>
                </a:solidFill>
                <a:latin typeface="Roboto" panose="02000000000000000000" pitchFamily="2" charset="0"/>
                <a:cs typeface="Apercu Regular"/>
              </a:rPr>
              <a:t>Το ερωτηματολόγιο</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001095"/>
          </a:xfrm>
          <a:prstGeom prst="rect">
            <a:avLst/>
          </a:prstGeom>
          <a:noFill/>
        </p:spPr>
        <p:txBody>
          <a:bodyPr wrap="square" rtlCol="0">
            <a:spAutoFit/>
          </a:bodyPr>
          <a:lstStyle/>
          <a:p>
            <a:pPr marL="342900" indent="-342900">
              <a:buFont typeface="Arial" panose="020B0604020202020204" pitchFamily="34" charset="0"/>
              <a:buChar char="•"/>
            </a:pPr>
            <a:r>
              <a:rPr lang="el-GR" sz="2300" dirty="0">
                <a:solidFill>
                  <a:schemeClr val="tx1">
                    <a:lumMod val="65000"/>
                    <a:lumOff val="35000"/>
                  </a:schemeClr>
                </a:solidFill>
                <a:latin typeface="Roboto" panose="02000000000000000000" pitchFamily="2" charset="0"/>
              </a:rPr>
              <a:t>Διαδικτυακή έρευνα 20 λεπτών για άνδρες που έχουν υποβληθεί σε θεραπεία για καρκίνο του προστάτη</a:t>
            </a:r>
          </a:p>
          <a:p>
            <a:pPr marL="342900" indent="-342900">
              <a:buFont typeface="Arial" panose="020B0604020202020204" pitchFamily="34" charset="0"/>
              <a:buChar char="•"/>
            </a:pPr>
            <a:endParaRPr lang="el-GR"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l-GR" sz="2300" dirty="0">
                <a:solidFill>
                  <a:schemeClr val="tx1">
                    <a:lumMod val="65000"/>
                    <a:lumOff val="35000"/>
                  </a:schemeClr>
                </a:solidFill>
                <a:latin typeface="Roboto" panose="02000000000000000000" pitchFamily="2" charset="0"/>
              </a:rPr>
              <a:t>Διαθέσιμη σε 19 γλώσσες</a:t>
            </a:r>
          </a:p>
          <a:p>
            <a:pPr marL="342900" indent="-342900">
              <a:buFont typeface="Arial" panose="020B0604020202020204" pitchFamily="34" charset="0"/>
              <a:buChar char="•"/>
            </a:pPr>
            <a:endParaRPr lang="el-GR"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l-GR" sz="2300" dirty="0" err="1">
                <a:solidFill>
                  <a:schemeClr val="tx1">
                    <a:lumMod val="65000"/>
                    <a:lumOff val="35000"/>
                  </a:schemeClr>
                </a:solidFill>
                <a:latin typeface="Roboto" panose="02000000000000000000" pitchFamily="2" charset="0"/>
              </a:rPr>
              <a:t>Χρησιμοποιηθέντα</a:t>
            </a:r>
            <a:r>
              <a:rPr lang="el-GR" sz="2300" dirty="0">
                <a:solidFill>
                  <a:schemeClr val="tx1">
                    <a:lumMod val="65000"/>
                    <a:lumOff val="35000"/>
                  </a:schemeClr>
                </a:solidFill>
                <a:latin typeface="Roboto" panose="02000000000000000000" pitchFamily="2" charset="0"/>
              </a:rPr>
              <a:t> ερωτηματολόγια για την ποιότητα ζωής: </a:t>
            </a:r>
            <a:r>
              <a:rPr lang="en-GB" sz="2300" dirty="0">
                <a:solidFill>
                  <a:schemeClr val="tx1">
                    <a:lumMod val="65000"/>
                    <a:lumOff val="35000"/>
                  </a:schemeClr>
                </a:solidFill>
                <a:latin typeface="Roboto" panose="02000000000000000000" pitchFamily="2" charset="0"/>
              </a:rPr>
              <a:t>EPIC-26 </a:t>
            </a:r>
            <a:r>
              <a:rPr lang="el-GR" sz="2300" dirty="0">
                <a:solidFill>
                  <a:schemeClr val="tx1">
                    <a:lumMod val="65000"/>
                    <a:lumOff val="35000"/>
                  </a:schemeClr>
                </a:solidFill>
                <a:latin typeface="Roboto" panose="02000000000000000000" pitchFamily="2" charset="0"/>
              </a:rPr>
              <a:t>και </a:t>
            </a:r>
            <a:r>
              <a:rPr lang="en-GB" sz="2300" dirty="0">
                <a:solidFill>
                  <a:schemeClr val="tx1">
                    <a:lumMod val="65000"/>
                    <a:lumOff val="35000"/>
                  </a:schemeClr>
                </a:solidFill>
                <a:latin typeface="Roboto" panose="02000000000000000000" pitchFamily="2" charset="0"/>
              </a:rPr>
              <a:t>EORTC-QLQ </a:t>
            </a:r>
            <a:r>
              <a:rPr lang="el-GR" sz="2300" dirty="0">
                <a:solidFill>
                  <a:schemeClr val="tx1">
                    <a:lumMod val="65000"/>
                    <a:lumOff val="35000"/>
                  </a:schemeClr>
                </a:solidFill>
                <a:latin typeface="Roboto" panose="02000000000000000000" pitchFamily="2" charset="0"/>
              </a:rPr>
              <a:t>και </a:t>
            </a:r>
            <a:r>
              <a:rPr lang="en-GB" sz="2300" dirty="0">
                <a:solidFill>
                  <a:schemeClr val="tx1">
                    <a:lumMod val="65000"/>
                    <a:lumOff val="35000"/>
                  </a:schemeClr>
                </a:solidFill>
                <a:latin typeface="Roboto" panose="02000000000000000000" pitchFamily="2" charset="0"/>
              </a:rPr>
              <a:t>EQ-5D-5L</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l-GR" sz="2300" dirty="0">
                <a:solidFill>
                  <a:schemeClr val="tx1">
                    <a:lumMod val="65000"/>
                    <a:lumOff val="35000"/>
                  </a:schemeClr>
                </a:solidFill>
                <a:latin typeface="Roboto" panose="02000000000000000000" pitchFamily="2" charset="0"/>
              </a:rPr>
              <a:t>Οι απαντήσεις ήταν ανώνυμες</a:t>
            </a:r>
          </a:p>
          <a:p>
            <a:pPr marL="342900" indent="-342900">
              <a:buFont typeface="Arial" panose="020B0604020202020204" pitchFamily="34" charset="0"/>
              <a:buChar char="•"/>
            </a:pPr>
            <a:endParaRPr lang="el-GR" sz="23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196703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13" name="Rectangle 12">
            <a:extLst>
              <a:ext uri="{FF2B5EF4-FFF2-40B4-BE49-F238E27FC236}">
                <a16:creationId xmlns:a16="http://schemas.microsoft.com/office/drawing/2014/main" id="{DF6F7E91-674B-DA49-9B3B-623A631D9AE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4" name="Tekstvak 1">
            <a:extLst>
              <a:ext uri="{FF2B5EF4-FFF2-40B4-BE49-F238E27FC236}">
                <a16:creationId xmlns:a16="http://schemas.microsoft.com/office/drawing/2014/main" id="{953DD251-6247-6847-AA17-EA2C28CD6D87}"/>
              </a:ext>
            </a:extLst>
          </p:cNvPr>
          <p:cNvSpPr txBox="1"/>
          <p:nvPr/>
        </p:nvSpPr>
        <p:spPr>
          <a:xfrm>
            <a:off x="892418" y="187036"/>
            <a:ext cx="10564349" cy="800219"/>
          </a:xfrm>
          <a:prstGeom prst="rect">
            <a:avLst/>
          </a:prstGeom>
          <a:noFill/>
        </p:spPr>
        <p:txBody>
          <a:bodyPr wrap="square" rtlCol="0">
            <a:spAutoFit/>
          </a:bodyPr>
          <a:lstStyle/>
          <a:p>
            <a:r>
              <a:rPr lang="el-GR" sz="4600" dirty="0">
                <a:solidFill>
                  <a:srgbClr val="757070"/>
                </a:solidFill>
                <a:latin typeface="Roboto" panose="02000000000000000000" pitchFamily="2" charset="0"/>
                <a:cs typeface="Apercu Regular"/>
              </a:rPr>
              <a:t>Γεωγραφική κατανομή απαντήσεων</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84D92E30-B9ED-9B45-B0D5-162FEBBF1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18" y="1505554"/>
            <a:ext cx="10568941" cy="4827600"/>
          </a:xfrm>
          <a:prstGeom prst="rect">
            <a:avLst/>
          </a:prstGeom>
        </p:spPr>
      </p:pic>
    </p:spTree>
    <p:extLst>
      <p:ext uri="{BB962C8B-B14F-4D97-AF65-F5344CB8AC3E}">
        <p14:creationId xmlns:p14="http://schemas.microsoft.com/office/powerpoint/2010/main" val="38430816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EAU patient view Barcelona 2019 André Deschamps</Template>
  <TotalTime>4928</TotalTime>
  <Words>2820</Words>
  <Application>Microsoft Macintosh PowerPoint</Application>
  <PresentationFormat>Widescreen</PresentationFormat>
  <Paragraphs>192</Paragraphs>
  <Slides>41</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Roboto</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andre deschamps</dc:creator>
  <cp:lastModifiedBy>Simon Crompton</cp:lastModifiedBy>
  <cp:revision>201</cp:revision>
  <dcterms:created xsi:type="dcterms:W3CDTF">2019-05-14T09:26:05Z</dcterms:created>
  <dcterms:modified xsi:type="dcterms:W3CDTF">2021-03-22T14:43:47Z</dcterms:modified>
</cp:coreProperties>
</file>