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04" autoAdjust="0"/>
    <p:restoredTop sz="75747" autoAdjust="0"/>
  </p:normalViewPr>
  <p:slideViewPr>
    <p:cSldViewPr snapToGrid="0">
      <p:cViewPr varScale="1">
        <p:scale>
          <a:sx n="94" d="100"/>
          <a:sy n="94" d="100"/>
        </p:scale>
        <p:origin x="224"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Das Durchschnittsalter bei der Diagnose lag bei 64 Jahren, und die Männer berichteten über ihre Lebensqualität im Durchschnitt fünf Jahre nach der Behandlung. Bei einigen Männern lag die Behandlung 10 Jahre zurück, bei anderen wurde sie soeben abgeschlossen.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Wie Sie anhand des Verteilungsdiagramms des Alters bei der Erstdiagnose erkennen können, wurde bei mehr als 50 % der Befragten die Diagnose gestellt, bevor sie 65 Jahre alt waren. Dies widerspricht der Vorstellung, dass hauptsächlich alte Männer an Prostatakrebs erkranken.</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meisten Teilnehmer lebten mit einem Partner zusammen, was angesichts der möglichen Auswirkungen der Behandlung auf die Sexualfunktion eine wichtige Rolle spielte.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Profil der Befragten zeigt eine leichte Tendenz zu einem höheren Bildungsniveau.</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meisten Patienten hatten sich bis zum Beginn der Befragung nur einer Behandlung unterzogen.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Etwa 60 % der Befragten hatten sich einer radikalen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unterzogen, so dass die Gesamtergebnisse durch die Auswirkungen dieser speziellen Behandlung auf die Lebensqualität beeinflusst werden.</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Diese Grafik zeigt alle Befragten, die ihre Lebensqualität auf einer Skala von eins bis sieben bewerten, sowie den Prozentsatz in jeder Kategorie. Wie Sie sehen können, bewerten die Befragten ihre Lebensqualität im Allgemeinen als gut. Anhand der nächsten Folie ist ersichtlich, dass einige Aspekte des Lebens besser sind als andere.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Auf dieser Folie sind die Bewertungen der Lebensqualität ersichtlich. Je niedriger der Wert, desto schlechter ist die Lebensqualität.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Zudem ist ersichtlich, dass eine mangelnde Sexualfunktion und in geringerem Maße auch Inkontinenz die Lebensqualität von Männern viel stärker beeinträchtigen als andere Nachwirkungen der Behandlung.</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Lassen Sie uns nach diesen allgemeinen Erkenntnissen nun einige spezifische Aspekte der Lebensqualität nach einer Prostatakrebsbehandlung betrachten.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Zuallererst das Unbehagen, die Müdigkeit und die Schlaflosigkeit, die Männer nach der Behandlung erfahren.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Wie auf dieser Folie ersichtlich, nehmen die Beschwerden im Laufe der Behandlungsphasen zu. Bei der Chemotherapie im fortgeschrittenen Stadium wird von mehr als dreimal so vielen Schmerzen und Beschwerden als bei Behandlungen im Frühstadium berichtet.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Mehr als ein Drittel der Männer, die sich einer Chemotherapie unterzogen haben, berichten, dass sie sich in der letzten Woche müde gefühlt haben. Männer berichten bei den anderen Behandlungsmethoden von vergleichsweise geringerer Müdigkeit; die Strahlentherapie scheint jedoch mit mehr Müdigkeit verbunden zu sein als die Operation.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Laut Studie kämpfen Männer, die sich einer Strahlentherapie zusammen mit einer ADT und einer Chemotherapie unterzogen haben, sehr mit Schlaflosigkeit. Die Auswirkungen der Schlaflosigkeit verdoppeln sich fast bei fortschreitender Behandlung mit Chemotherapie.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verschiedenen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Behandlungsphasen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verschiedenen</a:t>
            </a:r>
            <a:r>
              <a:rPr lang="en-GB" sz="1200" kern="1200" dirty="0">
                <a:solidFill>
                  <a:schemeClr val="tx1"/>
                </a:solidFill>
                <a:effectLst/>
                <a:latin typeface="+mn-lt"/>
                <a:ea typeface="+mn-ea"/>
                <a:cs typeface="+mn-cs"/>
              </a:rPr>
              <a:t> Angst- und </a:t>
            </a:r>
            <a:r>
              <a:rPr lang="en-GB" sz="1200" kern="1200" dirty="0" err="1">
                <a:solidFill>
                  <a:schemeClr val="tx1"/>
                </a:solidFill>
                <a:effectLst/>
                <a:latin typeface="+mn-lt"/>
                <a:ea typeface="+mn-ea"/>
                <a:cs typeface="+mn-cs"/>
              </a:rPr>
              <a:t>Depressionsniveaus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verbunden</a:t>
            </a:r>
            <a:r>
              <a:rPr lang="en-GB" sz="1200" kern="1200" dirty="0">
                <a:solidFill>
                  <a:schemeClr val="tx1"/>
                </a:solidFill>
                <a:effectLst/>
                <a:latin typeface="+mn-lt"/>
                <a:ea typeface="+mn-ea"/>
                <a:cs typeface="+mn-cs"/>
              </a:rPr>
              <a:t>. Das </a:t>
            </a:r>
            <a:r>
              <a:rPr lang="en-GB" sz="1200" kern="1200" dirty="0" err="1">
                <a:solidFill>
                  <a:schemeClr val="tx1"/>
                </a:solidFill>
                <a:effectLst/>
                <a:latin typeface="+mn-lt"/>
                <a:ea typeface="+mn-ea"/>
                <a:cs typeface="+mn-cs"/>
              </a:rPr>
              <a:t>Angstniveau</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Männer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bei</a:t>
            </a:r>
            <a:r>
              <a:rPr lang="en-GB" sz="1200" kern="1200" dirty="0">
                <a:solidFill>
                  <a:schemeClr val="tx1"/>
                </a:solidFill>
                <a:effectLst/>
                <a:latin typeface="+mn-lt"/>
                <a:ea typeface="+mn-ea"/>
                <a:cs typeface="+mn-cs"/>
              </a:rPr>
              <a:t> der Erst- und </a:t>
            </a:r>
            <a:r>
              <a:rPr lang="en-GB" sz="1200" kern="1200" dirty="0" err="1">
                <a:solidFill>
                  <a:schemeClr val="tx1"/>
                </a:solidFill>
                <a:effectLst/>
                <a:latin typeface="+mn-lt"/>
                <a:ea typeface="+mn-ea"/>
                <a:cs typeface="+mn-cs"/>
              </a:rPr>
              <a:t>Zweitlinienbehandlung</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etwa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gleich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ersichtlich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Behandlung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nimmt</a:t>
            </a:r>
            <a:r>
              <a:rPr lang="en-GB" sz="1200" kern="1200" dirty="0">
                <a:solidFill>
                  <a:schemeClr val="tx1"/>
                </a:solidFill>
                <a:effectLst/>
                <a:latin typeface="+mn-lt"/>
                <a:ea typeface="+mn-ea"/>
                <a:cs typeface="+mn-cs"/>
              </a:rPr>
              <a:t> das Angst- und </a:t>
            </a:r>
            <a:r>
              <a:rPr lang="en-GB" sz="1200" kern="1200" dirty="0" err="1">
                <a:solidFill>
                  <a:schemeClr val="tx1"/>
                </a:solidFill>
                <a:effectLst/>
                <a:latin typeface="+mn-lt"/>
                <a:ea typeface="+mn-ea"/>
                <a:cs typeface="+mn-cs"/>
              </a:rPr>
              <a:t>Depressionsniveau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eher</a:t>
            </a:r>
            <a:r>
              <a:rPr lang="en-GB" sz="1200" kern="1200" dirty="0">
                <a:solidFill>
                  <a:schemeClr val="tx1"/>
                </a:solidFill>
                <a:effectLst/>
                <a:latin typeface="+mn-lt"/>
                <a:ea typeface="+mn-ea"/>
                <a:cs typeface="+mn-cs"/>
              </a:rPr>
              <a:t> ab.</a:t>
            </a: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 Rezidiv des Prostatakarzinoms scheint ihre psychische Gesundheit stark zu beeinträchtigen. Wie hier ersichtlich ist, bewertet mehr als die Hälfte der Befragten, die ein Rezidiv hatten, die Auswirkung auf ihre psychische Gesundheit mit sechs oder mehr – mit anderen Worten hatte dies erhebliche Auswirkungen.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Laut Studie sind 42 % der Männer, die wegen Prostatakrebs behandelt wurden, in gewissem Maße ängstlich oder depressiv.</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u="none" kern="1200" dirty="0">
                <a:solidFill>
                  <a:schemeClr val="tx1"/>
                </a:solidFill>
                <a:effectLst/>
                <a:latin typeface="+mn-lt"/>
                <a:ea typeface="+mn-ea"/>
                <a:cs typeface="+mn-cs"/>
              </a:rPr>
              <a:t>Welche Behandlungen werden am häufigsten mit psychischen Problemen in Verbindung gebracht? Wie Sie erneut sehen können, scheinen die Probleme schlimmer zu werden, je weiter der Krebs fortgeschritten ist.</a:t>
            </a:r>
            <a:endParaRPr lang="en-GB" sz="1200" u="none" kern="1200" dirty="0">
              <a:solidFill>
                <a:schemeClr val="tx1"/>
              </a:solidFill>
              <a:effectLst/>
              <a:latin typeface="+mn-lt"/>
              <a:ea typeface="+mn-ea"/>
              <a:cs typeface="+mn-cs"/>
            </a:endParaRPr>
          </a:p>
          <a:p>
            <a:r>
              <a:rPr lang="de-DE" sz="1200" u="none" kern="1200" dirty="0">
                <a:solidFill>
                  <a:schemeClr val="tx1"/>
                </a:solidFill>
                <a:effectLst/>
                <a:latin typeface="+mn-lt"/>
                <a:ea typeface="+mn-ea"/>
                <a:cs typeface="+mn-cs"/>
              </a:rPr>
              <a:t>Interessant ist, dass die aktive Überwachung mit einem höheren Maß an Depressionen oder Angstzuständen verbunden ist als einige andere Behandlungen wie beispielsweise die radikale </a:t>
            </a:r>
            <a:r>
              <a:rPr lang="de-DE" sz="1200" u="none" kern="1200" dirty="0" err="1">
                <a:solidFill>
                  <a:schemeClr val="tx1"/>
                </a:solidFill>
                <a:effectLst/>
                <a:latin typeface="+mn-lt"/>
                <a:ea typeface="+mn-ea"/>
                <a:cs typeface="+mn-cs"/>
              </a:rPr>
              <a:t>Prostatektomie</a:t>
            </a:r>
            <a:r>
              <a:rPr lang="de-DE" sz="1200" u="none" kern="1200" dirty="0">
                <a:solidFill>
                  <a:schemeClr val="tx1"/>
                </a:solidFill>
                <a:effectLst/>
                <a:latin typeface="+mn-lt"/>
                <a:ea typeface="+mn-ea"/>
                <a:cs typeface="+mn-cs"/>
              </a:rPr>
              <a:t> und Strahlentherapie. Dies kann mit den ständigen Sorgen aufgrund der regelmäßigen Tests zu tun haben, und mit der Tatsache, dass möglicherweise noch eine Entscheidung bezüglich der Behandlung getroffen werden muss. Eine Umfrage eines Mitglieds von Europa </a:t>
            </a:r>
            <a:r>
              <a:rPr lang="de-DE" sz="1200" u="none" kern="1200" dirty="0" err="1">
                <a:solidFill>
                  <a:schemeClr val="tx1"/>
                </a:solidFill>
                <a:effectLst/>
                <a:latin typeface="+mn-lt"/>
                <a:ea typeface="+mn-ea"/>
                <a:cs typeface="+mn-cs"/>
              </a:rPr>
              <a:t>Uomo</a:t>
            </a:r>
            <a:r>
              <a:rPr lang="de-DE" sz="1200" u="none" kern="1200" dirty="0">
                <a:solidFill>
                  <a:schemeClr val="tx1"/>
                </a:solidFill>
                <a:effectLst/>
                <a:latin typeface="+mn-lt"/>
                <a:ea typeface="+mn-ea"/>
                <a:cs typeface="+mn-cs"/>
              </a:rPr>
              <a:t>, der dänischen Prostatakrebs-Patientenorganisation PROPA, unter Männern, die unter aktiver Überwachung stehen, ergab, dass 37 % ernsthaft oder mäßig besorgt waren.</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Auf dieser Folie ist erneut die Bewertung der Lebensqualität ersichtlich: je höher der Wert, desto besser die Lebensqualität. Sie zeigt die Lebensqualität in Bezug auf die Sexualfunktion nach verschiedenen Behandlungen an.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Wie Sie sehen können, wird die sexuelle Lebensqualität nach einer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besser bewertet als nach einer Strahlentherapie, was uns überrascht hat. Aber der Unterschied von 4 Punkten zwischen einer Strahlentherapie und einer radikalen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ist relativ gering und möglicherweise nicht klinisch relevant.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Bewertung der Lebensqualität fällt bei beiden Behandlungen im Vergleich zur aktiven Überwachung offensichtlich niedrig aus.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Warum beträgt die Bewertung für die aktive Überwachung nicht 100, was der höchsten EPIC-Bewertung auf der Skala entsprechen würde? Offensichtlich liegt dies daran, dass in diesem Alter (das Durchschnittsalter der Studie liegt bei 70 Jahren) die Sexualfunktion normalerweise nicht zu 100 % gegeben ist.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Vergleicht man diese Zahlen mit der Allgemeinbevölkerung, so liegt die durchschnittliche EPIC-Bewertung der Sexualfunktion von Männern ohne Prostatakrebs bei 55,8, was der Bewertung der aktiven Überwachung hier eindeutig sehr nahe kommt.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Wie bewerten Sie also das Problem der Sexualfunktion? Bei etwa der Hälfte der Männer stellt sie ein großes oder moderates Problem dar. Die Zahl ist möglicherweise höher, wenn wir den Partnern die gleiche Frage stellen würden.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Etwa drei Viertel der Männer, die an der Umfrage teilnahmen, bewerteten ihre derzeitige Sexualfunktion als schlecht oder sehr schlecht. Dies ist eindeutig zum Teil auf das Alter der Befragten sowie auf die Auswirkungen der Behandlung zurückzuführen.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Lassen Sie uns zum Vergleich eine Studie aus dem Jahr 2017 mit etwas älteren Männern (Durchschnittsalter 74,5 Jahre), die kein Prostatakrebs hatten, unter Verwendung der gleichen EPIC-26-Fragebögen betrachten (</a:t>
            </a:r>
            <a:r>
              <a:rPr lang="de-DE" sz="1200" kern="1200" dirty="0" err="1">
                <a:solidFill>
                  <a:schemeClr val="tx1"/>
                </a:solidFill>
                <a:effectLst/>
                <a:latin typeface="+mn-lt"/>
                <a:ea typeface="+mn-ea"/>
                <a:cs typeface="+mn-cs"/>
              </a:rPr>
              <a:t>Venderbos</a:t>
            </a:r>
            <a:r>
              <a:rPr lang="de-DE" sz="1200" kern="1200" dirty="0">
                <a:solidFill>
                  <a:schemeClr val="tx1"/>
                </a:solidFill>
                <a:effectLst/>
                <a:latin typeface="+mn-lt"/>
                <a:ea typeface="+mn-ea"/>
                <a:cs typeface="+mn-cs"/>
              </a:rPr>
              <a:t> et al, PMID: 28168601). Sie ergab, dass 50 % dieser Männer ihre Sexualfunktion als schlecht oder sehr schlecht bewerteten. Dies ist natürlich ein deutlich geringerer Prozentsatz im Vergleich zu den 76 % der Männer mit Prostatakrebs in unserer Studie.</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Wenn man betrachtet, wie sich verschiedene Behandlungen auf die sexuelle Funktionsfähigkeit auswirken, kann man anhand der oberen Zahlenreihe erkennen, dass mehr als die Hälfte der Männer mit Prostatakrebs die sexuelle Funktionsfähigkeit als ein großes oder moderates Problem bewertet. Das ist ein erheblicher Anteil.</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Abbildungen unten zeigen, dass die sexuelle Funktionsfähigkeit nach einer Strahlentherapie ein weniger bedeutendes Problem zu sein scheint:  44,5 % der Strahlentherapie-Patienten hatten signifikante Probleme im Vergleich zu 54,5 % der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-Patienten.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Dies ist ein deutlicheres Ergebnis als in Diagramm S1, wo die Bewertung der Sexualfunktion zwischen Strahlentherapie und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sehr ähnlich ausfiel. Aber beide Ergebnisse deuten darauf hin, dass die beiden wichtigsten Erstbehandlungen bei Prostatakrebs einen wichtigen Einfluss auf die Lebensqualität in Bezug auf die Sexualfunktion haben.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Nur 34 % der Männer haben Medikamente und Geräte zur Verbesserung der Erektion ausprobiert. Es besteht also eindeutig die Notwendigkeit, Männern mehr Ratschläge zu diesen Ansätzen zu geben, um eventuelle Probleme zu überwinden.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Bei der Harninkontinenz haben wir genau die gleiche Analyse durchgeführt wie bei der Sexualfunktion. Zunächst haben wir die verschiedenen Behandlungen verglichen. Wie ersichtlich ist, ist die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mit einer geringeren Lebensqualität verbunden als die Strahlentherapie. Die anderen Behandlungen haben weniger Auswirkungen.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Vergleicht man diese Zahlen mit der Allgemeinbevölkerung, so liegt der durchschnittliche EPIC-Harnfunktionswert bei Männern ohne Prostatakrebs bei 89,5.</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Betrachtet man speziell die Harninkontinenz, so haben insgesamt 61 % der befragten Männer ein Problem. Eine Operation scheint mit den größten Problemen verbunden zu sein. Vergleicht man die Zahl der Operation mit der aktiven Überwachung, so zeigt sich, dass eine Operation die Rate der Inkontinenz verdoppelt. Es ist jedoch zu beachten, dass es auch bei aktiver Überwachung Probleme mit Nachtröpfeln geben kann. Dies spiegelt das Durchschnittsalter der Befragten wider.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Was bedeutet das für die Patienten in der Praxis? Im Rahmen der Umfrage wurden Männer gefragt, wie viele Inkontinenzeinlagen sie täglich verwenden. Mehr als ein Drittel der Befragten verwendet eine oder mehrere Einlagen pro Tag. Dies mag die Tatsache widerspiegeln, dass zwei Drittel der Befragten angaben, eine radikale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gehabt zu haben.  Von den Befragten, die sich einer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unterzogen, benutzte die Hälfte Einlagen.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Zum Vergleich: Laut einer Studie aus dem Jahr 2017 mit Männern mit ungefähr demselben Altersprofil, die NICHT wegen Prostatakrebs behandelt wurden, benutzten etwa 10 % Einlagen (PMID: 28168601). Hier sieht man also eindeutig erhebliche Auswirkungen.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Bei der Frage, wie groß die Auswirkungen des Nachtröpfelns und Auslaufens auf das Leben der Männer sind, schätzen 17 % aller Befragten dies als großes oder mittleres Problem ein.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Wenn Sie diese Zahl nach Patienten aufschlüsseln, die eine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 und eine Strahlentherapie erhalten haben, sehen Sie den Einfluss der Behandlungsart auf das Problem.</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Sieht man sich die </a:t>
            </a:r>
            <a:r>
              <a:rPr lang="de-DE" sz="1200" kern="1200" dirty="0" err="1">
                <a:solidFill>
                  <a:schemeClr val="tx1"/>
                </a:solidFill>
                <a:effectLst/>
                <a:latin typeface="+mn-lt"/>
                <a:ea typeface="+mn-ea"/>
                <a:cs typeface="+mn-cs"/>
              </a:rPr>
              <a:t>Prostatektomie</a:t>
            </a:r>
            <a:r>
              <a:rPr lang="de-DE" sz="1200" kern="1200" dirty="0">
                <a:solidFill>
                  <a:schemeClr val="tx1"/>
                </a:solidFill>
                <a:effectLst/>
                <a:latin typeface="+mn-lt"/>
                <a:ea typeface="+mn-ea"/>
                <a:cs typeface="+mn-cs"/>
              </a:rPr>
              <a:t>-Patienten an, so zeigt die oberste Zeile der Zahlen, dass für 67 % das Nachtröpfeln und Auslaufen ein Problem ist.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Im Vergleich dazu geben 48 % der Strahlentherapie-Patienten (in der zweiten Zeile ersichtlich) an, dass Nachtröpfeln und Auslaufen ein Problem sind.</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Wir können aus diesen EUPROMS-Ergebnissen drei Schlussfolgerungen ableiten.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Erstens, dass eine aktive Überwachung immer in Betracht gezogen werden sollte, wenn sie sicher angewendet werden kann, weil sie im Allgemeinen die beste Lebensqualität gewährleistet. In Bezug auf Inkontinenz und Sexualfunktion ist der Unterschied zu anderen Ansätzen eindeutig.</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Zweitens, dass die Früherkennung von Prostatakrebs von größter Bedeutung ist. Je weiter der Prostatakrebs bei der Diagnose fortgeschritten ist, desto größer sind die negativen Auswirkungen der Behandlung auf die Lebensqualität. Die Grafik hier zeigt, dass, wenn man viele Faktoren zusammen betrachtet – Unbehagen, Müdigkeit, Schlaflosigkeit und psychische Gesundheit – alle diese Faktoren bei Behandlungen, die mit fortgeschrittenem Prostatakrebs verbunden sind, stärker ausgeprägt sind.</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Und drittens, auf der Grundlage aller Daten der EUPROMS-Studie, dass eine hochwertige Behandlung und Unterstützung absolut wichtig sind. Die EUPROMS-Ergebnisse zeigen die schweren Auswirkungen, die mit der Behandlung von Prostatakrebs einhergehen können. Männer sollten mit all den Fachkenntnissen und all der Erfahrung während und nach der Behandlung betreut werden. Zudem sollten sie in jeder Behandlungsphase jegliche Informationen und Unterstützung erhalten. Jeder Mann mit Prostatakrebs sollte in einem Krebszentrum mit fachübergreifenden Teams behandelt werden.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Es ist wichtig zu verstehen, wie sich diese Studie von früheren Studien unterscheidet und warum dies von Bedeutung ist. Die meisten Studien zur Lebensqualität von Männern mit Prostatakrebs werden in einer klinischen Umgebung durchgeführt. Mit anderen Worten: Männer werden von Ärzten befragt oder füllen Fragebögen aus, wenn sie zur Behandlung oder Kontrolluntersuchung ins Krankenhaus kommen. Diese Online-Umfrage wurde von Männern ohne Zeitdruck und bequem von zu Hause aus beantwortet. Sie hatten also mehr Zeit, über ihre Antworten nachzudenken, und beantworteten ehrlicher Fragen zu ihrem Gefühlszustand. Manchmal möchten Patienten besonders vor Ärzten und anderem Gesundheitspersonal nicht kritisch oder negativ klingen.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Diese Umfrage stellt eine Momentaufnahme dar – ein Querschnittsbild einer männlichen Bevölkerung, die in ganz Europa wegen Prostatakrebs behandelt wurde. Das Umfrage-Thema lautete: „Wie bewerten Sie Ihre Lebensqualität zum jetzigen Zeitpunkt?“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Studie konnte sich nicht mit dem Gesundheitszustand der einzelnen Teilnehmer vor der Behandlung befassen oder damit, wie sich Prostatakrebspatienten von der Bevölkerung im Allgemeinen unterscheiden. Dazu wäre eine andere Art von Studie erforderlich gewesen.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Umfrage umfasste Fragen zur Ermittlung der demografischen Daten und eine Reihe von Fragen zur Ermittlung der Gesundheit, der alltäglichen Aktivitäten und der Lebensqualität mithilfe von drei validierten Fragebögen, die in der Gesundheitsforschung häufig verwendet werden:</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Stichprobengröße von 3000 Teilnehmern ist sehr groß und führt zu aussagekräftigen Ergebnissen.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Es gab eine breite Resonanz aus 25 Ländern, aber eine Unterrepräsentanz aus Osteuropa und eine gewisse Unterrepräsentanz aus Südeuropa.</a:t>
            </a:r>
            <a:r>
              <a:rPr lang="en-GB" dirty="0">
                <a:effectLst/>
              </a:rPr>
              <a:t> </a:t>
            </a: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Studie</a:t>
            </a:r>
            <a:endParaRPr lang="en-GB" sz="5400" dirty="0">
              <a:solidFill>
                <a:schemeClr val="accent1">
                  <a:lumMod val="50000"/>
                </a:schemeClr>
              </a:solidFill>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Studie</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mit</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Therapiebeurteilung</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aus</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Patientensicht</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Die </a:t>
            </a:r>
            <a:r>
              <a:rPr lang="en-GB" sz="2300" dirty="0" err="1">
                <a:latin typeface="Roboto" panose="02000000000000000000" pitchFamily="2" charset="0"/>
                <a:ea typeface="Roboto" panose="02000000000000000000" pitchFamily="2" charset="0"/>
              </a:rPr>
              <a:t>allererste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Umfrage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zur</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Lebensqualität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bei</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Männern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mit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Prostatakrebs</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durchgeführt</a:t>
            </a:r>
            <a:r>
              <a:rPr lang="en-GB" sz="2300" dirty="0">
                <a:latin typeface="Roboto" panose="02000000000000000000" pitchFamily="2" charset="0"/>
                <a:ea typeface="Roboto" panose="02000000000000000000" pitchFamily="2" charset="0"/>
              </a:rPr>
              <a:t> von </a:t>
            </a:r>
            <a:r>
              <a:rPr lang="en-GB" sz="2300" dirty="0" err="1">
                <a:latin typeface="Roboto" panose="02000000000000000000" pitchFamily="2" charset="0"/>
                <a:ea typeface="Roboto" panose="02000000000000000000" pitchFamily="2" charset="0"/>
              </a:rPr>
              <a:t>Patienten</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für</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Patienten</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der </a:t>
            </a:r>
            <a:r>
              <a:rPr lang="en-US" sz="4600" dirty="0" err="1">
                <a:solidFill>
                  <a:srgbClr val="757070"/>
                </a:solidFill>
                <a:latin typeface="Roboto" panose="02000000000000000000" pitchFamily="2" charset="0"/>
                <a:cs typeface="Apercu Regular"/>
              </a:rPr>
              <a:t>Befragten</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28791E4-4647-0A41-9899-BFAC5C9FF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97439"/>
            <a:ext cx="8834850" cy="4874400"/>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der </a:t>
            </a:r>
            <a:r>
              <a:rPr lang="en-US" sz="4600" dirty="0" err="1">
                <a:solidFill>
                  <a:srgbClr val="757070"/>
                </a:solidFill>
                <a:latin typeface="Roboto" panose="02000000000000000000" pitchFamily="2" charset="0"/>
                <a:cs typeface="Apercu Regular"/>
              </a:rPr>
              <a:t>Befragten</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0215384-3DEE-3948-AD79-C9D2A2FFF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538907"/>
            <a:ext cx="8832167" cy="4370400"/>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Behandlungsprofil</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F5C2EA4D-F96A-7648-8D1A-AA9463A26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19" y="1493198"/>
            <a:ext cx="8841694" cy="4680000"/>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Die </a:t>
            </a:r>
            <a:r>
              <a:rPr lang="en-US" sz="4600" dirty="0" err="1">
                <a:solidFill>
                  <a:srgbClr val="757070"/>
                </a:solidFill>
                <a:latin typeface="Roboto" panose="02000000000000000000" pitchFamily="2" charset="0"/>
                <a:cs typeface="Apercu Regular"/>
              </a:rPr>
              <a:t>Analyse</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506248" y="1762858"/>
            <a:ext cx="11685752" cy="507831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Die Analyse der </a:t>
            </a:r>
            <a:r>
              <a:rPr lang="en-GB" sz="2300" dirty="0" err="1">
                <a:solidFill>
                  <a:schemeClr val="tx1">
                    <a:lumMod val="65000"/>
                    <a:lumOff val="35000"/>
                  </a:schemeClr>
                </a:solidFill>
                <a:latin typeface="Roboto" panose="02000000000000000000" pitchFamily="2" charset="0"/>
              </a:rPr>
              <a:t>Daten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wurde</a:t>
            </a:r>
            <a:r>
              <a:rPr lang="en-GB" sz="2300" dirty="0">
                <a:solidFill>
                  <a:schemeClr val="tx1">
                    <a:lumMod val="65000"/>
                    <a:lumOff val="35000"/>
                  </a:schemeClr>
                </a:solidFill>
                <a:latin typeface="Roboto" panose="02000000000000000000" pitchFamily="2" charset="0"/>
              </a:rPr>
              <a:t> von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und </a:t>
            </a:r>
            <a:r>
              <a:rPr lang="en-GB" sz="2300" dirty="0" err="1">
                <a:solidFill>
                  <a:schemeClr val="tx1">
                    <a:lumMod val="65000"/>
                    <a:lumOff val="35000"/>
                  </a:schemeClr>
                </a:solidFill>
                <a:latin typeface="Roboto" panose="02000000000000000000" pitchFamily="2" charset="0"/>
              </a:rPr>
              <a:t>ihrem</a:t>
            </a:r>
            <a:r>
              <a:rPr lang="en-GB" sz="2300" dirty="0">
                <a:solidFill>
                  <a:schemeClr val="tx1">
                    <a:lumMod val="65000"/>
                    <a:lumOff val="35000"/>
                  </a:schemeClr>
                </a:solidFill>
                <a:latin typeface="Roboto" panose="02000000000000000000" pitchFamily="2" charset="0"/>
              </a:rPr>
              <a:t> Team am Erasmus University Medical Centre, Department of Urology, Rotterdam, </a:t>
            </a:r>
            <a:r>
              <a:rPr lang="en-GB" sz="2300" dirty="0" err="1">
                <a:solidFill>
                  <a:schemeClr val="tx1">
                    <a:lumMod val="65000"/>
                    <a:lumOff val="35000"/>
                  </a:schemeClr>
                </a:solidFill>
                <a:latin typeface="Roboto" panose="02000000000000000000" pitchFamily="2" charset="0"/>
              </a:rPr>
              <a:t>durchgeführt</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Ihre</a:t>
            </a:r>
            <a:r>
              <a:rPr lang="en-GB" sz="2300" dirty="0">
                <a:solidFill>
                  <a:schemeClr val="tx1">
                    <a:lumMod val="65000"/>
                    <a:lumOff val="35000"/>
                  </a:schemeClr>
                </a:solidFill>
                <a:latin typeface="Roboto" panose="02000000000000000000" pitchFamily="2" charset="0"/>
              </a:rPr>
              <a:t> Analyse </a:t>
            </a:r>
            <a:r>
              <a:rPr lang="en-GB" sz="2300" dirty="0" err="1">
                <a:solidFill>
                  <a:schemeClr val="tx1">
                    <a:lumMod val="65000"/>
                    <a:lumOff val="35000"/>
                  </a:schemeClr>
                </a:solidFill>
                <a:latin typeface="Roboto" panose="02000000000000000000" pitchFamily="2" charset="0"/>
              </a:rPr>
              <a:t>lieferte</a:t>
            </a:r>
            <a:r>
              <a:rPr lang="en-GB" sz="2300" dirty="0">
                <a:solidFill>
                  <a:schemeClr val="tx1">
                    <a:lumMod val="65000"/>
                    <a:lumOff val="35000"/>
                  </a:schemeClr>
                </a:solidFill>
                <a:latin typeface="Roboto" panose="02000000000000000000" pitchFamily="2" charset="0"/>
              </a:rPr>
              <a:t> die </a:t>
            </a:r>
            <a:r>
              <a:rPr lang="en-GB" sz="2300" dirty="0" err="1">
                <a:solidFill>
                  <a:schemeClr val="tx1">
                    <a:lumMod val="65000"/>
                    <a:lumOff val="35000"/>
                  </a:schemeClr>
                </a:solidFill>
                <a:latin typeface="Roboto" panose="02000000000000000000" pitchFamily="2" charset="0"/>
              </a:rPr>
              <a:t>Ergebnisse</a:t>
            </a:r>
            <a:r>
              <a:rPr lang="en-GB" sz="2300" dirty="0">
                <a:solidFill>
                  <a:schemeClr val="tx1">
                    <a:lumMod val="65000"/>
                    <a:lumOff val="35000"/>
                  </a:schemeClr>
                </a:solidFill>
                <a:latin typeface="Roboto" panose="02000000000000000000" pitchFamily="2" charset="0"/>
              </a:rPr>
              <a:t> in </a:t>
            </a:r>
            <a:r>
              <a:rPr lang="en-GB" sz="2300" dirty="0" err="1">
                <a:solidFill>
                  <a:schemeClr val="tx1">
                    <a:lumMod val="65000"/>
                    <a:lumOff val="35000"/>
                  </a:schemeClr>
                </a:solidFill>
                <a:latin typeface="Roboto" panose="02000000000000000000" pitchFamily="2" charset="0"/>
              </a:rPr>
              <a:t>dieser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Präsentation</a:t>
            </a:r>
            <a:r>
              <a:rPr lang="en-GB" sz="2300" dirty="0">
                <a:solidFill>
                  <a:schemeClr val="tx1">
                    <a:lumMod val="65000"/>
                    <a:lumOff val="35000"/>
                  </a:schemeClr>
                </a:solidFill>
                <a:latin typeface="Roboto" panose="02000000000000000000" pitchFamily="2" charset="0"/>
              </a:rPr>
              <a:t> und in </a:t>
            </a:r>
            <a:r>
              <a:rPr lang="en-GB" sz="2300" dirty="0" err="1">
                <a:solidFill>
                  <a:schemeClr val="tx1">
                    <a:lumMod val="65000"/>
                    <a:lumOff val="35000"/>
                  </a:schemeClr>
                </a:solidFill>
                <a:latin typeface="Roboto" panose="02000000000000000000" pitchFamily="2" charset="0"/>
              </a:rPr>
              <a:t>wissenschaftlichen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Arbeiten</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Einige</a:t>
            </a:r>
            <a:r>
              <a:rPr lang="en-GB" sz="2300" dirty="0">
                <a:solidFill>
                  <a:schemeClr val="tx1">
                    <a:lumMod val="65000"/>
                    <a:lumOff val="35000"/>
                  </a:schemeClr>
                </a:solidFill>
                <a:latin typeface="Roboto" panose="02000000000000000000" pitchFamily="2" charset="0"/>
              </a:rPr>
              <a:t> der </a:t>
            </a:r>
            <a:r>
              <a:rPr lang="en-GB" sz="2300" dirty="0" err="1">
                <a:solidFill>
                  <a:schemeClr val="tx1">
                    <a:lumMod val="65000"/>
                    <a:lumOff val="35000"/>
                  </a:schemeClr>
                </a:solidFill>
                <a:latin typeface="Roboto" panose="02000000000000000000" pitchFamily="2" charset="0"/>
              </a:rPr>
              <a:t>hier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dargestellten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Ergebnisse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basieren</a:t>
            </a:r>
            <a:r>
              <a:rPr lang="en-GB" sz="2300" dirty="0">
                <a:solidFill>
                  <a:schemeClr val="tx1">
                    <a:lumMod val="65000"/>
                    <a:lumOff val="35000"/>
                  </a:schemeClr>
                </a:solidFill>
                <a:latin typeface="Roboto" panose="02000000000000000000" pitchFamily="2" charset="0"/>
              </a:rPr>
              <a:t> auf </a:t>
            </a:r>
            <a:r>
              <a:rPr lang="en-GB" sz="2300" dirty="0" err="1">
                <a:solidFill>
                  <a:schemeClr val="tx1">
                    <a:lumMod val="65000"/>
                    <a:lumOff val="35000"/>
                  </a:schemeClr>
                </a:solidFill>
                <a:latin typeface="Roboto" panose="02000000000000000000" pitchFamily="2" charset="0"/>
              </a:rPr>
              <a:t>rohen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Umfrageantworten</a:t>
            </a:r>
            <a:r>
              <a:rPr lang="en-GB" sz="2300" dirty="0">
                <a:solidFill>
                  <a:schemeClr val="tx1">
                    <a:lumMod val="65000"/>
                    <a:lumOff val="35000"/>
                  </a:schemeClr>
                </a:solidFill>
                <a:latin typeface="Roboto" panose="02000000000000000000" pitchFamily="2" charset="0"/>
              </a:rPr>
              <a:t>; die </a:t>
            </a:r>
            <a:r>
              <a:rPr lang="en-GB" sz="2300" dirty="0" err="1">
                <a:solidFill>
                  <a:schemeClr val="tx1">
                    <a:lumMod val="65000"/>
                    <a:lumOff val="35000"/>
                  </a:schemeClr>
                </a:solidFill>
                <a:latin typeface="Roboto" panose="02000000000000000000" pitchFamily="2" charset="0"/>
              </a:rPr>
              <a:t>statistische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Signifikanz</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wurde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weder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berechnet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noch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angezeigt</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Alle </a:t>
            </a:r>
            <a:r>
              <a:rPr lang="en-GB" sz="2300" dirty="0" err="1">
                <a:solidFill>
                  <a:schemeClr val="tx1">
                    <a:lumMod val="65000"/>
                    <a:lumOff val="35000"/>
                  </a:schemeClr>
                </a:solidFill>
                <a:latin typeface="Roboto" panose="02000000000000000000" pitchFamily="2" charset="0"/>
              </a:rPr>
              <a:t>Ergebnisse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tragen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jedoch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dazu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wichtige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Informationen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für</a:t>
            </a:r>
            <a:r>
              <a:rPr lang="en-GB" sz="2300" dirty="0">
                <a:solidFill>
                  <a:schemeClr val="tx1">
                    <a:lumMod val="65000"/>
                    <a:lumOff val="35000"/>
                  </a:schemeClr>
                </a:solidFill>
                <a:latin typeface="Roboto" panose="02000000000000000000" pitchFamily="2" charset="0"/>
              </a:rPr>
              <a:t> die </a:t>
            </a:r>
            <a:r>
              <a:rPr lang="en-GB" sz="2300" dirty="0" err="1">
                <a:solidFill>
                  <a:schemeClr val="tx1">
                    <a:lumMod val="65000"/>
                    <a:lumOff val="35000"/>
                  </a:schemeClr>
                </a:solidFill>
                <a:latin typeface="Roboto" panose="02000000000000000000" pitchFamily="2" charset="0"/>
              </a:rPr>
              <a:t>klinische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Entscheidungsfindung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liefern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sodass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sie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klinisch</a:t>
            </a:r>
            <a:r>
              <a:rPr lang="en-GB" sz="2300" dirty="0">
                <a:solidFill>
                  <a:schemeClr val="tx1">
                    <a:lumMod val="65000"/>
                    <a:lumOff val="35000"/>
                  </a:schemeClr>
                </a:solidFill>
                <a:latin typeface="Roboto" panose="02000000000000000000" pitchFamily="2" charset="0"/>
              </a:rPr>
              <a:t> relevant </a:t>
            </a:r>
            <a:r>
              <a:rPr lang="en-GB" sz="2300" dirty="0" err="1">
                <a:solidFill>
                  <a:schemeClr val="tx1">
                    <a:lumMod val="65000"/>
                    <a:lumOff val="35000"/>
                  </a:schemeClr>
                </a:solidFill>
                <a:latin typeface="Roboto" panose="02000000000000000000" pitchFamily="2" charset="0"/>
              </a:rPr>
              <a:t>sind</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4" y="857143"/>
            <a:ext cx="6579119" cy="1785104"/>
          </a:xfrm>
          <a:prstGeom prst="rect">
            <a:avLst/>
          </a:prstGeom>
        </p:spPr>
        <p:txBody>
          <a:bodyPr wrap="square">
            <a:spAutoFit/>
          </a:bodyPr>
          <a:lstStyle/>
          <a:p>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sz="2800" dirty="0">
              <a:latin typeface="Roboto" panose="02000000000000000000" pitchFamily="2" charset="0"/>
            </a:endParaRPr>
          </a:p>
          <a:p>
            <a:r>
              <a:rPr lang="en-GB" sz="2800" dirty="0" err="1">
                <a:latin typeface="Roboto" panose="02000000000000000000" pitchFamily="2" charset="0"/>
              </a:rPr>
              <a:t>Ergebnisse</a:t>
            </a:r>
            <a:r>
              <a:rPr lang="en-GB" sz="2800" dirty="0">
                <a:latin typeface="Roboto" panose="02000000000000000000" pitchFamily="2" charset="0"/>
              </a:rPr>
              <a:t>: Allgemeine </a:t>
            </a:r>
            <a:r>
              <a:rPr lang="en-GB" sz="2800" dirty="0" err="1">
                <a:latin typeface="Roboto" panose="02000000000000000000" pitchFamily="2" charset="0"/>
              </a:rPr>
              <a:t>Lebensqualität</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DCCE45C-835E-FA4B-A0F7-60C5C3120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47" y="1686600"/>
            <a:ext cx="10925319" cy="3484800"/>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DBDE8B8A-9112-E249-8FD8-087C369C7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421" y="1000800"/>
            <a:ext cx="9580653" cy="485640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4180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sz="2800" dirty="0">
              <a:latin typeface="Roboto" panose="02000000000000000000" pitchFamily="2" charset="0"/>
            </a:endParaRPr>
          </a:p>
          <a:p>
            <a:r>
              <a:rPr lang="en-GB" sz="2800" dirty="0" err="1">
                <a:latin typeface="Roboto" panose="02000000000000000000" pitchFamily="2" charset="0"/>
              </a:rPr>
              <a:t>Ergebnisse</a:t>
            </a:r>
            <a:r>
              <a:rPr lang="en-GB" sz="2800" dirty="0">
                <a:latin typeface="Roboto" panose="02000000000000000000" pitchFamily="2" charset="0"/>
              </a:rPr>
              <a:t>: </a:t>
            </a:r>
            <a:r>
              <a:rPr lang="en-GB" sz="2800" dirty="0" err="1">
                <a:latin typeface="Roboto" panose="02000000000000000000" pitchFamily="2" charset="0"/>
              </a:rPr>
              <a:t>Unbehagen</a:t>
            </a:r>
            <a:r>
              <a:rPr lang="en-GB" sz="2800" dirty="0">
                <a:latin typeface="Roboto" panose="02000000000000000000" pitchFamily="2" charset="0"/>
              </a:rPr>
              <a:t>, </a:t>
            </a:r>
            <a:r>
              <a:rPr lang="en-GB" sz="2800" dirty="0" err="1">
                <a:latin typeface="Roboto" panose="02000000000000000000" pitchFamily="2" charset="0"/>
              </a:rPr>
              <a:t>Müdigkeit</a:t>
            </a:r>
            <a:r>
              <a:rPr lang="en-GB" sz="2800" dirty="0">
                <a:latin typeface="Roboto" panose="02000000000000000000" pitchFamily="2" charset="0"/>
              </a:rPr>
              <a:t>, </a:t>
            </a:r>
            <a:r>
              <a:rPr lang="en-GB" sz="2800" dirty="0" err="1">
                <a:latin typeface="Roboto" panose="02000000000000000000" pitchFamily="2" charset="0"/>
              </a:rPr>
              <a:t>Schlaflosigkeit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7E90BA4-B34E-6E40-85FD-F3065419C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396" y="1060200"/>
            <a:ext cx="9009207" cy="4737600"/>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A79C287-ACB4-0544-A1CA-96A8CCCA4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321" y="1193400"/>
            <a:ext cx="9569358" cy="4471200"/>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1508105"/>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Über</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diese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Präsentation</a:t>
            </a:r>
            <a:endParaRPr lang="en-US" sz="4600" dirty="0">
              <a:solidFill>
                <a:srgbClr val="757070"/>
              </a:solidFill>
              <a:latin typeface="Roboto" panose="02000000000000000000" pitchFamily="2" charset="0"/>
              <a:ea typeface="Roboto" panose="02000000000000000000" pitchFamily="2" charset="0"/>
              <a:cs typeface="Apercu Regular"/>
            </a:endParaRP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985706"/>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Diese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Präsentation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richtet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sich</a:t>
            </a:r>
            <a:r>
              <a:rPr lang="en-GB" sz="2300" dirty="0">
                <a:solidFill>
                  <a:schemeClr val="tx1">
                    <a:lumMod val="65000"/>
                    <a:lumOff val="35000"/>
                  </a:schemeClr>
                </a:solidFill>
                <a:latin typeface="Roboto" panose="02000000000000000000" pitchFamily="2" charset="0"/>
                <a:ea typeface="Roboto" panose="02000000000000000000" pitchFamily="2" charset="0"/>
              </a:rPr>
              <a:t> an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Prostatakrebs-Patientengruppen</a:t>
            </a:r>
            <a:r>
              <a:rPr lang="en-GB" sz="2300" dirty="0">
                <a:solidFill>
                  <a:schemeClr val="tx1">
                    <a:lumMod val="65000"/>
                    <a:lumOff val="35000"/>
                  </a:schemeClr>
                </a:solidFill>
                <a:latin typeface="Roboto" panose="02000000000000000000" pitchFamily="2" charset="0"/>
                <a:ea typeface="Roboto" panose="02000000000000000000" pitchFamily="2" charset="0"/>
              </a:rPr>
              <a:t> und an die </a:t>
            </a:r>
            <a:r>
              <a:rPr lang="en-GB" sz="2300" dirty="0" err="1">
                <a:solidFill>
                  <a:schemeClr val="tx1">
                    <a:lumMod val="65000"/>
                    <a:lumOff val="35000"/>
                  </a:schemeClr>
                </a:solidFill>
                <a:latin typeface="Roboto" panose="02000000000000000000" pitchFamily="2" charset="0"/>
                <a:ea typeface="Roboto" panose="02000000000000000000" pitchFamily="2" charset="0"/>
              </a:rPr>
              <a:t>Öffentlichkeit</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Sie </a:t>
            </a:r>
            <a:r>
              <a:rPr lang="en-GB" sz="2300" dirty="0" err="1">
                <a:solidFill>
                  <a:schemeClr val="tx1">
                    <a:lumMod val="65000"/>
                    <a:lumOff val="35000"/>
                  </a:schemeClr>
                </a:solidFill>
                <a:latin typeface="Roboto" panose="02000000000000000000" pitchFamily="2" charset="0"/>
                <a:ea typeface="Roboto" panose="02000000000000000000" pitchFamily="2" charset="0"/>
              </a:rPr>
              <a:t>können</a:t>
            </a:r>
            <a:r>
              <a:rPr lang="en-GB" sz="2300" dirty="0">
                <a:solidFill>
                  <a:schemeClr val="tx1">
                    <a:lumMod val="65000"/>
                    <a:lumOff val="35000"/>
                  </a:schemeClr>
                </a:solidFill>
                <a:latin typeface="Roboto" panose="02000000000000000000" pitchFamily="2" charset="0"/>
                <a:ea typeface="Roboto" panose="02000000000000000000" pitchFamily="2" charset="0"/>
              </a:rPr>
              <a:t> die </a:t>
            </a:r>
            <a:r>
              <a:rPr lang="en-GB" sz="2300" dirty="0" err="1">
                <a:solidFill>
                  <a:schemeClr val="tx1">
                    <a:lumMod val="65000"/>
                    <a:lumOff val="35000"/>
                  </a:schemeClr>
                </a:solidFill>
                <a:latin typeface="Roboto" panose="02000000000000000000" pitchFamily="2" charset="0"/>
                <a:ea typeface="Roboto" panose="02000000000000000000" pitchFamily="2" charset="0"/>
              </a:rPr>
              <a:t>Ergebnisse</a:t>
            </a:r>
            <a:r>
              <a:rPr lang="en-GB" sz="2300" dirty="0">
                <a:solidFill>
                  <a:schemeClr val="tx1">
                    <a:lumMod val="65000"/>
                    <a:lumOff val="35000"/>
                  </a:schemeClr>
                </a:solidFill>
                <a:latin typeface="Roboto" panose="02000000000000000000" pitchFamily="2" charset="0"/>
                <a:ea typeface="Roboto" panose="02000000000000000000" pitchFamily="2" charset="0"/>
              </a:rPr>
              <a:t> gerne </a:t>
            </a:r>
            <a:r>
              <a:rPr lang="en-GB" sz="2300" dirty="0" err="1">
                <a:solidFill>
                  <a:schemeClr val="tx1">
                    <a:lumMod val="65000"/>
                    <a:lumOff val="35000"/>
                  </a:schemeClr>
                </a:solidFill>
                <a:latin typeface="Roboto" panose="02000000000000000000" pitchFamily="2" charset="0"/>
                <a:ea typeface="Roboto" panose="02000000000000000000" pitchFamily="2" charset="0"/>
              </a:rPr>
              <a:t>ohne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Genehmigung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veröffentlichen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unter</a:t>
            </a:r>
            <a:r>
              <a:rPr lang="en-GB" sz="2300" dirty="0">
                <a:solidFill>
                  <a:schemeClr val="tx1">
                    <a:lumMod val="65000"/>
                    <a:lumOff val="35000"/>
                  </a:schemeClr>
                </a:solidFill>
                <a:latin typeface="Roboto" panose="02000000000000000000" pitchFamily="2" charset="0"/>
                <a:ea typeface="Roboto" panose="02000000000000000000" pitchFamily="2" charset="0"/>
              </a:rPr>
              <a:t> der </a:t>
            </a:r>
            <a:r>
              <a:rPr lang="en-GB" sz="2300" dirty="0" err="1">
                <a:solidFill>
                  <a:schemeClr val="tx1">
                    <a:lumMod val="65000"/>
                    <a:lumOff val="35000"/>
                  </a:schemeClr>
                </a:solidFill>
                <a:latin typeface="Roboto" panose="02000000000000000000" pitchFamily="2" charset="0"/>
                <a:ea typeface="Roboto" panose="02000000000000000000" pitchFamily="2" charset="0"/>
              </a:rPr>
              <a:t>Voraussetzung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dass</a:t>
            </a:r>
            <a:r>
              <a:rPr lang="en-GB" sz="2300" dirty="0">
                <a:solidFill>
                  <a:schemeClr val="tx1">
                    <a:lumMod val="65000"/>
                    <a:lumOff val="35000"/>
                  </a:schemeClr>
                </a:solidFill>
                <a:latin typeface="Roboto" panose="02000000000000000000" pitchFamily="2" charset="0"/>
                <a:ea typeface="Roboto" panose="02000000000000000000" pitchFamily="2" charset="0"/>
              </a:rPr>
              <a:t> Sie </a:t>
            </a:r>
            <a:r>
              <a:rPr lang="en-GB" sz="2300" dirty="0" err="1">
                <a:solidFill>
                  <a:schemeClr val="tx1">
                    <a:lumMod val="65000"/>
                    <a:lumOff val="35000"/>
                  </a:schemeClr>
                </a:solidFill>
                <a:latin typeface="Roboto" panose="02000000000000000000" pitchFamily="2" charset="0"/>
                <a:ea typeface="Roboto" panose="02000000000000000000" pitchFamily="2" charset="0"/>
              </a:rPr>
              <a:t>dabei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immer</a:t>
            </a:r>
            <a:r>
              <a:rPr lang="en-GB" sz="2300" dirty="0">
                <a:solidFill>
                  <a:schemeClr val="tx1">
                    <a:lumMod val="65000"/>
                    <a:lumOff val="35000"/>
                  </a:schemeClr>
                </a:solidFill>
                <a:latin typeface="Roboto" panose="02000000000000000000" pitchFamily="2" charset="0"/>
                <a:ea typeface="Roboto" panose="02000000000000000000" pitchFamily="2" charset="0"/>
              </a:rPr>
              <a:t> die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erwähnen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Wenn</a:t>
            </a:r>
            <a:r>
              <a:rPr lang="en-GB" sz="2300" dirty="0">
                <a:solidFill>
                  <a:schemeClr val="tx1">
                    <a:lumMod val="65000"/>
                    <a:lumOff val="35000"/>
                  </a:schemeClr>
                </a:solidFill>
                <a:latin typeface="Roboto" panose="02000000000000000000" pitchFamily="2" charset="0"/>
                <a:ea typeface="Roboto" panose="02000000000000000000" pitchFamily="2" charset="0"/>
              </a:rPr>
              <a:t> Sie </a:t>
            </a:r>
            <a:r>
              <a:rPr lang="en-GB" sz="2300" dirty="0" err="1">
                <a:solidFill>
                  <a:schemeClr val="tx1">
                    <a:lumMod val="65000"/>
                    <a:lumOff val="35000"/>
                  </a:schemeClr>
                </a:solidFill>
                <a:latin typeface="Roboto" panose="02000000000000000000" pitchFamily="2" charset="0"/>
                <a:ea typeface="Roboto" panose="02000000000000000000" pitchFamily="2" charset="0"/>
              </a:rPr>
              <a:t>eines</a:t>
            </a:r>
            <a:r>
              <a:rPr lang="en-GB" sz="2300" dirty="0">
                <a:solidFill>
                  <a:schemeClr val="tx1">
                    <a:lumMod val="65000"/>
                    <a:lumOff val="35000"/>
                  </a:schemeClr>
                </a:solidFill>
                <a:latin typeface="Roboto" panose="02000000000000000000" pitchFamily="2" charset="0"/>
                <a:ea typeface="Roboto" panose="02000000000000000000" pitchFamily="2" charset="0"/>
              </a:rPr>
              <a:t> der </a:t>
            </a:r>
            <a:r>
              <a:rPr lang="en-GB" sz="2300" dirty="0" err="1">
                <a:solidFill>
                  <a:schemeClr val="tx1">
                    <a:lumMod val="65000"/>
                    <a:lumOff val="35000"/>
                  </a:schemeClr>
                </a:solidFill>
                <a:latin typeface="Roboto" panose="02000000000000000000" pitchFamily="2" charset="0"/>
                <a:ea typeface="Roboto" panose="02000000000000000000" pitchFamily="2" charset="0"/>
              </a:rPr>
              <a:t>Diagramme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kopieren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müssen</a:t>
            </a:r>
            <a:r>
              <a:rPr lang="en-GB" sz="2300" dirty="0">
                <a:solidFill>
                  <a:schemeClr val="tx1">
                    <a:lumMod val="65000"/>
                    <a:lumOff val="35000"/>
                  </a:schemeClr>
                </a:solidFill>
                <a:latin typeface="Roboto" panose="02000000000000000000" pitchFamily="2" charset="0"/>
                <a:ea typeface="Roboto" panose="02000000000000000000" pitchFamily="2" charset="0"/>
              </a:rPr>
              <a:t> Sie die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als</a:t>
            </a:r>
            <a:r>
              <a:rPr lang="en-GB" sz="2300" dirty="0">
                <a:solidFill>
                  <a:schemeClr val="tx1">
                    <a:lumMod val="65000"/>
                    <a:lumOff val="35000"/>
                  </a:schemeClr>
                </a:solidFill>
                <a:latin typeface="Roboto" panose="02000000000000000000" pitchFamily="2" charset="0"/>
                <a:ea typeface="Roboto" panose="02000000000000000000" pitchFamily="2" charset="0"/>
              </a:rPr>
              <a:t> Quelle </a:t>
            </a:r>
            <a:r>
              <a:rPr lang="en-GB" sz="2300" dirty="0" err="1">
                <a:solidFill>
                  <a:schemeClr val="tx1">
                    <a:lumMod val="65000"/>
                    <a:lumOff val="35000"/>
                  </a:schemeClr>
                </a:solidFill>
                <a:latin typeface="Roboto" panose="02000000000000000000" pitchFamily="2" charset="0"/>
                <a:ea typeface="Roboto" panose="02000000000000000000" pitchFamily="2" charset="0"/>
              </a:rPr>
              <a:t>angeben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B6F6C3C-4EB8-C245-930A-30F169691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373" y="937800"/>
            <a:ext cx="9568848" cy="4982400"/>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3218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sz="2800" dirty="0">
              <a:latin typeface="Roboto" panose="02000000000000000000" pitchFamily="2" charset="0"/>
            </a:endParaRPr>
          </a:p>
          <a:p>
            <a:r>
              <a:rPr lang="en-GB" sz="2800" dirty="0" err="1">
                <a:latin typeface="Roboto" panose="02000000000000000000" pitchFamily="2" charset="0"/>
              </a:rPr>
              <a:t>Ergebnisse</a:t>
            </a:r>
            <a:r>
              <a:rPr lang="en-GB" sz="2800" dirty="0">
                <a:latin typeface="Roboto" panose="02000000000000000000" pitchFamily="2" charset="0"/>
              </a:rPr>
              <a:t>: </a:t>
            </a:r>
            <a:r>
              <a:rPr lang="en-GB" sz="2800" dirty="0" err="1">
                <a:latin typeface="Roboto" panose="02000000000000000000" pitchFamily="2" charset="0"/>
              </a:rPr>
              <a:t>Psychische</a:t>
            </a:r>
            <a:r>
              <a:rPr lang="en-GB" sz="2800" dirty="0">
                <a:latin typeface="Roboto" panose="02000000000000000000" pitchFamily="2" charset="0"/>
              </a:rPr>
              <a:t> Gesundheit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6DF04F7-4DB2-2344-A5D7-F5D0C4F0E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737" y="457200"/>
            <a:ext cx="7366000" cy="59436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387D053-B906-A24C-BD52-67AC37D24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781" y="449544"/>
            <a:ext cx="7370368" cy="5604021"/>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25FFC46-6C58-344E-9E27-584A34A7E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557" y="750765"/>
            <a:ext cx="8838000" cy="530280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F37BC80-30B6-1143-8F55-BC35F5CD9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259" y="1033200"/>
            <a:ext cx="8936103" cy="479160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442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dirty="0">
              <a:latin typeface="Roboto" panose="02000000000000000000" pitchFamily="2" charset="0"/>
            </a:endParaRPr>
          </a:p>
          <a:p>
            <a:endParaRPr lang="en-GB" sz="2800" dirty="0">
              <a:latin typeface="Roboto" panose="02000000000000000000" pitchFamily="2" charset="0"/>
            </a:endParaRPr>
          </a:p>
          <a:p>
            <a:r>
              <a:rPr lang="en-GB" sz="2800" dirty="0" err="1">
                <a:latin typeface="Roboto" panose="02000000000000000000" pitchFamily="2" charset="0"/>
              </a:rPr>
              <a:t>Ergebnisse</a:t>
            </a:r>
            <a:r>
              <a:rPr lang="en-GB" sz="2800" dirty="0">
                <a:latin typeface="Roboto" panose="02000000000000000000" pitchFamily="2" charset="0"/>
              </a:rPr>
              <a:t>: </a:t>
            </a:r>
            <a:r>
              <a:rPr lang="en-GB" sz="2800" dirty="0" err="1">
                <a:latin typeface="Roboto" panose="02000000000000000000" pitchFamily="2" charset="0"/>
              </a:rPr>
              <a:t>Sexualfunktion</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BEDB50D-5FF8-2348-B4B1-049630900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87" y="754200"/>
            <a:ext cx="7875046" cy="534960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452362B-874D-6D4A-89DB-1F2F716A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53" y="570600"/>
            <a:ext cx="8841984" cy="5716800"/>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B5E9A47-93D5-A14E-8394-9879C3505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913" y="968400"/>
            <a:ext cx="9578174" cy="4921200"/>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r>
              <a:rPr lang="en-GB" sz="5400" dirty="0" err="1">
                <a:solidFill>
                  <a:schemeClr val="accent1">
                    <a:lumMod val="50000"/>
                  </a:schemeClr>
                </a:solidFill>
                <a:latin typeface="Roboto" panose="02000000000000000000" pitchFamily="2" charset="0"/>
                <a:ea typeface="Roboto" panose="02000000000000000000" pitchFamily="2" charset="0"/>
              </a:rPr>
              <a:t>Studie</a:t>
            </a:r>
            <a:endParaRPr lang="en-GB" sz="5400" dirty="0">
              <a:solidFill>
                <a:schemeClr val="accent1">
                  <a:lumMod val="50000"/>
                </a:schemeClr>
              </a:solidFill>
              <a:latin typeface="Roboto" panose="02000000000000000000" pitchFamily="2" charset="0"/>
              <a:ea typeface="Roboto" panose="02000000000000000000" pitchFamily="2" charset="0"/>
            </a:endParaRPr>
          </a:p>
          <a:p>
            <a:pPr>
              <a:spcAft>
                <a:spcPts val="1200"/>
              </a:spcAft>
            </a:pPr>
            <a:endParaRPr lang="en-GB" sz="2800" dirty="0">
              <a:latin typeface="Roboto" panose="02000000000000000000" pitchFamily="2" charset="0"/>
              <a:ea typeface="Roboto" panose="02000000000000000000" pitchFamily="2" charset="0"/>
            </a:endParaRPr>
          </a:p>
          <a:p>
            <a:pPr>
              <a:spcAft>
                <a:spcPts val="1200"/>
              </a:spcAft>
            </a:pPr>
            <a:r>
              <a:rPr lang="en-GB" sz="2800" dirty="0" err="1">
                <a:latin typeface="Roboto" panose="02000000000000000000" pitchFamily="2" charset="0"/>
                <a:ea typeface="Roboto" panose="02000000000000000000" pitchFamily="2" charset="0"/>
              </a:rPr>
              <a:t>Hintergrundinformationen</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D6A16FE-7311-8F4D-B481-EAC09C03D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357" y="685800"/>
            <a:ext cx="7348988" cy="54864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0465AF3-9840-4D40-B2FC-1568216CF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042" y="2262600"/>
            <a:ext cx="9595915" cy="233280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6105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sz="2800" dirty="0">
              <a:latin typeface="Roboto" panose="02000000000000000000" pitchFamily="2" charset="0"/>
            </a:endParaRPr>
          </a:p>
          <a:p>
            <a:r>
              <a:rPr lang="en-GB" sz="2800" dirty="0" err="1">
                <a:latin typeface="Roboto" panose="02000000000000000000" pitchFamily="2" charset="0"/>
              </a:rPr>
              <a:t>Ergebnisse</a:t>
            </a:r>
            <a:r>
              <a:rPr lang="en-GB" sz="2800" dirty="0">
                <a:latin typeface="Roboto" panose="02000000000000000000" pitchFamily="2" charset="0"/>
              </a:rPr>
              <a:t>: </a:t>
            </a:r>
            <a:r>
              <a:rPr lang="en-GB" sz="2800" dirty="0" err="1">
                <a:latin typeface="Roboto" panose="02000000000000000000" pitchFamily="2" charset="0"/>
              </a:rPr>
              <a:t>Harninkontinenz</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04A2314C-2FBE-074A-ADB4-302DE2EAF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897" y="667504"/>
            <a:ext cx="8324598" cy="5468400"/>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EF21526-7D28-5E42-A7AB-564047CB8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650" y="786600"/>
            <a:ext cx="9578700" cy="5284800"/>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AAB5C16-CF30-E24B-80BA-8952C1278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416" y="607512"/>
            <a:ext cx="9572096" cy="5479200"/>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A2F817F-7724-F947-BC46-0E81F5ED9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498" y="1166400"/>
            <a:ext cx="8897003" cy="452520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3060578-69DD-2B48-A3FB-82C2506E1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612" y="493069"/>
            <a:ext cx="7293764" cy="55332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Schlussfolgerungen</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Schlussfolgerungen</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E50BBA62-E7CA-2642-BC29-B3A9A4180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15" y="1530754"/>
            <a:ext cx="8240805" cy="4802400"/>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778360"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hintergrundinformationen</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578435" y="1329724"/>
            <a:ext cx="11424467" cy="5770811"/>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Das </a:t>
            </a:r>
            <a:r>
              <a:rPr lang="en-GB" sz="2300" dirty="0" err="1">
                <a:solidFill>
                  <a:schemeClr val="tx1">
                    <a:lumMod val="65000"/>
                    <a:lumOff val="35000"/>
                  </a:schemeClr>
                </a:solidFill>
                <a:latin typeface="Roboto" panose="02000000000000000000" pitchFamily="2" charset="0"/>
                <a:ea typeface="Roboto" panose="02000000000000000000" pitchFamily="2" charset="0"/>
              </a:rPr>
              <a:t>Akronym</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steht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für</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mit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Therapiebeurteilung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aus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Patientensicht</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Dabei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handelt</a:t>
            </a:r>
            <a:r>
              <a:rPr lang="en-GB" sz="2300" dirty="0">
                <a:solidFill>
                  <a:schemeClr val="tx1">
                    <a:lumMod val="65000"/>
                    <a:lumOff val="35000"/>
                  </a:schemeClr>
                </a:solidFill>
                <a:latin typeface="Roboto" panose="02000000000000000000" pitchFamily="2" charset="0"/>
                <a:ea typeface="Roboto" panose="02000000000000000000" pitchFamily="2" charset="0"/>
              </a:rPr>
              <a:t> es </a:t>
            </a:r>
            <a:r>
              <a:rPr lang="en-GB" sz="2300" dirty="0" err="1">
                <a:solidFill>
                  <a:schemeClr val="tx1">
                    <a:lumMod val="65000"/>
                    <a:lumOff val="35000"/>
                  </a:schemeClr>
                </a:solidFill>
                <a:latin typeface="Roboto" panose="02000000000000000000" pitchFamily="2" charset="0"/>
                <a:ea typeface="Roboto" panose="02000000000000000000" pitchFamily="2" charset="0"/>
              </a:rPr>
              <a:t>sich</a:t>
            </a:r>
            <a:r>
              <a:rPr lang="en-GB" sz="2300" dirty="0">
                <a:solidFill>
                  <a:schemeClr val="tx1">
                    <a:lumMod val="65000"/>
                    <a:lumOff val="35000"/>
                  </a:schemeClr>
                </a:solidFill>
                <a:latin typeface="Roboto" panose="02000000000000000000" pitchFamily="2" charset="0"/>
                <a:ea typeface="Roboto" panose="02000000000000000000" pitchFamily="2" charset="0"/>
              </a:rPr>
              <a:t> um die </a:t>
            </a:r>
            <a:r>
              <a:rPr lang="en-GB" sz="2300" dirty="0" err="1">
                <a:solidFill>
                  <a:schemeClr val="tx1">
                    <a:lumMod val="65000"/>
                    <a:lumOff val="35000"/>
                  </a:schemeClr>
                </a:solidFill>
                <a:latin typeface="Roboto" panose="02000000000000000000" pitchFamily="2" charset="0"/>
                <a:ea typeface="Roboto" panose="02000000000000000000" pitchFamily="2" charset="0"/>
              </a:rPr>
              <a:t>erste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umfangreiche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zur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Lebensqualität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einer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Prostatakrebsbehandlung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aus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Patientensicht</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Sie </a:t>
            </a:r>
            <a:r>
              <a:rPr lang="en-GB" sz="2300" dirty="0" err="1">
                <a:solidFill>
                  <a:schemeClr val="tx1">
                    <a:lumMod val="65000"/>
                    <a:lumOff val="35000"/>
                  </a:schemeClr>
                </a:solidFill>
                <a:latin typeface="Roboto" panose="02000000000000000000" pitchFamily="2" charset="0"/>
                <a:ea typeface="Roboto" panose="02000000000000000000" pitchFamily="2" charset="0"/>
              </a:rPr>
              <a:t>basiert</a:t>
            </a:r>
            <a:r>
              <a:rPr lang="en-GB" sz="2300" dirty="0">
                <a:solidFill>
                  <a:schemeClr val="tx1">
                    <a:lumMod val="65000"/>
                    <a:lumOff val="35000"/>
                  </a:schemeClr>
                </a:solidFill>
                <a:latin typeface="Roboto" panose="02000000000000000000" pitchFamily="2" charset="0"/>
                <a:ea typeface="Roboto" panose="02000000000000000000" pitchFamily="2" charset="0"/>
              </a:rPr>
              <a:t> auf </a:t>
            </a:r>
            <a:r>
              <a:rPr lang="en-GB" sz="2300" dirty="0" err="1">
                <a:solidFill>
                  <a:schemeClr val="tx1">
                    <a:lumMod val="65000"/>
                    <a:lumOff val="35000"/>
                  </a:schemeClr>
                </a:solidFill>
                <a:latin typeface="Roboto" panose="02000000000000000000" pitchFamily="2" charset="0"/>
                <a:ea typeface="Roboto" panose="02000000000000000000" pitchFamily="2" charset="0"/>
              </a:rPr>
              <a:t>einem</a:t>
            </a:r>
            <a:r>
              <a:rPr lang="en-GB" sz="2300" dirty="0">
                <a:solidFill>
                  <a:schemeClr val="tx1">
                    <a:lumMod val="65000"/>
                    <a:lumOff val="35000"/>
                  </a:schemeClr>
                </a:solidFill>
                <a:latin typeface="Roboto" panose="02000000000000000000" pitchFamily="2" charset="0"/>
                <a:ea typeface="Roboto" panose="02000000000000000000" pitchFamily="2" charset="0"/>
              </a:rPr>
              <a:t> Online-</a:t>
            </a:r>
            <a:r>
              <a:rPr lang="en-GB" sz="2300" dirty="0" err="1">
                <a:solidFill>
                  <a:schemeClr val="tx1">
                    <a:lumMod val="65000"/>
                    <a:lumOff val="35000"/>
                  </a:schemeClr>
                </a:solidFill>
                <a:latin typeface="Roboto" panose="02000000000000000000" pitchFamily="2" charset="0"/>
                <a:ea typeface="Roboto" panose="02000000000000000000" pitchFamily="2" charset="0"/>
              </a:rPr>
              <a:t>Fragebogen</a:t>
            </a:r>
            <a:r>
              <a:rPr lang="en-GB" sz="2300" dirty="0">
                <a:solidFill>
                  <a:schemeClr val="tx1">
                    <a:lumMod val="65000"/>
                    <a:lumOff val="35000"/>
                  </a:schemeClr>
                </a:solidFill>
                <a:latin typeface="Roboto" panose="02000000000000000000" pitchFamily="2" charset="0"/>
                <a:ea typeface="Roboto" panose="02000000000000000000" pitchFamily="2" charset="0"/>
              </a:rPr>
              <a:t>, der von </a:t>
            </a:r>
            <a:r>
              <a:rPr lang="en-GB" sz="2300" dirty="0" err="1">
                <a:solidFill>
                  <a:schemeClr val="tx1">
                    <a:lumMod val="65000"/>
                    <a:lumOff val="35000"/>
                  </a:schemeClr>
                </a:solidFill>
                <a:latin typeface="Roboto" panose="02000000000000000000" pitchFamily="2" charset="0"/>
                <a:ea typeface="Roboto" panose="02000000000000000000" pitchFamily="2" charset="0"/>
              </a:rPr>
              <a:t>knapp</a:t>
            </a:r>
            <a:r>
              <a:rPr lang="en-GB" sz="2300" dirty="0">
                <a:solidFill>
                  <a:schemeClr val="tx1">
                    <a:lumMod val="65000"/>
                    <a:lumOff val="35000"/>
                  </a:schemeClr>
                </a:solidFill>
                <a:latin typeface="Roboto" panose="02000000000000000000" pitchFamily="2" charset="0"/>
                <a:ea typeface="Roboto" panose="02000000000000000000" pitchFamily="2" charset="0"/>
              </a:rPr>
              <a:t> 3.000 </a:t>
            </a:r>
            <a:r>
              <a:rPr lang="en-GB" sz="2300" dirty="0" err="1">
                <a:solidFill>
                  <a:schemeClr val="tx1">
                    <a:lumMod val="65000"/>
                    <a:lumOff val="35000"/>
                  </a:schemeClr>
                </a:solidFill>
                <a:latin typeface="Roboto" panose="02000000000000000000" pitchFamily="2" charset="0"/>
                <a:ea typeface="Roboto" panose="02000000000000000000" pitchFamily="2" charset="0"/>
              </a:rPr>
              <a:t>Männern</a:t>
            </a:r>
            <a:r>
              <a:rPr lang="en-GB" sz="2300" dirty="0">
                <a:solidFill>
                  <a:schemeClr val="tx1">
                    <a:lumMod val="65000"/>
                    <a:lumOff val="35000"/>
                  </a:schemeClr>
                </a:solidFill>
                <a:latin typeface="Roboto" panose="02000000000000000000" pitchFamily="2" charset="0"/>
                <a:ea typeface="Roboto" panose="02000000000000000000" pitchFamily="2" charset="0"/>
              </a:rPr>
              <a:t> in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beantwortet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wurde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Diese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bietet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eine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neue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Perspektive</a:t>
            </a:r>
            <a:r>
              <a:rPr lang="en-GB" sz="2300" dirty="0">
                <a:solidFill>
                  <a:schemeClr val="tx1">
                    <a:lumMod val="65000"/>
                    <a:lumOff val="35000"/>
                  </a:schemeClr>
                </a:solidFill>
                <a:latin typeface="Roboto" panose="02000000000000000000" pitchFamily="2" charset="0"/>
                <a:ea typeface="Roboto" panose="02000000000000000000" pitchFamily="2" charset="0"/>
              </a:rPr>
              <a:t>, da die </a:t>
            </a:r>
            <a:r>
              <a:rPr lang="en-GB" sz="2300" dirty="0" err="1">
                <a:solidFill>
                  <a:schemeClr val="tx1">
                    <a:lumMod val="65000"/>
                    <a:lumOff val="35000"/>
                  </a:schemeClr>
                </a:solidFill>
                <a:latin typeface="Roboto" panose="02000000000000000000" pitchFamily="2" charset="0"/>
                <a:ea typeface="Roboto" panose="02000000000000000000" pitchFamily="2" charset="0"/>
              </a:rPr>
              <a:t>meisten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anderen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zur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Lebensqualität</a:t>
            </a:r>
            <a:r>
              <a:rPr lang="en-GB" sz="2300" dirty="0">
                <a:solidFill>
                  <a:schemeClr val="tx1">
                    <a:lumMod val="65000"/>
                    <a:lumOff val="35000"/>
                  </a:schemeClr>
                </a:solidFill>
                <a:latin typeface="Roboto" panose="02000000000000000000" pitchFamily="2" charset="0"/>
                <a:ea typeface="Roboto" panose="02000000000000000000" pitchFamily="2" charset="0"/>
              </a:rPr>
              <a:t> von und </a:t>
            </a:r>
            <a:r>
              <a:rPr lang="en-GB" sz="2300" dirty="0" err="1">
                <a:solidFill>
                  <a:schemeClr val="tx1">
                    <a:lumMod val="65000"/>
                    <a:lumOff val="35000"/>
                  </a:schemeClr>
                </a:solidFill>
                <a:latin typeface="Roboto" panose="02000000000000000000" pitchFamily="2" charset="0"/>
                <a:ea typeface="Roboto" panose="02000000000000000000" pitchFamily="2" charset="0"/>
              </a:rPr>
              <a:t>mit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Ärzten</a:t>
            </a:r>
            <a:r>
              <a:rPr lang="en-GB" sz="2300" dirty="0">
                <a:solidFill>
                  <a:schemeClr val="tx1">
                    <a:lumMod val="65000"/>
                    <a:lumOff val="35000"/>
                  </a:schemeClr>
                </a:solidFill>
                <a:latin typeface="Roboto" panose="02000000000000000000" pitchFamily="2" charset="0"/>
                <a:ea typeface="Roboto" panose="02000000000000000000" pitchFamily="2" charset="0"/>
              </a:rPr>
              <a:t> in </a:t>
            </a:r>
            <a:r>
              <a:rPr lang="en-GB" sz="2300" dirty="0" err="1">
                <a:solidFill>
                  <a:schemeClr val="tx1">
                    <a:lumMod val="65000"/>
                    <a:lumOff val="35000"/>
                  </a:schemeClr>
                </a:solidFill>
                <a:latin typeface="Roboto" panose="02000000000000000000" pitchFamily="2" charset="0"/>
                <a:ea typeface="Roboto" panose="02000000000000000000" pitchFamily="2" charset="0"/>
              </a:rPr>
              <a:t>einer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klinischen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Umgebung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durchgeführt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werden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Die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begann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im</a:t>
            </a:r>
            <a:r>
              <a:rPr lang="en-GB" sz="2300" dirty="0">
                <a:solidFill>
                  <a:schemeClr val="tx1">
                    <a:lumMod val="65000"/>
                    <a:lumOff val="35000"/>
                  </a:schemeClr>
                </a:solidFill>
                <a:latin typeface="Roboto" panose="02000000000000000000" pitchFamily="2" charset="0"/>
                <a:ea typeface="Roboto" panose="02000000000000000000" pitchFamily="2" charset="0"/>
              </a:rPr>
              <a:t> August 2019, und die </a:t>
            </a:r>
            <a:r>
              <a:rPr lang="en-GB" sz="2300" dirty="0" err="1">
                <a:solidFill>
                  <a:schemeClr val="tx1">
                    <a:lumMod val="65000"/>
                    <a:lumOff val="35000"/>
                  </a:schemeClr>
                </a:solidFill>
                <a:latin typeface="Roboto" panose="02000000000000000000" pitchFamily="2" charset="0"/>
                <a:ea typeface="Roboto" panose="02000000000000000000" pitchFamily="2" charset="0"/>
              </a:rPr>
              <a:t>ersten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Ergebnisse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wurden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Januar</a:t>
            </a:r>
            <a:r>
              <a:rPr lang="en-GB" sz="2300" dirty="0">
                <a:solidFill>
                  <a:schemeClr val="tx1">
                    <a:lumMod val="65000"/>
                    <a:lumOff val="35000"/>
                  </a:schemeClr>
                </a:solidFill>
                <a:latin typeface="Roboto" panose="02000000000000000000" pitchFamily="2" charset="0"/>
                <a:ea typeface="Roboto" panose="02000000000000000000" pitchFamily="2" charset="0"/>
              </a:rPr>
              <a:t> 2020 </a:t>
            </a:r>
            <a:r>
              <a:rPr lang="en-GB" sz="2300" dirty="0" err="1">
                <a:solidFill>
                  <a:schemeClr val="tx1">
                    <a:lumMod val="65000"/>
                    <a:lumOff val="35000"/>
                  </a:schemeClr>
                </a:solidFill>
                <a:latin typeface="Roboto" panose="02000000000000000000" pitchFamily="2" charset="0"/>
                <a:ea typeface="Roboto" panose="02000000000000000000" pitchFamily="2" charset="0"/>
              </a:rPr>
              <a:t>berichtet</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Schlussfolgerungen</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4DD69E9E-D95F-FD4F-B716-3DB9E7773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582365"/>
            <a:ext cx="8104050" cy="4471200"/>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Schlussfolgerungen</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446276"/>
          </a:xfrm>
          <a:prstGeom prst="rect">
            <a:avLst/>
          </a:prstGeom>
          <a:noFill/>
        </p:spPr>
        <p:txBody>
          <a:bodyPr wrap="square" rtlCol="0">
            <a:spAutoFit/>
          </a:bodyPr>
          <a:lstStyle/>
          <a:p>
            <a:r>
              <a:rPr lang="en-GB" sz="2300" b="1" dirty="0" err="1">
                <a:solidFill>
                  <a:schemeClr val="accent1">
                    <a:lumMod val="50000"/>
                  </a:schemeClr>
                </a:solidFill>
                <a:latin typeface="Roboto" panose="02000000000000000000" pitchFamily="2" charset="0"/>
                <a:ea typeface="Roboto" panose="02000000000000000000" pitchFamily="2" charset="0"/>
              </a:rPr>
              <a:t>Wir</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brauchen</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Krebszentren</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mit</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fachübergreifenden</a:t>
            </a:r>
            <a:r>
              <a:rPr lang="en-GB" sz="2300" b="1" dirty="0">
                <a:solidFill>
                  <a:schemeClr val="accent1">
                    <a:lumMod val="50000"/>
                  </a:schemeClr>
                </a:solidFill>
                <a:latin typeface="Roboto" panose="02000000000000000000" pitchFamily="2" charset="0"/>
                <a:ea typeface="Roboto" panose="02000000000000000000" pitchFamily="2" charset="0"/>
              </a:rPr>
              <a:t> Teams</a:t>
            </a: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960762"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hintergrundinformationen</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647869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hat die </a:t>
            </a:r>
            <a:r>
              <a:rPr lang="en-GB" sz="2300" dirty="0" err="1">
                <a:solidFill>
                  <a:schemeClr val="tx1">
                    <a:lumMod val="65000"/>
                    <a:lumOff val="35000"/>
                  </a:schemeClr>
                </a:solidFill>
                <a:latin typeface="Roboto" panose="02000000000000000000" pitchFamily="2" charset="0"/>
              </a:rPr>
              <a:t>Ergebnisse</a:t>
            </a:r>
            <a:r>
              <a:rPr lang="en-GB" sz="2300" dirty="0">
                <a:solidFill>
                  <a:schemeClr val="tx1">
                    <a:lumMod val="65000"/>
                    <a:lumOff val="35000"/>
                  </a:schemeClr>
                </a:solidFill>
                <a:latin typeface="Roboto" panose="02000000000000000000" pitchFamily="2" charset="0"/>
              </a:rPr>
              <a:t> der EUPROMS-</a:t>
            </a:r>
            <a:r>
              <a:rPr lang="en-GB" sz="2300" dirty="0" err="1">
                <a:solidFill>
                  <a:schemeClr val="tx1">
                    <a:lumMod val="65000"/>
                    <a:lumOff val="35000"/>
                  </a:schemeClr>
                </a:solidFill>
                <a:latin typeface="Roboto" panose="02000000000000000000" pitchFamily="2" charset="0"/>
              </a:rPr>
              <a:t>Studie</a:t>
            </a:r>
            <a:r>
              <a:rPr lang="en-GB" sz="2300" dirty="0">
                <a:solidFill>
                  <a:schemeClr val="tx1">
                    <a:lumMod val="65000"/>
                    <a:lumOff val="35000"/>
                  </a:schemeClr>
                </a:solidFill>
                <a:latin typeface="Roboto" panose="02000000000000000000" pitchFamily="2" charset="0"/>
              </a:rPr>
              <a:t> auf </a:t>
            </a:r>
            <a:r>
              <a:rPr lang="en-GB" sz="2300" dirty="0" err="1">
                <a:solidFill>
                  <a:schemeClr val="tx1">
                    <a:lumMod val="65000"/>
                    <a:lumOff val="35000"/>
                  </a:schemeClr>
                </a:solidFill>
                <a:latin typeface="Roboto" panose="02000000000000000000" pitchFamily="2" charset="0"/>
              </a:rPr>
              <a:t>vielen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wichtigen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medizinischen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Konferenzen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bekanntgegeben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darunter</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Association of Urologists (EAU) Congress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EAU Section of Oncological Urology annual meeting</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Society for Medical Oncology (ESMO) Congress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Multidisciplinary Congress on Urological Cancers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Organisation for Research and Treatment of Cancer (EORTC) webinar </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Die </a:t>
            </a:r>
            <a:r>
              <a:rPr lang="en-GB" sz="2300" dirty="0" err="1">
                <a:solidFill>
                  <a:schemeClr val="tx1">
                    <a:lumMod val="65000"/>
                    <a:lumOff val="35000"/>
                  </a:schemeClr>
                </a:solidFill>
                <a:latin typeface="Roboto" panose="02000000000000000000" pitchFamily="2" charset="0"/>
              </a:rPr>
              <a:t>Ergebnisse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werden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zudem</a:t>
            </a:r>
            <a:r>
              <a:rPr lang="en-GB" sz="2300" dirty="0">
                <a:solidFill>
                  <a:schemeClr val="tx1">
                    <a:lumMod val="65000"/>
                    <a:lumOff val="35000"/>
                  </a:schemeClr>
                </a:solidFill>
                <a:latin typeface="Roboto" panose="02000000000000000000" pitchFamily="2" charset="0"/>
              </a:rPr>
              <a:t> in </a:t>
            </a:r>
            <a:r>
              <a:rPr lang="en-GB" sz="2300" dirty="0" err="1">
                <a:solidFill>
                  <a:schemeClr val="tx1">
                    <a:lumMod val="65000"/>
                    <a:lumOff val="35000"/>
                  </a:schemeClr>
                </a:solidFill>
                <a:latin typeface="Roboto" panose="02000000000000000000" pitchFamily="2" charset="0"/>
              </a:rPr>
              <a:t>verschiedenen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Publikationen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veröffentlicht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darunter</a:t>
            </a:r>
            <a:r>
              <a:rPr lang="en-GB" sz="2300" dirty="0">
                <a:solidFill>
                  <a:schemeClr val="tx1">
                    <a:lumMod val="65000"/>
                    <a:lumOff val="35000"/>
                  </a:schemeClr>
                </a:solidFill>
                <a:latin typeface="Roboto" panose="02000000000000000000" pitchFamily="2" charset="0"/>
              </a:rPr>
              <a:t> in der </a:t>
            </a:r>
            <a:r>
              <a:rPr lang="en-GB" sz="2300" dirty="0" err="1">
                <a:solidFill>
                  <a:schemeClr val="tx1">
                    <a:lumMod val="65000"/>
                    <a:lumOff val="35000"/>
                  </a:schemeClr>
                </a:solidFill>
                <a:latin typeface="Roboto" panose="02000000000000000000" pitchFamily="2" charset="0"/>
              </a:rPr>
              <a:t>Zeitschrift</a:t>
            </a:r>
            <a:r>
              <a:rPr lang="en-GB" sz="2300" dirty="0">
                <a:solidFill>
                  <a:schemeClr val="tx1">
                    <a:lumMod val="65000"/>
                    <a:lumOff val="35000"/>
                  </a:schemeClr>
                </a:solidFill>
                <a:latin typeface="Roboto" panose="02000000000000000000" pitchFamily="2" charset="0"/>
              </a:rPr>
              <a:t> 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10960762"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hintergrundinformationen</a:t>
            </a:r>
            <a:r>
              <a:rPr lang="en-US" sz="4600" dirty="0">
                <a:solidFill>
                  <a:srgbClr val="757070"/>
                </a:solidFill>
                <a:latin typeface="Roboto" panose="02000000000000000000" pitchFamily="2" charset="0"/>
                <a:ea typeface="Roboto" panose="02000000000000000000" pitchFamily="2" charset="0"/>
                <a:cs typeface="Apercu Regular"/>
              </a:rPr>
              <a:t>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154984"/>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Diese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Umfrageergebnisse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liefern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eine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Momentaufnahme</a:t>
            </a:r>
            <a:r>
              <a:rPr lang="en-GB" sz="2300" dirty="0">
                <a:solidFill>
                  <a:schemeClr val="tx1">
                    <a:lumMod val="65000"/>
                    <a:lumOff val="35000"/>
                  </a:schemeClr>
                </a:solidFill>
                <a:latin typeface="Roboto" panose="02000000000000000000" pitchFamily="2" charset="0"/>
                <a:ea typeface="Roboto" panose="02000000000000000000" pitchFamily="2" charset="0"/>
              </a:rPr>
              <a:t>“ der </a:t>
            </a:r>
            <a:r>
              <a:rPr lang="en-GB" sz="2300" dirty="0" err="1">
                <a:solidFill>
                  <a:schemeClr val="tx1">
                    <a:lumMod val="65000"/>
                    <a:lumOff val="35000"/>
                  </a:schemeClr>
                </a:solidFill>
                <a:latin typeface="Roboto" panose="02000000000000000000" pitchFamily="2" charset="0"/>
                <a:ea typeface="Roboto" panose="02000000000000000000" pitchFamily="2" charset="0"/>
              </a:rPr>
              <a:t>Lebensqualität</a:t>
            </a:r>
            <a:r>
              <a:rPr lang="en-GB" sz="2300" dirty="0">
                <a:solidFill>
                  <a:schemeClr val="tx1">
                    <a:lumMod val="65000"/>
                    <a:lumOff val="35000"/>
                  </a:schemeClr>
                </a:solidFill>
                <a:latin typeface="Roboto" panose="02000000000000000000" pitchFamily="2" charset="0"/>
                <a:ea typeface="Roboto" panose="02000000000000000000" pitchFamily="2" charset="0"/>
              </a:rPr>
              <a:t> von </a:t>
            </a:r>
            <a:r>
              <a:rPr lang="en-GB" sz="2300" dirty="0" err="1">
                <a:solidFill>
                  <a:schemeClr val="tx1">
                    <a:lumMod val="65000"/>
                    <a:lumOff val="35000"/>
                  </a:schemeClr>
                </a:solidFill>
                <a:latin typeface="Roboto" panose="02000000000000000000" pitchFamily="2" charset="0"/>
                <a:ea typeface="Roboto" panose="02000000000000000000" pitchFamily="2" charset="0"/>
              </a:rPr>
              <a:t>Männern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mit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Prostatakrebs</a:t>
            </a:r>
            <a:r>
              <a:rPr lang="en-GB" sz="2300" dirty="0">
                <a:solidFill>
                  <a:schemeClr val="tx1">
                    <a:lumMod val="65000"/>
                    <a:lumOff val="35000"/>
                  </a:schemeClr>
                </a:solidFill>
                <a:latin typeface="Roboto" panose="02000000000000000000" pitchFamily="2" charset="0"/>
                <a:ea typeface="Roboto" panose="02000000000000000000" pitchFamily="2" charset="0"/>
              </a:rPr>
              <a:t> in </a:t>
            </a:r>
            <a:r>
              <a:rPr lang="en-GB" sz="2300" dirty="0" err="1">
                <a:solidFill>
                  <a:schemeClr val="tx1">
                    <a:lumMod val="65000"/>
                    <a:lumOff val="35000"/>
                  </a:schemeClr>
                </a:solidFill>
                <a:latin typeface="Roboto" panose="02000000000000000000" pitchFamily="2" charset="0"/>
                <a:ea typeface="Roboto" panose="02000000000000000000" pitchFamily="2" charset="0"/>
              </a:rPr>
              <a:t>ganz</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zu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einem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bestimmten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Zeitpunkt</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Sie </a:t>
            </a:r>
            <a:r>
              <a:rPr lang="en-GB" sz="2300" dirty="0" err="1">
                <a:solidFill>
                  <a:schemeClr val="tx1">
                    <a:lumMod val="65000"/>
                    <a:lumOff val="35000"/>
                  </a:schemeClr>
                </a:solidFill>
                <a:latin typeface="Roboto" panose="02000000000000000000" pitchFamily="2" charset="0"/>
                <a:ea typeface="Roboto" panose="02000000000000000000" pitchFamily="2" charset="0"/>
              </a:rPr>
              <a:t>liefern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Informationen</a:t>
            </a:r>
            <a:r>
              <a:rPr lang="en-GB" sz="2300" dirty="0">
                <a:solidFill>
                  <a:schemeClr val="tx1">
                    <a:lumMod val="65000"/>
                    <a:lumOff val="35000"/>
                  </a:schemeClr>
                </a:solidFill>
                <a:latin typeface="Roboto" panose="02000000000000000000" pitchFamily="2" charset="0"/>
                <a:ea typeface="Roboto" panose="02000000000000000000" pitchFamily="2" charset="0"/>
              </a:rPr>
              <a:t>, die </a:t>
            </a:r>
            <a:r>
              <a:rPr lang="en-GB" sz="2300" dirty="0" err="1">
                <a:solidFill>
                  <a:schemeClr val="tx1">
                    <a:lumMod val="65000"/>
                    <a:lumOff val="35000"/>
                  </a:schemeClr>
                </a:solidFill>
                <a:latin typeface="Roboto" panose="02000000000000000000" pitchFamily="2" charset="0"/>
                <a:ea typeface="Roboto" panose="02000000000000000000" pitchFamily="2" charset="0"/>
              </a:rPr>
              <a:t>Patienten</a:t>
            </a:r>
            <a:r>
              <a:rPr lang="en-GB" sz="2300" dirty="0">
                <a:solidFill>
                  <a:schemeClr val="tx1">
                    <a:lumMod val="65000"/>
                    <a:lumOff val="35000"/>
                  </a:schemeClr>
                </a:solidFill>
                <a:latin typeface="Roboto" panose="02000000000000000000" pitchFamily="2" charset="0"/>
                <a:ea typeface="Roboto" panose="02000000000000000000" pitchFamily="2" charset="0"/>
              </a:rPr>
              <a:t> und </a:t>
            </a:r>
            <a:r>
              <a:rPr lang="en-GB" sz="2300" dirty="0" err="1">
                <a:solidFill>
                  <a:schemeClr val="tx1">
                    <a:lumMod val="65000"/>
                    <a:lumOff val="35000"/>
                  </a:schemeClr>
                </a:solidFill>
                <a:latin typeface="Roboto" panose="02000000000000000000" pitchFamily="2" charset="0"/>
                <a:ea typeface="Roboto" panose="02000000000000000000" pitchFamily="2" charset="0"/>
              </a:rPr>
              <a:t>ihren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Ärzten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helfen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können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Entscheidungen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bezüglich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Behandlungen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treffen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Sie </a:t>
            </a:r>
            <a:r>
              <a:rPr lang="en-GB" sz="2300" dirty="0" err="1">
                <a:solidFill>
                  <a:schemeClr val="tx1">
                    <a:lumMod val="65000"/>
                    <a:lumOff val="35000"/>
                  </a:schemeClr>
                </a:solidFill>
                <a:latin typeface="Roboto" panose="02000000000000000000" pitchFamily="2" charset="0"/>
                <a:ea typeface="Roboto" panose="02000000000000000000" pitchFamily="2" charset="0"/>
              </a:rPr>
              <a:t>können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dabei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helfen</a:t>
            </a:r>
            <a:r>
              <a:rPr lang="en-GB" sz="2300" dirty="0">
                <a:solidFill>
                  <a:schemeClr val="tx1">
                    <a:lumMod val="65000"/>
                    <a:lumOff val="35000"/>
                  </a:schemeClr>
                </a:solidFill>
                <a:latin typeface="Roboto" panose="02000000000000000000" pitchFamily="2" charset="0"/>
                <a:ea typeface="Roboto" panose="02000000000000000000" pitchFamily="2" charset="0"/>
              </a:rPr>
              <a:t>, die </a:t>
            </a:r>
            <a:r>
              <a:rPr lang="en-GB" sz="2300" dirty="0" err="1">
                <a:solidFill>
                  <a:schemeClr val="tx1">
                    <a:lumMod val="65000"/>
                    <a:lumOff val="35000"/>
                  </a:schemeClr>
                </a:solidFill>
                <a:latin typeface="Roboto" panose="02000000000000000000" pitchFamily="2" charset="0"/>
                <a:ea typeface="Roboto" panose="02000000000000000000" pitchFamily="2" charset="0"/>
              </a:rPr>
              <a:t>Früherkennung</a:t>
            </a:r>
            <a:r>
              <a:rPr lang="en-GB" sz="2300" dirty="0">
                <a:solidFill>
                  <a:schemeClr val="tx1">
                    <a:lumMod val="65000"/>
                    <a:lumOff val="35000"/>
                  </a:schemeClr>
                </a:solidFill>
                <a:latin typeface="Roboto" panose="02000000000000000000" pitchFamily="2" charset="0"/>
                <a:ea typeface="Roboto" panose="02000000000000000000" pitchFamily="2" charset="0"/>
              </a:rPr>
              <a:t> von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Prostatakrebs</a:t>
            </a:r>
            <a:r>
              <a:rPr lang="en-GB" sz="2300" dirty="0">
                <a:solidFill>
                  <a:schemeClr val="tx1">
                    <a:lumMod val="65000"/>
                    <a:lumOff val="35000"/>
                  </a:schemeClr>
                </a:solidFill>
                <a:latin typeface="Roboto" panose="02000000000000000000" pitchFamily="2" charset="0"/>
                <a:ea typeface="Roboto" panose="02000000000000000000" pitchFamily="2" charset="0"/>
              </a:rPr>
              <a:t> und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Behandlungsansätze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wie</a:t>
            </a:r>
            <a:r>
              <a:rPr lang="en-GB" sz="2300" dirty="0">
                <a:solidFill>
                  <a:schemeClr val="tx1">
                    <a:lumMod val="65000"/>
                    <a:lumOff val="35000"/>
                  </a:schemeClr>
                </a:solidFill>
                <a:latin typeface="Roboto" panose="02000000000000000000" pitchFamily="2" charset="0"/>
                <a:ea typeface="Roboto" panose="02000000000000000000" pitchFamily="2" charset="0"/>
              </a:rPr>
              <a:t> die </a:t>
            </a:r>
            <a:r>
              <a:rPr lang="en-GB" sz="2300" dirty="0" err="1">
                <a:solidFill>
                  <a:schemeClr val="tx1">
                    <a:lumMod val="65000"/>
                    <a:lumOff val="35000"/>
                  </a:schemeClr>
                </a:solidFill>
                <a:latin typeface="Roboto" panose="02000000000000000000" pitchFamily="2" charset="0"/>
                <a:ea typeface="Roboto" panose="02000000000000000000" pitchFamily="2" charset="0"/>
              </a:rPr>
              <a:t>aktive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Überwachung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fördern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r>
              <a:rPr lang="en-GB" sz="5400" dirty="0" err="1">
                <a:solidFill>
                  <a:schemeClr val="accent1">
                    <a:lumMod val="50000"/>
                  </a:schemeClr>
                </a:solidFill>
                <a:latin typeface="Roboto" panose="02000000000000000000" pitchFamily="2" charset="0"/>
              </a:rPr>
              <a:t>Studie</a:t>
            </a:r>
            <a:endParaRPr lang="en-GB" sz="5400" dirty="0">
              <a:solidFill>
                <a:schemeClr val="accent1">
                  <a:lumMod val="50000"/>
                </a:schemeClr>
              </a:solidFill>
              <a:latin typeface="Roboto" panose="02000000000000000000" pitchFamily="2" charset="0"/>
            </a:endParaRPr>
          </a:p>
          <a:p>
            <a:pPr>
              <a:spcBef>
                <a:spcPts val="1200"/>
              </a:spcBef>
            </a:pPr>
            <a:endParaRPr lang="en-GB" sz="2800" dirty="0">
              <a:latin typeface="Roboto" panose="02000000000000000000" pitchFamily="2" charset="0"/>
            </a:endParaRPr>
          </a:p>
          <a:p>
            <a:pPr>
              <a:spcBef>
                <a:spcPts val="1200"/>
              </a:spcBef>
            </a:pPr>
            <a:r>
              <a:rPr lang="en-GB" sz="2800" dirty="0" err="1">
                <a:latin typeface="Roboto" panose="02000000000000000000" pitchFamily="2" charset="0"/>
              </a:rPr>
              <a:t>Durchführungsart</a:t>
            </a:r>
            <a:r>
              <a:rPr lang="en-GB" sz="2800" dirty="0">
                <a:latin typeface="Roboto" panose="02000000000000000000" pitchFamily="2" charset="0"/>
              </a:rPr>
              <a:t> der </a:t>
            </a:r>
            <a:r>
              <a:rPr lang="en-GB" sz="2800" dirty="0" err="1">
                <a:latin typeface="Roboto" panose="02000000000000000000" pitchFamily="2" charset="0"/>
              </a:rPr>
              <a:t>Studie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Der </a:t>
            </a:r>
            <a:r>
              <a:rPr lang="en-US" sz="4600" dirty="0" err="1">
                <a:solidFill>
                  <a:srgbClr val="757070"/>
                </a:solidFill>
                <a:latin typeface="Roboto" panose="02000000000000000000" pitchFamily="2" charset="0"/>
                <a:cs typeface="Apercu Regular"/>
              </a:rPr>
              <a:t>Fragebogen</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20-minütige Online-</a:t>
            </a:r>
            <a:r>
              <a:rPr lang="en-GB" sz="2300" dirty="0" err="1">
                <a:solidFill>
                  <a:schemeClr val="tx1">
                    <a:lumMod val="65000"/>
                    <a:lumOff val="35000"/>
                  </a:schemeClr>
                </a:solidFill>
                <a:latin typeface="Roboto" panose="02000000000000000000" pitchFamily="2" charset="0"/>
              </a:rPr>
              <a:t>Umfrage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für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Männer</a:t>
            </a:r>
            <a:r>
              <a:rPr lang="en-GB" sz="2300" dirty="0">
                <a:solidFill>
                  <a:schemeClr val="tx1">
                    <a:lumMod val="65000"/>
                    <a:lumOff val="35000"/>
                  </a:schemeClr>
                </a:solidFill>
                <a:latin typeface="Roboto" panose="02000000000000000000" pitchFamily="2" charset="0"/>
              </a:rPr>
              <a:t>, die </a:t>
            </a:r>
            <a:r>
              <a:rPr lang="en-GB" sz="2300" dirty="0" err="1">
                <a:solidFill>
                  <a:schemeClr val="tx1">
                    <a:lumMod val="65000"/>
                    <a:lumOff val="35000"/>
                  </a:schemeClr>
                </a:solidFill>
                <a:latin typeface="Roboto" panose="02000000000000000000" pitchFamily="2" charset="0"/>
              </a:rPr>
              <a:t>sich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einer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Prostatakrebsbehandlung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unterzogen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haben</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Verfügbar</a:t>
            </a:r>
            <a:r>
              <a:rPr lang="en-GB" sz="2300" dirty="0">
                <a:solidFill>
                  <a:schemeClr val="tx1">
                    <a:lumMod val="65000"/>
                    <a:lumOff val="35000"/>
                  </a:schemeClr>
                </a:solidFill>
                <a:latin typeface="Roboto" panose="02000000000000000000" pitchFamily="2" charset="0"/>
              </a:rPr>
              <a:t> in 19 </a:t>
            </a:r>
            <a:r>
              <a:rPr lang="en-GB" sz="2300" dirty="0" err="1">
                <a:solidFill>
                  <a:schemeClr val="tx1">
                    <a:lumMod val="65000"/>
                    <a:lumOff val="35000"/>
                  </a:schemeClr>
                </a:solidFill>
                <a:latin typeface="Roboto" panose="02000000000000000000" pitchFamily="2" charset="0"/>
              </a:rPr>
              <a:t>Sprachen</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Es </a:t>
            </a:r>
            <a:r>
              <a:rPr lang="en-GB" sz="2300" dirty="0" err="1">
                <a:solidFill>
                  <a:schemeClr val="tx1">
                    <a:lumMod val="65000"/>
                    <a:lumOff val="35000"/>
                  </a:schemeClr>
                </a:solidFill>
                <a:latin typeface="Roboto" panose="02000000000000000000" pitchFamily="2" charset="0"/>
              </a:rPr>
              <a:t>wurden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validierte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Fragebögen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zur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Lebensqualität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verwendet</a:t>
            </a:r>
            <a:r>
              <a:rPr lang="en-GB" sz="2300" dirty="0">
                <a:solidFill>
                  <a:schemeClr val="tx1">
                    <a:lumMod val="65000"/>
                    <a:lumOff val="35000"/>
                  </a:schemeClr>
                </a:solidFill>
                <a:latin typeface="Roboto" panose="02000000000000000000" pitchFamily="2" charset="0"/>
              </a:rPr>
              <a:t>: EPIC-26 und EORTC-QLQ und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Die </a:t>
            </a:r>
            <a:r>
              <a:rPr lang="en-GB" sz="2300" dirty="0" err="1">
                <a:solidFill>
                  <a:schemeClr val="tx1">
                    <a:lumMod val="65000"/>
                    <a:lumOff val="35000"/>
                  </a:schemeClr>
                </a:solidFill>
                <a:latin typeface="Roboto" panose="02000000000000000000" pitchFamily="2" charset="0"/>
              </a:rPr>
              <a:t>Antworten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waren</a:t>
            </a:r>
            <a:r>
              <a:rPr lang="en-GB" sz="2300" dirty="0">
                <a:solidFill>
                  <a:schemeClr val="tx1">
                    <a:lumMod val="65000"/>
                    <a:lumOff val="35000"/>
                  </a:schemeClr>
                </a:solidFill>
                <a:latin typeface="Roboto" panose="02000000000000000000" pitchFamily="2" charset="0"/>
              </a:rPr>
              <a:t> anonym</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7503436"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Antworten</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nach</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Ländern</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F340F974-AF19-6B44-A585-2B39FFD56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346602"/>
            <a:ext cx="10568941" cy="482760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4924</TotalTime>
  <Words>2547</Words>
  <Application>Microsoft Macintosh PowerPoint</Application>
  <PresentationFormat>Widescreen</PresentationFormat>
  <Paragraphs>201</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200</cp:revision>
  <dcterms:created xsi:type="dcterms:W3CDTF">2019-05-14T09:26:05Z</dcterms:created>
  <dcterms:modified xsi:type="dcterms:W3CDTF">2021-02-22T14:53:23Z</dcterms:modified>
</cp:coreProperties>
</file>