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93" autoAdjust="0"/>
    <p:restoredTop sz="75792" autoAdjust="0"/>
  </p:normalViewPr>
  <p:slideViewPr>
    <p:cSldViewPr snapToGrid="0">
      <p:cViewPr varScale="1">
        <p:scale>
          <a:sx n="85" d="100"/>
          <a:sy n="85" d="100"/>
        </p:scale>
        <p:origin x="86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L’âge moyen au moment du diagnostic était de 64 ans et, en moyenne, les personnes interrogées ont répondu 5 ans après avoir commencé un traitement. Pour certains, le début du traitement remontait à 10 ans, tandis que, pour d’autres, celui-ci venait de se terminer.</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Comme le souligne le graphique de répartition d’âge au moment du premier diagnostic, plus de 50 % des personnes qui ont répondu à l’enquête ont été diagnostiqués avant 65 ans. Ces données contredisent l’idée que le cancer de la prostate ne concerne que les patients âgés.</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La plupart des personnes interrogées vivaient en couple, ce qui est important compte tenu des effets potentiels du traitement sur la fonction sexuelle.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Le profil des personnes interrogées tend légèrement vers un niveau d’enseignement supérieur.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plupart</a:t>
            </a:r>
            <a:r>
              <a:rPr lang="en-GB" sz="1200" kern="1200" dirty="0">
                <a:solidFill>
                  <a:schemeClr val="tx1"/>
                </a:solidFill>
                <a:effectLst/>
                <a:latin typeface="+mn-lt"/>
                <a:ea typeface="+mn-ea"/>
                <a:cs typeface="+mn-cs"/>
              </a:rPr>
              <a:t> des patients </a:t>
            </a:r>
            <a:r>
              <a:rPr lang="en-GB" sz="1200" kern="1200" dirty="0" err="1">
                <a:solidFill>
                  <a:schemeClr val="tx1"/>
                </a:solidFill>
                <a:effectLst/>
                <a:latin typeface="+mn-lt"/>
                <a:ea typeface="+mn-ea"/>
                <a:cs typeface="+mn-cs"/>
              </a:rPr>
              <a:t>n’avaient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reçu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qu’un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seul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traitement</a:t>
            </a:r>
            <a:r>
              <a:rPr lang="en-GB" sz="1200" kern="1200" dirty="0">
                <a:solidFill>
                  <a:schemeClr val="tx1"/>
                </a:solidFill>
                <a:effectLst/>
                <a:latin typeface="+mn-lt"/>
                <a:ea typeface="+mn-ea"/>
                <a:cs typeface="+mn-cs"/>
              </a:rPr>
              <a:t> au début de </a:t>
            </a:r>
            <a:r>
              <a:rPr lang="en-GB" sz="1200" kern="1200" dirty="0" err="1">
                <a:solidFill>
                  <a:schemeClr val="tx1"/>
                </a:solidFill>
                <a:effectLst/>
                <a:latin typeface="+mn-lt"/>
                <a:ea typeface="+mn-ea"/>
                <a:cs typeface="+mn-cs"/>
              </a:rPr>
              <a:t>l’étude</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Près</a:t>
            </a:r>
            <a:r>
              <a:rPr lang="en-GB" sz="1200" kern="1200" dirty="0">
                <a:solidFill>
                  <a:schemeClr val="tx1"/>
                </a:solidFill>
                <a:effectLst/>
                <a:latin typeface="+mn-lt"/>
                <a:ea typeface="+mn-ea"/>
                <a:cs typeface="+mn-cs"/>
              </a:rPr>
              <a:t> de 60 % des </a:t>
            </a:r>
            <a:r>
              <a:rPr lang="en-GB" sz="1200" kern="1200" dirty="0" err="1">
                <a:solidFill>
                  <a:schemeClr val="tx1"/>
                </a:solidFill>
                <a:effectLst/>
                <a:latin typeface="+mn-lt"/>
                <a:ea typeface="+mn-ea"/>
                <a:cs typeface="+mn-cs"/>
              </a:rPr>
              <a:t>personnes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interrogées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avaient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subi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prostatectomie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radicale</a:t>
            </a:r>
            <a:r>
              <a:rPr lang="en-GB" sz="1200" kern="1200" dirty="0">
                <a:solidFill>
                  <a:schemeClr val="tx1"/>
                </a:solidFill>
                <a:effectLst/>
                <a:latin typeface="+mn-lt"/>
                <a:ea typeface="+mn-ea"/>
                <a:cs typeface="+mn-cs"/>
              </a:rPr>
              <a:t>. Les </a:t>
            </a:r>
            <a:r>
              <a:rPr lang="en-GB" sz="1200" kern="1200" dirty="0" err="1">
                <a:solidFill>
                  <a:schemeClr val="tx1"/>
                </a:solidFill>
                <a:effectLst/>
                <a:latin typeface="+mn-lt"/>
                <a:ea typeface="+mn-ea"/>
                <a:cs typeface="+mn-cs"/>
              </a:rPr>
              <a:t>résultats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généraux</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seront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donc</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influencés</a:t>
            </a:r>
            <a:r>
              <a:rPr lang="en-GB" sz="1200" kern="1200" dirty="0">
                <a:solidFill>
                  <a:schemeClr val="tx1"/>
                </a:solidFill>
                <a:effectLst/>
                <a:latin typeface="+mn-lt"/>
                <a:ea typeface="+mn-ea"/>
                <a:cs typeface="+mn-cs"/>
              </a:rPr>
              <a:t> par les </a:t>
            </a:r>
            <a:r>
              <a:rPr lang="en-GB" sz="1200" kern="1200" dirty="0" err="1">
                <a:solidFill>
                  <a:schemeClr val="tx1"/>
                </a:solidFill>
                <a:effectLst/>
                <a:latin typeface="+mn-lt"/>
                <a:ea typeface="+mn-ea"/>
                <a:cs typeface="+mn-cs"/>
              </a:rPr>
              <a:t>effets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spécifiques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traitement</a:t>
            </a:r>
            <a:r>
              <a:rPr lang="en-GB" sz="1200" kern="1200" dirty="0">
                <a:solidFill>
                  <a:schemeClr val="tx1"/>
                </a:solidFill>
                <a:effectLst/>
                <a:latin typeface="+mn-lt"/>
                <a:ea typeface="+mn-ea"/>
                <a:cs typeface="+mn-cs"/>
              </a:rPr>
              <a:t> sur la </a:t>
            </a:r>
            <a:r>
              <a:rPr lang="en-GB" sz="1200" kern="1200" dirty="0" err="1">
                <a:solidFill>
                  <a:schemeClr val="tx1"/>
                </a:solidFill>
                <a:effectLst/>
                <a:latin typeface="+mn-lt"/>
                <a:ea typeface="+mn-ea"/>
                <a:cs typeface="+mn-cs"/>
              </a:rPr>
              <a:t>qualité</a:t>
            </a:r>
            <a:r>
              <a:rPr lang="en-GB" sz="1200" kern="1200" dirty="0">
                <a:solidFill>
                  <a:schemeClr val="tx1"/>
                </a:solidFill>
                <a:effectLst/>
                <a:latin typeface="+mn-lt"/>
                <a:ea typeface="+mn-ea"/>
                <a:cs typeface="+mn-cs"/>
              </a:rPr>
              <a:t> de vie.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Ce graphique montre la note de qualité de vie attribuée par les patients interrogés, de 1 à 7, ainsi que le pourcentage dans chaque catégorie. On constate que la qualité de vie des répondants est généralement bonne. Mais, comme nous le verrons sur la prochaine diapositive, certains aspects de la vie sont meilleurs que d’autres.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Cette diapositive indique les scores de qualité de vie : plus le score est bas, plus la qualité de vie est mauvaise.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Ces résultats indiquent que les troubles de la fonction sexuelle et, dans une moindre mesure, les problèmes d’incontinence, sont les effets secondaires du traitement qui affectent le plus la qualité de vie des patients.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Après ces résultats généraux, penchons-nous maintenant sur certains aspects spécifiques de la qualité de vie post-traitement du cancer de la prostate.</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Premièrement : la gêne, la fatigue et l’insomnie rencontrées par les patients après leur traitement.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Cette diapositive montre que la gêne augmente au fil des étapes du traitement. Les patients en phases avancées de chimiothérapie rapportent une douleur et une gêne plus de trois fois supérieures par rapport aux traitements initiaux.</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Plus d’un tiers des patients ayant reçu une chimiothérapie disent avoir ressenti de la fatigue au cours de la dernière semaine. Les niveaux de fatigue sont comparativement inférieurs pour les autres traitements, mais la radiothérapie semble entraîner plus de fatigue que la chirurgie.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L’étude montre que l’insomnie semble affecter largement les patients après une radiothérapie avec ADT, ainsi qu’après une chimiothérapie. Les effets sont environ deux fois supérieurs lorsque le traitement progresse vers la chimiothérapie.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On observe différents niveaux d’anxiété et de dépression selon l’étape du traitement. Les patients rapportent les mêmes niveaux d’anxiété avec les traitements de première ou de deuxième intention. On note toutefois que l’anxiété et la dépression tendent à diminuer après le traitement.</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Cependant, la récidive du cancer de la prostate semble affecter largement la santé mentale. On observe que plus de la moitié des personnes interrogées ayant subi une récidive ont attribué un score de 6 ou plus à l’effet sur leur santé mentale, qui est donc significatif.</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L’étude montre que 42 % des patients traités pour le cancer de la prostate se disent anxieux ou déprimés dans une certaine mesure.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u="none" kern="1200" dirty="0">
                <a:solidFill>
                  <a:schemeClr val="tx1"/>
                </a:solidFill>
                <a:effectLst/>
                <a:latin typeface="+mn-lt"/>
                <a:ea typeface="+mn-ea"/>
                <a:cs typeface="+mn-cs"/>
              </a:rPr>
              <a:t>Quels sont les traitements les plus liés aux problèmes de santé mentale ? On remarque encore que les problèmes semblent s’aggraver plus le cancer est en phase avancée.</a:t>
            </a:r>
            <a:endParaRPr lang="en-GB" sz="1200" u="none" kern="1200" dirty="0">
              <a:solidFill>
                <a:schemeClr val="tx1"/>
              </a:solidFill>
              <a:effectLst/>
              <a:latin typeface="+mn-lt"/>
              <a:ea typeface="+mn-ea"/>
              <a:cs typeface="+mn-cs"/>
            </a:endParaRPr>
          </a:p>
          <a:p>
            <a:r>
              <a:rPr lang="fr-FR" sz="1200" u="none" kern="1200" dirty="0">
                <a:solidFill>
                  <a:schemeClr val="tx1"/>
                </a:solidFill>
                <a:effectLst/>
                <a:latin typeface="+mn-lt"/>
                <a:ea typeface="+mn-ea"/>
                <a:cs typeface="+mn-cs"/>
              </a:rPr>
              <a:t>Il est intéressant de noter que la surveillance active est associée à des niveaux plus élevés de dépression ou d’anxiété que certains traitements, comme la prostatectomie radicale et la radiothérapie. Cela peut être lié à l'inquiétude à long terme que peuvent susciter des tests réguliers, et au fait que des décisions de traitement peuvent encore devoir être prises. Une étude menée auprès d’hommes sous surveillance active par l’organisation danoise de patients atteints de cancer de la prostate PROPA, membre d’Europa </a:t>
            </a:r>
            <a:r>
              <a:rPr lang="fr-FR" sz="1200" u="none" kern="1200" dirty="0" err="1">
                <a:solidFill>
                  <a:schemeClr val="tx1"/>
                </a:solidFill>
                <a:effectLst/>
                <a:latin typeface="+mn-lt"/>
                <a:ea typeface="+mn-ea"/>
                <a:cs typeface="+mn-cs"/>
              </a:rPr>
              <a:t>Uomo</a:t>
            </a:r>
            <a:r>
              <a:rPr lang="fr-FR" sz="1200" u="none" kern="1200" dirty="0">
                <a:solidFill>
                  <a:schemeClr val="tx1"/>
                </a:solidFill>
                <a:effectLst/>
                <a:latin typeface="+mn-lt"/>
                <a:ea typeface="+mn-ea"/>
                <a:cs typeface="+mn-cs"/>
              </a:rPr>
              <a:t>, montre que 37 % d’entre eux se sentaient sérieusement ou modérément inquiets.</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Cette diapositive indique à nouveau les scores de qualité de vie : plus le score est élevé, plus la qualité de vie est bonne. Elle montre la qualité de vie en ce qui concerne la fonction sexuelle, après différents traitements.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De façon surprenante, on observe une meilleure qualité de la vie sexuelle après une prostatectomie par rapport à la radiothérapie. Toutefois, l’écart de 4 points entre la radiothérapie et la prostatectomie radicale est faible et peut ne pas être pertinent sur le plan clinique.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Les scores de qualité de vie sont néanmoins faibles pour les deux traitements, par rapport à la surveillance active.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Pourquoi est-ce que le score en surveillance active n’atteint pas 100, c’est-à-dire le score EPIC maximal ? Cela s’explique par le fait qu’à cet âge (la moyenne d’âge de l’étude est de 70 ans), la fonction sexuelle n’atteint normalement pas 100 %.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En comparant ces chiffres avec ceux de la population générale, le score EPIC moyen de la fonction sexuelle pour les hommes ne souffrant pas d’un cancer de la prostate est de 55,8, ce qui correspond plutôt bien au score moyen en surveillance active rapporté par cette étude.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À quel point la fonction sexuelle est-elle donc problématique ? On observe un problème modéré ou important chez près de la moitié des patients. Ces chiffres pourraient d’ailleurs être plus élevés si l’on interrogeait directement leurs partenaires.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Près de trois quarts des patients interrogés ont rapporté une fonction sexuelle mauvaise ou très mauvaise. Ce résultat reflète clairement l’âge des répondants, ainsi que les effets du traitement.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Toutefois, nous pouvons comparer ces résultats avec ceux d’une étude réalisée en 2017 sur des hommes légèrement plus âgés (environ 74,5 ans), qui n’avaient pas de cancer de la prostate, obtenus à partir des mêmes mesures EPIC-26 (</a:t>
            </a:r>
            <a:r>
              <a:rPr lang="fr-BE" sz="1200" kern="1200" dirty="0" err="1">
                <a:solidFill>
                  <a:schemeClr val="tx1"/>
                </a:solidFill>
                <a:effectLst/>
                <a:latin typeface="+mn-lt"/>
                <a:ea typeface="+mn-ea"/>
                <a:cs typeface="+mn-cs"/>
              </a:rPr>
              <a:t>Venderbos</a:t>
            </a:r>
            <a:r>
              <a:rPr lang="fr-BE" sz="1200" kern="1200" dirty="0">
                <a:solidFill>
                  <a:schemeClr val="tx1"/>
                </a:solidFill>
                <a:effectLst/>
                <a:latin typeface="+mn-lt"/>
                <a:ea typeface="+mn-ea"/>
                <a:cs typeface="+mn-cs"/>
              </a:rPr>
              <a:t> et al, PMID : 28168601). Cette étude montre que 50 % des hommes interrogés ont rapporté une fonction sexuelle mauvaise à très mauvaise. Ce pourcentage est clairement inférieur à celui de 76 % observé au cours de notre étude sur les patients atteints d’un cancer de la prostate.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Les différents traitements n’ont pas le même effet sur la fonction sexuelle. D’après les chiffres de la première ligne, plus de la moitié des patients ayant subi une prostatectomie rapportent des problèmes modérés ou importants de la fonction sexuelle. Cette proportion est significative.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Les chiffres en dessous indiquent que la fonction sexuelle semble être moins problématique après la radiothérapie : 44,5 % des patients ayant subi une radiothérapie rapportent des problèmes importants de la fonction sexuelle, contre 54,5 % après une prostatectomie.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Ces résultats sont plus parlants que ceux du graphique S1, où les chiffres de la fonction sexuelle étaient assez similaires entre la radiothérapie et la prostatectomie. Quoi qu’il en soit, on observe que les deux principaux traitements contre le cancer de la prostate ont un effet significatif sur la qualité de la vie sexuelle.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Seuls 34 % des patients ont essayé des médicaments et des dispositifs visant à améliorer l’érection. Cela montre que ces derniers doivent être mieux informés au sujet de cette approche afin de pouvoir répondre à leurs problèmes.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32</a:t>
            </a:fld>
            <a:endParaRPr lang="en-US"/>
          </a:p>
        </p:txBody>
      </p:sp>
    </p:spTree>
    <p:extLst>
      <p:ext uri="{BB962C8B-B14F-4D97-AF65-F5344CB8AC3E}">
        <p14:creationId xmlns:p14="http://schemas.microsoft.com/office/powerpoint/2010/main" val="1981334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Notre analyse de l’incontinence urinaire adopte exactement la même approche que celle de la fonction sexuelle. Premièrement, nous avons comparé les différents traitements. On observe que la prostatectomie est associée à une moins bonne qualité de vie que la radiothérapie. Les autres traitements montrent moins d’effets.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En comparant ces chiffres avec ceux de la population générale, le score EPIC moyen de la fonction urinaire chez les patients sans cancer de la prostate est de 89,5.</a:t>
            </a:r>
            <a:r>
              <a:rPr lang="en-GB" dirty="0">
                <a:effectLst/>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61 % des patients interrogés rapportent des problèmes de contrôle urinaire. La chirurgie semble être associée au plus grand nombre de problèmes importants. La comparaison avec les chiffres liés à la surveillance active suggère que la chirurgie double le taux d’incontinence. Cependant, il faut savoir que des pertes sont quand même rapportées lors de la surveillance active. Ces résultats reflètent l’âge moyen des répondants.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Qu’est-ce que cela signifie, de manière pratique, pour les patients ? L’étude demandait aux patients d’indiquer le nombre de protections pour l’incontinence utilisées quotidiennement. Sur l’ensemble des personnes interrogées, plus d’un tiers utilisent au moins une protection par jour. Cela peut refléter le fait que deux tiers des répondants ont rapporté avoir subi une prostatectomie radicale. La moitié des patients ayant subi une prostatectomie utilisaient des protections.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Pour plus de contexte, il faut savoir qu’une étude menée en 2017 sur des hommes d’âge similaire n’ayant PAS été traités pour un cancer de la prostate a rapporté que près de 10 % d’entre eux portaient des protections (PMID : 28168601). On observe donc un effet significatif.</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17 % des patients interrogés rapportent des problèmes d’incontinence importants ou modérés.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Pris séparément, les chiffres associés à la prostatectomie et la radiothérapie montrent l’influence du type de traitement sur le problème.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Chez les patients ayant subi une prostatectomie, les chiffres de la première ligne montrent que 67 % rapportent des problèmes de pertes et de fuites urinaires.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En comparaison, sur la deuxième ligne, 48 % des patients ayant subi une radiothérapie rapportent des problèmes de pertes et de fuites urinaires.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Les résultats de l’étude EUPROMS soulignent trois points clés à retenir.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Premièrement, la surveillance active doit toujours être envisagée, à condition de pouvoir être appliquée en toute sécurité, puisque cette méthode est la meilleure garante de la qualité de vie. Cette approche affiche en effet un contraste important avec les autres en matière d’incontinence et de fonction sexuelle.</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Le deuxième message clé est que la détection précoce du cancer de la prostate relève de la plus haute importance. Plus le cancer de la prostate est avancé au moment du diagnostic, plus les effets du traitement sur la qualité de vie sont importants. Ce graphique réunissant les facteurs de gêne, de fatigue, d’insomnie et de santé mentale montre que ces derniers sont plus sévèrement rencontrés avec les traitements associés à des phases plus avancées du cancer de la prostate.</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Enfin, le troisième message de cette étude EUPROMS est qu’un traitement et un soutien de haute qualité sont essentiels. Les résultats de l’étude EUPROMS montrent les effets graves pouvant être associés au traitement contre le cancer de la prostate. Les patients ont besoin d’un maximum d’expertise et d’expérience pendant et après leur traitement, tout en bénéficiant d’informations et de soutien à chaque étape de leur parcours. Tout patient atteint d’un cancer de la prostate devrait être traité au sein d’un centre de cancérologie doté d’équipes pluridisciplinaires.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Il est essentiel de comprendre en quoi cette enquête est différente des précédentes, et pourquoi c’est important. En effet, la plupart des études sur la qualité de vie des patients atteints d’un cancer de la prostate sont menées au sein d’un environnement clinique. En d’autres termes, les patients sont interrogés par des cliniciens ou bien doivent remplir des questionnaires lors de leur visite à l’hôpital dans le cadre du traitement ou du suivi. La présente enquête, proposée en ligne, a été remplie par les patients chez eux, à leur propre rythme. Ces derniers ont donc eu plus de temps pour réfléchir à leurs réponses, tout en étant libres de mieux exprimer leur ressenti. En effet, les patients sont parfois gênés à l’idée de paraître critiques ou négatifs devant leurs médecins et leur personnel de santé.</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Cette étude présente un instantané d’une population d’hommes ayant reçu un traitement pour le cancer de la prostate en Europe. L’enquête demandait aux patients : « Comment vous sentez-vous au quotidien à ce moment donné ?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L’étude n’a pas pu se pencher sur l’état médical individuel des personnes interrogées avant le traitement, ni sur les différences entre les patients atteints de cancer de la prostate et la population générale. Cela aurait impliqué une étude d’un autre genre.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L’étude comprenait des questions d’ordre démographique ainsi que des questions visant à déterminer l’état de santé, l’activité quotidienne et la qualité de vie à partir de trois mesures validées et fréquemment utilisées dans les études de santé :</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l’échantillon de 3000 personnes interrogées, très large, assure l’autorité des résultats.</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Un niveau important de réponse a été observé dans 25 pays, avec toutefois une sous-représentation en Europe de l’Est et du Sud.</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2/24/21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Étude EUPROMS</a:t>
            </a:r>
          </a:p>
          <a:p>
            <a:r>
              <a:rPr lang="en-GB" sz="2800" dirty="0">
                <a:latin typeface="Roboto" panose="02000000000000000000" pitchFamily="2" charset="0"/>
                <a:ea typeface="Roboto" panose="02000000000000000000" pitchFamily="2" charset="0"/>
              </a:rPr>
              <a:t>Étude 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de </a:t>
            </a:r>
            <a:r>
              <a:rPr lang="en-GB" sz="2800" dirty="0" err="1">
                <a:latin typeface="Roboto" panose="02000000000000000000" pitchFamily="2" charset="0"/>
                <a:ea typeface="Roboto" panose="02000000000000000000" pitchFamily="2" charset="0"/>
              </a:rPr>
              <a:t>résultats</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déclarés</a:t>
            </a:r>
            <a:r>
              <a:rPr lang="en-GB" sz="2800" dirty="0">
                <a:latin typeface="Roboto" panose="02000000000000000000" pitchFamily="2" charset="0"/>
                <a:ea typeface="Roboto" panose="02000000000000000000" pitchFamily="2" charset="0"/>
              </a:rPr>
              <a:t> par les patients</a:t>
            </a: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La première </a:t>
            </a:r>
            <a:r>
              <a:rPr lang="en-GB" sz="2300" dirty="0" err="1">
                <a:latin typeface="Roboto" panose="02000000000000000000" pitchFamily="2" charset="0"/>
                <a:ea typeface="Roboto" panose="02000000000000000000" pitchFamily="2" charset="0"/>
              </a:rPr>
              <a:t>enquête</a:t>
            </a:r>
            <a:r>
              <a:rPr lang="en-GB" sz="2300" dirty="0">
                <a:latin typeface="Roboto" panose="02000000000000000000" pitchFamily="2" charset="0"/>
                <a:ea typeface="Roboto" panose="02000000000000000000" pitchFamily="2" charset="0"/>
              </a:rPr>
              <a:t> de </a:t>
            </a:r>
            <a:r>
              <a:rPr lang="en-GB" sz="2300" dirty="0" err="1">
                <a:latin typeface="Roboto" panose="02000000000000000000" pitchFamily="2" charset="0"/>
                <a:ea typeface="Roboto" panose="02000000000000000000" pitchFamily="2" charset="0"/>
              </a:rPr>
              <a:t>qualité</a:t>
            </a:r>
            <a:r>
              <a:rPr lang="en-GB" sz="2300" dirty="0">
                <a:latin typeface="Roboto" panose="02000000000000000000" pitchFamily="2" charset="0"/>
                <a:ea typeface="Roboto" panose="02000000000000000000" pitchFamily="2" charset="0"/>
              </a:rPr>
              <a:t> de vie sur le </a:t>
            </a:r>
            <a:r>
              <a:rPr lang="en-GB" sz="2300" dirty="0" err="1">
                <a:latin typeface="Roboto" panose="02000000000000000000" pitchFamily="2" charset="0"/>
                <a:ea typeface="Roboto" panose="02000000000000000000" pitchFamily="2" charset="0"/>
              </a:rPr>
              <a:t>traitement</a:t>
            </a:r>
            <a:r>
              <a:rPr lang="en-GB" sz="2300" dirty="0">
                <a:latin typeface="Roboto" panose="02000000000000000000" pitchFamily="2" charset="0"/>
                <a:ea typeface="Roboto" panose="02000000000000000000" pitchFamily="2" charset="0"/>
              </a:rPr>
              <a:t> du cancer de la prostate, </a:t>
            </a:r>
            <a:r>
              <a:rPr lang="en-GB" sz="2300" dirty="0" err="1">
                <a:latin typeface="Roboto" panose="02000000000000000000" pitchFamily="2" charset="0"/>
                <a:ea typeface="Roboto" panose="02000000000000000000" pitchFamily="2" charset="0"/>
              </a:rPr>
              <a:t>menée</a:t>
            </a:r>
            <a:r>
              <a:rPr lang="en-GB" sz="2300" dirty="0">
                <a:latin typeface="Roboto" panose="02000000000000000000" pitchFamily="2" charset="0"/>
                <a:ea typeface="Roboto" panose="02000000000000000000" pitchFamily="2" charset="0"/>
              </a:rPr>
              <a:t> par les patients pour les patients</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9420814"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des </a:t>
            </a:r>
            <a:r>
              <a:rPr lang="en-US" sz="4600" dirty="0" err="1">
                <a:solidFill>
                  <a:srgbClr val="757070"/>
                </a:solidFill>
                <a:latin typeface="Roboto" panose="02000000000000000000" pitchFamily="2" charset="0"/>
                <a:cs typeface="Apercu Regular"/>
              </a:rPr>
              <a:t>personnes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interrogées</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7265AA9-A41A-734E-9BB3-35B21FFF1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329" y="1466661"/>
            <a:ext cx="8987879" cy="4958830"/>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8839200"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des </a:t>
            </a:r>
            <a:r>
              <a:rPr lang="en-US" sz="4600" dirty="0" err="1">
                <a:solidFill>
                  <a:srgbClr val="757070"/>
                </a:solidFill>
                <a:latin typeface="Roboto" panose="02000000000000000000" pitchFamily="2" charset="0"/>
                <a:cs typeface="Apercu Regular"/>
              </a:rPr>
              <a:t>personnes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interrogées</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28817F8-747D-6449-B682-7873FCA2A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839" y="1606549"/>
            <a:ext cx="8987001" cy="4447016"/>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thérapeutique</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970C6721-43E5-4244-9220-5B24E4B9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538" y="1479549"/>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Analyse</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657928"/>
            <a:ext cx="10555166" cy="5786199"/>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rPr>
              <a:t>L’analyse</a:t>
            </a:r>
            <a:r>
              <a:rPr lang="en-GB" sz="2300" dirty="0">
                <a:solidFill>
                  <a:schemeClr val="tx1">
                    <a:lumMod val="65000"/>
                    <a:lumOff val="35000"/>
                  </a:schemeClr>
                </a:solidFill>
                <a:latin typeface="Roboto" panose="02000000000000000000" pitchFamily="2" charset="0"/>
              </a:rPr>
              <a:t> des </a:t>
            </a:r>
            <a:r>
              <a:rPr lang="en-GB" sz="2300" dirty="0" err="1">
                <a:solidFill>
                  <a:schemeClr val="tx1">
                    <a:lumMod val="65000"/>
                    <a:lumOff val="35000"/>
                  </a:schemeClr>
                </a:solidFill>
                <a:latin typeface="Roboto" panose="02000000000000000000" pitchFamily="2" charset="0"/>
              </a:rPr>
              <a:t>données</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été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effectuée</a:t>
            </a:r>
            <a:r>
              <a:rPr lang="en-GB" sz="2300" dirty="0">
                <a:solidFill>
                  <a:schemeClr val="tx1">
                    <a:lumMod val="65000"/>
                    <a:lumOff val="35000"/>
                  </a:schemeClr>
                </a:solidFill>
                <a:latin typeface="Roboto" panose="02000000000000000000" pitchFamily="2" charset="0"/>
              </a:rPr>
              <a:t> par la </a:t>
            </a:r>
            <a:r>
              <a:rPr lang="en-GB" sz="2300" dirty="0" err="1">
                <a:solidFill>
                  <a:schemeClr val="tx1">
                    <a:lumMod val="65000"/>
                    <a:lumOff val="35000"/>
                  </a:schemeClr>
                </a:solidFill>
                <a:latin typeface="Roboto" panose="02000000000000000000" pitchFamily="2" charset="0"/>
              </a:rPr>
              <a:t>professeure</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et son </a:t>
            </a:r>
            <a:r>
              <a:rPr lang="en-GB" sz="2300" dirty="0" err="1">
                <a:solidFill>
                  <a:schemeClr val="tx1">
                    <a:lumMod val="65000"/>
                    <a:lumOff val="35000"/>
                  </a:schemeClr>
                </a:solidFill>
                <a:latin typeface="Roboto" panose="02000000000000000000" pitchFamily="2" charset="0"/>
              </a:rPr>
              <a:t>équipe</a:t>
            </a:r>
            <a:r>
              <a:rPr lang="en-GB" sz="2300" dirty="0">
                <a:solidFill>
                  <a:schemeClr val="tx1">
                    <a:lumMod val="65000"/>
                    <a:lumOff val="35000"/>
                  </a:schemeClr>
                </a:solidFill>
                <a:latin typeface="Roboto" panose="02000000000000000000" pitchFamily="2" charset="0"/>
              </a:rPr>
              <a:t> du service </a:t>
            </a:r>
            <a:r>
              <a:rPr lang="en-GB" sz="2300" dirty="0" err="1">
                <a:solidFill>
                  <a:schemeClr val="tx1">
                    <a:lumMod val="65000"/>
                    <a:lumOff val="35000"/>
                  </a:schemeClr>
                </a:solidFill>
                <a:latin typeface="Roboto" panose="02000000000000000000" pitchFamily="2" charset="0"/>
              </a:rPr>
              <a:t>Urologie</a:t>
            </a:r>
            <a:r>
              <a:rPr lang="en-GB" sz="2300" dirty="0">
                <a:solidFill>
                  <a:schemeClr val="tx1">
                    <a:lumMod val="65000"/>
                    <a:lumOff val="35000"/>
                  </a:schemeClr>
                </a:solidFill>
                <a:latin typeface="Roboto" panose="02000000000000000000" pitchFamily="2" charset="0"/>
              </a:rPr>
              <a:t> du centre </a:t>
            </a:r>
            <a:r>
              <a:rPr lang="en-GB" sz="2300" dirty="0" err="1">
                <a:solidFill>
                  <a:schemeClr val="tx1">
                    <a:lumMod val="65000"/>
                    <a:lumOff val="35000"/>
                  </a:schemeClr>
                </a:solidFill>
                <a:latin typeface="Roboto" panose="02000000000000000000" pitchFamily="2" charset="0"/>
              </a:rPr>
              <a:t>médical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Érasme</a:t>
            </a:r>
            <a:r>
              <a:rPr lang="en-GB" sz="2300" dirty="0">
                <a:solidFill>
                  <a:schemeClr val="tx1">
                    <a:lumMod val="65000"/>
                    <a:lumOff val="35000"/>
                  </a:schemeClr>
                </a:solidFill>
                <a:latin typeface="Roboto" panose="02000000000000000000" pitchFamily="2" charset="0"/>
              </a:rPr>
              <a:t> (Erasmus University Medical Centre), </a:t>
            </a:r>
            <a:r>
              <a:rPr lang="en-GB" sz="2300" dirty="0" err="1">
                <a:solidFill>
                  <a:schemeClr val="tx1">
                    <a:lumMod val="65000"/>
                    <a:lumOff val="35000"/>
                  </a:schemeClr>
                </a:solidFill>
                <a:latin typeface="Roboto" panose="02000000000000000000" pitchFamily="2" charset="0"/>
              </a:rPr>
              <a:t>à</a:t>
            </a:r>
            <a:r>
              <a:rPr lang="en-GB" sz="2300" dirty="0">
                <a:solidFill>
                  <a:schemeClr val="tx1">
                    <a:lumMod val="65000"/>
                    <a:lumOff val="35000"/>
                  </a:schemeClr>
                </a:solidFill>
                <a:latin typeface="Roboto" panose="02000000000000000000" pitchFamily="2" charset="0"/>
              </a:rPr>
              <a:t> Rotterdam.</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Leur</a:t>
            </a:r>
            <a:r>
              <a:rPr lang="en-GB" sz="2300" dirty="0">
                <a:solidFill>
                  <a:schemeClr val="tx1">
                    <a:lumMod val="65000"/>
                    <a:lumOff val="35000"/>
                  </a:schemeClr>
                </a:solidFill>
                <a:latin typeface="Roboto" panose="02000000000000000000" pitchFamily="2" charset="0"/>
              </a:rPr>
              <a:t> analyse a </a:t>
            </a:r>
            <a:r>
              <a:rPr lang="en-GB" sz="2300" dirty="0" err="1">
                <a:solidFill>
                  <a:schemeClr val="tx1">
                    <a:lumMod val="65000"/>
                    <a:lumOff val="35000"/>
                  </a:schemeClr>
                </a:solidFill>
                <a:latin typeface="Roboto" panose="02000000000000000000" pitchFamily="2" charset="0"/>
              </a:rPr>
              <a:t>été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rapportée</a:t>
            </a:r>
            <a:r>
              <a:rPr lang="en-GB" sz="2300" dirty="0">
                <a:solidFill>
                  <a:schemeClr val="tx1">
                    <a:lumMod val="65000"/>
                    <a:lumOff val="35000"/>
                  </a:schemeClr>
                </a:solidFill>
                <a:latin typeface="Roboto" panose="02000000000000000000" pitchFamily="2" charset="0"/>
              </a:rPr>
              <a:t> dans les </a:t>
            </a:r>
            <a:r>
              <a:rPr lang="en-GB" sz="2300" dirty="0" err="1">
                <a:solidFill>
                  <a:schemeClr val="tx1">
                    <a:lumMod val="65000"/>
                    <a:lumOff val="35000"/>
                  </a:schemeClr>
                </a:solidFill>
                <a:latin typeface="Roboto" panose="02000000000000000000" pitchFamily="2" charset="0"/>
              </a:rPr>
              <a:t>présents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résultats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ainsi</a:t>
            </a:r>
            <a:r>
              <a:rPr lang="en-GB" sz="2300" dirty="0">
                <a:solidFill>
                  <a:schemeClr val="tx1">
                    <a:lumMod val="65000"/>
                    <a:lumOff val="35000"/>
                  </a:schemeClr>
                </a:solidFill>
                <a:latin typeface="Roboto" panose="02000000000000000000" pitchFamily="2" charset="0"/>
              </a:rPr>
              <a:t> que dans des revues </a:t>
            </a:r>
            <a:r>
              <a:rPr lang="en-GB" sz="2300" dirty="0" err="1">
                <a:solidFill>
                  <a:schemeClr val="tx1">
                    <a:lumMod val="65000"/>
                    <a:lumOff val="35000"/>
                  </a:schemeClr>
                </a:solidFill>
                <a:latin typeface="Roboto" panose="02000000000000000000" pitchFamily="2" charset="0"/>
              </a:rPr>
              <a:t>scientifiques</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Certains</a:t>
            </a:r>
            <a:r>
              <a:rPr lang="en-GB" sz="2300" dirty="0">
                <a:solidFill>
                  <a:schemeClr val="tx1">
                    <a:lumMod val="65000"/>
                    <a:lumOff val="35000"/>
                  </a:schemeClr>
                </a:solidFill>
                <a:latin typeface="Roboto" panose="02000000000000000000" pitchFamily="2" charset="0"/>
              </a:rPr>
              <a:t> des </a:t>
            </a:r>
            <a:r>
              <a:rPr lang="en-GB" sz="2300" dirty="0" err="1">
                <a:solidFill>
                  <a:schemeClr val="tx1">
                    <a:lumMod val="65000"/>
                    <a:lumOff val="35000"/>
                  </a:schemeClr>
                </a:solidFill>
                <a:latin typeface="Roboto" panose="02000000000000000000" pitchFamily="2" charset="0"/>
              </a:rPr>
              <a:t>résultats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s’appuient</a:t>
            </a:r>
            <a:r>
              <a:rPr lang="en-GB" sz="2300" dirty="0">
                <a:solidFill>
                  <a:schemeClr val="tx1">
                    <a:lumMod val="65000"/>
                    <a:lumOff val="35000"/>
                  </a:schemeClr>
                </a:solidFill>
                <a:latin typeface="Roboto" panose="02000000000000000000" pitchFamily="2" charset="0"/>
              </a:rPr>
              <a:t> sur des </a:t>
            </a:r>
            <a:r>
              <a:rPr lang="en-GB" sz="2300" dirty="0" err="1">
                <a:solidFill>
                  <a:schemeClr val="tx1">
                    <a:lumMod val="65000"/>
                    <a:lumOff val="35000"/>
                  </a:schemeClr>
                </a:solidFill>
                <a:latin typeface="Roboto" panose="02000000000000000000" pitchFamily="2" charset="0"/>
              </a:rPr>
              <a:t>réponses</a:t>
            </a:r>
            <a:r>
              <a:rPr lang="en-GB" sz="2300" dirty="0">
                <a:solidFill>
                  <a:schemeClr val="tx1">
                    <a:lumMod val="65000"/>
                    <a:lumOff val="35000"/>
                  </a:schemeClr>
                </a:solidFill>
                <a:latin typeface="Roboto" panose="02000000000000000000" pitchFamily="2" charset="0"/>
              </a:rPr>
              <a:t> brutes au questionnaire, et </a:t>
            </a:r>
            <a:r>
              <a:rPr lang="en-GB" sz="2300" dirty="0" err="1">
                <a:solidFill>
                  <a:schemeClr val="tx1">
                    <a:lumMod val="65000"/>
                    <a:lumOff val="35000"/>
                  </a:schemeClr>
                </a:solidFill>
                <a:latin typeface="Roboto" panose="02000000000000000000" pitchFamily="2" charset="0"/>
              </a:rPr>
              <a:t>leur</a:t>
            </a:r>
            <a:r>
              <a:rPr lang="en-GB" sz="2300" dirty="0">
                <a:solidFill>
                  <a:schemeClr val="tx1">
                    <a:lumMod val="65000"/>
                    <a:lumOff val="35000"/>
                  </a:schemeClr>
                </a:solidFill>
                <a:latin typeface="Roboto" panose="02000000000000000000" pitchFamily="2" charset="0"/>
              </a:rPr>
              <a:t> signification </a:t>
            </a:r>
            <a:r>
              <a:rPr lang="en-GB" sz="2300" dirty="0" err="1">
                <a:solidFill>
                  <a:schemeClr val="tx1">
                    <a:lumMod val="65000"/>
                    <a:lumOff val="35000"/>
                  </a:schemeClr>
                </a:solidFill>
                <a:latin typeface="Roboto" panose="02000000000000000000" pitchFamily="2" charset="0"/>
              </a:rPr>
              <a:t>statistique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n’a</a:t>
            </a:r>
            <a:r>
              <a:rPr lang="en-GB" sz="2300" dirty="0">
                <a:solidFill>
                  <a:schemeClr val="tx1">
                    <a:lumMod val="65000"/>
                    <a:lumOff val="35000"/>
                  </a:schemeClr>
                </a:solidFill>
                <a:latin typeface="Roboto" panose="02000000000000000000" pitchFamily="2" charset="0"/>
              </a:rPr>
              <a:t> pas </a:t>
            </a:r>
            <a:r>
              <a:rPr lang="en-GB" sz="2300" dirty="0" err="1">
                <a:solidFill>
                  <a:schemeClr val="tx1">
                    <a:lumMod val="65000"/>
                    <a:lumOff val="35000"/>
                  </a:schemeClr>
                </a:solidFill>
                <a:latin typeface="Roboto" panose="02000000000000000000" pitchFamily="2" charset="0"/>
              </a:rPr>
              <a:t>été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calculée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démontrée</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Cependant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tous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résultats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permettent</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fournir</a:t>
            </a:r>
            <a:r>
              <a:rPr lang="en-GB" sz="2300" dirty="0">
                <a:solidFill>
                  <a:schemeClr val="tx1">
                    <a:lumMod val="65000"/>
                    <a:lumOff val="35000"/>
                  </a:schemeClr>
                </a:solidFill>
                <a:latin typeface="Roboto" panose="02000000000000000000" pitchFamily="2" charset="0"/>
              </a:rPr>
              <a:t> des </a:t>
            </a:r>
            <a:r>
              <a:rPr lang="en-GB" sz="2300" dirty="0" err="1">
                <a:solidFill>
                  <a:schemeClr val="tx1">
                    <a:lumMod val="65000"/>
                    <a:lumOff val="35000"/>
                  </a:schemeClr>
                </a:solidFill>
                <a:latin typeface="Roboto" panose="02000000000000000000" pitchFamily="2" charset="0"/>
              </a:rPr>
              <a:t>informations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vitales</a:t>
            </a:r>
            <a:r>
              <a:rPr lang="en-GB" sz="2300" dirty="0">
                <a:solidFill>
                  <a:schemeClr val="tx1">
                    <a:lumMod val="65000"/>
                    <a:lumOff val="35000"/>
                  </a:schemeClr>
                </a:solidFill>
                <a:latin typeface="Roboto" panose="02000000000000000000" pitchFamily="2" charset="0"/>
              </a:rPr>
              <a:t> pour la prise de </a:t>
            </a:r>
            <a:r>
              <a:rPr lang="en-GB" sz="2300" dirty="0" err="1">
                <a:solidFill>
                  <a:schemeClr val="tx1">
                    <a:lumMod val="65000"/>
                    <a:lumOff val="35000"/>
                  </a:schemeClr>
                </a:solidFill>
                <a:latin typeface="Roboto" panose="02000000000000000000" pitchFamily="2" charset="0"/>
              </a:rPr>
              <a:t>décision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clinique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ce</a:t>
            </a:r>
            <a:r>
              <a:rPr lang="en-GB" sz="2300" dirty="0">
                <a:solidFill>
                  <a:schemeClr val="tx1">
                    <a:lumMod val="65000"/>
                    <a:lumOff val="35000"/>
                  </a:schemeClr>
                </a:solidFill>
                <a:latin typeface="Roboto" panose="02000000000000000000" pitchFamily="2" charset="0"/>
              </a:rPr>
              <a:t> qui les rend </a:t>
            </a:r>
            <a:r>
              <a:rPr lang="en-GB" sz="2300" dirty="0" err="1">
                <a:solidFill>
                  <a:schemeClr val="tx1">
                    <a:lumMod val="65000"/>
                    <a:lumOff val="35000"/>
                  </a:schemeClr>
                </a:solidFill>
                <a:latin typeface="Roboto" panose="02000000000000000000" pitchFamily="2" charset="0"/>
              </a:rPr>
              <a:t>ainsi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pertinents</a:t>
            </a:r>
            <a:r>
              <a:rPr lang="en-GB" sz="2300" dirty="0">
                <a:solidFill>
                  <a:schemeClr val="tx1">
                    <a:lumMod val="65000"/>
                    <a:lumOff val="35000"/>
                  </a:schemeClr>
                </a:solidFill>
                <a:latin typeface="Roboto" panose="02000000000000000000" pitchFamily="2" charset="0"/>
              </a:rPr>
              <a:t> sur le plan </a:t>
            </a:r>
            <a:r>
              <a:rPr lang="en-GB" sz="2300" dirty="0" err="1">
                <a:solidFill>
                  <a:schemeClr val="tx1">
                    <a:lumMod val="65000"/>
                    <a:lumOff val="35000"/>
                  </a:schemeClr>
                </a:solidFill>
                <a:latin typeface="Roboto" panose="02000000000000000000" pitchFamily="2" charset="0"/>
              </a:rPr>
              <a:t>clinique</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354217"/>
          </a:xfrm>
          <a:prstGeom prst="rect">
            <a:avLst/>
          </a:prstGeom>
        </p:spPr>
        <p:txBody>
          <a:bodyPr>
            <a:spAutoFit/>
          </a:bodyPr>
          <a:lstStyle/>
          <a:p>
            <a:r>
              <a:rPr lang="en-GB" sz="5400" dirty="0">
                <a:solidFill>
                  <a:schemeClr val="accent1">
                    <a:lumMod val="50000"/>
                  </a:schemeClr>
                </a:solidFill>
                <a:latin typeface="Roboto" panose="02000000000000000000" pitchFamily="2" charset="0"/>
              </a:rPr>
              <a:t>Étude EUPROMS</a:t>
            </a:r>
          </a:p>
          <a:p>
            <a:r>
              <a:rPr lang="en-GB" sz="2800" dirty="0" err="1">
                <a:latin typeface="Roboto" panose="02000000000000000000" pitchFamily="2" charset="0"/>
              </a:rPr>
              <a:t>Résultats</a:t>
            </a:r>
            <a:r>
              <a:rPr lang="en-GB" sz="2800" dirty="0">
                <a:latin typeface="Roboto" panose="02000000000000000000" pitchFamily="2" charset="0"/>
              </a:rPr>
              <a:t> : </a:t>
            </a:r>
            <a:r>
              <a:rPr lang="en-GB" sz="2800" dirty="0" err="1">
                <a:latin typeface="Roboto" panose="02000000000000000000" pitchFamily="2" charset="0"/>
              </a:rPr>
              <a:t>qualité</a:t>
            </a:r>
            <a:r>
              <a:rPr lang="en-GB" sz="2800" dirty="0">
                <a:latin typeface="Roboto" panose="02000000000000000000" pitchFamily="2" charset="0"/>
              </a:rPr>
              <a:t> de vie </a:t>
            </a:r>
            <a:r>
              <a:rPr lang="en-GB" sz="2800" dirty="0" err="1">
                <a:latin typeface="Roboto" panose="02000000000000000000" pitchFamily="2" charset="0"/>
              </a:rPr>
              <a:t>générale</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E45A348-2454-174B-86B5-3C2FA127F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89" y="1543985"/>
            <a:ext cx="10053421" cy="3258695"/>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EAD34C85-D70D-2C45-A8EC-B75F2944B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294" y="1088348"/>
            <a:ext cx="9235224" cy="4681303"/>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Étude EUPROMS</a:t>
            </a:r>
          </a:p>
          <a:p>
            <a:pPr>
              <a:spcBef>
                <a:spcPts val="1200"/>
              </a:spcBef>
            </a:pPr>
            <a:r>
              <a:rPr lang="en-GB" sz="2800" dirty="0" err="1">
                <a:latin typeface="Roboto" panose="02000000000000000000" pitchFamily="2" charset="0"/>
              </a:rPr>
              <a:t>Résultats</a:t>
            </a:r>
            <a:r>
              <a:rPr lang="en-GB" sz="2800" dirty="0">
                <a:latin typeface="Roboto" panose="02000000000000000000" pitchFamily="2" charset="0"/>
              </a:rPr>
              <a:t> : </a:t>
            </a:r>
            <a:r>
              <a:rPr lang="en-GB" sz="2800" dirty="0" err="1">
                <a:latin typeface="Roboto" panose="02000000000000000000" pitchFamily="2" charset="0"/>
              </a:rPr>
              <a:t>gêne</a:t>
            </a:r>
            <a:r>
              <a:rPr lang="en-GB" sz="2800" dirty="0">
                <a:latin typeface="Roboto" panose="02000000000000000000" pitchFamily="2" charset="0"/>
              </a:rPr>
              <a:t>, fatigue, </a:t>
            </a:r>
            <a:r>
              <a:rPr lang="en-GB" sz="2800" dirty="0" err="1">
                <a:latin typeface="Roboto" panose="02000000000000000000" pitchFamily="2" charset="0"/>
              </a:rPr>
              <a:t>insomnie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97A7CD2-B2ED-864D-9594-381E12934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769" y="1011751"/>
            <a:ext cx="9074462" cy="4834498"/>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2B01AE0-8A18-6141-A332-1CB49D508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457" y="1230892"/>
            <a:ext cx="9139085" cy="4396215"/>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533688" y="187036"/>
            <a:ext cx="8531581" cy="800219"/>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À</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propos</a:t>
            </a:r>
            <a:r>
              <a:rPr lang="en-US" sz="4600" dirty="0">
                <a:solidFill>
                  <a:srgbClr val="757070"/>
                </a:solidFill>
                <a:latin typeface="Roboto" panose="02000000000000000000" pitchFamily="2" charset="0"/>
                <a:ea typeface="Roboto" panose="02000000000000000000" pitchFamily="2" charset="0"/>
                <a:cs typeface="Apercu Regular"/>
              </a:rPr>
              <a:t> de </a:t>
            </a:r>
            <a:r>
              <a:rPr lang="en-US" sz="4600" dirty="0" err="1">
                <a:solidFill>
                  <a:srgbClr val="757070"/>
                </a:solidFill>
                <a:latin typeface="Roboto" panose="02000000000000000000" pitchFamily="2" charset="0"/>
                <a:ea typeface="Roboto" panose="02000000000000000000" pitchFamily="2" charset="0"/>
                <a:cs typeface="Apercu Regular"/>
              </a:rPr>
              <a:t>cette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présentation</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277820"/>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ea typeface="Roboto" panose="02000000000000000000" pitchFamily="2" charset="0"/>
              </a:rPr>
              <a:t>Cette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présentation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s’adresse</a:t>
            </a:r>
            <a:r>
              <a:rPr lang="en-GB" sz="2300" dirty="0">
                <a:solidFill>
                  <a:schemeClr val="tx1">
                    <a:lumMod val="65000"/>
                    <a:lumOff val="35000"/>
                  </a:schemeClr>
                </a:solidFill>
                <a:latin typeface="Roboto" panose="02000000000000000000" pitchFamily="2" charset="0"/>
                <a:ea typeface="Roboto" panose="02000000000000000000" pitchFamily="2" charset="0"/>
              </a:rPr>
              <a:t> aux patients </a:t>
            </a:r>
            <a:r>
              <a:rPr lang="en-GB" sz="2300" dirty="0" err="1">
                <a:solidFill>
                  <a:schemeClr val="tx1">
                    <a:lumMod val="65000"/>
                    <a:lumOff val="35000"/>
                  </a:schemeClr>
                </a:solidFill>
                <a:latin typeface="Roboto" panose="02000000000000000000" pitchFamily="2" charset="0"/>
                <a:ea typeface="Roboto" panose="02000000000000000000" pitchFamily="2" charset="0"/>
              </a:rPr>
              <a:t>atteints</a:t>
            </a:r>
            <a:r>
              <a:rPr lang="en-GB" sz="2300" dirty="0">
                <a:solidFill>
                  <a:schemeClr val="tx1">
                    <a:lumMod val="65000"/>
                    <a:lumOff val="35000"/>
                  </a:schemeClr>
                </a:solidFill>
                <a:latin typeface="Roboto" panose="02000000000000000000" pitchFamily="2" charset="0"/>
                <a:ea typeface="Roboto" panose="02000000000000000000" pitchFamily="2" charset="0"/>
              </a:rPr>
              <a:t> d’un cancer de la prostate et au grand public</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Les </a:t>
            </a:r>
            <a:r>
              <a:rPr lang="en-GB" sz="2300" dirty="0" err="1">
                <a:solidFill>
                  <a:schemeClr val="tx1">
                    <a:lumMod val="65000"/>
                    <a:lumOff val="35000"/>
                  </a:schemeClr>
                </a:solidFill>
                <a:latin typeface="Roboto" panose="02000000000000000000" pitchFamily="2" charset="0"/>
                <a:ea typeface="Roboto" panose="02000000000000000000" pitchFamily="2" charset="0"/>
              </a:rPr>
              <a:t>résultats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peuvent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être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publiés</a:t>
            </a:r>
            <a:r>
              <a:rPr lang="en-GB" sz="2300" dirty="0">
                <a:solidFill>
                  <a:schemeClr val="tx1">
                    <a:lumMod val="65000"/>
                    <a:lumOff val="35000"/>
                  </a:schemeClr>
                </a:solidFill>
                <a:latin typeface="Roboto" panose="02000000000000000000" pitchFamily="2" charset="0"/>
                <a:ea typeface="Roboto" panose="02000000000000000000" pitchFamily="2" charset="0"/>
              </a:rPr>
              <a:t> sans </a:t>
            </a:r>
            <a:r>
              <a:rPr lang="en-GB" sz="2300" dirty="0" err="1">
                <a:solidFill>
                  <a:schemeClr val="tx1">
                    <a:lumMod val="65000"/>
                    <a:lumOff val="35000"/>
                  </a:schemeClr>
                </a:solidFill>
                <a:latin typeface="Roboto" panose="02000000000000000000" pitchFamily="2" charset="0"/>
                <a:ea typeface="Roboto" panose="02000000000000000000" pitchFamily="2" charset="0"/>
              </a:rPr>
              <a:t>autorisation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à</a:t>
            </a:r>
            <a:r>
              <a:rPr lang="en-GB" sz="2300" dirty="0">
                <a:solidFill>
                  <a:schemeClr val="tx1">
                    <a:lumMod val="65000"/>
                    <a:lumOff val="35000"/>
                  </a:schemeClr>
                </a:solidFill>
                <a:latin typeface="Roboto" panose="02000000000000000000" pitchFamily="2" charset="0"/>
                <a:ea typeface="Roboto" panose="02000000000000000000" pitchFamily="2" charset="0"/>
              </a:rPr>
              <a:t> condition de </a:t>
            </a:r>
            <a:r>
              <a:rPr lang="en-GB" sz="2300" dirty="0" err="1">
                <a:solidFill>
                  <a:schemeClr val="tx1">
                    <a:lumMod val="65000"/>
                    <a:lumOff val="35000"/>
                  </a:schemeClr>
                </a:solidFill>
                <a:latin typeface="Roboto" panose="02000000000000000000" pitchFamily="2" charset="0"/>
                <a:ea typeface="Roboto" panose="02000000000000000000" pitchFamily="2" charset="0"/>
              </a:rPr>
              <a:t>toujours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créditer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l’étude</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Toute</a:t>
            </a:r>
            <a:r>
              <a:rPr lang="en-GB" sz="2300" dirty="0">
                <a:solidFill>
                  <a:schemeClr val="tx1">
                    <a:lumMod val="65000"/>
                    <a:lumOff val="35000"/>
                  </a:schemeClr>
                </a:solidFill>
                <a:latin typeface="Roboto" panose="02000000000000000000" pitchFamily="2" charset="0"/>
                <a:ea typeface="Roboto" panose="02000000000000000000" pitchFamily="2" charset="0"/>
              </a:rPr>
              <a:t> reproduction de </a:t>
            </a:r>
            <a:r>
              <a:rPr lang="en-GB" sz="2300" dirty="0" err="1">
                <a:solidFill>
                  <a:schemeClr val="tx1">
                    <a:lumMod val="65000"/>
                    <a:lumOff val="35000"/>
                  </a:schemeClr>
                </a:solidFill>
                <a:latin typeface="Roboto" panose="02000000000000000000" pitchFamily="2" charset="0"/>
                <a:ea typeface="Roboto" panose="02000000000000000000" pitchFamily="2" charset="0"/>
              </a:rPr>
              <a:t>données</a:t>
            </a:r>
            <a:r>
              <a:rPr lang="en-GB" sz="2300" dirty="0">
                <a:solidFill>
                  <a:schemeClr val="tx1">
                    <a:lumMod val="65000"/>
                    <a:lumOff val="35000"/>
                  </a:schemeClr>
                </a:solidFill>
                <a:latin typeface="Roboto" panose="02000000000000000000" pitchFamily="2" charset="0"/>
                <a:ea typeface="Roboto" panose="02000000000000000000" pitchFamily="2" charset="0"/>
              </a:rPr>
              <a:t> doit </a:t>
            </a:r>
            <a:r>
              <a:rPr lang="en-GB" sz="2300" dirty="0" err="1">
                <a:solidFill>
                  <a:schemeClr val="tx1">
                    <a:lumMod val="65000"/>
                    <a:lumOff val="35000"/>
                  </a:schemeClr>
                </a:solidFill>
                <a:latin typeface="Roboto" panose="02000000000000000000" pitchFamily="2" charset="0"/>
                <a:ea typeface="Roboto" panose="02000000000000000000" pitchFamily="2" charset="0"/>
              </a:rPr>
              <a:t>être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créditée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à</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l’étude</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E871B11-41D0-3344-93A6-2142D1552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967" y="1119394"/>
            <a:ext cx="9217248" cy="4799326"/>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Étude EUPROMS</a:t>
            </a:r>
          </a:p>
          <a:p>
            <a:pPr>
              <a:spcBef>
                <a:spcPts val="1200"/>
              </a:spcBef>
            </a:pPr>
            <a:r>
              <a:rPr lang="en-GB" sz="2800" dirty="0" err="1">
                <a:latin typeface="Roboto" panose="02000000000000000000" pitchFamily="2" charset="0"/>
              </a:rPr>
              <a:t>Résultats</a:t>
            </a:r>
            <a:r>
              <a:rPr lang="en-GB" sz="2800" dirty="0">
                <a:latin typeface="Roboto" panose="02000000000000000000" pitchFamily="2" charset="0"/>
              </a:rPr>
              <a:t> : </a:t>
            </a:r>
            <a:r>
              <a:rPr lang="en-GB" sz="2800" dirty="0" err="1">
                <a:latin typeface="Roboto" panose="02000000000000000000" pitchFamily="2" charset="0"/>
              </a:rPr>
              <a:t>santé</a:t>
            </a:r>
            <a:r>
              <a:rPr lang="en-GB" sz="2800" dirty="0">
                <a:latin typeface="Roboto" panose="02000000000000000000" pitchFamily="2" charset="0"/>
              </a:rPr>
              <a:t> </a:t>
            </a:r>
            <a:r>
              <a:rPr lang="en-GB" sz="2800" dirty="0" err="1">
                <a:latin typeface="Roboto" panose="02000000000000000000" pitchFamily="2" charset="0"/>
              </a:rPr>
              <a:t>mentale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ECBCB7E-C623-544E-ADF3-5E143661A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734" y="457200"/>
            <a:ext cx="7628666" cy="6155544"/>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B443BD1-DF89-1841-8D20-0BB1C1410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748" y="628650"/>
            <a:ext cx="7366000" cy="560070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29F4B41-CDA7-9F48-980D-7B866C187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086" y="994349"/>
            <a:ext cx="8339944" cy="5003967"/>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D2E7FD5-7D6C-674C-8938-1C35E94EC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719" y="871481"/>
            <a:ext cx="8924561" cy="4785411"/>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Étude EUPROMS</a:t>
            </a:r>
          </a:p>
          <a:p>
            <a:endParaRPr lang="en-GB" dirty="0">
              <a:latin typeface="Roboto" panose="02000000000000000000" pitchFamily="2" charset="0"/>
            </a:endParaRPr>
          </a:p>
          <a:p>
            <a:r>
              <a:rPr lang="en-GB" sz="2800" dirty="0" err="1">
                <a:latin typeface="Roboto" panose="02000000000000000000" pitchFamily="2" charset="0"/>
              </a:rPr>
              <a:t>Résultats</a:t>
            </a:r>
            <a:r>
              <a:rPr lang="en-GB" sz="2800" dirty="0">
                <a:latin typeface="Roboto" panose="02000000000000000000" pitchFamily="2" charset="0"/>
              </a:rPr>
              <a:t> : </a:t>
            </a:r>
            <a:r>
              <a:rPr lang="en-GB" sz="2800" dirty="0" err="1">
                <a:latin typeface="Roboto" panose="02000000000000000000" pitchFamily="2" charset="0"/>
              </a:rPr>
              <a:t>fonction</a:t>
            </a:r>
            <a:r>
              <a:rPr lang="en-GB" sz="2800" dirty="0">
                <a:latin typeface="Roboto" panose="02000000000000000000" pitchFamily="2" charset="0"/>
              </a:rPr>
              <a:t> </a:t>
            </a:r>
            <a:r>
              <a:rPr lang="en-GB" sz="2800" dirty="0" err="1">
                <a:latin typeface="Roboto" panose="02000000000000000000" pitchFamily="2" charset="0"/>
              </a:rPr>
              <a:t>sexuelle</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E772A38-31BF-104A-BD3E-D2DC97743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26" y="708023"/>
            <a:ext cx="8351977" cy="5356785"/>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9242FEA-1E7A-8C49-9CF7-59627B862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928" y="747245"/>
            <a:ext cx="8639539" cy="5585909"/>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EDB7062-AB80-324D-AA0C-1341A77D5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096" y="988429"/>
            <a:ext cx="8549807" cy="4392832"/>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Étude EUPROMS</a:t>
            </a:r>
          </a:p>
          <a:p>
            <a:pPr>
              <a:spcAft>
                <a:spcPts val="1200"/>
              </a:spcAft>
            </a:pPr>
            <a:r>
              <a:rPr lang="en-GB" sz="2800" dirty="0" err="1">
                <a:latin typeface="Roboto" panose="02000000000000000000" pitchFamily="2" charset="0"/>
                <a:ea typeface="Roboto" panose="02000000000000000000" pitchFamily="2" charset="0"/>
              </a:rPr>
              <a:t>Contexte</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A35B846-9A65-9749-B353-C41AAF91A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709" y="692150"/>
            <a:ext cx="7366000" cy="54737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E4C29CF6-86C4-4D45-B45B-B8C6B317E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11" y="1929380"/>
            <a:ext cx="8594777" cy="2519159"/>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Étude EUPROMS</a:t>
            </a:r>
          </a:p>
          <a:p>
            <a:pPr>
              <a:spcBef>
                <a:spcPts val="1200"/>
              </a:spcBef>
            </a:pPr>
            <a:r>
              <a:rPr lang="en-GB" sz="2800" dirty="0" err="1">
                <a:latin typeface="Roboto" panose="02000000000000000000" pitchFamily="2" charset="0"/>
              </a:rPr>
              <a:t>Résultats</a:t>
            </a:r>
            <a:r>
              <a:rPr lang="en-GB" sz="2800" dirty="0">
                <a:latin typeface="Roboto" panose="02000000000000000000" pitchFamily="2" charset="0"/>
              </a:rPr>
              <a:t> : incontinence </a:t>
            </a:r>
            <a:r>
              <a:rPr lang="en-GB" sz="2800" dirty="0" err="1">
                <a:latin typeface="Roboto" panose="02000000000000000000" pitchFamily="2" charset="0"/>
              </a:rPr>
              <a:t>urinaire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768E22BA-40DB-334E-96E2-B056178D6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16" y="623589"/>
            <a:ext cx="8145072" cy="5490902"/>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FEF6871-B374-064A-BE9C-4E3E1131E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056" y="782816"/>
            <a:ext cx="8669728" cy="4992568"/>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1FA0C39-711A-FE4A-924F-7274A3D8A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690" y="733184"/>
            <a:ext cx="8834620" cy="5057058"/>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6661D01-E0A1-1C4A-BD72-FC8DE706D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023" y="1184639"/>
            <a:ext cx="8915953" cy="4488721"/>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215AA45-DC36-8D40-AD75-68D9AE1B0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688" y="565150"/>
            <a:ext cx="7366000" cy="57277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Étude EUPROMS</a:t>
            </a:r>
            <a:endParaRPr lang="en-GB" dirty="0">
              <a:latin typeface="Roboto" panose="02000000000000000000" pitchFamily="2" charset="0"/>
            </a:endParaRPr>
          </a:p>
          <a:p>
            <a:r>
              <a:rPr lang="en-GB" sz="2800" dirty="0">
                <a:latin typeface="Roboto" panose="02000000000000000000" pitchFamily="2" charset="0"/>
              </a:rPr>
              <a:t>Messages </a:t>
            </a:r>
            <a:r>
              <a:rPr lang="en-GB" sz="2800" dirty="0" err="1">
                <a:latin typeface="Roboto" panose="02000000000000000000" pitchFamily="2" charset="0"/>
              </a:rPr>
              <a:t>clés</a:t>
            </a:r>
            <a:r>
              <a:rPr lang="en-GB" sz="2800" dirty="0">
                <a:latin typeface="Roboto" panose="02000000000000000000" pitchFamily="2" charset="0"/>
              </a:rPr>
              <a:t> </a:t>
            </a:r>
            <a:r>
              <a:rPr lang="en-GB" sz="2800" dirty="0" err="1">
                <a:latin typeface="Roboto" panose="02000000000000000000" pitchFamily="2" charset="0"/>
              </a:rPr>
              <a:t>à</a:t>
            </a:r>
            <a:r>
              <a:rPr lang="en-GB" sz="2800" dirty="0">
                <a:latin typeface="Roboto" panose="02000000000000000000" pitchFamily="2" charset="0"/>
              </a:rPr>
              <a:t> </a:t>
            </a:r>
            <a:r>
              <a:rPr lang="en-GB" sz="2800" dirty="0" err="1">
                <a:latin typeface="Roboto" panose="02000000000000000000" pitchFamily="2" charset="0"/>
              </a:rPr>
              <a:t>retenir</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1508105"/>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Messages </a:t>
            </a:r>
            <a:r>
              <a:rPr lang="en-US" sz="4600" dirty="0" err="1">
                <a:solidFill>
                  <a:srgbClr val="757070"/>
                </a:solidFill>
                <a:latin typeface="Roboto" panose="02000000000000000000" pitchFamily="2" charset="0"/>
                <a:cs typeface="Apercu Regular"/>
              </a:rPr>
              <a:t>clés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à</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retenir</a:t>
            </a:r>
            <a:endParaRPr lang="en-US" sz="4600" dirty="0">
              <a:solidFill>
                <a:srgbClr val="757070"/>
              </a:solidFill>
              <a:latin typeface="Roboto" panose="02000000000000000000" pitchFamily="2" charset="0"/>
              <a:cs typeface="Apercu Regular"/>
            </a:endParaRPr>
          </a:p>
          <a:p>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81B495F4-51B1-D743-BF7D-3BC4A8927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431" y="1623630"/>
            <a:ext cx="8515532" cy="4624815"/>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contexte</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506248" y="1469036"/>
            <a:ext cx="11066160" cy="5755422"/>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Il </a:t>
            </a:r>
            <a:r>
              <a:rPr lang="en-GB" sz="2300" dirty="0" err="1">
                <a:solidFill>
                  <a:schemeClr val="tx1">
                    <a:lumMod val="65000"/>
                    <a:lumOff val="35000"/>
                  </a:schemeClr>
                </a:solidFill>
                <a:latin typeface="Roboto" panose="02000000000000000000" pitchFamily="2" charset="0"/>
                <a:ea typeface="Roboto" panose="02000000000000000000" pitchFamily="2" charset="0"/>
              </a:rPr>
              <a:t>s’agit</a:t>
            </a:r>
            <a:r>
              <a:rPr lang="en-GB" sz="2300" dirty="0">
                <a:solidFill>
                  <a:schemeClr val="tx1">
                    <a:lumMod val="65000"/>
                    <a:lumOff val="35000"/>
                  </a:schemeClr>
                </a:solidFill>
                <a:latin typeface="Roboto" panose="02000000000000000000" pitchFamily="2" charset="0"/>
                <a:ea typeface="Roboto" panose="02000000000000000000" pitchFamily="2" charset="0"/>
              </a:rPr>
              <a:t> de la première étude majeure sur la </a:t>
            </a:r>
            <a:r>
              <a:rPr lang="en-GB" sz="2300" dirty="0" err="1">
                <a:solidFill>
                  <a:schemeClr val="tx1">
                    <a:lumMod val="65000"/>
                    <a:lumOff val="35000"/>
                  </a:schemeClr>
                </a:solidFill>
                <a:latin typeface="Roboto" panose="02000000000000000000" pitchFamily="2" charset="0"/>
                <a:ea typeface="Roboto" panose="02000000000000000000" pitchFamily="2" charset="0"/>
              </a:rPr>
              <a:t>qualité</a:t>
            </a:r>
            <a:r>
              <a:rPr lang="en-GB" sz="2300" dirty="0">
                <a:solidFill>
                  <a:schemeClr val="tx1">
                    <a:lumMod val="65000"/>
                    <a:lumOff val="35000"/>
                  </a:schemeClr>
                </a:solidFill>
                <a:latin typeface="Roboto" panose="02000000000000000000" pitchFamily="2" charset="0"/>
                <a:ea typeface="Roboto" panose="02000000000000000000" pitchFamily="2" charset="0"/>
              </a:rPr>
              <a:t> de vie après un </a:t>
            </a:r>
            <a:r>
              <a:rPr lang="en-GB" sz="2300" dirty="0" err="1">
                <a:solidFill>
                  <a:schemeClr val="tx1">
                    <a:lumMod val="65000"/>
                    <a:lumOff val="35000"/>
                  </a:schemeClr>
                </a:solidFill>
                <a:latin typeface="Roboto" panose="02000000000000000000" pitchFamily="2" charset="0"/>
                <a:ea typeface="Roboto" panose="02000000000000000000" pitchFamily="2" charset="0"/>
              </a:rPr>
              <a:t>traitement</a:t>
            </a:r>
            <a:r>
              <a:rPr lang="en-GB" sz="2300" dirty="0">
                <a:solidFill>
                  <a:schemeClr val="tx1">
                    <a:lumMod val="65000"/>
                    <a:lumOff val="35000"/>
                  </a:schemeClr>
                </a:solidFill>
                <a:latin typeface="Roboto" panose="02000000000000000000" pitchFamily="2" charset="0"/>
                <a:ea typeface="Roboto" panose="02000000000000000000" pitchFamily="2" charset="0"/>
              </a:rPr>
              <a:t> du cancer de la prostate </a:t>
            </a:r>
            <a:r>
              <a:rPr lang="en-GB" sz="2300" dirty="0" err="1">
                <a:solidFill>
                  <a:schemeClr val="tx1">
                    <a:lumMod val="65000"/>
                    <a:lumOff val="35000"/>
                  </a:schemeClr>
                </a:solidFill>
                <a:latin typeface="Roboto" panose="02000000000000000000" pitchFamily="2" charset="0"/>
                <a:ea typeface="Roboto" panose="02000000000000000000" pitchFamily="2" charset="0"/>
              </a:rPr>
              <a:t>menée</a:t>
            </a:r>
            <a:r>
              <a:rPr lang="en-GB" sz="2300" dirty="0">
                <a:solidFill>
                  <a:schemeClr val="tx1">
                    <a:lumMod val="65000"/>
                    <a:lumOff val="35000"/>
                  </a:schemeClr>
                </a:solidFill>
                <a:latin typeface="Roboto" panose="02000000000000000000" pitchFamily="2" charset="0"/>
                <a:ea typeface="Roboto" panose="02000000000000000000" pitchFamily="2" charset="0"/>
              </a:rPr>
              <a:t> par les patients </a:t>
            </a:r>
            <a:r>
              <a:rPr lang="en-GB" sz="2300" dirty="0" err="1">
                <a:solidFill>
                  <a:schemeClr val="tx1">
                    <a:lumMod val="65000"/>
                    <a:lumOff val="35000"/>
                  </a:schemeClr>
                </a:solidFill>
                <a:latin typeface="Roboto" panose="02000000000000000000" pitchFamily="2" charset="0"/>
                <a:ea typeface="Roboto" panose="02000000000000000000" pitchFamily="2" charset="0"/>
              </a:rPr>
              <a:t>eux-mêmes</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Celle-ci </a:t>
            </a:r>
            <a:r>
              <a:rPr lang="en-GB" sz="2300" dirty="0" err="1">
                <a:solidFill>
                  <a:schemeClr val="tx1">
                    <a:lumMod val="65000"/>
                    <a:lumOff val="35000"/>
                  </a:schemeClr>
                </a:solidFill>
                <a:latin typeface="Roboto" panose="02000000000000000000" pitchFamily="2" charset="0"/>
                <a:ea typeface="Roboto" panose="02000000000000000000" pitchFamily="2" charset="0"/>
              </a:rPr>
              <a:t>s’appuie</a:t>
            </a:r>
            <a:r>
              <a:rPr lang="en-GB" sz="2300" dirty="0">
                <a:solidFill>
                  <a:schemeClr val="tx1">
                    <a:lumMod val="65000"/>
                    <a:lumOff val="35000"/>
                  </a:schemeClr>
                </a:solidFill>
                <a:latin typeface="Roboto" panose="02000000000000000000" pitchFamily="2" charset="0"/>
                <a:ea typeface="Roboto" panose="02000000000000000000" pitchFamily="2" charset="0"/>
              </a:rPr>
              <a:t> sur un questionnaire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ligne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renseigné</a:t>
            </a:r>
            <a:r>
              <a:rPr lang="en-GB" sz="2300" dirty="0">
                <a:solidFill>
                  <a:schemeClr val="tx1">
                    <a:lumMod val="65000"/>
                    <a:lumOff val="35000"/>
                  </a:schemeClr>
                </a:solidFill>
                <a:latin typeface="Roboto" panose="02000000000000000000" pitchFamily="2" charset="0"/>
                <a:ea typeface="Roboto" panose="02000000000000000000" pitchFamily="2" charset="0"/>
              </a:rPr>
              <a:t> par </a:t>
            </a:r>
            <a:r>
              <a:rPr lang="en-GB" sz="2300" dirty="0" err="1">
                <a:solidFill>
                  <a:schemeClr val="tx1">
                    <a:lumMod val="65000"/>
                    <a:lumOff val="35000"/>
                  </a:schemeClr>
                </a:solidFill>
                <a:latin typeface="Roboto" panose="02000000000000000000" pitchFamily="2" charset="0"/>
                <a:ea typeface="Roboto" panose="02000000000000000000" pitchFamily="2" charset="0"/>
              </a:rPr>
              <a:t>près</a:t>
            </a:r>
            <a:r>
              <a:rPr lang="en-GB" sz="2300" dirty="0">
                <a:solidFill>
                  <a:schemeClr val="tx1">
                    <a:lumMod val="65000"/>
                    <a:lumOff val="35000"/>
                  </a:schemeClr>
                </a:solidFill>
                <a:latin typeface="Roboto" panose="02000000000000000000" pitchFamily="2" charset="0"/>
                <a:ea typeface="Roboto" panose="02000000000000000000" pitchFamily="2" charset="0"/>
              </a:rPr>
              <a:t> de 3000 hommes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Europe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Ces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données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offrent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une</a:t>
            </a:r>
            <a:r>
              <a:rPr lang="en-GB" sz="2300" dirty="0">
                <a:solidFill>
                  <a:schemeClr val="tx1">
                    <a:lumMod val="65000"/>
                    <a:lumOff val="35000"/>
                  </a:schemeClr>
                </a:solidFill>
                <a:latin typeface="Roboto" panose="02000000000000000000" pitchFamily="2" charset="0"/>
                <a:ea typeface="Roboto" panose="02000000000000000000" pitchFamily="2" charset="0"/>
              </a:rPr>
              <a:t> nouvelle perspective </a:t>
            </a:r>
            <a:r>
              <a:rPr lang="en-GB" sz="2300" dirty="0" err="1">
                <a:solidFill>
                  <a:schemeClr val="tx1">
                    <a:lumMod val="65000"/>
                    <a:lumOff val="35000"/>
                  </a:schemeClr>
                </a:solidFill>
                <a:latin typeface="Roboto" panose="02000000000000000000" pitchFamily="2" charset="0"/>
                <a:ea typeface="Roboto" panose="02000000000000000000" pitchFamily="2" charset="0"/>
              </a:rPr>
              <a:t>puisque</a:t>
            </a:r>
            <a:r>
              <a:rPr lang="en-GB" sz="2300" dirty="0">
                <a:solidFill>
                  <a:schemeClr val="tx1">
                    <a:lumMod val="65000"/>
                    <a:lumOff val="35000"/>
                  </a:schemeClr>
                </a:solidFill>
                <a:latin typeface="Roboto" panose="02000000000000000000" pitchFamily="2" charset="0"/>
                <a:ea typeface="Roboto" panose="02000000000000000000" pitchFamily="2" charset="0"/>
              </a:rPr>
              <a:t> la </a:t>
            </a:r>
            <a:r>
              <a:rPr lang="en-GB" sz="2300" dirty="0" err="1">
                <a:solidFill>
                  <a:schemeClr val="tx1">
                    <a:lumMod val="65000"/>
                    <a:lumOff val="35000"/>
                  </a:schemeClr>
                </a:solidFill>
                <a:latin typeface="Roboto" panose="02000000000000000000" pitchFamily="2" charset="0"/>
                <a:ea typeface="Roboto" panose="02000000000000000000" pitchFamily="2" charset="0"/>
              </a:rPr>
              <a:t>plupart</a:t>
            </a:r>
            <a:r>
              <a:rPr lang="en-GB" sz="2300" dirty="0">
                <a:solidFill>
                  <a:schemeClr val="tx1">
                    <a:lumMod val="65000"/>
                    <a:lumOff val="35000"/>
                  </a:schemeClr>
                </a:solidFill>
                <a:latin typeface="Roboto" panose="02000000000000000000" pitchFamily="2" charset="0"/>
                <a:ea typeface="Roboto" panose="02000000000000000000" pitchFamily="2" charset="0"/>
              </a:rPr>
              <a:t> des études sur la </a:t>
            </a:r>
            <a:r>
              <a:rPr lang="en-GB" sz="2300" dirty="0" err="1">
                <a:solidFill>
                  <a:schemeClr val="tx1">
                    <a:lumMod val="65000"/>
                    <a:lumOff val="35000"/>
                  </a:schemeClr>
                </a:solidFill>
                <a:latin typeface="Roboto" panose="02000000000000000000" pitchFamily="2" charset="0"/>
                <a:ea typeface="Roboto" panose="02000000000000000000" pitchFamily="2" charset="0"/>
              </a:rPr>
              <a:t>qualité</a:t>
            </a:r>
            <a:r>
              <a:rPr lang="en-GB" sz="2300" dirty="0">
                <a:solidFill>
                  <a:schemeClr val="tx1">
                    <a:lumMod val="65000"/>
                    <a:lumOff val="35000"/>
                  </a:schemeClr>
                </a:solidFill>
                <a:latin typeface="Roboto" panose="02000000000000000000" pitchFamily="2" charset="0"/>
                <a:ea typeface="Roboto" panose="02000000000000000000" pitchFamily="2" charset="0"/>
              </a:rPr>
              <a:t> de vie </a:t>
            </a:r>
            <a:r>
              <a:rPr lang="en-GB" sz="2300" dirty="0" err="1">
                <a:solidFill>
                  <a:schemeClr val="tx1">
                    <a:lumMod val="65000"/>
                    <a:lumOff val="35000"/>
                  </a:schemeClr>
                </a:solidFill>
                <a:latin typeface="Roboto" panose="02000000000000000000" pitchFamily="2" charset="0"/>
                <a:ea typeface="Roboto" panose="02000000000000000000" pitchFamily="2" charset="0"/>
              </a:rPr>
              <a:t>sont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généralement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conduites</a:t>
            </a:r>
            <a:r>
              <a:rPr lang="en-GB" sz="2300" dirty="0">
                <a:solidFill>
                  <a:schemeClr val="tx1">
                    <a:lumMod val="65000"/>
                    <a:lumOff val="35000"/>
                  </a:schemeClr>
                </a:solidFill>
                <a:latin typeface="Roboto" panose="02000000000000000000" pitchFamily="2" charset="0"/>
                <a:ea typeface="Roboto" panose="02000000000000000000" pitchFamily="2" charset="0"/>
              </a:rPr>
              <a:t> par et </a:t>
            </a:r>
            <a:r>
              <a:rPr lang="en-GB" sz="2300" dirty="0" err="1">
                <a:solidFill>
                  <a:schemeClr val="tx1">
                    <a:lumMod val="65000"/>
                    <a:lumOff val="35000"/>
                  </a:schemeClr>
                </a:solidFill>
                <a:latin typeface="Roboto" panose="02000000000000000000" pitchFamily="2" charset="0"/>
                <a:ea typeface="Roboto" panose="02000000000000000000" pitchFamily="2" charset="0"/>
              </a:rPr>
              <a:t>auprès</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médecins</a:t>
            </a:r>
            <a:r>
              <a:rPr lang="en-GB" sz="2300" dirty="0">
                <a:solidFill>
                  <a:schemeClr val="tx1">
                    <a:lumMod val="65000"/>
                    <a:lumOff val="35000"/>
                  </a:schemeClr>
                </a:solidFill>
                <a:latin typeface="Roboto" panose="02000000000000000000" pitchFamily="2" charset="0"/>
                <a:ea typeface="Roboto" panose="02000000000000000000" pitchFamily="2" charset="0"/>
              </a:rPr>
              <a:t>, au sein d’un </a:t>
            </a:r>
            <a:r>
              <a:rPr lang="en-GB" sz="2300" dirty="0" err="1">
                <a:solidFill>
                  <a:schemeClr val="tx1">
                    <a:lumMod val="65000"/>
                    <a:lumOff val="35000"/>
                  </a:schemeClr>
                </a:solidFill>
                <a:latin typeface="Roboto" panose="02000000000000000000" pitchFamily="2" charset="0"/>
                <a:ea typeface="Roboto" panose="02000000000000000000" pitchFamily="2" charset="0"/>
              </a:rPr>
              <a:t>environnement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clinique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Cette</a:t>
            </a:r>
            <a:r>
              <a:rPr lang="en-GB" sz="2300" dirty="0">
                <a:solidFill>
                  <a:schemeClr val="tx1">
                    <a:lumMod val="65000"/>
                    <a:lumOff val="35000"/>
                  </a:schemeClr>
                </a:solidFill>
                <a:latin typeface="Roboto" panose="02000000000000000000" pitchFamily="2" charset="0"/>
                <a:ea typeface="Roboto" panose="02000000000000000000" pitchFamily="2" charset="0"/>
              </a:rPr>
              <a:t> étude a </a:t>
            </a:r>
            <a:r>
              <a:rPr lang="en-GB" sz="2300" dirty="0" err="1">
                <a:solidFill>
                  <a:schemeClr val="tx1">
                    <a:lumMod val="65000"/>
                    <a:lumOff val="35000"/>
                  </a:schemeClr>
                </a:solidFill>
                <a:latin typeface="Roboto" panose="02000000000000000000" pitchFamily="2" charset="0"/>
                <a:ea typeface="Roboto" panose="02000000000000000000" pitchFamily="2" charset="0"/>
              </a:rPr>
              <a:t>débuté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août</a:t>
            </a:r>
            <a:r>
              <a:rPr lang="en-GB" sz="2300" dirty="0">
                <a:solidFill>
                  <a:schemeClr val="tx1">
                    <a:lumMod val="65000"/>
                    <a:lumOff val="35000"/>
                  </a:schemeClr>
                </a:solidFill>
                <a:latin typeface="Roboto" panose="02000000000000000000" pitchFamily="2" charset="0"/>
                <a:ea typeface="Roboto" panose="02000000000000000000" pitchFamily="2" charset="0"/>
              </a:rPr>
              <a:t> 2019, </a:t>
            </a:r>
            <a:r>
              <a:rPr lang="en-GB" sz="2300" dirty="0" err="1">
                <a:solidFill>
                  <a:schemeClr val="tx1">
                    <a:lumMod val="65000"/>
                    <a:lumOff val="35000"/>
                  </a:schemeClr>
                </a:solidFill>
                <a:latin typeface="Roboto" panose="02000000000000000000" pitchFamily="2" charset="0"/>
                <a:ea typeface="Roboto" panose="02000000000000000000" pitchFamily="2" charset="0"/>
              </a:rPr>
              <a:t>tandis</a:t>
            </a:r>
            <a:r>
              <a:rPr lang="en-GB" sz="2300" dirty="0">
                <a:solidFill>
                  <a:schemeClr val="tx1">
                    <a:lumMod val="65000"/>
                    <a:lumOff val="35000"/>
                  </a:schemeClr>
                </a:solidFill>
                <a:latin typeface="Roboto" panose="02000000000000000000" pitchFamily="2" charset="0"/>
                <a:ea typeface="Roboto" panose="02000000000000000000" pitchFamily="2" charset="0"/>
              </a:rPr>
              <a:t> que les premiers </a:t>
            </a:r>
            <a:r>
              <a:rPr lang="en-GB" sz="2300" dirty="0" err="1">
                <a:solidFill>
                  <a:schemeClr val="tx1">
                    <a:lumMod val="65000"/>
                    <a:lumOff val="35000"/>
                  </a:schemeClr>
                </a:solidFill>
                <a:latin typeface="Roboto" panose="02000000000000000000" pitchFamily="2" charset="0"/>
                <a:ea typeface="Roboto" panose="02000000000000000000" pitchFamily="2" charset="0"/>
              </a:rPr>
              <a:t>résultats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été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rapportés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janvier</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Messages </a:t>
            </a:r>
            <a:r>
              <a:rPr lang="en-US" sz="4600" dirty="0" err="1">
                <a:solidFill>
                  <a:srgbClr val="757070"/>
                </a:solidFill>
                <a:latin typeface="Roboto" panose="02000000000000000000" pitchFamily="2" charset="0"/>
                <a:cs typeface="Apercu Regular"/>
              </a:rPr>
              <a:t>clés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à</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retenir</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A017C447-78F7-594D-B32C-2928F0334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15" y="1704740"/>
            <a:ext cx="8385685" cy="4626585"/>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Messages </a:t>
            </a:r>
            <a:r>
              <a:rPr lang="en-US" sz="4600" dirty="0" err="1">
                <a:solidFill>
                  <a:srgbClr val="757070"/>
                </a:solidFill>
                <a:latin typeface="Roboto" panose="02000000000000000000" pitchFamily="2" charset="0"/>
                <a:cs typeface="Apercu Regular"/>
              </a:rPr>
              <a:t>clés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à</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retenir</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Les centres de </a:t>
            </a:r>
            <a:r>
              <a:rPr lang="en-GB" sz="2300" b="1" dirty="0" err="1">
                <a:solidFill>
                  <a:schemeClr val="accent1">
                    <a:lumMod val="50000"/>
                  </a:schemeClr>
                </a:solidFill>
                <a:latin typeface="Roboto" panose="02000000000000000000" pitchFamily="2" charset="0"/>
                <a:ea typeface="Roboto" panose="02000000000000000000" pitchFamily="2" charset="0"/>
              </a:rPr>
              <a:t>cancérologie</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doivent</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s’appuyer</a:t>
            </a:r>
            <a:r>
              <a:rPr lang="en-GB" sz="2300" b="1" dirty="0">
                <a:solidFill>
                  <a:schemeClr val="accent1">
                    <a:lumMod val="50000"/>
                  </a:schemeClr>
                </a:solidFill>
                <a:latin typeface="Roboto" panose="02000000000000000000" pitchFamily="2" charset="0"/>
                <a:ea typeface="Roboto" panose="02000000000000000000" pitchFamily="2" charset="0"/>
              </a:rPr>
              <a:t> sur des </a:t>
            </a:r>
            <a:r>
              <a:rPr lang="en-GB" sz="2300" b="1" dirty="0" err="1">
                <a:solidFill>
                  <a:schemeClr val="accent1">
                    <a:lumMod val="50000"/>
                  </a:schemeClr>
                </a:solidFill>
                <a:latin typeface="Roboto" panose="02000000000000000000" pitchFamily="2" charset="0"/>
                <a:ea typeface="Roboto" panose="02000000000000000000" pitchFamily="2" charset="0"/>
              </a:rPr>
              <a:t>équipes</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pluridisciplinaires</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contexte</a:t>
            </a:r>
            <a:r>
              <a:rPr lang="en-US" sz="4600" dirty="0">
                <a:solidFill>
                  <a:srgbClr val="757070"/>
                </a:solidFill>
                <a:latin typeface="Roboto" panose="02000000000000000000" pitchFamily="2" charset="0"/>
                <a:ea typeface="Roboto" panose="02000000000000000000" pitchFamily="2" charset="0"/>
                <a:cs typeface="Apercu Regular"/>
              </a:rPr>
              <a:t> 2</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rapporté</a:t>
            </a:r>
            <a:r>
              <a:rPr lang="en-GB" sz="2300" dirty="0">
                <a:solidFill>
                  <a:schemeClr val="tx1">
                    <a:lumMod val="65000"/>
                    <a:lumOff val="35000"/>
                  </a:schemeClr>
                </a:solidFill>
                <a:latin typeface="Roboto" panose="02000000000000000000" pitchFamily="2" charset="0"/>
              </a:rPr>
              <a:t> les </a:t>
            </a:r>
            <a:r>
              <a:rPr lang="en-GB" sz="2300" dirty="0" err="1">
                <a:solidFill>
                  <a:schemeClr val="tx1">
                    <a:lumMod val="65000"/>
                    <a:lumOff val="35000"/>
                  </a:schemeClr>
                </a:solidFill>
                <a:latin typeface="Roboto" panose="02000000000000000000" pitchFamily="2" charset="0"/>
              </a:rPr>
              <a:t>résultats</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l’étude</a:t>
            </a:r>
            <a:r>
              <a:rPr lang="en-GB" sz="2300" dirty="0">
                <a:solidFill>
                  <a:schemeClr val="tx1">
                    <a:lumMod val="65000"/>
                    <a:lumOff val="35000"/>
                  </a:schemeClr>
                </a:solidFill>
                <a:latin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rPr>
              <a:t>à</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l’occasion</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nombreuses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conférences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médicales</a:t>
            </a:r>
            <a:r>
              <a:rPr lang="en-GB" sz="2300" dirty="0">
                <a:solidFill>
                  <a:schemeClr val="tx1">
                    <a:lumMod val="65000"/>
                    <a:lumOff val="35000"/>
                  </a:schemeClr>
                </a:solidFill>
                <a:latin typeface="Roboto" panose="02000000000000000000" pitchFamily="2" charset="0"/>
              </a:rPr>
              <a:t> de premier </a:t>
            </a:r>
            <a:r>
              <a:rPr lang="en-GB" sz="2300" dirty="0" err="1">
                <a:solidFill>
                  <a:schemeClr val="tx1">
                    <a:lumMod val="65000"/>
                    <a:lumOff val="35000"/>
                  </a:schemeClr>
                </a:solidFill>
                <a:latin typeface="Roboto" panose="02000000000000000000" pitchFamily="2" charset="0"/>
              </a:rPr>
              <a:t>ordre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dont</a:t>
            </a:r>
            <a:r>
              <a:rPr lang="en-GB" sz="2300" dirty="0">
                <a:solidFill>
                  <a:schemeClr val="tx1">
                    <a:lumMod val="65000"/>
                    <a:lumOff val="35000"/>
                  </a:schemeClr>
                </a:solidFill>
                <a:latin typeface="Roboto" panose="02000000000000000000" pitchFamily="2" charset="0"/>
              </a:rPr>
              <a:t> :</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 </a:t>
            </a:r>
            <a:r>
              <a:rPr lang="en-GB" sz="2300" dirty="0" err="1">
                <a:solidFill>
                  <a:schemeClr val="tx1">
                    <a:lumMod val="65000"/>
                    <a:lumOff val="35000"/>
                  </a:schemeClr>
                </a:solidFill>
                <a:latin typeface="Roboto" panose="02000000000000000000" pitchFamily="2" charset="0"/>
              </a:rPr>
              <a:t>congrès</a:t>
            </a:r>
            <a:r>
              <a:rPr lang="en-GB" sz="2300" dirty="0">
                <a:solidFill>
                  <a:schemeClr val="tx1">
                    <a:lumMod val="65000"/>
                    <a:lumOff val="35000"/>
                  </a:schemeClr>
                </a:solidFill>
                <a:latin typeface="Roboto" panose="02000000000000000000" pitchFamily="2" charset="0"/>
              </a:rPr>
              <a:t> 2020 de </a:t>
            </a:r>
            <a:r>
              <a:rPr lang="en-GB" sz="2300" dirty="0" err="1">
                <a:solidFill>
                  <a:schemeClr val="tx1">
                    <a:lumMod val="65000"/>
                    <a:lumOff val="35000"/>
                  </a:schemeClr>
                </a:solidFill>
                <a:latin typeface="Roboto" panose="02000000000000000000" pitchFamily="2" charset="0"/>
              </a:rPr>
              <a:t>l’EAU</a:t>
            </a:r>
            <a:r>
              <a:rPr lang="en-GB" sz="2300" dirty="0">
                <a:solidFill>
                  <a:schemeClr val="tx1">
                    <a:lumMod val="65000"/>
                    <a:lumOff val="35000"/>
                  </a:schemeClr>
                </a:solidFill>
                <a:latin typeface="Roboto" panose="02000000000000000000" pitchFamily="2" charset="0"/>
              </a:rPr>
              <a:t> (European Association of Urologists)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 meeting </a:t>
            </a:r>
            <a:r>
              <a:rPr lang="en-GB" sz="2300" dirty="0" err="1">
                <a:solidFill>
                  <a:schemeClr val="tx1">
                    <a:lumMod val="65000"/>
                    <a:lumOff val="35000"/>
                  </a:schemeClr>
                </a:solidFill>
                <a:latin typeface="Roboto" panose="02000000000000000000" pitchFamily="2" charset="0"/>
              </a:rPr>
              <a:t>annuel</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l’ESOU</a:t>
            </a:r>
            <a:r>
              <a:rPr lang="en-GB" sz="2300" dirty="0">
                <a:solidFill>
                  <a:schemeClr val="tx1">
                    <a:lumMod val="65000"/>
                    <a:lumOff val="35000"/>
                  </a:schemeClr>
                </a:solidFill>
                <a:latin typeface="Roboto" panose="02000000000000000000" pitchFamily="2" charset="0"/>
              </a:rPr>
              <a:t> (EAU Section of Oncological Urology)</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 </a:t>
            </a:r>
            <a:r>
              <a:rPr lang="en-GB" sz="2300" dirty="0" err="1">
                <a:solidFill>
                  <a:schemeClr val="tx1">
                    <a:lumMod val="65000"/>
                    <a:lumOff val="35000"/>
                  </a:schemeClr>
                </a:solidFill>
                <a:latin typeface="Roboto" panose="02000000000000000000" pitchFamily="2" charset="0"/>
              </a:rPr>
              <a:t>congrès</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l’ESMO</a:t>
            </a:r>
            <a:r>
              <a:rPr lang="en-GB" sz="2300" dirty="0">
                <a:solidFill>
                  <a:schemeClr val="tx1">
                    <a:lumMod val="65000"/>
                    <a:lumOff val="35000"/>
                  </a:schemeClr>
                </a:solidFill>
                <a:latin typeface="Roboto" panose="02000000000000000000" pitchFamily="2" charset="0"/>
              </a:rPr>
              <a:t> (European Society for Medical Oncology)</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L’EMUC (European Multidisciplinary Congress on Urological Cancers)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 </a:t>
            </a:r>
            <a:r>
              <a:rPr lang="en-GB" sz="2300" dirty="0" err="1">
                <a:solidFill>
                  <a:schemeClr val="tx1">
                    <a:lumMod val="65000"/>
                    <a:lumOff val="35000"/>
                  </a:schemeClr>
                </a:solidFill>
                <a:latin typeface="Roboto" panose="02000000000000000000" pitchFamily="2" charset="0"/>
              </a:rPr>
              <a:t>webinaire</a:t>
            </a:r>
            <a:r>
              <a:rPr lang="en-GB" sz="2300" dirty="0">
                <a:solidFill>
                  <a:schemeClr val="tx1">
                    <a:lumMod val="65000"/>
                    <a:lumOff val="35000"/>
                  </a:schemeClr>
                </a:solidFill>
                <a:latin typeface="Roboto" panose="02000000000000000000" pitchFamily="2" charset="0"/>
              </a:rPr>
              <a:t> de </a:t>
            </a:r>
            <a:r>
              <a:rPr lang="en-GB" sz="2300" dirty="0" err="1">
                <a:solidFill>
                  <a:schemeClr val="tx1">
                    <a:lumMod val="65000"/>
                    <a:lumOff val="35000"/>
                  </a:schemeClr>
                </a:solidFill>
                <a:latin typeface="Roboto" panose="02000000000000000000" pitchFamily="2" charset="0"/>
              </a:rPr>
              <a:t>l’OERTC</a:t>
            </a:r>
            <a:r>
              <a:rPr lang="en-GB" sz="2300" dirty="0">
                <a:solidFill>
                  <a:schemeClr val="tx1">
                    <a:lumMod val="65000"/>
                    <a:lumOff val="35000"/>
                  </a:schemeClr>
                </a:solidFill>
                <a:latin typeface="Roboto" panose="02000000000000000000" pitchFamily="2" charset="0"/>
              </a:rPr>
              <a:t> (Organisation </a:t>
            </a:r>
            <a:r>
              <a:rPr lang="en-GB" sz="2300" dirty="0" err="1">
                <a:solidFill>
                  <a:schemeClr val="tx1">
                    <a:lumMod val="65000"/>
                    <a:lumOff val="35000"/>
                  </a:schemeClr>
                </a:solidFill>
                <a:latin typeface="Roboto" panose="02000000000000000000" pitchFamily="2" charset="0"/>
              </a:rPr>
              <a:t>européenne</a:t>
            </a:r>
            <a:r>
              <a:rPr lang="en-GB" sz="2300" dirty="0">
                <a:solidFill>
                  <a:schemeClr val="tx1">
                    <a:lumMod val="65000"/>
                    <a:lumOff val="35000"/>
                  </a:schemeClr>
                </a:solidFill>
                <a:latin typeface="Roboto" panose="02000000000000000000" pitchFamily="2" charset="0"/>
              </a:rPr>
              <a:t> de recherche sur le </a:t>
            </a:r>
            <a:r>
              <a:rPr lang="en-GB" sz="2300" dirty="0" err="1">
                <a:solidFill>
                  <a:schemeClr val="tx1">
                    <a:lumMod val="65000"/>
                    <a:lumOff val="35000"/>
                  </a:schemeClr>
                </a:solidFill>
                <a:latin typeface="Roboto" panose="02000000000000000000" pitchFamily="2" charset="0"/>
              </a:rPr>
              <a:t>traitement</a:t>
            </a:r>
            <a:r>
              <a:rPr lang="en-GB" sz="2300" dirty="0">
                <a:solidFill>
                  <a:schemeClr val="tx1">
                    <a:lumMod val="65000"/>
                    <a:lumOff val="35000"/>
                  </a:schemeClr>
                </a:solidFill>
                <a:latin typeface="Roboto" panose="02000000000000000000" pitchFamily="2" charset="0"/>
              </a:rPr>
              <a:t> du cancer)</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Les </a:t>
            </a:r>
            <a:r>
              <a:rPr lang="en-GB" sz="2300" dirty="0" err="1">
                <a:solidFill>
                  <a:schemeClr val="tx1">
                    <a:lumMod val="65000"/>
                    <a:lumOff val="35000"/>
                  </a:schemeClr>
                </a:solidFill>
                <a:latin typeface="Roboto" panose="02000000000000000000" pitchFamily="2" charset="0"/>
              </a:rPr>
              <a:t>résultats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sont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également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publiés</a:t>
            </a:r>
            <a:r>
              <a:rPr lang="en-GB" sz="2300" dirty="0">
                <a:solidFill>
                  <a:schemeClr val="tx1">
                    <a:lumMod val="65000"/>
                    <a:lumOff val="35000"/>
                  </a:schemeClr>
                </a:solidFill>
                <a:latin typeface="Roboto" panose="02000000000000000000" pitchFamily="2" charset="0"/>
              </a:rPr>
              <a:t> dans </a:t>
            </a:r>
            <a:r>
              <a:rPr lang="en-GB" sz="2300" dirty="0" err="1">
                <a:solidFill>
                  <a:schemeClr val="tx1">
                    <a:lumMod val="65000"/>
                    <a:lumOff val="35000"/>
                  </a:schemeClr>
                </a:solidFill>
                <a:latin typeface="Roboto" panose="02000000000000000000" pitchFamily="2" charset="0"/>
              </a:rPr>
              <a:t>diverses</a:t>
            </a:r>
            <a:r>
              <a:rPr lang="en-GB" sz="2300" dirty="0">
                <a:solidFill>
                  <a:schemeClr val="tx1">
                    <a:lumMod val="65000"/>
                    <a:lumOff val="35000"/>
                  </a:schemeClr>
                </a:solidFill>
                <a:latin typeface="Roboto" panose="02000000000000000000" pitchFamily="2" charset="0"/>
              </a:rPr>
              <a:t> revues, </a:t>
            </a:r>
            <a:r>
              <a:rPr lang="en-GB" sz="2300" dirty="0" err="1">
                <a:solidFill>
                  <a:schemeClr val="tx1">
                    <a:lumMod val="65000"/>
                    <a:lumOff val="35000"/>
                  </a:schemeClr>
                </a:solidFill>
                <a:latin typeface="Roboto" panose="02000000000000000000" pitchFamily="2" charset="0"/>
              </a:rPr>
              <a:t>dont</a:t>
            </a:r>
            <a:r>
              <a:rPr lang="en-GB" sz="2300" dirty="0">
                <a:solidFill>
                  <a:schemeClr val="tx1">
                    <a:lumMod val="65000"/>
                    <a:lumOff val="35000"/>
                  </a:schemeClr>
                </a:solidFill>
                <a:latin typeface="Roboto" panose="02000000000000000000" pitchFamily="2" charset="0"/>
              </a:rPr>
              <a:t> le journal 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contexte</a:t>
            </a:r>
            <a:r>
              <a:rPr lang="en-US" sz="4600" dirty="0">
                <a:solidFill>
                  <a:srgbClr val="757070"/>
                </a:solidFill>
                <a:latin typeface="Roboto" panose="02000000000000000000" pitchFamily="2" charset="0"/>
                <a:ea typeface="Roboto" panose="02000000000000000000" pitchFamily="2" charset="0"/>
                <a:cs typeface="Apercu Regular"/>
              </a:rPr>
              <a:t> 3</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Les </a:t>
            </a:r>
            <a:r>
              <a:rPr lang="en-GB" sz="2300" dirty="0" err="1">
                <a:solidFill>
                  <a:schemeClr val="tx1">
                    <a:lumMod val="65000"/>
                    <a:lumOff val="35000"/>
                  </a:schemeClr>
                </a:solidFill>
                <a:latin typeface="Roboto" panose="02000000000000000000" pitchFamily="2" charset="0"/>
                <a:ea typeface="Roboto" panose="02000000000000000000" pitchFamily="2" charset="0"/>
              </a:rPr>
              <a:t>résultats</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cette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enquête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offrent</a:t>
            </a:r>
            <a:r>
              <a:rPr lang="en-GB" sz="2300" dirty="0">
                <a:solidFill>
                  <a:schemeClr val="tx1">
                    <a:lumMod val="65000"/>
                    <a:lumOff val="35000"/>
                  </a:schemeClr>
                </a:solidFill>
                <a:latin typeface="Roboto" panose="02000000000000000000" pitchFamily="2" charset="0"/>
                <a:ea typeface="Roboto" panose="02000000000000000000" pitchFamily="2" charset="0"/>
              </a:rPr>
              <a:t> un </a:t>
            </a:r>
            <a:r>
              <a:rPr lang="en-GB" sz="2300" dirty="0" err="1">
                <a:solidFill>
                  <a:schemeClr val="tx1">
                    <a:lumMod val="65000"/>
                    <a:lumOff val="35000"/>
                  </a:schemeClr>
                </a:solidFill>
                <a:latin typeface="Roboto" panose="02000000000000000000" pitchFamily="2" charset="0"/>
                <a:ea typeface="Roboto" panose="02000000000000000000" pitchFamily="2" charset="0"/>
              </a:rPr>
              <a:t>instantané</a:t>
            </a:r>
            <a:r>
              <a:rPr lang="en-GB" sz="2300" dirty="0">
                <a:solidFill>
                  <a:schemeClr val="tx1">
                    <a:lumMod val="65000"/>
                    <a:lumOff val="35000"/>
                  </a:schemeClr>
                </a:solidFill>
                <a:latin typeface="Roboto" panose="02000000000000000000" pitchFamily="2" charset="0"/>
                <a:ea typeface="Roboto" panose="02000000000000000000" pitchFamily="2" charset="0"/>
              </a:rPr>
              <a:t> des </a:t>
            </a:r>
            <a:r>
              <a:rPr lang="en-GB" sz="2300" dirty="0" err="1">
                <a:solidFill>
                  <a:schemeClr val="tx1">
                    <a:lumMod val="65000"/>
                    <a:lumOff val="35000"/>
                  </a:schemeClr>
                </a:solidFill>
                <a:latin typeface="Roboto" panose="02000000000000000000" pitchFamily="2" charset="0"/>
                <a:ea typeface="Roboto" panose="02000000000000000000" pitchFamily="2" charset="0"/>
              </a:rPr>
              <a:t>problèmes</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qualité</a:t>
            </a:r>
            <a:r>
              <a:rPr lang="en-GB" sz="2300" dirty="0">
                <a:solidFill>
                  <a:schemeClr val="tx1">
                    <a:lumMod val="65000"/>
                    <a:lumOff val="35000"/>
                  </a:schemeClr>
                </a:solidFill>
                <a:latin typeface="Roboto" panose="02000000000000000000" pitchFamily="2" charset="0"/>
                <a:ea typeface="Roboto" panose="02000000000000000000" pitchFamily="2" charset="0"/>
              </a:rPr>
              <a:t> de vie </a:t>
            </a:r>
            <a:r>
              <a:rPr lang="en-GB" sz="2300" dirty="0" err="1">
                <a:solidFill>
                  <a:schemeClr val="tx1">
                    <a:lumMod val="65000"/>
                    <a:lumOff val="35000"/>
                  </a:schemeClr>
                </a:solidFill>
                <a:latin typeface="Roboto" panose="02000000000000000000" pitchFamily="2" charset="0"/>
                <a:ea typeface="Roboto" panose="02000000000000000000" pitchFamily="2" charset="0"/>
              </a:rPr>
              <a:t>rencontrés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à</a:t>
            </a:r>
            <a:r>
              <a:rPr lang="en-GB" sz="2300" dirty="0">
                <a:solidFill>
                  <a:schemeClr val="tx1">
                    <a:lumMod val="65000"/>
                    <a:lumOff val="35000"/>
                  </a:schemeClr>
                </a:solidFill>
                <a:latin typeface="Roboto" panose="02000000000000000000" pitchFamily="2" charset="0"/>
                <a:ea typeface="Roboto" panose="02000000000000000000" pitchFamily="2" charset="0"/>
              </a:rPr>
              <a:t> un moment </a:t>
            </a:r>
            <a:r>
              <a:rPr lang="en-GB" sz="2300" dirty="0" err="1">
                <a:solidFill>
                  <a:schemeClr val="tx1">
                    <a:lumMod val="65000"/>
                    <a:lumOff val="35000"/>
                  </a:schemeClr>
                </a:solidFill>
                <a:latin typeface="Roboto" panose="02000000000000000000" pitchFamily="2" charset="0"/>
                <a:ea typeface="Roboto" panose="02000000000000000000" pitchFamily="2" charset="0"/>
              </a:rPr>
              <a:t>donné</a:t>
            </a:r>
            <a:r>
              <a:rPr lang="en-GB" sz="2300" dirty="0">
                <a:solidFill>
                  <a:schemeClr val="tx1">
                    <a:lumMod val="65000"/>
                    <a:lumOff val="35000"/>
                  </a:schemeClr>
                </a:solidFill>
                <a:latin typeface="Roboto" panose="02000000000000000000" pitchFamily="2" charset="0"/>
                <a:ea typeface="Roboto" panose="02000000000000000000" pitchFamily="2" charset="0"/>
              </a:rPr>
              <a:t>, par les patients </a:t>
            </a:r>
            <a:r>
              <a:rPr lang="en-GB" sz="2300" dirty="0" err="1">
                <a:solidFill>
                  <a:schemeClr val="tx1">
                    <a:lumMod val="65000"/>
                    <a:lumOff val="35000"/>
                  </a:schemeClr>
                </a:solidFill>
                <a:latin typeface="Roboto" panose="02000000000000000000" pitchFamily="2" charset="0"/>
                <a:ea typeface="Roboto" panose="02000000000000000000" pitchFamily="2" charset="0"/>
              </a:rPr>
              <a:t>atteints</a:t>
            </a:r>
            <a:r>
              <a:rPr lang="en-GB" sz="2300" dirty="0">
                <a:solidFill>
                  <a:schemeClr val="tx1">
                    <a:lumMod val="65000"/>
                    <a:lumOff val="35000"/>
                  </a:schemeClr>
                </a:solidFill>
                <a:latin typeface="Roboto" panose="02000000000000000000" pitchFamily="2" charset="0"/>
                <a:ea typeface="Roboto" panose="02000000000000000000" pitchFamily="2" charset="0"/>
              </a:rPr>
              <a:t> de cancer de la prostate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Europe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Ces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informations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susceptibles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d’aider</a:t>
            </a:r>
            <a:r>
              <a:rPr lang="en-GB" sz="2300" dirty="0">
                <a:solidFill>
                  <a:schemeClr val="tx1">
                    <a:lumMod val="65000"/>
                    <a:lumOff val="35000"/>
                  </a:schemeClr>
                </a:solidFill>
                <a:latin typeface="Roboto" panose="02000000000000000000" pitchFamily="2" charset="0"/>
                <a:ea typeface="Roboto" panose="02000000000000000000" pitchFamily="2" charset="0"/>
              </a:rPr>
              <a:t> les patients et </a:t>
            </a:r>
            <a:r>
              <a:rPr lang="en-GB" sz="2300" dirty="0" err="1">
                <a:solidFill>
                  <a:schemeClr val="tx1">
                    <a:lumMod val="65000"/>
                    <a:lumOff val="35000"/>
                  </a:schemeClr>
                </a:solidFill>
                <a:latin typeface="Roboto" panose="02000000000000000000" pitchFamily="2" charset="0"/>
                <a:ea typeface="Roboto" panose="02000000000000000000" pitchFamily="2" charset="0"/>
              </a:rPr>
              <a:t>leurs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médecins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à</a:t>
            </a:r>
            <a:r>
              <a:rPr lang="en-GB" sz="2300" dirty="0">
                <a:solidFill>
                  <a:schemeClr val="tx1">
                    <a:lumMod val="65000"/>
                    <a:lumOff val="35000"/>
                  </a:schemeClr>
                </a:solidFill>
                <a:latin typeface="Roboto" panose="02000000000000000000" pitchFamily="2" charset="0"/>
                <a:ea typeface="Roboto" panose="02000000000000000000" pitchFamily="2" charset="0"/>
              </a:rPr>
              <a:t> prendre des </a:t>
            </a:r>
            <a:r>
              <a:rPr lang="en-GB" sz="2300" dirty="0" err="1">
                <a:solidFill>
                  <a:schemeClr val="tx1">
                    <a:lumMod val="65000"/>
                    <a:lumOff val="35000"/>
                  </a:schemeClr>
                </a:solidFill>
                <a:latin typeface="Roboto" panose="02000000000000000000" pitchFamily="2" charset="0"/>
                <a:ea typeface="Roboto" panose="02000000000000000000" pitchFamily="2" charset="0"/>
              </a:rPr>
              <a:t>décisions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thérapeutiques</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Ces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informations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pourraient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favoriser</a:t>
            </a:r>
            <a:r>
              <a:rPr lang="en-GB" sz="2300" dirty="0">
                <a:solidFill>
                  <a:schemeClr val="tx1">
                    <a:lumMod val="65000"/>
                    <a:lumOff val="35000"/>
                  </a:schemeClr>
                </a:solidFill>
                <a:latin typeface="Roboto" panose="02000000000000000000" pitchFamily="2" charset="0"/>
                <a:ea typeface="Roboto" panose="02000000000000000000" pitchFamily="2" charset="0"/>
              </a:rPr>
              <a:t> les </a:t>
            </a:r>
            <a:r>
              <a:rPr lang="en-GB" sz="2300" dirty="0" err="1">
                <a:solidFill>
                  <a:schemeClr val="tx1">
                    <a:lumMod val="65000"/>
                    <a:lumOff val="35000"/>
                  </a:schemeClr>
                </a:solidFill>
                <a:latin typeface="Roboto" panose="02000000000000000000" pitchFamily="2" charset="0"/>
                <a:ea typeface="Roboto" panose="02000000000000000000" pitchFamily="2" charset="0"/>
              </a:rPr>
              <a:t>campagnes</a:t>
            </a:r>
            <a:r>
              <a:rPr lang="en-GB" sz="2300" dirty="0">
                <a:solidFill>
                  <a:schemeClr val="tx1">
                    <a:lumMod val="65000"/>
                    <a:lumOff val="35000"/>
                  </a:schemeClr>
                </a:solidFill>
                <a:latin typeface="Roboto" panose="02000000000000000000" pitchFamily="2" charset="0"/>
                <a:ea typeface="Roboto" panose="02000000000000000000" pitchFamily="2" charset="0"/>
              </a:rPr>
              <a:t> de diagnostic </a:t>
            </a:r>
            <a:r>
              <a:rPr lang="en-GB" sz="2300" dirty="0" err="1">
                <a:solidFill>
                  <a:schemeClr val="tx1">
                    <a:lumMod val="65000"/>
                    <a:lumOff val="35000"/>
                  </a:schemeClr>
                </a:solidFill>
                <a:latin typeface="Roboto" panose="02000000000000000000" pitchFamily="2" charset="0"/>
                <a:ea typeface="Roboto" panose="02000000000000000000" pitchFamily="2" charset="0"/>
              </a:rPr>
              <a:t>précoce</a:t>
            </a:r>
            <a:r>
              <a:rPr lang="en-GB" sz="2300" dirty="0">
                <a:solidFill>
                  <a:schemeClr val="tx1">
                    <a:lumMod val="65000"/>
                    <a:lumOff val="35000"/>
                  </a:schemeClr>
                </a:solidFill>
                <a:latin typeface="Roboto" panose="02000000000000000000" pitchFamily="2" charset="0"/>
                <a:ea typeface="Roboto" panose="02000000000000000000" pitchFamily="2" charset="0"/>
              </a:rPr>
              <a:t> du cancer de la prostate, tout </a:t>
            </a:r>
            <a:r>
              <a:rPr lang="en-GB" sz="2300" dirty="0" err="1">
                <a:solidFill>
                  <a:schemeClr val="tx1">
                    <a:lumMod val="65000"/>
                    <a:lumOff val="35000"/>
                  </a:schemeClr>
                </a:solidFill>
                <a:latin typeface="Roboto" panose="02000000000000000000" pitchFamily="2" charset="0"/>
                <a:ea typeface="Roboto" panose="02000000000000000000" pitchFamily="2" charset="0"/>
              </a:rPr>
              <a:t>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encourageant</a:t>
            </a:r>
            <a:r>
              <a:rPr lang="en-GB" sz="2300" dirty="0">
                <a:solidFill>
                  <a:schemeClr val="tx1">
                    <a:lumMod val="65000"/>
                    <a:lumOff val="35000"/>
                  </a:schemeClr>
                </a:solidFill>
                <a:latin typeface="Roboto" panose="02000000000000000000" pitchFamily="2" charset="0"/>
                <a:ea typeface="Roboto" panose="02000000000000000000" pitchFamily="2" charset="0"/>
              </a:rPr>
              <a:t> des </a:t>
            </a:r>
            <a:r>
              <a:rPr lang="en-GB" sz="2300" dirty="0" err="1">
                <a:solidFill>
                  <a:schemeClr val="tx1">
                    <a:lumMod val="65000"/>
                    <a:lumOff val="35000"/>
                  </a:schemeClr>
                </a:solidFill>
                <a:latin typeface="Roboto" panose="02000000000000000000" pitchFamily="2" charset="0"/>
                <a:ea typeface="Roboto" panose="02000000000000000000" pitchFamily="2" charset="0"/>
              </a:rPr>
              <a:t>approches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telles</a:t>
            </a:r>
            <a:r>
              <a:rPr lang="en-GB" sz="2300" dirty="0">
                <a:solidFill>
                  <a:schemeClr val="tx1">
                    <a:lumMod val="65000"/>
                    <a:lumOff val="35000"/>
                  </a:schemeClr>
                </a:solidFill>
                <a:latin typeface="Roboto" panose="02000000000000000000" pitchFamily="2" charset="0"/>
                <a:ea typeface="Roboto" panose="02000000000000000000" pitchFamily="2" charset="0"/>
              </a:rPr>
              <a:t> que la surveillance active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Étude EUPROMS</a:t>
            </a:r>
          </a:p>
          <a:p>
            <a:r>
              <a:rPr lang="en-GB" sz="2800" dirty="0" err="1">
                <a:latin typeface="Roboto" panose="02000000000000000000" pitchFamily="2" charset="0"/>
              </a:rPr>
              <a:t>Réalisation</a:t>
            </a:r>
            <a:r>
              <a:rPr lang="en-GB" sz="2800" dirty="0">
                <a:latin typeface="Roboto" panose="02000000000000000000" pitchFamily="2" charset="0"/>
              </a:rPr>
              <a:t> de </a:t>
            </a:r>
            <a:r>
              <a:rPr lang="en-GB" sz="2800" dirty="0" err="1">
                <a:latin typeface="Roboto" panose="02000000000000000000" pitchFamily="2" charset="0"/>
              </a:rPr>
              <a:t>l’étude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Le questionnaire</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Enquête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ligne</a:t>
            </a:r>
            <a:r>
              <a:rPr lang="en-GB" sz="2300" dirty="0">
                <a:solidFill>
                  <a:schemeClr val="tx1">
                    <a:lumMod val="65000"/>
                    <a:lumOff val="35000"/>
                  </a:schemeClr>
                </a:solidFill>
                <a:latin typeface="Roboto" panose="02000000000000000000" pitchFamily="2" charset="0"/>
              </a:rPr>
              <a:t> de 20 minutes </a:t>
            </a:r>
            <a:r>
              <a:rPr lang="en-GB" sz="2300" dirty="0" err="1">
                <a:solidFill>
                  <a:schemeClr val="tx1">
                    <a:lumMod val="65000"/>
                    <a:lumOff val="35000"/>
                  </a:schemeClr>
                </a:solidFill>
                <a:latin typeface="Roboto" panose="02000000000000000000" pitchFamily="2" charset="0"/>
              </a:rPr>
              <a:t>destinée</a:t>
            </a:r>
            <a:r>
              <a:rPr lang="en-GB" sz="2300" dirty="0">
                <a:solidFill>
                  <a:schemeClr val="tx1">
                    <a:lumMod val="65000"/>
                    <a:lumOff val="35000"/>
                  </a:schemeClr>
                </a:solidFill>
                <a:latin typeface="Roboto" panose="02000000000000000000" pitchFamily="2" charset="0"/>
              </a:rPr>
              <a:t> aux patients </a:t>
            </a:r>
            <a:r>
              <a:rPr lang="en-GB" sz="2300" dirty="0" err="1">
                <a:solidFill>
                  <a:schemeClr val="tx1">
                    <a:lumMod val="65000"/>
                    <a:lumOff val="35000"/>
                  </a:schemeClr>
                </a:solidFill>
                <a:latin typeface="Roboto" panose="02000000000000000000" pitchFamily="2" charset="0"/>
              </a:rPr>
              <a:t>ayant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reçu</a:t>
            </a:r>
            <a:r>
              <a:rPr lang="en-GB" sz="2300" dirty="0">
                <a:solidFill>
                  <a:schemeClr val="tx1">
                    <a:lumMod val="65000"/>
                    <a:lumOff val="35000"/>
                  </a:schemeClr>
                </a:solidFill>
                <a:latin typeface="Roboto" panose="02000000000000000000" pitchFamily="2" charset="0"/>
              </a:rPr>
              <a:t> un </a:t>
            </a:r>
            <a:r>
              <a:rPr lang="en-GB" sz="2300" dirty="0" err="1">
                <a:solidFill>
                  <a:schemeClr val="tx1">
                    <a:lumMod val="65000"/>
                    <a:lumOff val="35000"/>
                  </a:schemeClr>
                </a:solidFill>
                <a:latin typeface="Roboto" panose="02000000000000000000" pitchFamily="2" charset="0"/>
              </a:rPr>
              <a:t>traitement</a:t>
            </a:r>
            <a:r>
              <a:rPr lang="en-GB" sz="2300" dirty="0">
                <a:solidFill>
                  <a:schemeClr val="tx1">
                    <a:lumMod val="65000"/>
                    <a:lumOff val="35000"/>
                  </a:schemeClr>
                </a:solidFill>
                <a:latin typeface="Roboto" panose="02000000000000000000" pitchFamily="2" charset="0"/>
              </a:rPr>
              <a:t> pour le cancer de la prostate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Disponible </a:t>
            </a:r>
            <a:r>
              <a:rPr lang="en-GB" sz="2300" dirty="0" err="1">
                <a:solidFill>
                  <a:schemeClr val="tx1">
                    <a:lumMod val="65000"/>
                    <a:lumOff val="35000"/>
                  </a:schemeClr>
                </a:solidFill>
                <a:latin typeface="Roboto" panose="02000000000000000000" pitchFamily="2" charset="0"/>
              </a:rPr>
              <a:t>en</a:t>
            </a:r>
            <a:r>
              <a:rPr lang="en-GB" sz="2300" dirty="0">
                <a:solidFill>
                  <a:schemeClr val="tx1">
                    <a:lumMod val="65000"/>
                    <a:lumOff val="35000"/>
                  </a:schemeClr>
                </a:solidFill>
                <a:latin typeface="Roboto" panose="02000000000000000000" pitchFamily="2" charset="0"/>
              </a:rPr>
              <a:t> 19 </a:t>
            </a:r>
            <a:r>
              <a:rPr lang="en-GB" sz="2300" dirty="0" err="1">
                <a:solidFill>
                  <a:schemeClr val="tx1">
                    <a:lumMod val="65000"/>
                    <a:lumOff val="35000"/>
                  </a:schemeClr>
                </a:solidFill>
                <a:latin typeface="Roboto" panose="02000000000000000000" pitchFamily="2" charset="0"/>
              </a:rPr>
              <a:t>langues</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S’appuie</a:t>
            </a:r>
            <a:r>
              <a:rPr lang="en-GB" sz="2300" dirty="0">
                <a:solidFill>
                  <a:schemeClr val="tx1">
                    <a:lumMod val="65000"/>
                    <a:lumOff val="35000"/>
                  </a:schemeClr>
                </a:solidFill>
                <a:latin typeface="Roboto" panose="02000000000000000000" pitchFamily="2" charset="0"/>
              </a:rPr>
              <a:t> sur des questionnaires déjà </a:t>
            </a:r>
            <a:r>
              <a:rPr lang="en-GB" sz="2300" dirty="0" err="1">
                <a:solidFill>
                  <a:schemeClr val="tx1">
                    <a:lumMod val="65000"/>
                    <a:lumOff val="35000"/>
                  </a:schemeClr>
                </a:solidFill>
                <a:latin typeface="Roboto" panose="02000000000000000000" pitchFamily="2" charset="0"/>
              </a:rPr>
              <a:t>validés</a:t>
            </a:r>
            <a:r>
              <a:rPr lang="en-GB" sz="2300" dirty="0">
                <a:solidFill>
                  <a:schemeClr val="tx1">
                    <a:lumMod val="65000"/>
                    <a:lumOff val="35000"/>
                  </a:schemeClr>
                </a:solidFill>
                <a:latin typeface="Roboto" panose="02000000000000000000" pitchFamily="2" charset="0"/>
              </a:rPr>
              <a:t> au </a:t>
            </a:r>
            <a:r>
              <a:rPr lang="en-GB" sz="2300" dirty="0" err="1">
                <a:solidFill>
                  <a:schemeClr val="tx1">
                    <a:lumMod val="65000"/>
                    <a:lumOff val="35000"/>
                  </a:schemeClr>
                </a:solidFill>
                <a:latin typeface="Roboto" panose="02000000000000000000" pitchFamily="2" charset="0"/>
              </a:rPr>
              <a:t>sujet</a:t>
            </a:r>
            <a:r>
              <a:rPr lang="en-GB" sz="2300" dirty="0">
                <a:solidFill>
                  <a:schemeClr val="tx1">
                    <a:lumMod val="65000"/>
                    <a:lumOff val="35000"/>
                  </a:schemeClr>
                </a:solidFill>
                <a:latin typeface="Roboto" panose="02000000000000000000" pitchFamily="2" charset="0"/>
              </a:rPr>
              <a:t> de la </a:t>
            </a:r>
            <a:r>
              <a:rPr lang="en-GB" sz="2300" dirty="0" err="1">
                <a:solidFill>
                  <a:schemeClr val="tx1">
                    <a:lumMod val="65000"/>
                    <a:lumOff val="35000"/>
                  </a:schemeClr>
                </a:solidFill>
                <a:latin typeface="Roboto" panose="02000000000000000000" pitchFamily="2" charset="0"/>
              </a:rPr>
              <a:t>qualité</a:t>
            </a:r>
            <a:r>
              <a:rPr lang="en-GB" sz="2300" dirty="0">
                <a:solidFill>
                  <a:schemeClr val="tx1">
                    <a:lumMod val="65000"/>
                    <a:lumOff val="35000"/>
                  </a:schemeClr>
                </a:solidFill>
                <a:latin typeface="Roboto" panose="02000000000000000000" pitchFamily="2" charset="0"/>
              </a:rPr>
              <a:t> de vie : EPIC-26, EORTC-QLQ et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Les </a:t>
            </a:r>
            <a:r>
              <a:rPr lang="en-GB" sz="2300" dirty="0" err="1">
                <a:solidFill>
                  <a:schemeClr val="tx1">
                    <a:lumMod val="65000"/>
                    <a:lumOff val="35000"/>
                  </a:schemeClr>
                </a:solidFill>
                <a:latin typeface="Roboto" panose="02000000000000000000" pitchFamily="2" charset="0"/>
              </a:rPr>
              <a:t>réponses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étaient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anonymes</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8311542" cy="800219"/>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Informations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géographiques</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EEEEAA48-1A0A-204D-97F1-F57611DB1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76011"/>
            <a:ext cx="10486358" cy="4789878"/>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4854</TotalTime>
  <Words>2833</Words>
  <Application>Microsoft Macintosh PowerPoint</Application>
  <PresentationFormat>Widescreen</PresentationFormat>
  <Paragraphs>196</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208</cp:revision>
  <dcterms:created xsi:type="dcterms:W3CDTF">2019-05-14T09:26:05Z</dcterms:created>
  <dcterms:modified xsi:type="dcterms:W3CDTF">2021-02-24T17:15:18Z</dcterms:modified>
</cp:coreProperties>
</file>