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7" r:id="rId2"/>
    <p:sldId id="312" r:id="rId3"/>
    <p:sldId id="314" r:id="rId4"/>
    <p:sldId id="316" r:id="rId5"/>
    <p:sldId id="317" r:id="rId6"/>
    <p:sldId id="318" r:id="rId7"/>
    <p:sldId id="299" r:id="rId8"/>
    <p:sldId id="319" r:id="rId9"/>
    <p:sldId id="300" r:id="rId10"/>
    <p:sldId id="323" r:id="rId11"/>
    <p:sldId id="260" r:id="rId12"/>
    <p:sldId id="302" r:id="rId13"/>
    <p:sldId id="321" r:id="rId14"/>
    <p:sldId id="309" r:id="rId15"/>
    <p:sldId id="320" r:id="rId16"/>
    <p:sldId id="262" r:id="rId17"/>
    <p:sldId id="322" r:id="rId18"/>
    <p:sldId id="272" r:id="rId19"/>
    <p:sldId id="273" r:id="rId20"/>
    <p:sldId id="274" r:id="rId21"/>
    <p:sldId id="303" r:id="rId22"/>
    <p:sldId id="275" r:id="rId23"/>
    <p:sldId id="276" r:id="rId24"/>
    <p:sldId id="277" r:id="rId25"/>
    <p:sldId id="278" r:id="rId26"/>
    <p:sldId id="304" r:id="rId27"/>
    <p:sldId id="279" r:id="rId28"/>
    <p:sldId id="280" r:id="rId29"/>
    <p:sldId id="281" r:id="rId30"/>
    <p:sldId id="282" r:id="rId31"/>
    <p:sldId id="284" r:id="rId32"/>
    <p:sldId id="305" r:id="rId33"/>
    <p:sldId id="285" r:id="rId34"/>
    <p:sldId id="286" r:id="rId35"/>
    <p:sldId id="287" r:id="rId36"/>
    <p:sldId id="288" r:id="rId37"/>
    <p:sldId id="289" r:id="rId38"/>
    <p:sldId id="310" r:id="rId39"/>
    <p:sldId id="324" r:id="rId40"/>
    <p:sldId id="325" r:id="rId41"/>
    <p:sldId id="32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 deschamps" initials="ad" lastIdx="8" clrIdx="0">
    <p:extLst>
      <p:ext uri="{19B8F6BF-5375-455C-9EA6-DF929625EA0E}">
        <p15:presenceInfo xmlns:p15="http://schemas.microsoft.com/office/powerpoint/2012/main" userId="29108d73b4981f04" providerId="Windows Live"/>
      </p:ext>
    </p:extLst>
  </p:cmAuthor>
  <p:cmAuthor id="2" name="Simon Crompton" initials="SC" lastIdx="1" clrIdx="1">
    <p:extLst>
      <p:ext uri="{19B8F6BF-5375-455C-9EA6-DF929625EA0E}">
        <p15:presenceInfo xmlns:p15="http://schemas.microsoft.com/office/powerpoint/2012/main" userId="bc91a5c6fdef56c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AA43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ijl, gemiddeld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293" autoAdjust="0"/>
    <p:restoredTop sz="75755" autoAdjust="0"/>
  </p:normalViewPr>
  <p:slideViewPr>
    <p:cSldViewPr snapToGrid="0">
      <p:cViewPr varScale="1">
        <p:scale>
          <a:sx n="85" d="100"/>
          <a:sy n="85" d="100"/>
        </p:scale>
        <p:origin x="864" y="16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Map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Roboto" panose="02000000000000000000" pitchFamily="2" charset="0"/>
                <a:ea typeface="+mn-ea"/>
                <a:cs typeface="+mn-cs"/>
              </a:defRPr>
            </a:pPr>
            <a:r>
              <a:rPr lang="nl-BE"/>
              <a:t>Number of treatments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Roboto" panose="02000000000000000000" pitchFamily="2" charset="0"/>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b"/>
      <c:overlay val="0"/>
      <c:spPr>
        <a:noFill/>
        <a:ln>
          <a:solidFill>
            <a:schemeClr val="bg1"/>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Roboto" panose="020000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Roboto" panose="02000000000000000000"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01BCC5-DA61-B64A-A85F-3C250C3717DA}" type="datetimeFigureOut">
              <a:rPr lang="en-US" smtClean="0"/>
              <a:t>2/24/21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2C2793-E073-7A4C-BFE8-8257B50E4418}" type="slidenum">
              <a:rPr lang="en-US" smtClean="0"/>
              <a:t>‹#›</a:t>
            </a:fld>
            <a:endParaRPr lang="en-US"/>
          </a:p>
        </p:txBody>
      </p:sp>
    </p:spTree>
    <p:extLst>
      <p:ext uri="{BB962C8B-B14F-4D97-AF65-F5344CB8AC3E}">
        <p14:creationId xmlns:p14="http://schemas.microsoft.com/office/powerpoint/2010/main" val="589853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a:t>
            </a:fld>
            <a:endParaRPr lang="en-US"/>
          </a:p>
        </p:txBody>
      </p:sp>
    </p:spTree>
    <p:extLst>
      <p:ext uri="{BB962C8B-B14F-4D97-AF65-F5344CB8AC3E}">
        <p14:creationId xmlns:p14="http://schemas.microsoft.com/office/powerpoint/2010/main" val="1436518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Keski-ikä diagnosointihetkellä oli 64 vuotta, ja keskimäärin miehet raportoivat viisi vuotta hoidon saamisen jälkeen. Jotkut miehet olivat saaneet hoitoa 10 vuotta sitten, ja osa oli juuri lopettanut hoidon.</a:t>
            </a:r>
            <a:endParaRPr lang="en-GB"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Kuten ensimmäisen diagnoosin ikäkaaviokuvasta näkyy, yli 50 % vastaajista oli saanut diagnoosin ennen 65. ikävuotta. Tämä on vastoin ajatusta, että eturauhassyöpä on vanhojen miesten sairaus.</a:t>
            </a:r>
            <a:r>
              <a:rPr lang="en-GB" dirty="0">
                <a:effectLst/>
              </a:rPr>
              <a:t> </a:t>
            </a:r>
            <a:endParaRPr lang="en-GB" sz="1200" dirty="0">
              <a:solidFill>
                <a:schemeClr val="tx1">
                  <a:lumMod val="65000"/>
                  <a:lumOff val="35000"/>
                </a:schemeClr>
              </a:solidFill>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10</a:t>
            </a:fld>
            <a:endParaRPr lang="en-US"/>
          </a:p>
        </p:txBody>
      </p:sp>
    </p:spTree>
    <p:extLst>
      <p:ext uri="{BB962C8B-B14F-4D97-AF65-F5344CB8AC3E}">
        <p14:creationId xmlns:p14="http://schemas.microsoft.com/office/powerpoint/2010/main" val="1124841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Useimmat vastaajista asuivat kumppanin kanssa, mikä on merkittävää ottaen huomioon vaikutukset, joita hoidolla voi olla sukupuolitoimintoihin. </a:t>
            </a:r>
            <a:endParaRPr lang="en-GB"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Vastaajaprofiilissa on hienoinen vinoutuma korkeakoulutusta kohti.</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11</a:t>
            </a:fld>
            <a:endParaRPr lang="en-US"/>
          </a:p>
        </p:txBody>
      </p:sp>
    </p:spTree>
    <p:extLst>
      <p:ext uri="{BB962C8B-B14F-4D97-AF65-F5344CB8AC3E}">
        <p14:creationId xmlns:p14="http://schemas.microsoft.com/office/powerpoint/2010/main" val="1573193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Useimmat potilaat olivat saaneet vain yhtä hoitoa kyselyn alkuun mennessä. </a:t>
            </a:r>
            <a:endParaRPr lang="en-GB"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Noin 60 %:lle vastaajista oli tehty radikaali </a:t>
            </a:r>
            <a:r>
              <a:rPr lang="fi-FI" sz="1200" kern="1200" dirty="0" err="1">
                <a:solidFill>
                  <a:schemeClr val="tx1"/>
                </a:solidFill>
                <a:effectLst/>
                <a:latin typeface="+mn-lt"/>
                <a:ea typeface="+mn-ea"/>
                <a:cs typeface="+mn-cs"/>
              </a:rPr>
              <a:t>prostatektomia</a:t>
            </a:r>
            <a:r>
              <a:rPr lang="fi-FI" sz="1200" kern="1200" dirty="0">
                <a:solidFill>
                  <a:schemeClr val="tx1"/>
                </a:solidFill>
                <a:effectLst/>
                <a:latin typeface="+mn-lt"/>
                <a:ea typeface="+mn-ea"/>
                <a:cs typeface="+mn-cs"/>
              </a:rPr>
              <a:t>, joten tuon erityishoidon vaikutukset elämänlaatuun vaikuttavat kokonaistuloksiin.</a:t>
            </a:r>
            <a:r>
              <a:rPr lang="en-GB" dirty="0">
                <a:effectLst/>
              </a:rPr>
              <a:t> </a:t>
            </a:r>
            <a:endParaRPr lang="en-US" dirty="0">
              <a:solidFill>
                <a:srgbClr val="FF0000"/>
              </a:solidFill>
              <a:highlight>
                <a:srgbClr val="FFFF00"/>
              </a:highlight>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12</a:t>
            </a:fld>
            <a:endParaRPr lang="en-US"/>
          </a:p>
        </p:txBody>
      </p:sp>
    </p:spTree>
    <p:extLst>
      <p:ext uri="{BB962C8B-B14F-4D97-AF65-F5344CB8AC3E}">
        <p14:creationId xmlns:p14="http://schemas.microsoft.com/office/powerpoint/2010/main" val="1547555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13</a:t>
            </a:fld>
            <a:endParaRPr lang="en-US"/>
          </a:p>
        </p:txBody>
      </p:sp>
    </p:spTree>
    <p:extLst>
      <p:ext uri="{BB962C8B-B14F-4D97-AF65-F5344CB8AC3E}">
        <p14:creationId xmlns:p14="http://schemas.microsoft.com/office/powerpoint/2010/main" val="2031286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Tämä kaavio näyttää kaikki vastaajat, jotka arvioivat elämänlaatuaan asteikolla yhdestä seitsemään, sekä prosenttiosuuden kussakin luokassa. Siitä on nähtävissä, että vastaajien elämänlaatu on yleisesti ottaen hyvä. Seuraava dia kuitenkin osoittaa myös, että jotkin elämänalueet koetaan paremmiksi kuin toiset.</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15</a:t>
            </a:fld>
            <a:endParaRPr lang="en-US"/>
          </a:p>
        </p:txBody>
      </p:sp>
    </p:spTree>
    <p:extLst>
      <p:ext uri="{BB962C8B-B14F-4D97-AF65-F5344CB8AC3E}">
        <p14:creationId xmlns:p14="http://schemas.microsoft.com/office/powerpoint/2010/main" val="3034855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Tämä dia näyttää elämänlaatupisteet, joten mitä pienempi pistemäärä, sitä huonompi elämänlaatu. </a:t>
            </a:r>
            <a:endParaRPr lang="en-GB"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Tästä käy ilmi, että sukupuolitoimintojen puute ja vähemmässä määrin virtsankarkailu vaikuttavat miesten elämänlaatuun paljon enemmän kuin muut hoidon jälkivaikutukset.</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16</a:t>
            </a:fld>
            <a:endParaRPr lang="en-US"/>
          </a:p>
        </p:txBody>
      </p:sp>
    </p:spTree>
    <p:extLst>
      <p:ext uri="{BB962C8B-B14F-4D97-AF65-F5344CB8AC3E}">
        <p14:creationId xmlns:p14="http://schemas.microsoft.com/office/powerpoint/2010/main" val="852900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Katsotaanpa noiden yleisten tulosten jälkeen joitain eturauhassyöpähoidon jälkeisen elämänlaadun erityisnäkökohtia.</a:t>
            </a:r>
            <a:endParaRPr lang="en-GB"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Ensiksi miesten hoidon jälkeen kokema epämukavuus, väsymys ja unettomuus</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17</a:t>
            </a:fld>
            <a:endParaRPr lang="en-US"/>
          </a:p>
        </p:txBody>
      </p:sp>
    </p:spTree>
    <p:extLst>
      <p:ext uri="{BB962C8B-B14F-4D97-AF65-F5344CB8AC3E}">
        <p14:creationId xmlns:p14="http://schemas.microsoft.com/office/powerpoint/2010/main" val="2597287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Tästä diasta näkyy, että epämukavuus lisääntyy, kun miehet siirtyvät hoitovaiheesta toiseen. Kun siirryttiin solunsalpaajahoidon edistyneisiin vaiheisiin, kipua raportoitiin yli kolme kertaa enemmän verrattuna varhaisen vaiheen hoitoihin.</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18</a:t>
            </a:fld>
            <a:endParaRPr lang="en-US"/>
          </a:p>
        </p:txBody>
      </p:sp>
    </p:spTree>
    <p:extLst>
      <p:ext uri="{BB962C8B-B14F-4D97-AF65-F5344CB8AC3E}">
        <p14:creationId xmlns:p14="http://schemas.microsoft.com/office/powerpoint/2010/main" val="1865457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200" dirty="0">
                <a:solidFill>
                  <a:schemeClr val="tx1"/>
                </a:solidFill>
                <a:effectLst/>
                <a:latin typeface="+mn-lt"/>
                <a:ea typeface="+mn-ea"/>
                <a:cs typeface="+mn-cs"/>
              </a:rPr>
              <a:t>Yli kolmannes solunsalpaajahoitoa saaneista miehistä kertoi, että he olivat tunteneet olonsa väsyneeksi edellisellä viikolla. Väsymystasot ovat verrattain alhaisempia muiden hoitojen kohdalla, mutta sädehoito näyttää olevan enemmän yhteydessä väsymykseen kuin leikkaus.</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19</a:t>
            </a:fld>
            <a:endParaRPr lang="en-US"/>
          </a:p>
        </p:txBody>
      </p:sp>
    </p:spTree>
    <p:extLst>
      <p:ext uri="{BB962C8B-B14F-4D97-AF65-F5344CB8AC3E}">
        <p14:creationId xmlns:p14="http://schemas.microsoft.com/office/powerpoint/2010/main" val="1129200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200" dirty="0">
                <a:solidFill>
                  <a:schemeClr val="tx1"/>
                </a:solidFill>
                <a:effectLst/>
                <a:latin typeface="+mn-lt"/>
                <a:ea typeface="+mn-ea"/>
                <a:cs typeface="+mn-cs"/>
              </a:rPr>
              <a:t>Tutkimuksessa havaittiin, että unettomuus näyttää vaikuttavan miehiin paljon </a:t>
            </a:r>
            <a:r>
              <a:rPr lang="fi-FI" sz="1200" kern="1200" dirty="0" err="1">
                <a:solidFill>
                  <a:schemeClr val="tx1"/>
                </a:solidFill>
                <a:effectLst/>
                <a:latin typeface="+mn-lt"/>
                <a:ea typeface="+mn-ea"/>
                <a:cs typeface="+mn-cs"/>
              </a:rPr>
              <a:t>ADT:n</a:t>
            </a:r>
            <a:r>
              <a:rPr lang="fi-FI" sz="1200" kern="1200" dirty="0">
                <a:solidFill>
                  <a:schemeClr val="tx1"/>
                </a:solidFill>
                <a:effectLst/>
                <a:latin typeface="+mn-lt"/>
                <a:ea typeface="+mn-ea"/>
                <a:cs typeface="+mn-cs"/>
              </a:rPr>
              <a:t> kanssa annetun sädehoidon jälkeen ja myös solunsalpaajahoidon jälkeen. Vaikutukset lähes kaksinkertaistuvat, kun hoito muuttuu solunsalpaajahoidoksi.</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20</a:t>
            </a:fld>
            <a:endParaRPr lang="en-US"/>
          </a:p>
        </p:txBody>
      </p:sp>
    </p:spTree>
    <p:extLst>
      <p:ext uri="{BB962C8B-B14F-4D97-AF65-F5344CB8AC3E}">
        <p14:creationId xmlns:p14="http://schemas.microsoft.com/office/powerpoint/2010/main" val="453695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a:t>
            </a:fld>
            <a:endParaRPr lang="en-US"/>
          </a:p>
        </p:txBody>
      </p:sp>
    </p:spTree>
    <p:extLst>
      <p:ext uri="{BB962C8B-B14F-4D97-AF65-F5344CB8AC3E}">
        <p14:creationId xmlns:p14="http://schemas.microsoft.com/office/powerpoint/2010/main" val="256805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21</a:t>
            </a:fld>
            <a:endParaRPr lang="en-US"/>
          </a:p>
        </p:txBody>
      </p:sp>
    </p:spTree>
    <p:extLst>
      <p:ext uri="{BB962C8B-B14F-4D97-AF65-F5344CB8AC3E}">
        <p14:creationId xmlns:p14="http://schemas.microsoft.com/office/powerpoint/2010/main" val="3187382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Hoidon eri vaiheissa esiintyy eritasoista ahdistusta ja masennusta. Miehet kokevat suunnilleen yhtä paljon ahdistusta ensimmäisen ja toisen linjan hoidon aikana. Mutta kuten näkyy, ahdistus ja masennus vähentyvät hoidon jälkeen.</a:t>
            </a:r>
            <a:r>
              <a:rPr lang="en-GB" dirty="0">
                <a:effectLst/>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22</a:t>
            </a:fld>
            <a:endParaRPr lang="en-US"/>
          </a:p>
        </p:txBody>
      </p:sp>
    </p:spTree>
    <p:extLst>
      <p:ext uri="{BB962C8B-B14F-4D97-AF65-F5344CB8AC3E}">
        <p14:creationId xmlns:p14="http://schemas.microsoft.com/office/powerpoint/2010/main" val="1967202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200" dirty="0">
                <a:solidFill>
                  <a:schemeClr val="tx1"/>
                </a:solidFill>
                <a:effectLst/>
                <a:latin typeface="+mn-lt"/>
                <a:ea typeface="+mn-ea"/>
                <a:cs typeface="+mn-cs"/>
              </a:rPr>
              <a:t>Jos eturauhassyöpä kuitenkin uusiutui, sillä näyttää olevan erittäin suuri vaikutus mielenterveyteen. Kuten tästä näkyy, yli puolet vastaajista, joilla syöpä oli uusiutunut, arvioivat vaikutuksen mielenterveyteensä vähintään pistemäärällä kuusi. Toisin sanoen vaikutus oli merkittävä.</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23</a:t>
            </a:fld>
            <a:endParaRPr lang="en-US"/>
          </a:p>
        </p:txBody>
      </p:sp>
    </p:spTree>
    <p:extLst>
      <p:ext uri="{BB962C8B-B14F-4D97-AF65-F5344CB8AC3E}">
        <p14:creationId xmlns:p14="http://schemas.microsoft.com/office/powerpoint/2010/main" val="1597847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200" dirty="0">
                <a:solidFill>
                  <a:schemeClr val="tx1"/>
                </a:solidFill>
                <a:effectLst/>
                <a:latin typeface="+mn-lt"/>
                <a:ea typeface="+mn-ea"/>
                <a:cs typeface="+mn-cs"/>
              </a:rPr>
              <a:t>Tutkimuksessa havaittiin, että 42 % eturauhassyövän vuoksi hoidetuista miehistä kertoi olevansa jossain määrin ahdistunut tai masentunut.</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24</a:t>
            </a:fld>
            <a:endParaRPr lang="en-US"/>
          </a:p>
        </p:txBody>
      </p:sp>
    </p:spTree>
    <p:extLst>
      <p:ext uri="{BB962C8B-B14F-4D97-AF65-F5344CB8AC3E}">
        <p14:creationId xmlns:p14="http://schemas.microsoft.com/office/powerpoint/2010/main" val="2938521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u="none" kern="1200" dirty="0">
                <a:solidFill>
                  <a:schemeClr val="tx1"/>
                </a:solidFill>
                <a:effectLst/>
                <a:latin typeface="+mn-lt"/>
                <a:ea typeface="+mn-ea"/>
                <a:cs typeface="+mn-cs"/>
              </a:rPr>
              <a:t>Mitkä hoitomuodot ovat eniten yhteydessä mielenterveysongelmiin? Tästä nähdään taas, että ongelmat näyttävät pahentuvan, mitä pidemmälle syöpä on edennyt.</a:t>
            </a:r>
            <a:endParaRPr lang="en-GB" sz="1200" u="none" kern="1200" dirty="0">
              <a:solidFill>
                <a:schemeClr val="tx1"/>
              </a:solidFill>
              <a:effectLst/>
              <a:latin typeface="+mn-lt"/>
              <a:ea typeface="+mn-ea"/>
              <a:cs typeface="+mn-cs"/>
            </a:endParaRPr>
          </a:p>
          <a:p>
            <a:r>
              <a:rPr lang="fi-FI" sz="1200" u="none" kern="1200" dirty="0">
                <a:solidFill>
                  <a:schemeClr val="tx1"/>
                </a:solidFill>
                <a:effectLst/>
                <a:latin typeface="+mn-lt"/>
                <a:ea typeface="+mn-ea"/>
                <a:cs typeface="+mn-cs"/>
              </a:rPr>
              <a:t>On mielenkiintoista huomata, että aktiivinen seuranta liittyy korkeampiin masennus- tai ahdistuneisuustasoihin kuin jotkin hoidot, kuten radikaali </a:t>
            </a:r>
            <a:r>
              <a:rPr lang="fi-FI" sz="1200" u="none" kern="1200" dirty="0" err="1">
                <a:solidFill>
                  <a:schemeClr val="tx1"/>
                </a:solidFill>
                <a:effectLst/>
                <a:latin typeface="+mn-lt"/>
                <a:ea typeface="+mn-ea"/>
                <a:cs typeface="+mn-cs"/>
              </a:rPr>
              <a:t>prostatektomia</a:t>
            </a:r>
            <a:r>
              <a:rPr lang="fi-FI" sz="1200" u="none" kern="1200" dirty="0">
                <a:solidFill>
                  <a:schemeClr val="tx1"/>
                </a:solidFill>
                <a:effectLst/>
                <a:latin typeface="+mn-lt"/>
                <a:ea typeface="+mn-ea"/>
                <a:cs typeface="+mn-cs"/>
              </a:rPr>
              <a:t> tai sädehoito. Tällä voi olla jotain tekemistä säännöllisen testauksen aiheuttaman pitkäkestoisen huolestuneisuuden kanssa, ja sen kanssa, että hoitopäätöksiä on ehkä edelleen tehtävä. Tanskan eturauhassyöpäpotilaiden järjestön PROPAN, joka on yksi Europa </a:t>
            </a:r>
            <a:r>
              <a:rPr lang="fi-FI" sz="1200" u="none" kern="1200" dirty="0" err="1">
                <a:solidFill>
                  <a:schemeClr val="tx1"/>
                </a:solidFill>
                <a:effectLst/>
                <a:latin typeface="+mn-lt"/>
                <a:ea typeface="+mn-ea"/>
                <a:cs typeface="+mn-cs"/>
              </a:rPr>
              <a:t>Uomon</a:t>
            </a:r>
            <a:r>
              <a:rPr lang="fi-FI" sz="1200" u="none" kern="1200" dirty="0">
                <a:solidFill>
                  <a:schemeClr val="tx1"/>
                </a:solidFill>
                <a:effectLst/>
                <a:latin typeface="+mn-lt"/>
                <a:ea typeface="+mn-ea"/>
                <a:cs typeface="+mn-cs"/>
              </a:rPr>
              <a:t> jäsenistä, tekemässä kyselyssä aktiivisessa seurannassa oleville miehille havaittiin, että 37 % tunsi itsensä vakavasti tai kohtuullisesti huolestuneeksi.</a:t>
            </a:r>
            <a:endParaRPr lang="en-GB" sz="1200" u="non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25</a:t>
            </a:fld>
            <a:endParaRPr lang="en-US"/>
          </a:p>
        </p:txBody>
      </p:sp>
    </p:spTree>
    <p:extLst>
      <p:ext uri="{BB962C8B-B14F-4D97-AF65-F5344CB8AC3E}">
        <p14:creationId xmlns:p14="http://schemas.microsoft.com/office/powerpoint/2010/main" val="1254166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Tämä dia näyttää taas elämänlaatupisteet: mitä isompi pistemäärä, sitä parempi elämänlaatu. Se näyttää elämänlaadun siten, kuin se liittyy sukupuolitoimintoihin erilaisten hoitojen jälkeen. </a:t>
            </a:r>
            <a:endParaRPr lang="en-GB"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On nähtävissä, että seksuaalinen elämänlaatu oli parempi </a:t>
            </a:r>
            <a:r>
              <a:rPr lang="fi-FI" sz="1200" kern="1200" dirty="0" err="1">
                <a:solidFill>
                  <a:schemeClr val="tx1"/>
                </a:solidFill>
                <a:effectLst/>
                <a:latin typeface="+mn-lt"/>
                <a:ea typeface="+mn-ea"/>
                <a:cs typeface="+mn-cs"/>
              </a:rPr>
              <a:t>prostatektomian</a:t>
            </a:r>
            <a:r>
              <a:rPr lang="fi-FI" sz="1200" kern="1200" dirty="0">
                <a:solidFill>
                  <a:schemeClr val="tx1"/>
                </a:solidFill>
                <a:effectLst/>
                <a:latin typeface="+mn-lt"/>
                <a:ea typeface="+mn-ea"/>
                <a:cs typeface="+mn-cs"/>
              </a:rPr>
              <a:t> kuin sädehoidon jälkeen, mikä yllätti meidät. Mutta neljän pisteen ero sädehoidon ja radikaalin </a:t>
            </a:r>
            <a:r>
              <a:rPr lang="fi-FI" sz="1200" kern="1200" dirty="0" err="1">
                <a:solidFill>
                  <a:schemeClr val="tx1"/>
                </a:solidFill>
                <a:effectLst/>
                <a:latin typeface="+mn-lt"/>
                <a:ea typeface="+mn-ea"/>
                <a:cs typeface="+mn-cs"/>
              </a:rPr>
              <a:t>prostatektomian</a:t>
            </a:r>
            <a:r>
              <a:rPr lang="fi-FI" sz="1200" kern="1200" dirty="0">
                <a:solidFill>
                  <a:schemeClr val="tx1"/>
                </a:solidFill>
                <a:effectLst/>
                <a:latin typeface="+mn-lt"/>
                <a:ea typeface="+mn-ea"/>
                <a:cs typeface="+mn-cs"/>
              </a:rPr>
              <a:t> välillä on pieni eikä välttämättä ole kliinisesti merkityksellinen. </a:t>
            </a:r>
            <a:endParaRPr lang="en-GB"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Mutta molempiin hoitoihin liittyvät elämänlaatupisteet  ovat ilmeisen alhaiset verrattuna aktiiviseen seurantaan.</a:t>
            </a:r>
            <a:endParaRPr lang="en-GB"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Miksi aktiivisen seurannan pistemäärä ei ole 100, joka on ylin pistemäärä EPIC-asteikolla? Selkeästi tämä johtuu siitä, että näillä ikäluokilla (tutkimuksen keski-ikä on 70 vuotta) sukupuolitoiminnot eivät normaalisti ole 100-prosenttiset. </a:t>
            </a:r>
            <a:endParaRPr lang="en-GB"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Kun näitä lukuja verrataan yleisväestöön, keskimääräinen EPIC-sukupuolitoimintojen pistemäärä miehillä, joilla ei ole eturauhassyöpää, on 55,8, joka on selkeästi hyvin samankaltainen tässä esiintyvän aktiivisen seurannan pistemäärän kanssa.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27</a:t>
            </a:fld>
            <a:endParaRPr lang="en-US"/>
          </a:p>
        </p:txBody>
      </p:sp>
    </p:spTree>
    <p:extLst>
      <p:ext uri="{BB962C8B-B14F-4D97-AF65-F5344CB8AC3E}">
        <p14:creationId xmlns:p14="http://schemas.microsoft.com/office/powerpoint/2010/main" val="3921180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200" dirty="0">
                <a:solidFill>
                  <a:schemeClr val="tx1"/>
                </a:solidFill>
                <a:effectLst/>
                <a:latin typeface="+mn-lt"/>
                <a:ea typeface="+mn-ea"/>
                <a:cs typeface="+mn-cs"/>
              </a:rPr>
              <a:t>Kuinka suuri ongelma sukupuolitoiminnot oikein ovat? Iso tai kohtuullinen ongelma on nähtävissä noin puolella miehistä. On mahdollista, että luku olisi vieläkin suurempi, jos kysyisimme kumppaneilta saman kysymyksen.</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28</a:t>
            </a:fld>
            <a:endParaRPr lang="en-US"/>
          </a:p>
        </p:txBody>
      </p:sp>
    </p:spTree>
    <p:extLst>
      <p:ext uri="{BB962C8B-B14F-4D97-AF65-F5344CB8AC3E}">
        <p14:creationId xmlns:p14="http://schemas.microsoft.com/office/powerpoint/2010/main" val="1391256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Noin kolme neljäsosaa kyselyyn vastanneista miehistä arvioi nykyisen kykynsä sukupuolitoimintoihin heikoksi tai erittäin heikoksi. Tämä selkeästi kuvastaa osittain vastaajan ikää sekä hoidon vaikutuksia. </a:t>
            </a:r>
            <a:endParaRPr lang="en-GB"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Vertailun vuoksi on kuitenkin mielenkiintoista katsoa vuoden 2017 tutkimusta hieman vanhemmista miehistä (keski-ikä 74,5 vuotta), joilla ei ollut eturauhassyöpää ja joilla käytettiin samaa EPIC-26-menetelmää (</a:t>
            </a:r>
            <a:r>
              <a:rPr lang="fi-FI" sz="1200" kern="1200" dirty="0" err="1">
                <a:solidFill>
                  <a:schemeClr val="tx1"/>
                </a:solidFill>
                <a:effectLst/>
                <a:latin typeface="+mn-lt"/>
                <a:ea typeface="+mn-ea"/>
                <a:cs typeface="+mn-cs"/>
              </a:rPr>
              <a:t>Venderbos</a:t>
            </a:r>
            <a:r>
              <a:rPr lang="fi-FI" sz="1200" kern="1200" dirty="0">
                <a:solidFill>
                  <a:schemeClr val="tx1"/>
                </a:solidFill>
                <a:effectLst/>
                <a:latin typeface="+mn-lt"/>
                <a:ea typeface="+mn-ea"/>
                <a:cs typeface="+mn-cs"/>
              </a:rPr>
              <a:t> et </a:t>
            </a:r>
            <a:r>
              <a:rPr lang="fi-FI" sz="1200" kern="1200" dirty="0" err="1">
                <a:solidFill>
                  <a:schemeClr val="tx1"/>
                </a:solidFill>
                <a:effectLst/>
                <a:latin typeface="+mn-lt"/>
                <a:ea typeface="+mn-ea"/>
                <a:cs typeface="+mn-cs"/>
              </a:rPr>
              <a:t>al</a:t>
            </a:r>
            <a:r>
              <a:rPr lang="fi-FI" sz="1200" kern="1200" dirty="0">
                <a:solidFill>
                  <a:schemeClr val="tx1"/>
                </a:solidFill>
                <a:effectLst/>
                <a:latin typeface="+mn-lt"/>
                <a:ea typeface="+mn-ea"/>
                <a:cs typeface="+mn-cs"/>
              </a:rPr>
              <a:t>, PMID: 28168601). Siinä todettiin, että 50 % näistä miehistä arvioi kykynsä sukupuolitoimintoihin heikoksi tai erittäin heikoksi. Selkeästi tämä on merkittävästi alhaisempi prosenttiosuus kuin tutkimuksemme 76 % miehistä, joilla on eturauhassyöpä.</a:t>
            </a:r>
            <a:r>
              <a:rPr lang="en-GB" dirty="0">
                <a:effectLst/>
              </a:rPr>
              <a:t> </a:t>
            </a:r>
            <a:endParaRPr lang="en-GB"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29</a:t>
            </a:fld>
            <a:endParaRPr lang="en-US"/>
          </a:p>
        </p:txBody>
      </p:sp>
    </p:spTree>
    <p:extLst>
      <p:ext uri="{BB962C8B-B14F-4D97-AF65-F5344CB8AC3E}">
        <p14:creationId xmlns:p14="http://schemas.microsoft.com/office/powerpoint/2010/main" val="11360526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Kun katsotaan, kuinka erilaiset hoidot vaikuttavat sukupuolitoimintoihin, nähdään lukujen yläriviltä, että yli puolet miehistä, joille on tehty </a:t>
            </a:r>
            <a:r>
              <a:rPr lang="fi-FI" sz="1200" kern="1200" dirty="0" err="1">
                <a:solidFill>
                  <a:schemeClr val="tx1"/>
                </a:solidFill>
                <a:effectLst/>
                <a:latin typeface="+mn-lt"/>
                <a:ea typeface="+mn-ea"/>
                <a:cs typeface="+mn-cs"/>
              </a:rPr>
              <a:t>prostatektomia</a:t>
            </a:r>
            <a:r>
              <a:rPr lang="fi-FI" sz="1200" kern="1200" dirty="0">
                <a:solidFill>
                  <a:schemeClr val="tx1"/>
                </a:solidFill>
                <a:effectLst/>
                <a:latin typeface="+mn-lt"/>
                <a:ea typeface="+mn-ea"/>
                <a:cs typeface="+mn-cs"/>
              </a:rPr>
              <a:t>, on sitä mieltä, että sukupuolitoiminnot ovat heille iso tai kohtuullinen ongelma. Tämä on merkittävä osuus.</a:t>
            </a:r>
            <a:endParaRPr lang="en-GB"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Alla olevat luvut näyttävät, että sukupuolitoiminnot vaikuttavat olevan vähemmän merkittävä ongelma sädehoidon jälkeen: 44,5 % sädehoitopotilaista oli merkittäviä ongelmia verrattuna 54,5 %:n vastaavaan lukuun </a:t>
            </a:r>
            <a:r>
              <a:rPr lang="fi-FI" sz="1200" kern="1200" dirty="0" err="1">
                <a:solidFill>
                  <a:schemeClr val="tx1"/>
                </a:solidFill>
                <a:effectLst/>
                <a:latin typeface="+mn-lt"/>
                <a:ea typeface="+mn-ea"/>
                <a:cs typeface="+mn-cs"/>
              </a:rPr>
              <a:t>prostatektomiapotilailla</a:t>
            </a:r>
            <a:r>
              <a:rPr lang="fi-FI"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Tämä on selkeämpi tulos kuin mitä näimme kaaviossa S1, jossa sukupuolitoimintojen arvot olivat melko samat sädehoidolle ja </a:t>
            </a:r>
            <a:r>
              <a:rPr lang="fi-FI" sz="1200" kern="1200" dirty="0" err="1">
                <a:solidFill>
                  <a:schemeClr val="tx1"/>
                </a:solidFill>
                <a:effectLst/>
                <a:latin typeface="+mn-lt"/>
                <a:ea typeface="+mn-ea"/>
                <a:cs typeface="+mn-cs"/>
              </a:rPr>
              <a:t>prostatektomialle</a:t>
            </a:r>
            <a:r>
              <a:rPr lang="fi-FI" sz="1200" kern="1200" dirty="0">
                <a:solidFill>
                  <a:schemeClr val="tx1"/>
                </a:solidFill>
                <a:effectLst/>
                <a:latin typeface="+mn-lt"/>
                <a:ea typeface="+mn-ea"/>
                <a:cs typeface="+mn-cs"/>
              </a:rPr>
              <a:t>. Mutta molemmat tulokset osoittavat, että sukupuolitoimintojen osalta kaksi ensimmäistä eturauhassyövän päähoitoa vaikuttavat merkittävästi elämänlaatuun.</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30</a:t>
            </a:fld>
            <a:endParaRPr lang="en-US"/>
          </a:p>
        </p:txBody>
      </p:sp>
    </p:spTree>
    <p:extLst>
      <p:ext uri="{BB962C8B-B14F-4D97-AF65-F5344CB8AC3E}">
        <p14:creationId xmlns:p14="http://schemas.microsoft.com/office/powerpoint/2010/main" val="120772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200" dirty="0">
                <a:solidFill>
                  <a:schemeClr val="tx1"/>
                </a:solidFill>
                <a:effectLst/>
                <a:latin typeface="+mn-lt"/>
                <a:ea typeface="+mn-ea"/>
                <a:cs typeface="+mn-cs"/>
              </a:rPr>
              <a:t>Vain 34 % miehistä on kokeillut lääkitystä ja laitteita erektioiden parantamiseksi, joten miehet selkeästi tarvitsevat enemmän tietoa näistä tavoista voittaa mahdolliset ongelmat .</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31</a:t>
            </a:fld>
            <a:endParaRPr lang="en-US"/>
          </a:p>
        </p:txBody>
      </p:sp>
    </p:spTree>
    <p:extLst>
      <p:ext uri="{BB962C8B-B14F-4D97-AF65-F5344CB8AC3E}">
        <p14:creationId xmlns:p14="http://schemas.microsoft.com/office/powerpoint/2010/main" val="778852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a:t>
            </a:fld>
            <a:endParaRPr lang="en-US"/>
          </a:p>
        </p:txBody>
      </p:sp>
    </p:spTree>
    <p:extLst>
      <p:ext uri="{BB962C8B-B14F-4D97-AF65-F5344CB8AC3E}">
        <p14:creationId xmlns:p14="http://schemas.microsoft.com/office/powerpoint/2010/main" val="3833501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32</a:t>
            </a:fld>
            <a:endParaRPr lang="en-US"/>
          </a:p>
        </p:txBody>
      </p:sp>
    </p:spTree>
    <p:extLst>
      <p:ext uri="{BB962C8B-B14F-4D97-AF65-F5344CB8AC3E}">
        <p14:creationId xmlns:p14="http://schemas.microsoft.com/office/powerpoint/2010/main" val="36792029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Olemme tehneet täsmälleen saman analyysin virtsankarkailulle  kuin sukupuolitoiminnoille . Ensimmäiseksi vertasimme erilaisia hoitoja. Voimme nähdä, että </a:t>
            </a:r>
            <a:r>
              <a:rPr lang="fi-FI" sz="1200" kern="1200" dirty="0" err="1">
                <a:solidFill>
                  <a:schemeClr val="tx1"/>
                </a:solidFill>
                <a:effectLst/>
                <a:latin typeface="+mn-lt"/>
                <a:ea typeface="+mn-ea"/>
                <a:cs typeface="+mn-cs"/>
              </a:rPr>
              <a:t>prostatektomia</a:t>
            </a:r>
            <a:r>
              <a:rPr lang="fi-FI" sz="1200" kern="1200" dirty="0">
                <a:solidFill>
                  <a:schemeClr val="tx1"/>
                </a:solidFill>
                <a:effectLst/>
                <a:latin typeface="+mn-lt"/>
                <a:ea typeface="+mn-ea"/>
                <a:cs typeface="+mn-cs"/>
              </a:rPr>
              <a:t> liittyy alhaisempaan elämänlaatuun kuin sädehoito. Muilla hoidoilla on vähäisempiä vaikutuksia. </a:t>
            </a:r>
            <a:endParaRPr lang="en-GB"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Kun näitä lukuja verrataan yleisväestöön, keskimääräinen EPIC-virtsatoimintojen pistemäärä miehille, joilla ei ole  eturauhassyöpää, on 89,5.</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33</a:t>
            </a:fld>
            <a:endParaRPr lang="en-US"/>
          </a:p>
        </p:txBody>
      </p:sp>
    </p:spTree>
    <p:extLst>
      <p:ext uri="{BB962C8B-B14F-4D97-AF65-F5344CB8AC3E}">
        <p14:creationId xmlns:p14="http://schemas.microsoft.com/office/powerpoint/2010/main" val="34058949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Kun katsotaan erityisesti virtsarakon hallintaa, yhteensä 61 % kyselyyn vastanneista miehistä ilmoitti, että heillä on jonkinlainen ongelma. Leikkaus näyttää liittyvän merkittävimpiin ongelmiin. Leikkausluvun vertaaminen aktiiviseen seurantaan antaa ymmärtää, että leikkaus kaksinkertaistaa virtsankarkailuasteen. On huomattava, että jopa aktiivisen seurannan aikana on kuitenkin karkailuongelmia. Tämä heijastaa vastaajien keski-ikää.</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34</a:t>
            </a:fld>
            <a:endParaRPr lang="en-US"/>
          </a:p>
        </p:txBody>
      </p:sp>
    </p:spTree>
    <p:extLst>
      <p:ext uri="{BB962C8B-B14F-4D97-AF65-F5344CB8AC3E}">
        <p14:creationId xmlns:p14="http://schemas.microsoft.com/office/powerpoint/2010/main" val="39345387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Mitä tämä tarkoittaa potilaille käytännössä? Kyselyssä kysyttiin miehiltä, kuinka monta virtsankarkailusuojaa he käyttivät joka päivä, ja kaikista kyselyyn vastanneista yli kolmannes käytti yhden tai useamman suojan päivässä.  Tämä voi hyvinkin kuvastaa sitä, että kahdelle kolmannekselle kyselyyn vastanneista oli tehty radikaali </a:t>
            </a:r>
            <a:r>
              <a:rPr lang="fi-FI" sz="1200" kern="1200" dirty="0" err="1">
                <a:solidFill>
                  <a:schemeClr val="tx1"/>
                </a:solidFill>
                <a:effectLst/>
                <a:latin typeface="+mn-lt"/>
                <a:ea typeface="+mn-ea"/>
                <a:cs typeface="+mn-cs"/>
              </a:rPr>
              <a:t>prostatektomia</a:t>
            </a:r>
            <a:r>
              <a:rPr lang="fi-FI" sz="1200" kern="1200" dirty="0">
                <a:solidFill>
                  <a:schemeClr val="tx1"/>
                </a:solidFill>
                <a:effectLst/>
                <a:latin typeface="+mn-lt"/>
                <a:ea typeface="+mn-ea"/>
                <a:cs typeface="+mn-cs"/>
              </a:rPr>
              <a:t>. Puolet vastaajista, joille oli tehty </a:t>
            </a:r>
            <a:r>
              <a:rPr lang="fi-FI" sz="1200" kern="1200" dirty="0" err="1">
                <a:solidFill>
                  <a:schemeClr val="tx1"/>
                </a:solidFill>
                <a:effectLst/>
                <a:latin typeface="+mn-lt"/>
                <a:ea typeface="+mn-ea"/>
                <a:cs typeface="+mn-cs"/>
              </a:rPr>
              <a:t>prostatektomia</a:t>
            </a:r>
            <a:r>
              <a:rPr lang="fi-FI" sz="1200" kern="1200" dirty="0">
                <a:solidFill>
                  <a:schemeClr val="tx1"/>
                </a:solidFill>
                <a:effectLst/>
                <a:latin typeface="+mn-lt"/>
                <a:ea typeface="+mn-ea"/>
                <a:cs typeface="+mn-cs"/>
              </a:rPr>
              <a:t>, käytti suojia. </a:t>
            </a:r>
            <a:endParaRPr lang="en-GB"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Kun tämä laitetaan kontekstiin, vuoden 2017 tutkimus miehistä, joilla on suunnilleen sama ikäprofiili ja joita EI ollut hoidettu eturauhassyövän vuoksi, paljastaa, että noin 10 % käytti suojia (PMID: 28168601). Joten tässä näkyy selkeästi merkittävä vaikutus.</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35</a:t>
            </a:fld>
            <a:endParaRPr lang="en-US"/>
          </a:p>
        </p:txBody>
      </p:sp>
    </p:spTree>
    <p:extLst>
      <p:ext uri="{BB962C8B-B14F-4D97-AF65-F5344CB8AC3E}">
        <p14:creationId xmlns:p14="http://schemas.microsoft.com/office/powerpoint/2010/main" val="3513836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Kun katsotaan, kuinka suuri vaikutus karkailulla ja vuodolla on miesten elämään, 17 % kaikista kyselyyn vastanneista arvioi sen isoksi tai kohtuulliseksi ongelmaksi.</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36</a:t>
            </a:fld>
            <a:endParaRPr lang="en-US"/>
          </a:p>
        </p:txBody>
      </p:sp>
    </p:spTree>
    <p:extLst>
      <p:ext uri="{BB962C8B-B14F-4D97-AF65-F5344CB8AC3E}">
        <p14:creationId xmlns:p14="http://schemas.microsoft.com/office/powerpoint/2010/main" val="26331788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Jos tämä luku eritellään niihin, joille on tehty </a:t>
            </a:r>
            <a:r>
              <a:rPr lang="fi-FI" sz="1200" kern="1200" dirty="0" err="1">
                <a:solidFill>
                  <a:schemeClr val="tx1"/>
                </a:solidFill>
                <a:effectLst/>
                <a:latin typeface="+mn-lt"/>
                <a:ea typeface="+mn-ea"/>
                <a:cs typeface="+mn-cs"/>
              </a:rPr>
              <a:t>prostatektomia</a:t>
            </a:r>
            <a:r>
              <a:rPr lang="fi-FI" sz="1200" kern="1200" dirty="0">
                <a:solidFill>
                  <a:schemeClr val="tx1"/>
                </a:solidFill>
                <a:effectLst/>
                <a:latin typeface="+mn-lt"/>
                <a:ea typeface="+mn-ea"/>
                <a:cs typeface="+mn-cs"/>
              </a:rPr>
              <a:t> ja niihin, jotka ovat saaneet sädehoitoa, nähdään erityyppisten hoitojen vaikutus ongelmaan.</a:t>
            </a:r>
            <a:endParaRPr lang="en-GB"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Kun katsotaan </a:t>
            </a:r>
            <a:r>
              <a:rPr lang="fi-FI" sz="1200" kern="1200" dirty="0" err="1">
                <a:solidFill>
                  <a:schemeClr val="tx1"/>
                </a:solidFill>
                <a:effectLst/>
                <a:latin typeface="+mn-lt"/>
                <a:ea typeface="+mn-ea"/>
                <a:cs typeface="+mn-cs"/>
              </a:rPr>
              <a:t>prostatektomiapotilaita</a:t>
            </a:r>
            <a:r>
              <a:rPr lang="fi-FI" sz="1200" kern="1200" dirty="0">
                <a:solidFill>
                  <a:schemeClr val="tx1"/>
                </a:solidFill>
                <a:effectLst/>
                <a:latin typeface="+mn-lt"/>
                <a:ea typeface="+mn-ea"/>
                <a:cs typeface="+mn-cs"/>
              </a:rPr>
              <a:t> lukujen ylärivillä, nähdään, että 67 % kertoo karkailun ja vuodon olevan ongelma.</a:t>
            </a:r>
            <a:endParaRPr lang="en-GB"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Kun tätä verrataan toisella rivillä oleviin sädehoitopotilaisiin, yhteensä 48 % potilaista kertoo, että karkailu ja vuoto ovat ongelma.</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37</a:t>
            </a:fld>
            <a:endParaRPr lang="en-US"/>
          </a:p>
        </p:txBody>
      </p:sp>
    </p:spTree>
    <p:extLst>
      <p:ext uri="{BB962C8B-B14F-4D97-AF65-F5344CB8AC3E}">
        <p14:creationId xmlns:p14="http://schemas.microsoft.com/office/powerpoint/2010/main" val="31705037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Voimme muodostaa näistä EUROPROMS-tuloksista kolme tärkeintä eteenpäin vietävää viestiä.</a:t>
            </a:r>
            <a:endParaRPr lang="en-GB"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Ensimmäinen on se, että olisi aina harkittava, voidaanko aktiivista seurantaa turvallisesti soveltaa, koska yleisesti se suojaa parhaiten elämänlaatua. Virtsankarkailun ja sukupuolitoimintojen suhteen tämän ja muiden lähestymistapojen välillä on ehdottomasti selkeä kontrasti.</a:t>
            </a:r>
            <a:r>
              <a:rPr lang="en-GB"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39</a:t>
            </a:fld>
            <a:endParaRPr lang="en-US"/>
          </a:p>
        </p:txBody>
      </p:sp>
    </p:spTree>
    <p:extLst>
      <p:ext uri="{BB962C8B-B14F-4D97-AF65-F5344CB8AC3E}">
        <p14:creationId xmlns:p14="http://schemas.microsoft.com/office/powerpoint/2010/main" val="6439024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Toinen eteenpäin vietävä viesti on se, että eturauhassyövän varhainen havaitseminen on äärettömän tärkeää. Mitä pidemmälle eturauhassyöpä on edennyt diagnosointihetkellä, sitä pahempia hoidon vaikutukset ovat elämänlaatuun. Kaavio tässä näyttää, että kun monia tekijöitä katsotaan yhdessä – epämukavuus, väsymys, unettomuus ja mielenterveys – kaikkia näitä koetaan vakavammin sellaisten hoitojen yhteydessä, jotka liittyvät pidemmälle edenneeseen eturauhassyöpään.</a:t>
            </a:r>
            <a:r>
              <a:rPr lang="en-GB"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40</a:t>
            </a:fld>
            <a:endParaRPr lang="en-US"/>
          </a:p>
        </p:txBody>
      </p:sp>
    </p:spTree>
    <p:extLst>
      <p:ext uri="{BB962C8B-B14F-4D97-AF65-F5344CB8AC3E}">
        <p14:creationId xmlns:p14="http://schemas.microsoft.com/office/powerpoint/2010/main" val="14309760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Ja kolmas viesti, jonka voimme viedä eteenpäin kaiken EUROPROMS-tutkimuksesta saadun datan pohjalta on se, että laadukas hoito ja tuki ovat oleellisen tärkeitä. EUROPROMS-tulokset kertovat vakavista vaikutuksista, joita voi tulla eturauhassyövän hoidon myötä. Miehet tarvitsevat kaiken saatavilla olevan asiantuntijuuden ja kokemuksen hoidon aikana ja sen jälkeen yhdistettynä tietoihin ja tukeen matkan jokaisessa matkan vaiheessa. Jokaista eturauhassyöpää sairastavaa miestä pitäisi hoitaa syöpäkeskuksessa, jossa on monialaisia työryhmiä.</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41</a:t>
            </a:fld>
            <a:endParaRPr lang="en-US"/>
          </a:p>
        </p:txBody>
      </p:sp>
    </p:spTree>
    <p:extLst>
      <p:ext uri="{BB962C8B-B14F-4D97-AF65-F5344CB8AC3E}">
        <p14:creationId xmlns:p14="http://schemas.microsoft.com/office/powerpoint/2010/main" val="1941584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On tärkeää ymmärtää, kuinka tämä tutkimus eroaa aiemmista tutkimuksista ja miksi sillä on merkitystä. Useimmat eturauhassyöpää sairastavien miesten elämänlaatua koskevat tutkimukset suoritetaan kliinisessä ympäristössä. Toisin sanoen kliinikot kysyvät miehiltä kysymyksiä tai miehet täyttävät kyselylomakkeita käydessään sairaalassa hoito- tai tarkastuskäynneillä. Miehet vastasivat tähän verkkokyselyyn omalla ajallaan ja oman kotinsa mukavuudessa. Tämä tarkoittaa, että heillä saattoi olla enemmän aikaa miettiä vastauksiaan ja myös, että he saattoivat pystyä rennommin kertomaan, mitä todella tuntevat. Joskus ihmiset ovat huolissaan siitä, että he kuulostavat kriittisiltä tai negatiivisilta lääkäriensä tai muun terveydenhuoltohenkilöstön edessä.</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4</a:t>
            </a:fld>
            <a:endParaRPr lang="en-US"/>
          </a:p>
        </p:txBody>
      </p:sp>
    </p:spTree>
    <p:extLst>
      <p:ext uri="{BB962C8B-B14F-4D97-AF65-F5344CB8AC3E}">
        <p14:creationId xmlns:p14="http://schemas.microsoft.com/office/powerpoint/2010/main" val="2118809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5</a:t>
            </a:fld>
            <a:endParaRPr lang="en-US"/>
          </a:p>
        </p:txBody>
      </p:sp>
    </p:spTree>
    <p:extLst>
      <p:ext uri="{BB962C8B-B14F-4D97-AF65-F5344CB8AC3E}">
        <p14:creationId xmlns:p14="http://schemas.microsoft.com/office/powerpoint/2010/main" val="1129055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Tämä kysely esittää tilannekatsauksen – poikkileikkauskuvan miesväestöstä, jota on hoidettu eturauhassyövän vuoksi eri puolilla Eurooppaa. Kyselyssä kysyttiin: ”Millaista elämää vietät tänä tiettynä hetkenä?”</a:t>
            </a:r>
          </a:p>
          <a:p>
            <a:r>
              <a:rPr lang="fi-FI" sz="1200" kern="1200" dirty="0">
                <a:solidFill>
                  <a:schemeClr val="tx1"/>
                </a:solidFill>
                <a:effectLst/>
                <a:latin typeface="+mn-lt"/>
                <a:ea typeface="+mn-ea"/>
                <a:cs typeface="+mn-cs"/>
              </a:rPr>
              <a:t>Tutkimus ei pystynyt tarkastelemaan yksittäisten vastaajien lääketieteellistä tilaa ennen hoitoa tai sitä, miten eturauhassyöpäpotilaat eroavat väestöstä yleisesti. Se olisi ollut erilainen tutkimus.</a:t>
            </a:r>
            <a:r>
              <a:rPr lang="en-GB" dirty="0">
                <a:effectLst/>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6</a:t>
            </a:fld>
            <a:endParaRPr lang="en-US"/>
          </a:p>
        </p:txBody>
      </p:sp>
    </p:spTree>
    <p:extLst>
      <p:ext uri="{BB962C8B-B14F-4D97-AF65-F5344CB8AC3E}">
        <p14:creationId xmlns:p14="http://schemas.microsoft.com/office/powerpoint/2010/main" val="927580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7</a:t>
            </a:fld>
            <a:endParaRPr lang="en-US"/>
          </a:p>
        </p:txBody>
      </p:sp>
    </p:spTree>
    <p:extLst>
      <p:ext uri="{BB962C8B-B14F-4D97-AF65-F5344CB8AC3E}">
        <p14:creationId xmlns:p14="http://schemas.microsoft.com/office/powerpoint/2010/main" val="3727862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Kysely sisälsi kysymyksiä, joilla selvitettiin väestötiedot, ja joukon kysymyksiä, joilla  selvitettiin terveys, päivittäiset toiminnot ja elämänlaatu käyttämällä kolmea vahvistettua menetelmää, joita tavallisesti käytetään terveystutkimuksessa:</a:t>
            </a:r>
            <a:endParaRPr lang="en-GB"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EQ-5D-5L</a:t>
            </a:r>
            <a:endParaRPr lang="en-GB"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EORTC-QLQ-C30 </a:t>
            </a:r>
            <a:endParaRPr lang="en-GB"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EPIC-26.</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8</a:t>
            </a:fld>
            <a:endParaRPr lang="en-US"/>
          </a:p>
        </p:txBody>
      </p:sp>
    </p:spTree>
    <p:extLst>
      <p:ext uri="{BB962C8B-B14F-4D97-AF65-F5344CB8AC3E}">
        <p14:creationId xmlns:p14="http://schemas.microsoft.com/office/powerpoint/2010/main" val="3985248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3 000 vastaajan otoskoko on erittäin suuri ja tekee tuloksista </a:t>
            </a:r>
            <a:r>
              <a:rPr lang="fi-FI" sz="1200" b="1" kern="1200" dirty="0">
                <a:solidFill>
                  <a:schemeClr val="tx1"/>
                </a:solidFill>
                <a:effectLst/>
                <a:latin typeface="+mn-lt"/>
                <a:ea typeface="+mn-ea"/>
                <a:cs typeface="+mn-cs"/>
              </a:rPr>
              <a:t>luotettavia</a:t>
            </a:r>
            <a:r>
              <a:rPr lang="fi-FI"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Vastauksia saatiin laajasti 25 maasta, mutta Itä-Eurooppa oli aliedustettu ja Etelä-Eurooppa oli jonkin verran aliedustettu.</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9</a:t>
            </a:fld>
            <a:endParaRPr lang="en-US"/>
          </a:p>
        </p:txBody>
      </p:sp>
    </p:spTree>
    <p:extLst>
      <p:ext uri="{BB962C8B-B14F-4D97-AF65-F5344CB8AC3E}">
        <p14:creationId xmlns:p14="http://schemas.microsoft.com/office/powerpoint/2010/main" val="3500987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2/24/21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508168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2/24/21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613236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a:t>Klik om stijl te bewerken</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2/24/21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660566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2/24/21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386326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F1FA7AC5-6045-4418-8E60-F48788734473}" type="datetimeFigureOut">
              <a:rPr lang="en-US" smtClean="0"/>
              <a:t>2/24/21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875206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F1FA7AC5-6045-4418-8E60-F48788734473}" type="datetimeFigureOut">
              <a:rPr lang="en-US" smtClean="0"/>
              <a:t>2/24/21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401293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stijl te bewerken</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F1FA7AC5-6045-4418-8E60-F48788734473}" type="datetimeFigureOut">
              <a:rPr lang="en-US" smtClean="0"/>
              <a:t>2/24/21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056490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F1FA7AC5-6045-4418-8E60-F48788734473}" type="datetimeFigureOut">
              <a:rPr lang="en-US" smtClean="0"/>
              <a:t>2/24/21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573976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FA7AC5-6045-4418-8E60-F48788734473}" type="datetimeFigureOut">
              <a:rPr lang="en-US" smtClean="0"/>
              <a:t>2/24/21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201795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1FA7AC5-6045-4418-8E60-F48788734473}" type="datetimeFigureOut">
              <a:rPr lang="en-US" smtClean="0"/>
              <a:t>2/24/21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526201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1FA7AC5-6045-4418-8E60-F48788734473}" type="datetimeFigureOut">
              <a:rPr lang="en-US" smtClean="0"/>
              <a:t>2/24/21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42868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FA7AC5-6045-4418-8E60-F48788734473}" type="datetimeFigureOut">
              <a:rPr lang="en-US" smtClean="0"/>
              <a:t>2/24/21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1CAF9-4461-454A-B702-D536C3775752}" type="slidenum">
              <a:rPr lang="en-US" smtClean="0"/>
              <a:t>‹#›</a:t>
            </a:fld>
            <a:endParaRPr lang="en-US"/>
          </a:p>
        </p:txBody>
      </p:sp>
    </p:spTree>
    <p:extLst>
      <p:ext uri="{BB962C8B-B14F-4D97-AF65-F5344CB8AC3E}">
        <p14:creationId xmlns:p14="http://schemas.microsoft.com/office/powerpoint/2010/main" val="3931132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7214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latin typeface="Roboto" panose="02000000000000000000" pitchFamily="2" charset="0"/>
                <a:ea typeface="Roboto" panose="02000000000000000000" pitchFamily="2" charset="0"/>
              </a:rPr>
            </a:br>
            <a:r>
              <a:rPr lang="en-GB" sz="5400" dirty="0">
                <a:solidFill>
                  <a:schemeClr val="accent1">
                    <a:lumMod val="50000"/>
                  </a:schemeClr>
                </a:solidFill>
                <a:latin typeface="Roboto" panose="02000000000000000000" pitchFamily="2" charset="0"/>
                <a:ea typeface="Roboto" panose="02000000000000000000" pitchFamily="2" charset="0"/>
              </a:rPr>
              <a:t>EUPROMS-</a:t>
            </a:r>
            <a:r>
              <a:rPr lang="en-GB" sz="5400" dirty="0" err="1">
                <a:solidFill>
                  <a:schemeClr val="accent1">
                    <a:lumMod val="50000"/>
                  </a:schemeClr>
                </a:solidFill>
                <a:latin typeface="Roboto" panose="02000000000000000000" pitchFamily="2" charset="0"/>
                <a:ea typeface="Roboto" panose="02000000000000000000" pitchFamily="2" charset="0"/>
              </a:rPr>
              <a:t>tutkimus</a:t>
            </a:r>
            <a:endParaRPr lang="en-GB" sz="5400" dirty="0">
              <a:solidFill>
                <a:schemeClr val="accent1">
                  <a:lumMod val="50000"/>
                </a:schemeClr>
              </a:solidFill>
              <a:latin typeface="Roboto" panose="02000000000000000000" pitchFamily="2" charset="0"/>
              <a:ea typeface="Roboto" panose="02000000000000000000" pitchFamily="2" charset="0"/>
            </a:endParaRPr>
          </a:p>
          <a:p>
            <a:r>
              <a:rPr lang="en-GB" sz="2800" dirty="0">
                <a:latin typeface="Roboto" panose="02000000000000000000" pitchFamily="2" charset="0"/>
                <a:ea typeface="Roboto" panose="02000000000000000000" pitchFamily="2" charset="0"/>
              </a:rPr>
              <a:t>Europa </a:t>
            </a:r>
            <a:r>
              <a:rPr lang="en-GB" sz="2800" dirty="0" err="1">
                <a:latin typeface="Roboto" panose="02000000000000000000" pitchFamily="2" charset="0"/>
                <a:ea typeface="Roboto" panose="02000000000000000000" pitchFamily="2" charset="0"/>
              </a:rPr>
              <a:t>Uomo</a:t>
            </a:r>
            <a:r>
              <a:rPr lang="en-GB" sz="2800" dirty="0">
                <a:latin typeface="Roboto" panose="02000000000000000000" pitchFamily="2" charset="0"/>
                <a:ea typeface="Roboto" panose="02000000000000000000" pitchFamily="2" charset="0"/>
              </a:rPr>
              <a:t> </a:t>
            </a:r>
            <a:r>
              <a:rPr lang="en-GB" sz="2800" dirty="0" err="1">
                <a:latin typeface="Roboto" panose="02000000000000000000" pitchFamily="2" charset="0"/>
                <a:ea typeface="Roboto" panose="02000000000000000000" pitchFamily="2" charset="0"/>
              </a:rPr>
              <a:t>potilaiden</a:t>
            </a:r>
            <a:r>
              <a:rPr lang="en-GB" sz="2800" dirty="0">
                <a:latin typeface="Roboto" panose="02000000000000000000" pitchFamily="2" charset="0"/>
                <a:ea typeface="Roboto" panose="02000000000000000000" pitchFamily="2" charset="0"/>
              </a:rPr>
              <a:t> </a:t>
            </a:r>
            <a:r>
              <a:rPr lang="en-GB" sz="2800" dirty="0" err="1">
                <a:latin typeface="Roboto" panose="02000000000000000000" pitchFamily="2" charset="0"/>
                <a:ea typeface="Roboto" panose="02000000000000000000" pitchFamily="2" charset="0"/>
              </a:rPr>
              <a:t>raportoima</a:t>
            </a:r>
            <a:r>
              <a:rPr lang="en-GB" sz="2800" dirty="0">
                <a:latin typeface="Roboto" panose="02000000000000000000" pitchFamily="2" charset="0"/>
                <a:ea typeface="Roboto" panose="02000000000000000000" pitchFamily="2" charset="0"/>
              </a:rPr>
              <a:t> </a:t>
            </a:r>
            <a:r>
              <a:rPr lang="en-GB" sz="2800" dirty="0" err="1">
                <a:latin typeface="Roboto" panose="02000000000000000000" pitchFamily="2" charset="0"/>
                <a:ea typeface="Roboto" panose="02000000000000000000" pitchFamily="2" charset="0"/>
              </a:rPr>
              <a:t>päätetapahtumatutkimus</a:t>
            </a:r>
            <a:r>
              <a:rPr lang="en-GB" sz="2800" dirty="0">
                <a:latin typeface="Roboto" panose="02000000000000000000" pitchFamily="2" charset="0"/>
                <a:ea typeface="Roboto" panose="02000000000000000000" pitchFamily="2" charset="0"/>
              </a:rPr>
              <a:t> </a:t>
            </a:r>
          </a:p>
          <a:p>
            <a:endParaRPr lang="en-GB" sz="2400" dirty="0">
              <a:latin typeface="Roboto" panose="02000000000000000000" pitchFamily="2" charset="0"/>
              <a:ea typeface="Roboto" panose="02000000000000000000" pitchFamily="2" charset="0"/>
            </a:endParaRPr>
          </a:p>
          <a:p>
            <a:r>
              <a:rPr lang="en-GB" sz="2300" dirty="0" err="1">
                <a:latin typeface="Roboto" panose="02000000000000000000" pitchFamily="2" charset="0"/>
                <a:ea typeface="Roboto" panose="02000000000000000000" pitchFamily="2" charset="0"/>
              </a:rPr>
              <a:t>Kaikkien</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aikojen</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ensimmäinen</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eturauhassyöpää</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koskeva</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elämänlaatututkimus</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jonka</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potilaat</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ovat</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suorittaneet</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potilaille</a:t>
            </a:r>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48365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23172" y="-545412"/>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5" name="Rectangle 14">
            <a:extLst>
              <a:ext uri="{FF2B5EF4-FFF2-40B4-BE49-F238E27FC236}">
                <a16:creationId xmlns:a16="http://schemas.microsoft.com/office/drawing/2014/main" id="{798549FF-D602-B242-9B0B-6BBDEAB1D18B}"/>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6" name="Tekstvak 1">
            <a:extLst>
              <a:ext uri="{FF2B5EF4-FFF2-40B4-BE49-F238E27FC236}">
                <a16:creationId xmlns:a16="http://schemas.microsoft.com/office/drawing/2014/main" id="{38CFD700-E3F4-9C43-B700-0E3404A3B4F9}"/>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Vastaajaprofiili</a:t>
            </a:r>
            <a:endParaRPr lang="en-US" sz="4600" dirty="0">
              <a:solidFill>
                <a:srgbClr val="757070"/>
              </a:solidFill>
              <a:latin typeface="Roboto" panose="02000000000000000000" pitchFamily="2" charset="0"/>
              <a:cs typeface="Apercu Regular"/>
            </a:endParaRPr>
          </a:p>
        </p:txBody>
      </p:sp>
      <p:pic>
        <p:nvPicPr>
          <p:cNvPr id="19" name="Picture 18" descr="Blue logo.png">
            <a:extLst>
              <a:ext uri="{FF2B5EF4-FFF2-40B4-BE49-F238E27FC236}">
                <a16:creationId xmlns:a16="http://schemas.microsoft.com/office/drawing/2014/main" id="{E20118D8-EC83-5945-B210-F6234D9D93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14BFC033-B3C4-3A46-A255-60D4933ECE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328" y="1396999"/>
            <a:ext cx="8634672" cy="4763957"/>
          </a:xfrm>
          <a:prstGeom prst="rect">
            <a:avLst/>
          </a:prstGeom>
        </p:spPr>
      </p:pic>
    </p:spTree>
    <p:extLst>
      <p:ext uri="{BB962C8B-B14F-4D97-AF65-F5344CB8AC3E}">
        <p14:creationId xmlns:p14="http://schemas.microsoft.com/office/powerpoint/2010/main" val="10187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23172" y="-545412"/>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0" name="Rectangle 19">
            <a:extLst>
              <a:ext uri="{FF2B5EF4-FFF2-40B4-BE49-F238E27FC236}">
                <a16:creationId xmlns:a16="http://schemas.microsoft.com/office/drawing/2014/main" id="{3BC76C40-3327-3443-A478-3467DB650E02}"/>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1" name="Tekstvak 1">
            <a:extLst>
              <a:ext uri="{FF2B5EF4-FFF2-40B4-BE49-F238E27FC236}">
                <a16:creationId xmlns:a16="http://schemas.microsoft.com/office/drawing/2014/main" id="{5F7160EC-51F8-9646-9A16-055A71003836}"/>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Vastaajaprofiili</a:t>
            </a:r>
            <a:endParaRPr lang="en-US" sz="4600" dirty="0">
              <a:solidFill>
                <a:srgbClr val="757070"/>
              </a:solidFill>
              <a:latin typeface="Roboto" panose="02000000000000000000" pitchFamily="2" charset="0"/>
              <a:cs typeface="Apercu Regular"/>
            </a:endParaRPr>
          </a:p>
        </p:txBody>
      </p:sp>
      <p:pic>
        <p:nvPicPr>
          <p:cNvPr id="25" name="Picture 24" descr="Blue logo.png">
            <a:extLst>
              <a:ext uri="{FF2B5EF4-FFF2-40B4-BE49-F238E27FC236}">
                <a16:creationId xmlns:a16="http://schemas.microsoft.com/office/drawing/2014/main" id="{8C8F7FF3-1861-1545-AE92-04962B8D9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7E2BF36A-B28D-2346-ABEC-4E1A7832B3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851" y="1606549"/>
            <a:ext cx="8986999" cy="4447015"/>
          </a:xfrm>
          <a:prstGeom prst="rect">
            <a:avLst/>
          </a:prstGeom>
        </p:spPr>
      </p:pic>
    </p:spTree>
    <p:extLst>
      <p:ext uri="{BB962C8B-B14F-4D97-AF65-F5344CB8AC3E}">
        <p14:creationId xmlns:p14="http://schemas.microsoft.com/office/powerpoint/2010/main" val="1123287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graphicFrame>
        <p:nvGraphicFramePr>
          <p:cNvPr id="8" name="Grafiek 7">
            <a:extLst>
              <a:ext uri="{FF2B5EF4-FFF2-40B4-BE49-F238E27FC236}">
                <a16:creationId xmlns:a16="http://schemas.microsoft.com/office/drawing/2014/main" id="{46F60063-DFA1-4031-B50D-786756FCF277}"/>
              </a:ext>
            </a:extLst>
          </p:cNvPr>
          <p:cNvGraphicFramePr>
            <a:graphicFrameLocks/>
          </p:cNvGraphicFramePr>
          <p:nvPr/>
        </p:nvGraphicFramePr>
        <p:xfrm>
          <a:off x="-144109" y="1247344"/>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7" name="Rectangle 16">
            <a:extLst>
              <a:ext uri="{FF2B5EF4-FFF2-40B4-BE49-F238E27FC236}">
                <a16:creationId xmlns:a16="http://schemas.microsoft.com/office/drawing/2014/main" id="{482CFB0B-AAF3-754E-9D2E-55B2296C71AC}"/>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4" name="Tekstvak 1">
            <a:extLst>
              <a:ext uri="{FF2B5EF4-FFF2-40B4-BE49-F238E27FC236}">
                <a16:creationId xmlns:a16="http://schemas.microsoft.com/office/drawing/2014/main" id="{402CAA52-814F-3F4F-95A1-0DD335F497AB}"/>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Hoitoprofiili</a:t>
            </a:r>
            <a:endParaRPr lang="en-US" sz="4600" dirty="0">
              <a:solidFill>
                <a:srgbClr val="757070"/>
              </a:solidFill>
              <a:latin typeface="Roboto" panose="02000000000000000000" pitchFamily="2" charset="0"/>
              <a:cs typeface="Apercu Regular"/>
            </a:endParaRPr>
          </a:p>
        </p:txBody>
      </p:sp>
      <p:pic>
        <p:nvPicPr>
          <p:cNvPr id="4" name="Picture 3">
            <a:extLst>
              <a:ext uri="{FF2B5EF4-FFF2-40B4-BE49-F238E27FC236}">
                <a16:creationId xmlns:a16="http://schemas.microsoft.com/office/drawing/2014/main" id="{96EF7A8D-E08F-BF4C-B0F7-EA18DD1C8C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2568" y="1479549"/>
            <a:ext cx="8641462" cy="4574015"/>
          </a:xfrm>
          <a:prstGeom prst="rect">
            <a:avLst/>
          </a:prstGeom>
        </p:spPr>
      </p:pic>
    </p:spTree>
    <p:extLst>
      <p:ext uri="{BB962C8B-B14F-4D97-AF65-F5344CB8AC3E}">
        <p14:creationId xmlns:p14="http://schemas.microsoft.com/office/powerpoint/2010/main" val="679992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Analyysi</a:t>
            </a:r>
            <a:endParaRPr lang="en-US" sz="4600" dirty="0">
              <a:solidFill>
                <a:srgbClr val="757070"/>
              </a:solidFill>
              <a:latin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4724370"/>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rPr>
              <a:t>Data-</a:t>
            </a:r>
            <a:r>
              <a:rPr lang="en-GB" sz="2300" dirty="0" err="1">
                <a:solidFill>
                  <a:schemeClr val="tx1">
                    <a:lumMod val="65000"/>
                    <a:lumOff val="35000"/>
                  </a:schemeClr>
                </a:solidFill>
                <a:latin typeface="Roboto" panose="02000000000000000000" pitchFamily="2" charset="0"/>
              </a:rPr>
              <a:t>analyysin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suorittivat</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professori</a:t>
            </a:r>
            <a:r>
              <a:rPr lang="en-GB" sz="2300" dirty="0">
                <a:solidFill>
                  <a:schemeClr val="tx1">
                    <a:lumMod val="65000"/>
                    <a:lumOff val="35000"/>
                  </a:schemeClr>
                </a:solidFill>
                <a:latin typeface="Roboto" panose="02000000000000000000" pitchFamily="2" charset="0"/>
              </a:rPr>
              <a:t> Monique </a:t>
            </a:r>
            <a:r>
              <a:rPr lang="en-GB" sz="2300" dirty="0" err="1">
                <a:solidFill>
                  <a:schemeClr val="tx1">
                    <a:lumMod val="65000"/>
                    <a:lumOff val="35000"/>
                  </a:schemeClr>
                </a:solidFill>
                <a:latin typeface="Roboto" panose="02000000000000000000" pitchFamily="2" charset="0"/>
              </a:rPr>
              <a:t>Roobol</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ja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hänen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työryhmänsä</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Rotterdamin</a:t>
            </a:r>
            <a:r>
              <a:rPr lang="en-GB" sz="2300" dirty="0">
                <a:solidFill>
                  <a:schemeClr val="tx1">
                    <a:lumMod val="65000"/>
                    <a:lumOff val="35000"/>
                  </a:schemeClr>
                </a:solidFill>
                <a:latin typeface="Roboto" panose="02000000000000000000" pitchFamily="2" charset="0"/>
              </a:rPr>
              <a:t> Erasmus-</a:t>
            </a:r>
            <a:r>
              <a:rPr lang="en-GB" sz="2300" dirty="0" err="1">
                <a:solidFill>
                  <a:schemeClr val="tx1">
                    <a:lumMod val="65000"/>
                    <a:lumOff val="35000"/>
                  </a:schemeClr>
                </a:solidFill>
                <a:latin typeface="Roboto" panose="02000000000000000000" pitchFamily="2" charset="0"/>
              </a:rPr>
              <a:t>yliopiston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lääketieteen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keskuksenurologian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laitoksella</a:t>
            </a:r>
            <a:r>
              <a:rPr lang="en-GB" sz="2300" dirty="0">
                <a:solidFill>
                  <a:schemeClr val="tx1">
                    <a:lumMod val="65000"/>
                    <a:lumOff val="35000"/>
                  </a:schemeClr>
                </a:solidFill>
                <a:latin typeface="Roboto" panose="02000000000000000000" pitchFamily="2" charset="0"/>
              </a:rPr>
              <a:t>.</a:t>
            </a:r>
          </a:p>
          <a:p>
            <a:endParaRPr lang="en-GB" sz="2300" dirty="0">
              <a:solidFill>
                <a:schemeClr val="tx1">
                  <a:lumMod val="65000"/>
                  <a:lumOff val="35000"/>
                </a:schemeClr>
              </a:solidFill>
              <a:latin typeface="Roboto" panose="02000000000000000000" pitchFamily="2" charset="0"/>
            </a:endParaRPr>
          </a:p>
          <a:p>
            <a:r>
              <a:rPr lang="en-GB" sz="2300" dirty="0" err="1">
                <a:solidFill>
                  <a:schemeClr val="tx1">
                    <a:lumMod val="65000"/>
                    <a:lumOff val="35000"/>
                  </a:schemeClr>
                </a:solidFill>
                <a:latin typeface="Roboto" panose="02000000000000000000" pitchFamily="2" charset="0"/>
              </a:rPr>
              <a:t>Heidän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analyysinsä</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tuottivat</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tässä</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ja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tieteellisissä</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artikkeleissa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esitetyt</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tulokset</a:t>
            </a:r>
            <a:r>
              <a:rPr lang="en-GB" sz="2300" dirty="0">
                <a:solidFill>
                  <a:schemeClr val="tx1">
                    <a:lumMod val="65000"/>
                    <a:lumOff val="35000"/>
                  </a:schemeClr>
                </a:solidFill>
                <a:latin typeface="Roboto" panose="02000000000000000000" pitchFamily="2" charset="0"/>
              </a:rPr>
              <a:t>.</a:t>
            </a:r>
          </a:p>
          <a:p>
            <a:endParaRPr lang="en-GB" sz="2300" dirty="0">
              <a:solidFill>
                <a:schemeClr val="tx1">
                  <a:lumMod val="65000"/>
                  <a:lumOff val="35000"/>
                </a:schemeClr>
              </a:solidFill>
              <a:latin typeface="Roboto" panose="02000000000000000000" pitchFamily="2" charset="0"/>
            </a:endParaRPr>
          </a:p>
          <a:p>
            <a:r>
              <a:rPr lang="en-GB" sz="2300" dirty="0" err="1">
                <a:solidFill>
                  <a:schemeClr val="tx1">
                    <a:lumMod val="65000"/>
                    <a:lumOff val="35000"/>
                  </a:schemeClr>
                </a:solidFill>
                <a:latin typeface="Roboto" panose="02000000000000000000" pitchFamily="2" charset="0"/>
              </a:rPr>
              <a:t>Osa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tässä</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esitetyistä</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tuloksista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perustuu</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käsittelemättömiin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kyselyvastauksiin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eikä</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niiden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tilastollista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merkitystä</a:t>
            </a:r>
            <a:r>
              <a:rPr lang="en-GB" sz="2300" dirty="0">
                <a:solidFill>
                  <a:schemeClr val="tx1">
                    <a:lumMod val="65000"/>
                    <a:lumOff val="35000"/>
                  </a:schemeClr>
                </a:solidFill>
                <a:latin typeface="Roboto" panose="02000000000000000000" pitchFamily="2" charset="0"/>
              </a:rPr>
              <a:t> ole </a:t>
            </a:r>
            <a:r>
              <a:rPr lang="en-GB" sz="2300" dirty="0" err="1">
                <a:solidFill>
                  <a:schemeClr val="tx1">
                    <a:lumMod val="65000"/>
                    <a:lumOff val="35000"/>
                  </a:schemeClr>
                </a:solidFill>
                <a:latin typeface="Roboto" panose="02000000000000000000" pitchFamily="2" charset="0"/>
              </a:rPr>
              <a:t>laskettu</a:t>
            </a:r>
            <a:r>
              <a:rPr lang="en-GB" sz="2300" dirty="0">
                <a:solidFill>
                  <a:schemeClr val="tx1">
                    <a:lumMod val="65000"/>
                    <a:lumOff val="35000"/>
                  </a:schemeClr>
                </a:solidFill>
                <a:latin typeface="Roboto" panose="02000000000000000000" pitchFamily="2" charset="0"/>
              </a:rPr>
              <a:t> tai </a:t>
            </a:r>
            <a:r>
              <a:rPr lang="en-GB" sz="2300" dirty="0" err="1">
                <a:solidFill>
                  <a:schemeClr val="tx1">
                    <a:lumMod val="65000"/>
                    <a:lumOff val="35000"/>
                  </a:schemeClr>
                </a:solidFill>
                <a:latin typeface="Roboto" panose="02000000000000000000" pitchFamily="2" charset="0"/>
              </a:rPr>
              <a:t>sitä</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ei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näytetä</a:t>
            </a:r>
            <a:r>
              <a:rPr lang="en-GB" sz="2300" dirty="0">
                <a:solidFill>
                  <a:schemeClr val="tx1">
                    <a:lumMod val="65000"/>
                    <a:lumOff val="35000"/>
                  </a:schemeClr>
                </a:solidFill>
                <a:latin typeface="Roboto" panose="02000000000000000000" pitchFamily="2" charset="0"/>
              </a:rPr>
              <a:t>.</a:t>
            </a:r>
          </a:p>
          <a:p>
            <a:endParaRPr lang="en-GB" sz="2300" dirty="0">
              <a:solidFill>
                <a:schemeClr val="tx1">
                  <a:lumMod val="65000"/>
                  <a:lumOff val="35000"/>
                </a:schemeClr>
              </a:solidFill>
              <a:latin typeface="Roboto" panose="02000000000000000000" pitchFamily="2" charset="0"/>
            </a:endParaRPr>
          </a:p>
          <a:p>
            <a:r>
              <a:rPr lang="en-GB" sz="2300" dirty="0" err="1">
                <a:solidFill>
                  <a:schemeClr val="tx1">
                    <a:lumMod val="65000"/>
                    <a:lumOff val="35000"/>
                  </a:schemeClr>
                </a:solidFill>
                <a:latin typeface="Roboto" panose="02000000000000000000" pitchFamily="2" charset="0"/>
              </a:rPr>
              <a:t>Kaikki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tulokset</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auttavat</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kuitenkin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löytämään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elintärkeitä</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tietoja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kliinistä</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päätöksentekoa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varten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minkä</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vuoksi</a:t>
            </a:r>
            <a:r>
              <a:rPr lang="en-GB" sz="2300" dirty="0">
                <a:solidFill>
                  <a:schemeClr val="tx1">
                    <a:lumMod val="65000"/>
                    <a:lumOff val="35000"/>
                  </a:schemeClr>
                </a:solidFill>
                <a:latin typeface="Roboto" panose="02000000000000000000" pitchFamily="2" charset="0"/>
              </a:rPr>
              <a:t> ne </a:t>
            </a:r>
            <a:r>
              <a:rPr lang="en-GB" sz="2300" dirty="0" err="1">
                <a:solidFill>
                  <a:schemeClr val="tx1">
                    <a:lumMod val="65000"/>
                    <a:lumOff val="35000"/>
                  </a:schemeClr>
                </a:solidFill>
                <a:latin typeface="Roboto" panose="02000000000000000000" pitchFamily="2" charset="0"/>
              </a:rPr>
              <a:t>ovat</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kliinisesti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merkityksellisiä</a:t>
            </a:r>
            <a:r>
              <a:rPr lang="en-GB" sz="2300" dirty="0">
                <a:solidFill>
                  <a:schemeClr val="tx1">
                    <a:lumMod val="65000"/>
                    <a:lumOff val="35000"/>
                  </a:schemeClr>
                </a:solidFill>
                <a:latin typeface="Roboto" panose="02000000000000000000" pitchFamily="2" charset="0"/>
              </a:rPr>
              <a:t>.</a:t>
            </a:r>
          </a:p>
          <a:p>
            <a:endParaRPr lang="en-GB" sz="2300" dirty="0">
              <a:solidFill>
                <a:schemeClr val="tx1">
                  <a:lumMod val="65000"/>
                  <a:lumOff val="35000"/>
                </a:schemeClr>
              </a:solidFill>
              <a:latin typeface="Roboto" panose="02000000000000000000" pitchFamily="2" charset="0"/>
            </a:endParaRPr>
          </a:p>
          <a:p>
            <a:endParaRPr lang="en-GB" sz="24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298451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4" name="Rectangle 3">
            <a:extLst>
              <a:ext uri="{FF2B5EF4-FFF2-40B4-BE49-F238E27FC236}">
                <a16:creationId xmlns:a16="http://schemas.microsoft.com/office/drawing/2014/main" id="{31CF265C-5702-9E41-B739-2041CD7F35AF}"/>
              </a:ext>
            </a:extLst>
          </p:cNvPr>
          <p:cNvSpPr/>
          <p:nvPr/>
        </p:nvSpPr>
        <p:spPr>
          <a:xfrm>
            <a:off x="832334" y="857143"/>
            <a:ext cx="6273003" cy="1354217"/>
          </a:xfrm>
          <a:prstGeom prst="rect">
            <a:avLst/>
          </a:prstGeom>
        </p:spPr>
        <p:txBody>
          <a:bodyPr wrap="square">
            <a:spAutoFit/>
          </a:bodyPr>
          <a:lstStyle/>
          <a:p>
            <a:r>
              <a:rPr lang="en-GB" sz="5400" dirty="0">
                <a:solidFill>
                  <a:schemeClr val="accent1">
                    <a:lumMod val="50000"/>
                  </a:schemeClr>
                </a:solidFill>
                <a:latin typeface="Roboto" panose="02000000000000000000" pitchFamily="2" charset="0"/>
              </a:rPr>
              <a:t>EUPROMS-</a:t>
            </a:r>
            <a:r>
              <a:rPr lang="en-GB" sz="5400" dirty="0" err="1">
                <a:solidFill>
                  <a:schemeClr val="accent1">
                    <a:lumMod val="50000"/>
                  </a:schemeClr>
                </a:solidFill>
                <a:latin typeface="Roboto" panose="02000000000000000000" pitchFamily="2" charset="0"/>
              </a:rPr>
              <a:t>tutkimus</a:t>
            </a:r>
            <a:endParaRPr lang="en-GB" sz="5400" dirty="0">
              <a:solidFill>
                <a:schemeClr val="accent1">
                  <a:lumMod val="50000"/>
                </a:schemeClr>
              </a:solidFill>
              <a:latin typeface="Roboto" panose="02000000000000000000" pitchFamily="2" charset="0"/>
            </a:endParaRPr>
          </a:p>
          <a:p>
            <a:r>
              <a:rPr lang="en-GB" sz="2800" dirty="0" err="1">
                <a:latin typeface="Roboto" panose="02000000000000000000" pitchFamily="2" charset="0"/>
              </a:rPr>
              <a:t>Tulokset</a:t>
            </a:r>
            <a:r>
              <a:rPr lang="en-GB" sz="2800" dirty="0">
                <a:latin typeface="Roboto" panose="02000000000000000000" pitchFamily="2" charset="0"/>
              </a:rPr>
              <a:t>: </a:t>
            </a:r>
            <a:r>
              <a:rPr lang="en-GB" sz="2800" dirty="0" err="1">
                <a:latin typeface="Roboto" panose="02000000000000000000" pitchFamily="2" charset="0"/>
              </a:rPr>
              <a:t>yleinen</a:t>
            </a:r>
            <a:r>
              <a:rPr lang="en-GB" sz="2800" dirty="0">
                <a:latin typeface="Roboto" panose="02000000000000000000" pitchFamily="2" charset="0"/>
              </a:rPr>
              <a:t> </a:t>
            </a:r>
            <a:r>
              <a:rPr lang="en-GB" sz="2800" dirty="0" err="1">
                <a:latin typeface="Roboto" panose="02000000000000000000" pitchFamily="2" charset="0"/>
              </a:rPr>
              <a:t>elämänlaatu</a:t>
            </a:r>
            <a:endParaRPr lang="en-GB" sz="2800" dirty="0">
              <a:latin typeface="Roboto" panose="02000000000000000000" pitchFamily="2" charset="0"/>
            </a:endParaRPr>
          </a:p>
        </p:txBody>
      </p:sp>
    </p:spTree>
    <p:extLst>
      <p:ext uri="{BB962C8B-B14F-4D97-AF65-F5344CB8AC3E}">
        <p14:creationId xmlns:p14="http://schemas.microsoft.com/office/powerpoint/2010/main" val="2740666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AA2CE10B-1EA2-9946-A49D-41FF661EB7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3644" y="1543987"/>
            <a:ext cx="9544711" cy="3093803"/>
          </a:xfrm>
          <a:prstGeom prst="rect">
            <a:avLst/>
          </a:prstGeom>
        </p:spPr>
      </p:pic>
    </p:spTree>
    <p:extLst>
      <p:ext uri="{BB962C8B-B14F-4D97-AF65-F5344CB8AC3E}">
        <p14:creationId xmlns:p14="http://schemas.microsoft.com/office/powerpoint/2010/main" val="1016995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26E3BB08-DD67-2549-9E36-104D3E1001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4184" y="1057465"/>
            <a:ext cx="9357074" cy="4743069"/>
          </a:xfrm>
          <a:prstGeom prst="rect">
            <a:avLst/>
          </a:prstGeom>
        </p:spPr>
      </p:pic>
    </p:spTree>
    <p:extLst>
      <p:ext uri="{BB962C8B-B14F-4D97-AF65-F5344CB8AC3E}">
        <p14:creationId xmlns:p14="http://schemas.microsoft.com/office/powerpoint/2010/main" val="447783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984738" y="180753"/>
            <a:ext cx="10858152"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a:t>
            </a:r>
            <a:r>
              <a:rPr lang="en-GB" sz="5400" dirty="0" err="1">
                <a:solidFill>
                  <a:schemeClr val="accent1">
                    <a:lumMod val="50000"/>
                  </a:schemeClr>
                </a:solidFill>
                <a:latin typeface="Roboto" panose="02000000000000000000" pitchFamily="2" charset="0"/>
              </a:rPr>
              <a:t>tutkimus</a:t>
            </a:r>
            <a:endParaRPr lang="en-GB" sz="5400" dirty="0">
              <a:solidFill>
                <a:schemeClr val="accent1">
                  <a:lumMod val="50000"/>
                </a:schemeClr>
              </a:solidFill>
              <a:latin typeface="Roboto" panose="02000000000000000000" pitchFamily="2" charset="0"/>
            </a:endParaRPr>
          </a:p>
          <a:p>
            <a:r>
              <a:rPr lang="en-GB" sz="2800" dirty="0" err="1">
                <a:latin typeface="Roboto" panose="02000000000000000000" pitchFamily="2" charset="0"/>
              </a:rPr>
              <a:t>Tulokset</a:t>
            </a:r>
            <a:r>
              <a:rPr lang="en-GB" sz="2800" dirty="0">
                <a:latin typeface="Roboto" panose="02000000000000000000" pitchFamily="2" charset="0"/>
              </a:rPr>
              <a:t>: </a:t>
            </a:r>
            <a:r>
              <a:rPr lang="en-GB" sz="2800" dirty="0" err="1">
                <a:latin typeface="Roboto" panose="02000000000000000000" pitchFamily="2" charset="0"/>
              </a:rPr>
              <a:t>epämukavuus</a:t>
            </a:r>
            <a:r>
              <a:rPr lang="en-GB" sz="2800" dirty="0">
                <a:latin typeface="Roboto" panose="02000000000000000000" pitchFamily="2" charset="0"/>
              </a:rPr>
              <a:t>, </a:t>
            </a:r>
            <a:r>
              <a:rPr lang="en-GB" sz="2800" dirty="0" err="1">
                <a:latin typeface="Roboto" panose="02000000000000000000" pitchFamily="2" charset="0"/>
              </a:rPr>
              <a:t>väsymys</a:t>
            </a:r>
            <a:r>
              <a:rPr lang="en-GB" sz="2800" dirty="0">
                <a:latin typeface="Roboto" panose="02000000000000000000" pitchFamily="2" charset="0"/>
              </a:rPr>
              <a:t>, </a:t>
            </a:r>
            <a:r>
              <a:rPr lang="en-GB" sz="2800" dirty="0" err="1">
                <a:latin typeface="Roboto" panose="02000000000000000000" pitchFamily="2" charset="0"/>
              </a:rPr>
              <a:t>unettomuus</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3664511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002B1BEC-6632-5A4B-B11E-25DA49FF5A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1852" y="1170534"/>
            <a:ext cx="9128295" cy="4516932"/>
          </a:xfrm>
          <a:prstGeom prst="rect">
            <a:avLst/>
          </a:prstGeom>
        </p:spPr>
      </p:pic>
    </p:spTree>
    <p:extLst>
      <p:ext uri="{BB962C8B-B14F-4D97-AF65-F5344CB8AC3E}">
        <p14:creationId xmlns:p14="http://schemas.microsoft.com/office/powerpoint/2010/main" val="2798432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6B5B4B37-B48B-B240-9FFE-E3DD0F725A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2665" y="1086424"/>
            <a:ext cx="9385624" cy="4385352"/>
          </a:xfrm>
          <a:prstGeom prst="rect">
            <a:avLst/>
          </a:prstGeom>
        </p:spPr>
      </p:pic>
    </p:spTree>
    <p:extLst>
      <p:ext uri="{BB962C8B-B14F-4D97-AF65-F5344CB8AC3E}">
        <p14:creationId xmlns:p14="http://schemas.microsoft.com/office/powerpoint/2010/main" val="3468299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9" y="187036"/>
            <a:ext cx="7092686" cy="830997"/>
          </a:xfrm>
          <a:prstGeom prst="rect">
            <a:avLst/>
          </a:prstGeom>
          <a:noFill/>
        </p:spPr>
        <p:txBody>
          <a:bodyPr wrap="square" rtlCol="0">
            <a:spAutoFit/>
          </a:bodyPr>
          <a:lstStyle/>
          <a:p>
            <a:pPr algn="ctr"/>
            <a:r>
              <a:rPr lang="en-US" sz="4600" dirty="0" err="1">
                <a:solidFill>
                  <a:srgbClr val="757070"/>
                </a:solidFill>
                <a:latin typeface="Roboto" panose="02000000000000000000" pitchFamily="2" charset="0"/>
                <a:ea typeface="Roboto" panose="02000000000000000000" pitchFamily="2" charset="0"/>
                <a:cs typeface="Apercu Regular"/>
              </a:rPr>
              <a:t>Tietoa</a:t>
            </a:r>
            <a:r>
              <a:rPr lang="en-US" sz="4600" dirty="0">
                <a:solidFill>
                  <a:srgbClr val="757070"/>
                </a:solidFill>
                <a:latin typeface="Roboto" panose="02000000000000000000" pitchFamily="2" charset="0"/>
                <a:ea typeface="Roboto" panose="02000000000000000000" pitchFamily="2" charset="0"/>
                <a:cs typeface="Apercu Regular"/>
              </a:rPr>
              <a:t> </a:t>
            </a:r>
            <a:r>
              <a:rPr lang="en-US" sz="4600" dirty="0" err="1">
                <a:solidFill>
                  <a:srgbClr val="757070"/>
                </a:solidFill>
                <a:latin typeface="Roboto" panose="02000000000000000000" pitchFamily="2" charset="0"/>
                <a:ea typeface="Roboto" panose="02000000000000000000" pitchFamily="2" charset="0"/>
                <a:cs typeface="Apercu Regular"/>
              </a:rPr>
              <a:t>tästä</a:t>
            </a:r>
            <a:r>
              <a:rPr lang="en-US" sz="4600" dirty="0">
                <a:solidFill>
                  <a:srgbClr val="757070"/>
                </a:solidFill>
                <a:latin typeface="Roboto" panose="02000000000000000000" pitchFamily="2" charset="0"/>
                <a:ea typeface="Roboto" panose="02000000000000000000" pitchFamily="2" charset="0"/>
                <a:cs typeface="Apercu Regular"/>
              </a:rPr>
              <a:t> </a:t>
            </a:r>
            <a:r>
              <a:rPr lang="en-US" sz="4600" dirty="0" err="1">
                <a:solidFill>
                  <a:srgbClr val="757070"/>
                </a:solidFill>
                <a:latin typeface="Roboto" panose="02000000000000000000" pitchFamily="2" charset="0"/>
                <a:ea typeface="Roboto" panose="02000000000000000000" pitchFamily="2" charset="0"/>
                <a:cs typeface="Apercu Regular"/>
              </a:rPr>
              <a:t>esityksestä</a:t>
            </a:r>
            <a:endParaRPr lang="en-US" sz="4600" dirty="0">
              <a:solidFill>
                <a:srgbClr val="757070"/>
              </a:solidFill>
              <a:latin typeface="Roboto" panose="02000000000000000000" pitchFamily="2" charset="0"/>
              <a:ea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2569934"/>
          </a:xfrm>
          <a:prstGeom prst="rect">
            <a:avLst/>
          </a:prstGeom>
          <a:noFill/>
        </p:spPr>
        <p:txBody>
          <a:bodyPr wrap="square" rtlCol="0">
            <a:spAutoFit/>
          </a:bodyPr>
          <a:lstStyle/>
          <a:p>
            <a:r>
              <a:rPr lang="en-GB" sz="2300" dirty="0" err="1">
                <a:solidFill>
                  <a:schemeClr val="tx1">
                    <a:lumMod val="65000"/>
                    <a:lumOff val="35000"/>
                  </a:schemeClr>
                </a:solidFill>
                <a:latin typeface="Roboto" panose="02000000000000000000" pitchFamily="2" charset="0"/>
                <a:ea typeface="Roboto" panose="02000000000000000000" pitchFamily="2" charset="0"/>
              </a:rPr>
              <a:t>Tämä</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esitys</a:t>
            </a:r>
            <a:r>
              <a:rPr lang="en-GB" sz="2300" dirty="0">
                <a:solidFill>
                  <a:schemeClr val="tx1">
                    <a:lumMod val="65000"/>
                    <a:lumOff val="35000"/>
                  </a:schemeClr>
                </a:solidFill>
                <a:latin typeface="Roboto" panose="02000000000000000000" pitchFamily="2" charset="0"/>
                <a:ea typeface="Roboto" panose="02000000000000000000" pitchFamily="2" charset="0"/>
              </a:rPr>
              <a:t> on </a:t>
            </a:r>
            <a:r>
              <a:rPr lang="en-GB" sz="2300" dirty="0" err="1">
                <a:solidFill>
                  <a:schemeClr val="tx1">
                    <a:lumMod val="65000"/>
                    <a:lumOff val="35000"/>
                  </a:schemeClr>
                </a:solidFill>
                <a:latin typeface="Roboto" panose="02000000000000000000" pitchFamily="2" charset="0"/>
                <a:ea typeface="Roboto" panose="02000000000000000000" pitchFamily="2" charset="0"/>
              </a:rPr>
              <a:t>eturauhassyöpäpotilasryhmille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ja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suurelle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yleisölle</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err="1">
                <a:solidFill>
                  <a:schemeClr val="tx1">
                    <a:lumMod val="65000"/>
                    <a:lumOff val="35000"/>
                  </a:schemeClr>
                </a:solidFill>
                <a:latin typeface="Roboto" panose="02000000000000000000" pitchFamily="2" charset="0"/>
                <a:ea typeface="Roboto" panose="02000000000000000000" pitchFamily="2" charset="0"/>
              </a:rPr>
              <a:t>Voit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vapaasti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julkaista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tuloksia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ilman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lupaa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mutta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muista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aina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merkitä</a:t>
            </a:r>
            <a:r>
              <a:rPr lang="en-GB" sz="2300" dirty="0">
                <a:solidFill>
                  <a:schemeClr val="tx1">
                    <a:lumMod val="65000"/>
                    <a:lumOff val="35000"/>
                  </a:schemeClr>
                </a:solidFill>
                <a:latin typeface="Roboto" panose="02000000000000000000" pitchFamily="2" charset="0"/>
                <a:ea typeface="Roboto" panose="02000000000000000000" pitchFamily="2" charset="0"/>
              </a:rPr>
              <a:t>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r>
              <a:rPr lang="en-GB" sz="2300" dirty="0">
                <a:solidFill>
                  <a:schemeClr val="tx1">
                    <a:lumMod val="65000"/>
                    <a:lumOff val="35000"/>
                  </a:schemeClr>
                </a:solidFill>
                <a:latin typeface="Roboto" panose="02000000000000000000" pitchFamily="2" charset="0"/>
                <a:ea typeface="Roboto" panose="02000000000000000000" pitchFamily="2" charset="0"/>
              </a:rPr>
              <a:t> EUPROMS -</a:t>
            </a:r>
            <a:r>
              <a:rPr lang="en-GB" sz="2300" dirty="0" err="1">
                <a:solidFill>
                  <a:schemeClr val="tx1">
                    <a:lumMod val="65000"/>
                    <a:lumOff val="35000"/>
                  </a:schemeClr>
                </a:solidFill>
                <a:latin typeface="Roboto" panose="02000000000000000000" pitchFamily="2" charset="0"/>
                <a:ea typeface="Roboto" panose="02000000000000000000" pitchFamily="2" charset="0"/>
              </a:rPr>
              <a:t>tutkimus</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lähteeksi</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Jos </a:t>
            </a:r>
            <a:r>
              <a:rPr lang="en-GB" sz="2300" dirty="0" err="1">
                <a:solidFill>
                  <a:schemeClr val="tx1">
                    <a:lumMod val="65000"/>
                    <a:lumOff val="35000"/>
                  </a:schemeClr>
                </a:solidFill>
                <a:latin typeface="Roboto" panose="02000000000000000000" pitchFamily="2" charset="0"/>
                <a:ea typeface="Roboto" panose="02000000000000000000" pitchFamily="2" charset="0"/>
              </a:rPr>
              <a:t>kopioit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kaavioita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niiden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lähteeksi</a:t>
            </a:r>
            <a:r>
              <a:rPr lang="en-GB" sz="2300" dirty="0">
                <a:solidFill>
                  <a:schemeClr val="tx1">
                    <a:lumMod val="65000"/>
                    <a:lumOff val="35000"/>
                  </a:schemeClr>
                </a:solidFill>
                <a:latin typeface="Roboto" panose="02000000000000000000" pitchFamily="2" charset="0"/>
                <a:ea typeface="Roboto" panose="02000000000000000000" pitchFamily="2" charset="0"/>
              </a:rPr>
              <a:t> on </a:t>
            </a:r>
            <a:r>
              <a:rPr lang="en-GB" sz="2300" dirty="0" err="1">
                <a:solidFill>
                  <a:schemeClr val="tx1">
                    <a:lumMod val="65000"/>
                    <a:lumOff val="35000"/>
                  </a:schemeClr>
                </a:solidFill>
                <a:latin typeface="Roboto" panose="02000000000000000000" pitchFamily="2" charset="0"/>
                <a:ea typeface="Roboto" panose="02000000000000000000" pitchFamily="2" charset="0"/>
              </a:rPr>
              <a:t>merkittävä</a:t>
            </a:r>
            <a:r>
              <a:rPr lang="en-GB" sz="2300" dirty="0">
                <a:solidFill>
                  <a:schemeClr val="tx1">
                    <a:lumMod val="65000"/>
                    <a:lumOff val="35000"/>
                  </a:schemeClr>
                </a:solidFill>
                <a:latin typeface="Roboto" panose="02000000000000000000" pitchFamily="2" charset="0"/>
                <a:ea typeface="Roboto" panose="02000000000000000000" pitchFamily="2" charset="0"/>
              </a:rPr>
              <a:t>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r>
              <a:rPr lang="en-GB" sz="2300" dirty="0">
                <a:solidFill>
                  <a:schemeClr val="tx1">
                    <a:lumMod val="65000"/>
                    <a:lumOff val="35000"/>
                  </a:schemeClr>
                </a:solidFill>
                <a:latin typeface="Roboto" panose="02000000000000000000" pitchFamily="2" charset="0"/>
                <a:ea typeface="Roboto" panose="02000000000000000000" pitchFamily="2" charset="0"/>
              </a:rPr>
              <a:t> EUPROMS -</a:t>
            </a:r>
            <a:r>
              <a:rPr lang="en-GB" sz="2300" dirty="0" err="1">
                <a:solidFill>
                  <a:schemeClr val="tx1">
                    <a:lumMod val="65000"/>
                    <a:lumOff val="35000"/>
                  </a:schemeClr>
                </a:solidFill>
                <a:latin typeface="Roboto" panose="02000000000000000000" pitchFamily="2" charset="0"/>
                <a:ea typeface="Roboto" panose="02000000000000000000" pitchFamily="2" charset="0"/>
              </a:rPr>
              <a:t>tutkimus</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30171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6197711E-8F68-F449-89D7-95A7231DA4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7980" y="1077938"/>
            <a:ext cx="9030567" cy="4702123"/>
          </a:xfrm>
          <a:prstGeom prst="rect">
            <a:avLst/>
          </a:prstGeom>
        </p:spPr>
      </p:pic>
    </p:spTree>
    <p:extLst>
      <p:ext uri="{BB962C8B-B14F-4D97-AF65-F5344CB8AC3E}">
        <p14:creationId xmlns:p14="http://schemas.microsoft.com/office/powerpoint/2010/main" val="983718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a:t>
            </a:r>
            <a:r>
              <a:rPr lang="en-GB" sz="5400" dirty="0" err="1">
                <a:solidFill>
                  <a:schemeClr val="accent1">
                    <a:lumMod val="50000"/>
                  </a:schemeClr>
                </a:solidFill>
                <a:latin typeface="Roboto" panose="02000000000000000000" pitchFamily="2" charset="0"/>
              </a:rPr>
              <a:t>tutkimus</a:t>
            </a:r>
            <a:endParaRPr lang="en-GB" sz="5400" dirty="0">
              <a:solidFill>
                <a:schemeClr val="accent1">
                  <a:lumMod val="50000"/>
                </a:schemeClr>
              </a:solidFill>
              <a:latin typeface="Roboto" panose="02000000000000000000" pitchFamily="2" charset="0"/>
            </a:endParaRPr>
          </a:p>
          <a:p>
            <a:r>
              <a:rPr lang="en-GB" sz="2800" dirty="0" err="1">
                <a:latin typeface="Roboto" panose="02000000000000000000" pitchFamily="2" charset="0"/>
              </a:rPr>
              <a:t>Tulokset</a:t>
            </a:r>
            <a:r>
              <a:rPr lang="en-GB" sz="2800" dirty="0">
                <a:latin typeface="Roboto" panose="02000000000000000000" pitchFamily="2" charset="0"/>
              </a:rPr>
              <a:t>: </a:t>
            </a:r>
            <a:r>
              <a:rPr lang="en-GB" sz="2800" dirty="0" err="1">
                <a:latin typeface="Roboto" panose="02000000000000000000" pitchFamily="2" charset="0"/>
              </a:rPr>
              <a:t>mielenterveys</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1461296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FBA654B6-04E5-6A4C-9B5A-FE2C11C8CE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8521" y="457200"/>
            <a:ext cx="7628666" cy="6155544"/>
          </a:xfrm>
          <a:prstGeom prst="rect">
            <a:avLst/>
          </a:prstGeom>
        </p:spPr>
      </p:pic>
    </p:spTree>
    <p:extLst>
      <p:ext uri="{BB962C8B-B14F-4D97-AF65-F5344CB8AC3E}">
        <p14:creationId xmlns:p14="http://schemas.microsoft.com/office/powerpoint/2010/main" val="827728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D9856188-18BC-7C4D-B5C9-A7441A654D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959" y="628650"/>
            <a:ext cx="7670350" cy="5832111"/>
          </a:xfrm>
          <a:prstGeom prst="rect">
            <a:avLst/>
          </a:prstGeom>
        </p:spPr>
      </p:pic>
    </p:spTree>
    <p:extLst>
      <p:ext uri="{BB962C8B-B14F-4D97-AF65-F5344CB8AC3E}">
        <p14:creationId xmlns:p14="http://schemas.microsoft.com/office/powerpoint/2010/main" val="4272266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EB2DE619-8487-7048-BF12-34EA27ED13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3641" y="823585"/>
            <a:ext cx="8445916" cy="5067550"/>
          </a:xfrm>
          <a:prstGeom prst="rect">
            <a:avLst/>
          </a:prstGeom>
        </p:spPr>
      </p:pic>
    </p:spTree>
    <p:extLst>
      <p:ext uri="{BB962C8B-B14F-4D97-AF65-F5344CB8AC3E}">
        <p14:creationId xmlns:p14="http://schemas.microsoft.com/office/powerpoint/2010/main" val="3548446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F3B0D400-322F-F243-B938-3DE808A9C7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9706" y="1079344"/>
            <a:ext cx="8763990" cy="4699312"/>
          </a:xfrm>
          <a:prstGeom prst="rect">
            <a:avLst/>
          </a:prstGeom>
        </p:spPr>
      </p:pic>
    </p:spTree>
    <p:extLst>
      <p:ext uri="{BB962C8B-B14F-4D97-AF65-F5344CB8AC3E}">
        <p14:creationId xmlns:p14="http://schemas.microsoft.com/office/powerpoint/2010/main" val="603993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a:t>
            </a:r>
            <a:r>
              <a:rPr lang="en-GB" sz="5400" dirty="0" err="1">
                <a:solidFill>
                  <a:schemeClr val="accent1">
                    <a:lumMod val="50000"/>
                  </a:schemeClr>
                </a:solidFill>
                <a:latin typeface="Roboto" panose="02000000000000000000" pitchFamily="2" charset="0"/>
              </a:rPr>
              <a:t>tutkimus</a:t>
            </a:r>
            <a:endParaRPr lang="en-GB" dirty="0">
              <a:latin typeface="Roboto" panose="02000000000000000000" pitchFamily="2" charset="0"/>
            </a:endParaRPr>
          </a:p>
          <a:p>
            <a:r>
              <a:rPr lang="en-GB" sz="2800" dirty="0" err="1">
                <a:latin typeface="Roboto" panose="02000000000000000000" pitchFamily="2" charset="0"/>
              </a:rPr>
              <a:t>Tulokset</a:t>
            </a:r>
            <a:r>
              <a:rPr lang="en-GB" sz="2800" dirty="0">
                <a:latin typeface="Roboto" panose="02000000000000000000" pitchFamily="2" charset="0"/>
              </a:rPr>
              <a:t>: </a:t>
            </a:r>
            <a:r>
              <a:rPr lang="en-GB" sz="2800" dirty="0" err="1">
                <a:latin typeface="Roboto" panose="02000000000000000000" pitchFamily="2" charset="0"/>
              </a:rPr>
              <a:t>sukupuolitoiminnot</a:t>
            </a:r>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220405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05FBF95D-6C04-7042-954B-9D774DFDBC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4009" y="774811"/>
            <a:ext cx="8632044" cy="5223875"/>
          </a:xfrm>
          <a:prstGeom prst="rect">
            <a:avLst/>
          </a:prstGeom>
        </p:spPr>
      </p:pic>
    </p:spTree>
    <p:extLst>
      <p:ext uri="{BB962C8B-B14F-4D97-AF65-F5344CB8AC3E}">
        <p14:creationId xmlns:p14="http://schemas.microsoft.com/office/powerpoint/2010/main" val="14195235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B6F41AD4-D579-DD4F-9853-3B61870A8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9952" y="554637"/>
            <a:ext cx="8690605" cy="5618926"/>
          </a:xfrm>
          <a:prstGeom prst="rect">
            <a:avLst/>
          </a:prstGeom>
        </p:spPr>
      </p:pic>
    </p:spTree>
    <p:extLst>
      <p:ext uri="{BB962C8B-B14F-4D97-AF65-F5344CB8AC3E}">
        <p14:creationId xmlns:p14="http://schemas.microsoft.com/office/powerpoint/2010/main" val="1118225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29C02053-1269-FD43-8207-1CC37E6CF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8979" y="890081"/>
            <a:ext cx="9029492" cy="4639291"/>
          </a:xfrm>
          <a:prstGeom prst="rect">
            <a:avLst/>
          </a:prstGeom>
        </p:spPr>
      </p:pic>
    </p:spTree>
    <p:extLst>
      <p:ext uri="{BB962C8B-B14F-4D97-AF65-F5344CB8AC3E}">
        <p14:creationId xmlns:p14="http://schemas.microsoft.com/office/powerpoint/2010/main" val="2468685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43711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200"/>
              </a:spcAft>
            </a:pPr>
            <a:br>
              <a:rPr lang="en-GB" dirty="0">
                <a:latin typeface="Roboto" panose="02000000000000000000" pitchFamily="2" charset="0"/>
                <a:ea typeface="Roboto" panose="02000000000000000000" pitchFamily="2" charset="0"/>
              </a:rPr>
            </a:br>
            <a:r>
              <a:rPr lang="en-GB" sz="5400" dirty="0">
                <a:solidFill>
                  <a:schemeClr val="accent1">
                    <a:lumMod val="50000"/>
                  </a:schemeClr>
                </a:solidFill>
                <a:latin typeface="Roboto" panose="02000000000000000000" pitchFamily="2" charset="0"/>
                <a:ea typeface="Roboto" panose="02000000000000000000" pitchFamily="2" charset="0"/>
              </a:rPr>
              <a:t>EUPROMS-</a:t>
            </a:r>
            <a:r>
              <a:rPr lang="en-GB" sz="5400" dirty="0" err="1">
                <a:solidFill>
                  <a:schemeClr val="accent1">
                    <a:lumMod val="50000"/>
                  </a:schemeClr>
                </a:solidFill>
                <a:latin typeface="Roboto" panose="02000000000000000000" pitchFamily="2" charset="0"/>
                <a:ea typeface="Roboto" panose="02000000000000000000" pitchFamily="2" charset="0"/>
              </a:rPr>
              <a:t>tutkimus</a:t>
            </a:r>
            <a:endParaRPr lang="en-GB" sz="5400" dirty="0">
              <a:solidFill>
                <a:schemeClr val="accent1">
                  <a:lumMod val="50000"/>
                </a:schemeClr>
              </a:solidFill>
              <a:latin typeface="Roboto" panose="02000000000000000000" pitchFamily="2" charset="0"/>
              <a:ea typeface="Roboto" panose="02000000000000000000" pitchFamily="2" charset="0"/>
            </a:endParaRPr>
          </a:p>
          <a:p>
            <a:pPr>
              <a:spcAft>
                <a:spcPts val="1200"/>
              </a:spcAft>
            </a:pPr>
            <a:r>
              <a:rPr lang="en-GB" sz="2800" dirty="0" err="1">
                <a:latin typeface="Roboto" panose="02000000000000000000" pitchFamily="2" charset="0"/>
                <a:ea typeface="Roboto" panose="02000000000000000000" pitchFamily="2" charset="0"/>
              </a:rPr>
              <a:t>Taustatietoja</a:t>
            </a:r>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78427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18170D45-F8ED-1C43-A68F-576CDDCF77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715" y="597079"/>
            <a:ext cx="7639600" cy="5663841"/>
          </a:xfrm>
          <a:prstGeom prst="rect">
            <a:avLst/>
          </a:prstGeom>
        </p:spPr>
      </p:pic>
    </p:spTree>
    <p:extLst>
      <p:ext uri="{BB962C8B-B14F-4D97-AF65-F5344CB8AC3E}">
        <p14:creationId xmlns:p14="http://schemas.microsoft.com/office/powerpoint/2010/main" val="2523137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1EBA4B5A-398F-8B4D-AE78-9F01C3DAC5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272" y="1971723"/>
            <a:ext cx="9554148" cy="2322646"/>
          </a:xfrm>
          <a:prstGeom prst="rect">
            <a:avLst/>
          </a:prstGeom>
        </p:spPr>
      </p:pic>
    </p:spTree>
    <p:extLst>
      <p:ext uri="{BB962C8B-B14F-4D97-AF65-F5344CB8AC3E}">
        <p14:creationId xmlns:p14="http://schemas.microsoft.com/office/powerpoint/2010/main" val="3680261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a:t>
            </a:r>
            <a:r>
              <a:rPr lang="en-GB" sz="5400" dirty="0" err="1">
                <a:solidFill>
                  <a:schemeClr val="accent1">
                    <a:lumMod val="50000"/>
                  </a:schemeClr>
                </a:solidFill>
                <a:latin typeface="Roboto" panose="02000000000000000000" pitchFamily="2" charset="0"/>
              </a:rPr>
              <a:t>tutkimus</a:t>
            </a:r>
            <a:endParaRPr lang="en-GB" sz="5400" dirty="0">
              <a:solidFill>
                <a:schemeClr val="accent1">
                  <a:lumMod val="50000"/>
                </a:schemeClr>
              </a:solidFill>
              <a:latin typeface="Roboto" panose="02000000000000000000" pitchFamily="2" charset="0"/>
            </a:endParaRPr>
          </a:p>
          <a:p>
            <a:r>
              <a:rPr lang="en-GB" sz="2800" dirty="0" err="1">
                <a:latin typeface="Roboto" panose="02000000000000000000" pitchFamily="2" charset="0"/>
              </a:rPr>
              <a:t>Tulokset</a:t>
            </a:r>
            <a:r>
              <a:rPr lang="en-GB" sz="2800" dirty="0">
                <a:latin typeface="Roboto" panose="02000000000000000000" pitchFamily="2" charset="0"/>
              </a:rPr>
              <a:t>: </a:t>
            </a:r>
            <a:r>
              <a:rPr lang="en-GB" sz="2800" dirty="0" err="1">
                <a:latin typeface="Roboto" panose="02000000000000000000" pitchFamily="2" charset="0"/>
              </a:rPr>
              <a:t>virtsankarkailu</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98113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3BBC743D-0B2A-7E46-8918-0EAF26E5F6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4006" y="530480"/>
            <a:ext cx="8774659" cy="5431211"/>
          </a:xfrm>
          <a:prstGeom prst="rect">
            <a:avLst/>
          </a:prstGeom>
        </p:spPr>
      </p:pic>
    </p:spTree>
    <p:extLst>
      <p:ext uri="{BB962C8B-B14F-4D97-AF65-F5344CB8AC3E}">
        <p14:creationId xmlns:p14="http://schemas.microsoft.com/office/powerpoint/2010/main" val="202938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15C61D4E-3DC0-7943-9A08-C08758B4AD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3945" y="923297"/>
            <a:ext cx="8519826" cy="5126585"/>
          </a:xfrm>
          <a:prstGeom prst="rect">
            <a:avLst/>
          </a:prstGeom>
        </p:spPr>
      </p:pic>
    </p:spTree>
    <p:extLst>
      <p:ext uri="{BB962C8B-B14F-4D97-AF65-F5344CB8AC3E}">
        <p14:creationId xmlns:p14="http://schemas.microsoft.com/office/powerpoint/2010/main" val="492344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C611AEE1-BC00-F543-A105-1D85656354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3840" y="939118"/>
            <a:ext cx="8474856" cy="4851124"/>
          </a:xfrm>
          <a:prstGeom prst="rect">
            <a:avLst/>
          </a:prstGeom>
        </p:spPr>
      </p:pic>
    </p:spTree>
    <p:extLst>
      <p:ext uri="{BB962C8B-B14F-4D97-AF65-F5344CB8AC3E}">
        <p14:creationId xmlns:p14="http://schemas.microsoft.com/office/powerpoint/2010/main" val="3450105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BB4DEA80-FE25-8A4F-9C28-F8085F3644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6524" y="1227403"/>
            <a:ext cx="8878951" cy="4194539"/>
          </a:xfrm>
          <a:prstGeom prst="rect">
            <a:avLst/>
          </a:prstGeom>
        </p:spPr>
      </p:pic>
    </p:spTree>
    <p:extLst>
      <p:ext uri="{BB962C8B-B14F-4D97-AF65-F5344CB8AC3E}">
        <p14:creationId xmlns:p14="http://schemas.microsoft.com/office/powerpoint/2010/main" val="10262774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4FEE0B66-DED1-EB42-BEDD-F7A0DFF326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3689" y="603250"/>
            <a:ext cx="7366000" cy="5651500"/>
          </a:xfrm>
          <a:prstGeom prst="rect">
            <a:avLst/>
          </a:prstGeom>
        </p:spPr>
      </p:pic>
    </p:spTree>
    <p:extLst>
      <p:ext uri="{BB962C8B-B14F-4D97-AF65-F5344CB8AC3E}">
        <p14:creationId xmlns:p14="http://schemas.microsoft.com/office/powerpoint/2010/main" val="3660636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a:t>
            </a:r>
            <a:r>
              <a:rPr lang="en-GB" sz="5400" dirty="0" err="1">
                <a:solidFill>
                  <a:schemeClr val="accent1">
                    <a:lumMod val="50000"/>
                  </a:schemeClr>
                </a:solidFill>
                <a:latin typeface="Roboto" panose="02000000000000000000" pitchFamily="2" charset="0"/>
              </a:rPr>
              <a:t>tutkimus</a:t>
            </a:r>
            <a:endParaRPr lang="en-GB" dirty="0">
              <a:latin typeface="Roboto" panose="02000000000000000000" pitchFamily="2" charset="0"/>
            </a:endParaRPr>
          </a:p>
          <a:p>
            <a:r>
              <a:rPr lang="en-GB" sz="2800" dirty="0" err="1">
                <a:latin typeface="Roboto" panose="02000000000000000000" pitchFamily="2" charset="0"/>
              </a:rPr>
              <a:t>Eteenpäin</a:t>
            </a:r>
            <a:r>
              <a:rPr lang="en-GB" sz="2800" dirty="0">
                <a:latin typeface="Roboto" panose="02000000000000000000" pitchFamily="2" charset="0"/>
              </a:rPr>
              <a:t> </a:t>
            </a:r>
            <a:r>
              <a:rPr lang="en-GB" sz="2800" dirty="0" err="1">
                <a:latin typeface="Roboto" panose="02000000000000000000" pitchFamily="2" charset="0"/>
              </a:rPr>
              <a:t>vietävät</a:t>
            </a:r>
            <a:r>
              <a:rPr lang="en-GB" sz="2800" dirty="0">
                <a:latin typeface="Roboto" panose="02000000000000000000" pitchFamily="2" charset="0"/>
              </a:rPr>
              <a:t> </a:t>
            </a:r>
            <a:r>
              <a:rPr lang="en-GB" sz="2800" dirty="0" err="1">
                <a:latin typeface="Roboto" panose="02000000000000000000" pitchFamily="2" charset="0"/>
              </a:rPr>
              <a:t>viestit</a:t>
            </a:r>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39694951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7457102" cy="800219"/>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Eteenpäin</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vietävät</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viestit</a:t>
            </a:r>
            <a:endParaRPr lang="en-US" sz="4600" dirty="0">
              <a:solidFill>
                <a:srgbClr val="757070"/>
              </a:solidFill>
              <a:latin typeface="Roboto" panose="02000000000000000000" pitchFamily="2" charset="0"/>
              <a:cs typeface="Apercu Regular"/>
            </a:endParaRPr>
          </a:p>
        </p:txBody>
      </p:sp>
      <p:pic>
        <p:nvPicPr>
          <p:cNvPr id="6" name="Picture 5">
            <a:extLst>
              <a:ext uri="{FF2B5EF4-FFF2-40B4-BE49-F238E27FC236}">
                <a16:creationId xmlns:a16="http://schemas.microsoft.com/office/drawing/2014/main" id="{9E9F002D-93A1-7C4D-8CFB-EF47D8839F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024" y="1488710"/>
            <a:ext cx="8878876" cy="4822148"/>
          </a:xfrm>
          <a:prstGeom prst="rect">
            <a:avLst/>
          </a:prstGeom>
        </p:spPr>
      </p:pic>
    </p:spTree>
    <p:extLst>
      <p:ext uri="{BB962C8B-B14F-4D97-AF65-F5344CB8AC3E}">
        <p14:creationId xmlns:p14="http://schemas.microsoft.com/office/powerpoint/2010/main" val="3880926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9" y="187036"/>
            <a:ext cx="7092686" cy="830997"/>
          </a:xfrm>
          <a:prstGeom prst="rect">
            <a:avLst/>
          </a:prstGeom>
          <a:noFill/>
        </p:spPr>
        <p:txBody>
          <a:bodyPr wrap="square" rtlCol="0">
            <a:spAutoFit/>
          </a:bodyPr>
          <a:lstStyle/>
          <a:p>
            <a:pPr algn="ctr"/>
            <a:r>
              <a:rPr lang="en-US" sz="4600" dirty="0">
                <a:solidFill>
                  <a:srgbClr val="757070"/>
                </a:solidFill>
                <a:latin typeface="Roboto" panose="02000000000000000000" pitchFamily="2" charset="0"/>
                <a:ea typeface="Roboto" panose="02000000000000000000" pitchFamily="2" charset="0"/>
                <a:cs typeface="Apercu Regular"/>
              </a:rPr>
              <a:t>EUPROMS </a:t>
            </a:r>
            <a:r>
              <a:rPr lang="en-US" sz="4600" dirty="0" err="1">
                <a:solidFill>
                  <a:srgbClr val="757070"/>
                </a:solidFill>
                <a:latin typeface="Roboto" panose="02000000000000000000" pitchFamily="2" charset="0"/>
                <a:ea typeface="Roboto" panose="02000000000000000000" pitchFamily="2" charset="0"/>
                <a:cs typeface="Apercu Regular"/>
              </a:rPr>
              <a:t>taustatietoja</a:t>
            </a:r>
            <a:r>
              <a:rPr lang="en-US" sz="4600" dirty="0">
                <a:solidFill>
                  <a:srgbClr val="757070"/>
                </a:solidFill>
                <a:latin typeface="Roboto" panose="02000000000000000000" pitchFamily="2" charset="0"/>
                <a:ea typeface="Roboto" panose="02000000000000000000" pitchFamily="2" charset="0"/>
                <a:cs typeface="Apercu Regular"/>
              </a:rPr>
              <a:t> 1</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612958"/>
            <a:ext cx="10555166" cy="5416868"/>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ea typeface="Roboto" panose="02000000000000000000" pitchFamily="2" charset="0"/>
              </a:rPr>
              <a:t>EUPROMS </a:t>
            </a:r>
            <a:r>
              <a:rPr lang="en-GB" sz="2300" dirty="0" err="1">
                <a:solidFill>
                  <a:schemeClr val="tx1">
                    <a:lumMod val="65000"/>
                    <a:lumOff val="35000"/>
                  </a:schemeClr>
                </a:solidFill>
                <a:latin typeface="Roboto" panose="02000000000000000000" pitchFamily="2" charset="0"/>
                <a:ea typeface="Roboto" panose="02000000000000000000" pitchFamily="2" charset="0"/>
              </a:rPr>
              <a:t>tulee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sanoista</a:t>
            </a:r>
            <a:r>
              <a:rPr lang="en-GB" sz="2300" dirty="0">
                <a:solidFill>
                  <a:schemeClr val="tx1">
                    <a:lumMod val="65000"/>
                    <a:lumOff val="35000"/>
                  </a:schemeClr>
                </a:solidFill>
                <a:latin typeface="Roboto" panose="02000000000000000000" pitchFamily="2" charset="0"/>
                <a:ea typeface="Roboto" panose="02000000000000000000" pitchFamily="2" charset="0"/>
              </a:rPr>
              <a:t>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r>
              <a:rPr lang="en-GB" sz="2300" dirty="0">
                <a:solidFill>
                  <a:schemeClr val="tx1">
                    <a:lumMod val="65000"/>
                    <a:lumOff val="35000"/>
                  </a:schemeClr>
                </a:solidFill>
                <a:latin typeface="Roboto" panose="02000000000000000000" pitchFamily="2" charset="0"/>
                <a:ea typeface="Roboto" panose="02000000000000000000" pitchFamily="2" charset="0"/>
              </a:rPr>
              <a:t> Patient Reported Outcome Study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potilaiden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raportoima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päätetapahtumatutkimus</a:t>
            </a:r>
            <a:r>
              <a:rPr lang="en-GB" sz="2300" dirty="0">
                <a:solidFill>
                  <a:schemeClr val="tx1">
                    <a:lumMod val="65000"/>
                    <a:lumOff val="35000"/>
                  </a:schemeClr>
                </a:solidFill>
                <a:latin typeface="Roboto" panose="02000000000000000000" pitchFamily="2" charset="0"/>
                <a:ea typeface="Roboto" panose="02000000000000000000" pitchFamily="2" charset="0"/>
              </a:rPr>
              <a:t>)</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Se on </a:t>
            </a:r>
            <a:r>
              <a:rPr lang="en-GB" sz="2300" dirty="0" err="1">
                <a:solidFill>
                  <a:schemeClr val="tx1">
                    <a:lumMod val="65000"/>
                    <a:lumOff val="35000"/>
                  </a:schemeClr>
                </a:solidFill>
                <a:latin typeface="Roboto" panose="02000000000000000000" pitchFamily="2" charset="0"/>
                <a:ea typeface="Roboto" panose="02000000000000000000" pitchFamily="2" charset="0"/>
              </a:rPr>
              <a:t>ensimmäinen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merkittävä</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potilaiden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itsensä</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suorittama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eturauhassyöpään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saadun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hoidon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jälkeinen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elämänlaatututkimus</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Se </a:t>
            </a:r>
            <a:r>
              <a:rPr lang="en-GB" sz="2300" dirty="0" err="1">
                <a:solidFill>
                  <a:schemeClr val="tx1">
                    <a:lumMod val="65000"/>
                    <a:lumOff val="35000"/>
                  </a:schemeClr>
                </a:solidFill>
                <a:latin typeface="Roboto" panose="02000000000000000000" pitchFamily="2" charset="0"/>
                <a:ea typeface="Roboto" panose="02000000000000000000" pitchFamily="2" charset="0"/>
              </a:rPr>
              <a:t>perustuu</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verkkokyselyyn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johon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vastasi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lähes</a:t>
            </a:r>
            <a:r>
              <a:rPr lang="en-GB" sz="2300" dirty="0">
                <a:solidFill>
                  <a:schemeClr val="tx1">
                    <a:lumMod val="65000"/>
                    <a:lumOff val="35000"/>
                  </a:schemeClr>
                </a:solidFill>
                <a:latin typeface="Roboto" panose="02000000000000000000" pitchFamily="2" charset="0"/>
                <a:ea typeface="Roboto" panose="02000000000000000000" pitchFamily="2" charset="0"/>
              </a:rPr>
              <a:t> 3 000 </a:t>
            </a:r>
            <a:r>
              <a:rPr lang="en-GB" sz="2300" dirty="0" err="1">
                <a:solidFill>
                  <a:schemeClr val="tx1">
                    <a:lumMod val="65000"/>
                    <a:lumOff val="35000"/>
                  </a:schemeClr>
                </a:solidFill>
                <a:latin typeface="Roboto" panose="02000000000000000000" pitchFamily="2" charset="0"/>
                <a:ea typeface="Roboto" panose="02000000000000000000" pitchFamily="2" charset="0"/>
              </a:rPr>
              <a:t>miestä</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Euroopasta</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Se </a:t>
            </a:r>
            <a:r>
              <a:rPr lang="en-GB" sz="2300" dirty="0" err="1">
                <a:solidFill>
                  <a:schemeClr val="tx1">
                    <a:lumMod val="65000"/>
                    <a:lumOff val="35000"/>
                  </a:schemeClr>
                </a:solidFill>
                <a:latin typeface="Roboto" panose="02000000000000000000" pitchFamily="2" charset="0"/>
                <a:ea typeface="Roboto" panose="02000000000000000000" pitchFamily="2" charset="0"/>
              </a:rPr>
              <a:t>tarjoaa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uuden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näkökulman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koska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useimmat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elämänlaatua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koskevat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tutkimukset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tekee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lääkäri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kliinisessä</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ympäristössä</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err="1">
                <a:solidFill>
                  <a:schemeClr val="tx1">
                    <a:lumMod val="65000"/>
                    <a:lumOff val="35000"/>
                  </a:schemeClr>
                </a:solidFill>
                <a:latin typeface="Roboto" panose="02000000000000000000" pitchFamily="2" charset="0"/>
                <a:ea typeface="Roboto" panose="02000000000000000000" pitchFamily="2" charset="0"/>
              </a:rPr>
              <a:t>Tutkimus</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alkoi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elokuussa</a:t>
            </a:r>
            <a:r>
              <a:rPr lang="en-GB" sz="2300" dirty="0">
                <a:solidFill>
                  <a:schemeClr val="tx1">
                    <a:lumMod val="65000"/>
                    <a:lumOff val="35000"/>
                  </a:schemeClr>
                </a:solidFill>
                <a:latin typeface="Roboto" panose="02000000000000000000" pitchFamily="2" charset="0"/>
                <a:ea typeface="Roboto" panose="02000000000000000000" pitchFamily="2" charset="0"/>
              </a:rPr>
              <a:t> 2019, </a:t>
            </a:r>
            <a:r>
              <a:rPr lang="en-GB" sz="2300" dirty="0" err="1">
                <a:solidFill>
                  <a:schemeClr val="tx1">
                    <a:lumMod val="65000"/>
                    <a:lumOff val="35000"/>
                  </a:schemeClr>
                </a:solidFill>
                <a:latin typeface="Roboto" panose="02000000000000000000" pitchFamily="2" charset="0"/>
                <a:ea typeface="Roboto" panose="02000000000000000000" pitchFamily="2" charset="0"/>
              </a:rPr>
              <a:t>ja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ensimmäiset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tulokset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saatiin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tammikuussa</a:t>
            </a:r>
            <a:r>
              <a:rPr lang="en-GB" sz="2300" dirty="0">
                <a:solidFill>
                  <a:schemeClr val="tx1">
                    <a:lumMod val="65000"/>
                    <a:lumOff val="35000"/>
                  </a:schemeClr>
                </a:solidFill>
                <a:latin typeface="Roboto" panose="02000000000000000000" pitchFamily="2" charset="0"/>
                <a:ea typeface="Roboto" panose="02000000000000000000" pitchFamily="2" charset="0"/>
              </a:rPr>
              <a:t> 2020</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68773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8" y="187036"/>
            <a:ext cx="7187279" cy="800219"/>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Eteenpäin</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vietävät</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viestit</a:t>
            </a:r>
            <a:endParaRPr lang="en-US" sz="4600" dirty="0">
              <a:solidFill>
                <a:srgbClr val="757070"/>
              </a:solidFill>
              <a:latin typeface="Roboto" panose="02000000000000000000" pitchFamily="2" charset="0"/>
              <a:cs typeface="Apercu Regular"/>
            </a:endParaRPr>
          </a:p>
        </p:txBody>
      </p:sp>
      <p:pic>
        <p:nvPicPr>
          <p:cNvPr id="6" name="Picture 5">
            <a:extLst>
              <a:ext uri="{FF2B5EF4-FFF2-40B4-BE49-F238E27FC236}">
                <a16:creationId xmlns:a16="http://schemas.microsoft.com/office/drawing/2014/main" id="{2F0ACB28-2ED5-D745-8C61-D04A5E2C12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932" y="1531911"/>
            <a:ext cx="8987881" cy="4958831"/>
          </a:xfrm>
          <a:prstGeom prst="rect">
            <a:avLst/>
          </a:prstGeom>
        </p:spPr>
      </p:pic>
    </p:spTree>
    <p:extLst>
      <p:ext uri="{BB962C8B-B14F-4D97-AF65-F5344CB8AC3E}">
        <p14:creationId xmlns:p14="http://schemas.microsoft.com/office/powerpoint/2010/main" val="17651430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7472092" cy="800219"/>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Eteenpäin</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vietävät</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viestit</a:t>
            </a:r>
            <a:endParaRPr lang="en-US" sz="4600" dirty="0">
              <a:solidFill>
                <a:srgbClr val="757070"/>
              </a:solidFill>
              <a:latin typeface="Roboto" panose="02000000000000000000" pitchFamily="2" charset="0"/>
              <a:cs typeface="Apercu Regular"/>
            </a:endParaRPr>
          </a:p>
        </p:txBody>
      </p:sp>
      <p:sp>
        <p:nvSpPr>
          <p:cNvPr id="13" name="Tekstvak 10">
            <a:extLst>
              <a:ext uri="{FF2B5EF4-FFF2-40B4-BE49-F238E27FC236}">
                <a16:creationId xmlns:a16="http://schemas.microsoft.com/office/drawing/2014/main" id="{80851AD0-239D-2248-81CB-0118317E5A3E}"/>
              </a:ext>
            </a:extLst>
          </p:cNvPr>
          <p:cNvSpPr txBox="1"/>
          <p:nvPr/>
        </p:nvSpPr>
        <p:spPr>
          <a:xfrm>
            <a:off x="892419" y="1512278"/>
            <a:ext cx="11961933" cy="815608"/>
          </a:xfrm>
          <a:prstGeom prst="rect">
            <a:avLst/>
          </a:prstGeom>
          <a:noFill/>
        </p:spPr>
        <p:txBody>
          <a:bodyPr wrap="square" rtlCol="0">
            <a:spAutoFit/>
          </a:bodyPr>
          <a:lstStyle/>
          <a:p>
            <a:r>
              <a:rPr lang="en-GB" sz="2300" b="1" dirty="0">
                <a:solidFill>
                  <a:schemeClr val="accent1">
                    <a:lumMod val="50000"/>
                  </a:schemeClr>
                </a:solidFill>
                <a:latin typeface="Roboto" panose="02000000000000000000" pitchFamily="2" charset="0"/>
                <a:ea typeface="Roboto" panose="02000000000000000000" pitchFamily="2" charset="0"/>
              </a:rPr>
              <a:t>3. </a:t>
            </a:r>
            <a:r>
              <a:rPr lang="en-GB" sz="2300" b="1" dirty="0" err="1">
                <a:solidFill>
                  <a:schemeClr val="accent1">
                    <a:lumMod val="50000"/>
                  </a:schemeClr>
                </a:solidFill>
                <a:latin typeface="Roboto" panose="02000000000000000000" pitchFamily="2" charset="0"/>
                <a:ea typeface="Roboto" panose="02000000000000000000" pitchFamily="2" charset="0"/>
              </a:rPr>
              <a:t>Tarvitsemme</a:t>
            </a:r>
            <a:r>
              <a:rPr lang="en-GB" sz="2300" b="1" dirty="0">
                <a:solidFill>
                  <a:schemeClr val="accent1">
                    <a:lumMod val="50000"/>
                  </a:schemeClr>
                </a:solidFill>
                <a:latin typeface="Roboto" panose="02000000000000000000" pitchFamily="2" charset="0"/>
                <a:ea typeface="Roboto" panose="02000000000000000000" pitchFamily="2" charset="0"/>
              </a:rPr>
              <a:t> </a:t>
            </a:r>
            <a:r>
              <a:rPr lang="en-GB" sz="2300" b="1" dirty="0" err="1">
                <a:solidFill>
                  <a:schemeClr val="accent1">
                    <a:lumMod val="50000"/>
                  </a:schemeClr>
                </a:solidFill>
                <a:latin typeface="Roboto" panose="02000000000000000000" pitchFamily="2" charset="0"/>
                <a:ea typeface="Roboto" panose="02000000000000000000" pitchFamily="2" charset="0"/>
              </a:rPr>
              <a:t>syöpäkeskuksia</a:t>
            </a:r>
            <a:r>
              <a:rPr lang="en-GB" sz="2300" b="1" dirty="0">
                <a:solidFill>
                  <a:schemeClr val="accent1">
                    <a:lumMod val="50000"/>
                  </a:schemeClr>
                </a:solidFill>
                <a:latin typeface="Roboto" panose="02000000000000000000" pitchFamily="2" charset="0"/>
                <a:ea typeface="Roboto" panose="02000000000000000000" pitchFamily="2" charset="0"/>
              </a:rPr>
              <a:t>, </a:t>
            </a:r>
            <a:r>
              <a:rPr lang="en-GB" sz="2300" b="1" dirty="0" err="1">
                <a:solidFill>
                  <a:schemeClr val="accent1">
                    <a:lumMod val="50000"/>
                  </a:schemeClr>
                </a:solidFill>
                <a:latin typeface="Roboto" panose="02000000000000000000" pitchFamily="2" charset="0"/>
                <a:ea typeface="Roboto" panose="02000000000000000000" pitchFamily="2" charset="0"/>
              </a:rPr>
              <a:t>joissa</a:t>
            </a:r>
            <a:r>
              <a:rPr lang="en-GB" sz="2300" b="1" dirty="0">
                <a:solidFill>
                  <a:schemeClr val="accent1">
                    <a:lumMod val="50000"/>
                  </a:schemeClr>
                </a:solidFill>
                <a:latin typeface="Roboto" panose="02000000000000000000" pitchFamily="2" charset="0"/>
                <a:ea typeface="Roboto" panose="02000000000000000000" pitchFamily="2" charset="0"/>
              </a:rPr>
              <a:t> on </a:t>
            </a:r>
            <a:r>
              <a:rPr lang="en-GB" sz="2300" b="1" dirty="0" err="1">
                <a:solidFill>
                  <a:schemeClr val="accent1">
                    <a:lumMod val="50000"/>
                  </a:schemeClr>
                </a:solidFill>
                <a:latin typeface="Roboto" panose="02000000000000000000" pitchFamily="2" charset="0"/>
                <a:ea typeface="Roboto" panose="02000000000000000000" pitchFamily="2" charset="0"/>
              </a:rPr>
              <a:t>monialaisia</a:t>
            </a:r>
            <a:r>
              <a:rPr lang="en-GB" sz="2300" b="1" dirty="0">
                <a:solidFill>
                  <a:schemeClr val="accent1">
                    <a:lumMod val="50000"/>
                  </a:schemeClr>
                </a:solidFill>
                <a:latin typeface="Roboto" panose="02000000000000000000" pitchFamily="2" charset="0"/>
                <a:ea typeface="Roboto" panose="02000000000000000000" pitchFamily="2" charset="0"/>
              </a:rPr>
              <a:t> </a:t>
            </a:r>
            <a:r>
              <a:rPr lang="en-GB" sz="2300" b="1" dirty="0" err="1">
                <a:solidFill>
                  <a:schemeClr val="accent1">
                    <a:lumMod val="50000"/>
                  </a:schemeClr>
                </a:solidFill>
                <a:latin typeface="Roboto" panose="02000000000000000000" pitchFamily="2" charset="0"/>
                <a:ea typeface="Roboto" panose="02000000000000000000" pitchFamily="2" charset="0"/>
              </a:rPr>
              <a:t>työryhmiä</a:t>
            </a:r>
            <a:endParaRPr lang="en-GB" sz="24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pic>
        <p:nvPicPr>
          <p:cNvPr id="5" name="Picture 4" descr="A group of people posing for the camera&#10;&#10;Description automatically generated">
            <a:extLst>
              <a:ext uri="{FF2B5EF4-FFF2-40B4-BE49-F238E27FC236}">
                <a16:creationId xmlns:a16="http://schemas.microsoft.com/office/drawing/2014/main" id="{ECBACA75-67DA-7E4E-97AB-BFB777C11B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862" y="2104748"/>
            <a:ext cx="6172200" cy="4114800"/>
          </a:xfrm>
          <a:prstGeom prst="rect">
            <a:avLst/>
          </a:prstGeom>
        </p:spPr>
      </p:pic>
    </p:spTree>
    <p:extLst>
      <p:ext uri="{BB962C8B-B14F-4D97-AF65-F5344CB8AC3E}">
        <p14:creationId xmlns:p14="http://schemas.microsoft.com/office/powerpoint/2010/main" val="3237154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9" y="187036"/>
            <a:ext cx="7092686" cy="1508105"/>
          </a:xfrm>
          <a:prstGeom prst="rect">
            <a:avLst/>
          </a:prstGeom>
          <a:noFill/>
        </p:spPr>
        <p:txBody>
          <a:bodyPr wrap="square" rtlCol="0">
            <a:spAutoFit/>
          </a:bodyPr>
          <a:lstStyle/>
          <a:p>
            <a:pPr algn="ctr"/>
            <a:r>
              <a:rPr lang="en-US" sz="4600" dirty="0">
                <a:solidFill>
                  <a:srgbClr val="757070"/>
                </a:solidFill>
                <a:latin typeface="Roboto" panose="02000000000000000000" pitchFamily="2" charset="0"/>
                <a:ea typeface="Roboto" panose="02000000000000000000" pitchFamily="2" charset="0"/>
                <a:cs typeface="Apercu Regular"/>
              </a:rPr>
              <a:t>EUPROMS </a:t>
            </a:r>
            <a:r>
              <a:rPr lang="en-US" sz="4600" dirty="0" err="1">
                <a:solidFill>
                  <a:srgbClr val="757070"/>
                </a:solidFill>
                <a:latin typeface="Roboto" panose="02000000000000000000" pitchFamily="2" charset="0"/>
                <a:ea typeface="Roboto" panose="02000000000000000000" pitchFamily="2" charset="0"/>
                <a:cs typeface="Apercu Regular"/>
              </a:rPr>
              <a:t>taustatietoja</a:t>
            </a:r>
            <a:r>
              <a:rPr lang="en-US" sz="4600" dirty="0">
                <a:solidFill>
                  <a:srgbClr val="757070"/>
                </a:solidFill>
                <a:latin typeface="Roboto" panose="02000000000000000000" pitchFamily="2" charset="0"/>
                <a:ea typeface="Roboto" panose="02000000000000000000" pitchFamily="2" charset="0"/>
                <a:cs typeface="Apercu Regular"/>
              </a:rPr>
              <a:t> 2</a:t>
            </a:r>
          </a:p>
          <a:p>
            <a:pPr algn="ctr"/>
            <a:endParaRPr lang="en-US" sz="4600" dirty="0">
              <a:solidFill>
                <a:srgbClr val="757070"/>
              </a:solidFill>
              <a:latin typeface="Roboto" panose="02000000000000000000" pitchFamily="2" charset="0"/>
              <a:ea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5416868"/>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rPr>
              <a:t>Europa </a:t>
            </a:r>
            <a:r>
              <a:rPr lang="en-GB" sz="2300" dirty="0" err="1">
                <a:solidFill>
                  <a:schemeClr val="tx1">
                    <a:lumMod val="65000"/>
                    <a:lumOff val="35000"/>
                  </a:schemeClr>
                </a:solidFill>
                <a:latin typeface="Roboto" panose="02000000000000000000" pitchFamily="2" charset="0"/>
              </a:rPr>
              <a:t>Uomo</a:t>
            </a:r>
            <a:r>
              <a:rPr lang="en-GB" sz="2300" dirty="0">
                <a:solidFill>
                  <a:schemeClr val="tx1">
                    <a:lumMod val="65000"/>
                    <a:lumOff val="35000"/>
                  </a:schemeClr>
                </a:solidFill>
                <a:latin typeface="Roboto" panose="02000000000000000000" pitchFamily="2" charset="0"/>
              </a:rPr>
              <a:t> on </a:t>
            </a:r>
            <a:r>
              <a:rPr lang="en-GB" sz="2300" dirty="0" err="1">
                <a:solidFill>
                  <a:schemeClr val="tx1">
                    <a:lumMod val="65000"/>
                    <a:lumOff val="35000"/>
                  </a:schemeClr>
                </a:solidFill>
                <a:latin typeface="Roboto" panose="02000000000000000000" pitchFamily="2" charset="0"/>
              </a:rPr>
              <a:t>raportoinut</a:t>
            </a:r>
            <a:r>
              <a:rPr lang="en-GB" sz="2300" dirty="0">
                <a:solidFill>
                  <a:schemeClr val="tx1">
                    <a:lumMod val="65000"/>
                    <a:lumOff val="35000"/>
                  </a:schemeClr>
                </a:solidFill>
                <a:latin typeface="Roboto" panose="02000000000000000000" pitchFamily="2" charset="0"/>
              </a:rPr>
              <a:t> EUPROMS-</a:t>
            </a:r>
            <a:r>
              <a:rPr lang="en-GB" sz="2300" dirty="0" err="1">
                <a:solidFill>
                  <a:schemeClr val="tx1">
                    <a:lumMod val="65000"/>
                    <a:lumOff val="35000"/>
                  </a:schemeClr>
                </a:solidFill>
                <a:latin typeface="Roboto" panose="02000000000000000000" pitchFamily="2" charset="0"/>
              </a:rPr>
              <a:t>tuloksiaan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monissa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merkittävissä</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lääketieteellisissä</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konferensseissa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mukaan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lukien</a:t>
            </a:r>
            <a:r>
              <a:rPr lang="en-GB" sz="2300" dirty="0">
                <a:solidFill>
                  <a:schemeClr val="tx1">
                    <a:lumMod val="65000"/>
                    <a:lumOff val="35000"/>
                  </a:schemeClr>
                </a:solidFill>
                <a:latin typeface="Roboto" panose="02000000000000000000" pitchFamily="2" charset="0"/>
              </a:rPr>
              <a:t>:</a:t>
            </a: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The European Association of Urologists (EAU) -</a:t>
            </a:r>
            <a:r>
              <a:rPr lang="en-GB" sz="2300" dirty="0" err="1">
                <a:solidFill>
                  <a:schemeClr val="tx1">
                    <a:lumMod val="65000"/>
                    <a:lumOff val="35000"/>
                  </a:schemeClr>
                </a:solidFill>
                <a:latin typeface="Roboto" panose="02000000000000000000" pitchFamily="2" charset="0"/>
              </a:rPr>
              <a:t>konferenssi</a:t>
            </a:r>
            <a:r>
              <a:rPr lang="en-GB" sz="2300" dirty="0">
                <a:solidFill>
                  <a:schemeClr val="tx1">
                    <a:lumMod val="65000"/>
                    <a:lumOff val="35000"/>
                  </a:schemeClr>
                </a:solidFill>
                <a:latin typeface="Roboto" panose="02000000000000000000" pitchFamily="2" charset="0"/>
              </a:rPr>
              <a:t> 2020</a:t>
            </a: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The EAU Section of Oncological Urology -</a:t>
            </a:r>
            <a:r>
              <a:rPr lang="en-GB" sz="2300" dirty="0" err="1">
                <a:solidFill>
                  <a:schemeClr val="tx1">
                    <a:lumMod val="65000"/>
                    <a:lumOff val="35000"/>
                  </a:schemeClr>
                </a:solidFill>
                <a:latin typeface="Roboto" panose="02000000000000000000" pitchFamily="2" charset="0"/>
              </a:rPr>
              <a:t>vuositapaaminen</a:t>
            </a: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The European Society for Medical Oncology (ESMO) -</a:t>
            </a:r>
            <a:r>
              <a:rPr lang="en-GB" sz="2300" dirty="0" err="1">
                <a:solidFill>
                  <a:schemeClr val="tx1">
                    <a:lumMod val="65000"/>
                    <a:lumOff val="35000"/>
                  </a:schemeClr>
                </a:solidFill>
                <a:latin typeface="Roboto" panose="02000000000000000000" pitchFamily="2" charset="0"/>
              </a:rPr>
              <a:t>konferenssi</a:t>
            </a: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The European Multidisciplinary Congress on Urological Cancers (EMUC) -</a:t>
            </a:r>
            <a:r>
              <a:rPr lang="en-GB" sz="2300" dirty="0" err="1">
                <a:solidFill>
                  <a:schemeClr val="tx1">
                    <a:lumMod val="65000"/>
                    <a:lumOff val="35000"/>
                  </a:schemeClr>
                </a:solidFill>
                <a:latin typeface="Roboto" panose="02000000000000000000" pitchFamily="2" charset="0"/>
              </a:rPr>
              <a:t>kongressi</a:t>
            </a: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European Organisation for Research and Treatment of Cancer (EORTC) -</a:t>
            </a:r>
            <a:r>
              <a:rPr lang="en-GB" sz="2300" dirty="0" err="1">
                <a:solidFill>
                  <a:schemeClr val="tx1">
                    <a:lumMod val="65000"/>
                    <a:lumOff val="35000"/>
                  </a:schemeClr>
                </a:solidFill>
                <a:latin typeface="Roboto" panose="02000000000000000000" pitchFamily="2" charset="0"/>
              </a:rPr>
              <a:t>webinaari</a:t>
            </a:r>
            <a:endParaRPr lang="en-GB" sz="2300" dirty="0">
              <a:solidFill>
                <a:schemeClr val="tx1">
                  <a:lumMod val="65000"/>
                  <a:lumOff val="35000"/>
                </a:schemeClr>
              </a:solidFill>
              <a:latin typeface="Roboto" panose="02000000000000000000" pitchFamily="2" charset="0"/>
            </a:endParaRPr>
          </a:p>
          <a:p>
            <a:endParaRPr lang="en-GB" sz="2300" dirty="0">
              <a:solidFill>
                <a:schemeClr val="tx1">
                  <a:lumMod val="65000"/>
                  <a:lumOff val="35000"/>
                </a:schemeClr>
              </a:solidFill>
              <a:latin typeface="Roboto" panose="02000000000000000000" pitchFamily="2" charset="0"/>
            </a:endParaRPr>
          </a:p>
          <a:p>
            <a:r>
              <a:rPr lang="en-GB" sz="2300" dirty="0" err="1">
                <a:solidFill>
                  <a:schemeClr val="tx1">
                    <a:lumMod val="65000"/>
                    <a:lumOff val="35000"/>
                  </a:schemeClr>
                </a:solidFill>
                <a:latin typeface="Roboto" panose="02000000000000000000" pitchFamily="2" charset="0"/>
              </a:rPr>
              <a:t>Tuloksia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julkaistaan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myös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useissa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julkaisuissa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mukaan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lukien</a:t>
            </a:r>
            <a:r>
              <a:rPr lang="en-GB" sz="2300" dirty="0">
                <a:solidFill>
                  <a:schemeClr val="tx1">
                    <a:lumMod val="65000"/>
                    <a:lumOff val="35000"/>
                  </a:schemeClr>
                </a:solidFill>
                <a:latin typeface="Roboto" panose="02000000000000000000" pitchFamily="2" charset="0"/>
              </a:rPr>
              <a:t> European Urology Focus -</a:t>
            </a:r>
            <a:r>
              <a:rPr lang="en-GB" sz="2300" dirty="0" err="1">
                <a:solidFill>
                  <a:schemeClr val="tx1">
                    <a:lumMod val="65000"/>
                    <a:lumOff val="35000"/>
                  </a:schemeClr>
                </a:solidFill>
                <a:latin typeface="Roboto" panose="02000000000000000000" pitchFamily="2" charset="0"/>
              </a:rPr>
              <a:t>aikakauslehti</a:t>
            </a:r>
            <a:r>
              <a:rPr lang="en-GB" sz="2300" dirty="0">
                <a:solidFill>
                  <a:schemeClr val="tx1">
                    <a:lumMod val="65000"/>
                    <a:lumOff val="35000"/>
                  </a:schemeClr>
                </a:solidFill>
                <a:latin typeface="Roboto" panose="02000000000000000000" pitchFamily="2" charset="0"/>
              </a:rPr>
              <a:t>.</a:t>
            </a:r>
          </a:p>
          <a:p>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4127395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9" y="187036"/>
            <a:ext cx="7092686" cy="1508105"/>
          </a:xfrm>
          <a:prstGeom prst="rect">
            <a:avLst/>
          </a:prstGeom>
          <a:noFill/>
        </p:spPr>
        <p:txBody>
          <a:bodyPr wrap="square" rtlCol="0">
            <a:spAutoFit/>
          </a:bodyPr>
          <a:lstStyle/>
          <a:p>
            <a:pPr algn="ctr"/>
            <a:r>
              <a:rPr lang="en-US" sz="4600" dirty="0">
                <a:solidFill>
                  <a:srgbClr val="757070"/>
                </a:solidFill>
                <a:latin typeface="Roboto" panose="02000000000000000000" pitchFamily="2" charset="0"/>
                <a:ea typeface="Roboto" panose="02000000000000000000" pitchFamily="2" charset="0"/>
                <a:cs typeface="Apercu Regular"/>
              </a:rPr>
              <a:t>EUPROMS </a:t>
            </a:r>
            <a:r>
              <a:rPr lang="en-US" sz="4600" dirty="0" err="1">
                <a:solidFill>
                  <a:srgbClr val="757070"/>
                </a:solidFill>
                <a:latin typeface="Roboto" panose="02000000000000000000" pitchFamily="2" charset="0"/>
                <a:ea typeface="Roboto" panose="02000000000000000000" pitchFamily="2" charset="0"/>
                <a:cs typeface="Apercu Regular"/>
              </a:rPr>
              <a:t>taustatietoja</a:t>
            </a:r>
            <a:r>
              <a:rPr lang="en-US" sz="4600" dirty="0">
                <a:solidFill>
                  <a:srgbClr val="757070"/>
                </a:solidFill>
                <a:latin typeface="Roboto" panose="02000000000000000000" pitchFamily="2" charset="0"/>
                <a:ea typeface="Roboto" panose="02000000000000000000" pitchFamily="2" charset="0"/>
                <a:cs typeface="Apercu Regular"/>
              </a:rPr>
              <a:t> 3</a:t>
            </a:r>
          </a:p>
          <a:p>
            <a:pPr algn="ctr"/>
            <a:endParaRPr lang="en-US" sz="4600" dirty="0">
              <a:solidFill>
                <a:srgbClr val="757070"/>
              </a:solidFill>
              <a:latin typeface="Roboto" panose="02000000000000000000" pitchFamily="2" charset="0"/>
              <a:ea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4370427"/>
          </a:xfrm>
          <a:prstGeom prst="rect">
            <a:avLst/>
          </a:prstGeom>
          <a:noFill/>
        </p:spPr>
        <p:txBody>
          <a:bodyPr wrap="square" rtlCol="0">
            <a:spAutoFit/>
          </a:bodyPr>
          <a:lstStyle/>
          <a:p>
            <a:r>
              <a:rPr lang="en-GB" sz="2300" dirty="0" err="1">
                <a:solidFill>
                  <a:schemeClr val="tx1">
                    <a:lumMod val="65000"/>
                    <a:lumOff val="35000"/>
                  </a:schemeClr>
                </a:solidFill>
                <a:latin typeface="Roboto" panose="02000000000000000000" pitchFamily="2" charset="0"/>
                <a:ea typeface="Roboto" panose="02000000000000000000" pitchFamily="2" charset="0"/>
              </a:rPr>
              <a:t>Nämä</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kyselytulokset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luovat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tilannekatsauksen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elämänlaatuongelmiin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joita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eturauhassyöpää</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sairastavat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miehet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kokevat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eri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puolilla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Eurooppaa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tietyllä</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hetkellä</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Ne </a:t>
            </a:r>
            <a:r>
              <a:rPr lang="en-GB" sz="2300" dirty="0" err="1">
                <a:solidFill>
                  <a:schemeClr val="tx1">
                    <a:lumMod val="65000"/>
                    <a:lumOff val="35000"/>
                  </a:schemeClr>
                </a:solidFill>
                <a:latin typeface="Roboto" panose="02000000000000000000" pitchFamily="2" charset="0"/>
                <a:ea typeface="Roboto" panose="02000000000000000000" pitchFamily="2" charset="0"/>
              </a:rPr>
              <a:t>antavat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tietoja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jotka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voivat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auttaa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potilaita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ja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heidän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lääkäreitään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tekemään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hoitopäätöksiä</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Ne </a:t>
            </a:r>
            <a:r>
              <a:rPr lang="en-GB" sz="2300" dirty="0" err="1">
                <a:solidFill>
                  <a:schemeClr val="tx1">
                    <a:lumMod val="65000"/>
                    <a:lumOff val="35000"/>
                  </a:schemeClr>
                </a:solidFill>
                <a:latin typeface="Roboto" panose="02000000000000000000" pitchFamily="2" charset="0"/>
                <a:ea typeface="Roboto" panose="02000000000000000000" pitchFamily="2" charset="0"/>
              </a:rPr>
              <a:t>voivat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auttaa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kampanjoimaan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eturauhassyövän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varhaisen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diagnosoinnin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puolesta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ja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edistää</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aktiivisen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seurannan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kaltaisia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lähestymistapoja</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4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4245037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686778" y="215923"/>
            <a:ext cx="11296790" cy="43711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a:t>
            </a:r>
            <a:r>
              <a:rPr lang="en-GB" sz="5400" dirty="0" err="1">
                <a:solidFill>
                  <a:schemeClr val="accent1">
                    <a:lumMod val="50000"/>
                  </a:schemeClr>
                </a:solidFill>
                <a:latin typeface="Roboto" panose="02000000000000000000" pitchFamily="2" charset="0"/>
              </a:rPr>
              <a:t>tutkimus</a:t>
            </a:r>
            <a:endParaRPr lang="en-GB" sz="5400" dirty="0">
              <a:solidFill>
                <a:schemeClr val="accent1">
                  <a:lumMod val="50000"/>
                </a:schemeClr>
              </a:solidFill>
              <a:latin typeface="Roboto" panose="02000000000000000000" pitchFamily="2" charset="0"/>
            </a:endParaRPr>
          </a:p>
          <a:p>
            <a:r>
              <a:rPr lang="en-GB" sz="2800" dirty="0">
                <a:latin typeface="Roboto" panose="02000000000000000000" pitchFamily="2" charset="0"/>
              </a:rPr>
              <a:t>Kuinka </a:t>
            </a:r>
            <a:r>
              <a:rPr lang="en-GB" sz="2800" dirty="0" err="1">
                <a:latin typeface="Roboto" panose="02000000000000000000" pitchFamily="2" charset="0"/>
              </a:rPr>
              <a:t>tutkimus</a:t>
            </a:r>
            <a:r>
              <a:rPr lang="en-GB" sz="2800" dirty="0">
                <a:latin typeface="Roboto" panose="02000000000000000000" pitchFamily="2" charset="0"/>
              </a:rPr>
              <a:t> </a:t>
            </a:r>
            <a:r>
              <a:rPr lang="en-GB" sz="2800" dirty="0" err="1">
                <a:latin typeface="Roboto" panose="02000000000000000000" pitchFamily="2" charset="0"/>
              </a:rPr>
              <a:t>suoritettiin</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260404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Kyselylomake</a:t>
            </a:r>
            <a:endParaRPr lang="en-US" sz="4600" dirty="0">
              <a:solidFill>
                <a:srgbClr val="757070"/>
              </a:solidFill>
              <a:latin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3785652"/>
          </a:xfrm>
          <a:prstGeom prst="rect">
            <a:avLst/>
          </a:prstGeom>
          <a:noFill/>
        </p:spPr>
        <p:txBody>
          <a:bodyPr wrap="square" rtlCol="0">
            <a:spAutoFit/>
          </a:bodyPr>
          <a:lstStyle/>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20 </a:t>
            </a:r>
            <a:r>
              <a:rPr lang="en-GB" sz="2300" dirty="0" err="1">
                <a:solidFill>
                  <a:schemeClr val="tx1">
                    <a:lumMod val="65000"/>
                    <a:lumOff val="35000"/>
                  </a:schemeClr>
                </a:solidFill>
                <a:latin typeface="Roboto" panose="02000000000000000000" pitchFamily="2" charset="0"/>
              </a:rPr>
              <a:t>minuutin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verkkokysely</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miehille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joita</a:t>
            </a:r>
            <a:r>
              <a:rPr lang="en-GB" sz="2300" dirty="0">
                <a:solidFill>
                  <a:schemeClr val="tx1">
                    <a:lumMod val="65000"/>
                    <a:lumOff val="35000"/>
                  </a:schemeClr>
                </a:solidFill>
                <a:latin typeface="Roboto" panose="02000000000000000000" pitchFamily="2" charset="0"/>
              </a:rPr>
              <a:t> on </a:t>
            </a:r>
            <a:r>
              <a:rPr lang="en-GB" sz="2300" dirty="0" err="1">
                <a:solidFill>
                  <a:schemeClr val="tx1">
                    <a:lumMod val="65000"/>
                    <a:lumOff val="35000"/>
                  </a:schemeClr>
                </a:solidFill>
                <a:latin typeface="Roboto" panose="02000000000000000000" pitchFamily="2" charset="0"/>
              </a:rPr>
              <a:t>hoidettu</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eturauhassyövän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vuoksi</a:t>
            </a: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err="1">
                <a:solidFill>
                  <a:schemeClr val="tx1">
                    <a:lumMod val="65000"/>
                    <a:lumOff val="35000"/>
                  </a:schemeClr>
                </a:solidFill>
                <a:latin typeface="Roboto" panose="02000000000000000000" pitchFamily="2" charset="0"/>
              </a:rPr>
              <a:t>Saatavissa</a:t>
            </a:r>
            <a:r>
              <a:rPr lang="en-GB" sz="2300" dirty="0">
                <a:solidFill>
                  <a:schemeClr val="tx1">
                    <a:lumMod val="65000"/>
                    <a:lumOff val="35000"/>
                  </a:schemeClr>
                </a:solidFill>
                <a:latin typeface="Roboto" panose="02000000000000000000" pitchFamily="2" charset="0"/>
              </a:rPr>
              <a:t> 19 </a:t>
            </a:r>
            <a:r>
              <a:rPr lang="en-GB" sz="2300" dirty="0" err="1">
                <a:solidFill>
                  <a:schemeClr val="tx1">
                    <a:lumMod val="65000"/>
                    <a:lumOff val="35000"/>
                  </a:schemeClr>
                </a:solidFill>
                <a:latin typeface="Roboto" panose="02000000000000000000" pitchFamily="2" charset="0"/>
              </a:rPr>
              <a:t>kielellä</a:t>
            </a: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err="1">
                <a:solidFill>
                  <a:schemeClr val="tx1">
                    <a:lumMod val="65000"/>
                    <a:lumOff val="35000"/>
                  </a:schemeClr>
                </a:solidFill>
                <a:latin typeface="Roboto" panose="02000000000000000000" pitchFamily="2" charset="0"/>
              </a:rPr>
              <a:t>Käytettiin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vahvistettuja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elämänlaatukyselylomakkeita</a:t>
            </a:r>
            <a:r>
              <a:rPr lang="en-GB" sz="2300" dirty="0">
                <a:solidFill>
                  <a:schemeClr val="tx1">
                    <a:lumMod val="65000"/>
                    <a:lumOff val="35000"/>
                  </a:schemeClr>
                </a:solidFill>
                <a:latin typeface="Roboto" panose="02000000000000000000" pitchFamily="2" charset="0"/>
              </a:rPr>
              <a:t>: EPIC-26 </a:t>
            </a:r>
            <a:r>
              <a:rPr lang="en-GB" sz="2300" dirty="0" err="1">
                <a:solidFill>
                  <a:schemeClr val="tx1">
                    <a:lumMod val="65000"/>
                    <a:lumOff val="35000"/>
                  </a:schemeClr>
                </a:solidFill>
                <a:latin typeface="Roboto" panose="02000000000000000000" pitchFamily="2" charset="0"/>
              </a:rPr>
              <a:t>ja</a:t>
            </a:r>
            <a:r>
              <a:rPr lang="en-GB" sz="2300" dirty="0">
                <a:solidFill>
                  <a:schemeClr val="tx1">
                    <a:lumMod val="65000"/>
                    <a:lumOff val="35000"/>
                  </a:schemeClr>
                </a:solidFill>
                <a:latin typeface="Roboto" panose="02000000000000000000" pitchFamily="2" charset="0"/>
              </a:rPr>
              <a:t> EORTC-QLQ </a:t>
            </a:r>
            <a:r>
              <a:rPr lang="en-GB" sz="2300" dirty="0" err="1">
                <a:solidFill>
                  <a:schemeClr val="tx1">
                    <a:lumMod val="65000"/>
                    <a:lumOff val="35000"/>
                  </a:schemeClr>
                </a:solidFill>
                <a:latin typeface="Roboto" panose="02000000000000000000" pitchFamily="2" charset="0"/>
              </a:rPr>
              <a:t>ja</a:t>
            </a:r>
            <a:r>
              <a:rPr lang="en-GB" sz="2300" dirty="0">
                <a:solidFill>
                  <a:schemeClr val="tx1">
                    <a:lumMod val="65000"/>
                    <a:lumOff val="35000"/>
                  </a:schemeClr>
                </a:solidFill>
                <a:latin typeface="Roboto" panose="02000000000000000000" pitchFamily="2" charset="0"/>
              </a:rPr>
              <a:t> EQ-5D-5L</a:t>
            </a: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err="1">
                <a:solidFill>
                  <a:schemeClr val="tx1">
                    <a:lumMod val="65000"/>
                    <a:lumOff val="35000"/>
                  </a:schemeClr>
                </a:solidFill>
                <a:latin typeface="Roboto" panose="02000000000000000000" pitchFamily="2" charset="0"/>
              </a:rPr>
              <a:t>Vastaukset</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annettiin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nimettöminä</a:t>
            </a: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1967036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13" name="Rectangle 12">
            <a:extLst>
              <a:ext uri="{FF2B5EF4-FFF2-40B4-BE49-F238E27FC236}">
                <a16:creationId xmlns:a16="http://schemas.microsoft.com/office/drawing/2014/main" id="{DF6F7E91-674B-DA49-9B3B-623A631D9AE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4" name="Tekstvak 1">
            <a:extLst>
              <a:ext uri="{FF2B5EF4-FFF2-40B4-BE49-F238E27FC236}">
                <a16:creationId xmlns:a16="http://schemas.microsoft.com/office/drawing/2014/main" id="{953DD251-6247-6847-AA17-EA2C28CD6D87}"/>
              </a:ext>
            </a:extLst>
          </p:cNvPr>
          <p:cNvSpPr txBox="1"/>
          <p:nvPr/>
        </p:nvSpPr>
        <p:spPr>
          <a:xfrm>
            <a:off x="892419" y="187036"/>
            <a:ext cx="8176630" cy="800219"/>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Maantieteellinen</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vastausalue</a:t>
            </a:r>
            <a:endParaRPr lang="en-US" sz="4600" dirty="0">
              <a:solidFill>
                <a:srgbClr val="757070"/>
              </a:solidFill>
              <a:latin typeface="Roboto" panose="02000000000000000000" pitchFamily="2" charset="0"/>
              <a:cs typeface="Apercu Regular"/>
            </a:endParaRPr>
          </a:p>
        </p:txBody>
      </p:sp>
      <p:pic>
        <p:nvPicPr>
          <p:cNvPr id="4" name="Picture 3">
            <a:extLst>
              <a:ext uri="{FF2B5EF4-FFF2-40B4-BE49-F238E27FC236}">
                <a16:creationId xmlns:a16="http://schemas.microsoft.com/office/drawing/2014/main" id="{C5617E5B-9F38-CC41-B556-290B39D56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663" y="1416049"/>
            <a:ext cx="10152793" cy="4637515"/>
          </a:xfrm>
          <a:prstGeom prst="rect">
            <a:avLst/>
          </a:prstGeom>
        </p:spPr>
      </p:pic>
    </p:spTree>
    <p:extLst>
      <p:ext uri="{BB962C8B-B14F-4D97-AF65-F5344CB8AC3E}">
        <p14:creationId xmlns:p14="http://schemas.microsoft.com/office/powerpoint/2010/main" val="384308166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EAU patient view Barcelona 2019 André Deschamps</Template>
  <TotalTime>4874</TotalTime>
  <Words>2043</Words>
  <Application>Microsoft Macintosh PowerPoint</Application>
  <PresentationFormat>Widescreen</PresentationFormat>
  <Paragraphs>194</Paragraphs>
  <Slides>41</Slides>
  <Notes>38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Calibri Light</vt:lpstr>
      <vt:lpstr>Roboto</vt:lpstr>
      <vt:lpstr>Kantoorthema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andre deschamps</dc:creator>
  <cp:lastModifiedBy>Simon Crompton</cp:lastModifiedBy>
  <cp:revision>200</cp:revision>
  <dcterms:created xsi:type="dcterms:W3CDTF">2019-05-14T09:26:05Z</dcterms:created>
  <dcterms:modified xsi:type="dcterms:W3CDTF">2021-02-24T15:44:02Z</dcterms:modified>
</cp:coreProperties>
</file>