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76" autoAdjust="0"/>
    <p:restoredTop sz="75782" autoAdjust="0"/>
  </p:normalViewPr>
  <p:slideViewPr>
    <p:cSldViewPr snapToGrid="0">
      <p:cViewPr varScale="1">
        <p:scale>
          <a:sx n="95" d="100"/>
          <a:sy n="95" d="100"/>
        </p:scale>
        <p:origin x="952" y="68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 average age at diagnosis was 64 and on average men were reporting five years after having treatment. For some men treatment was 10 years ago, and for others it had just finished.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As you will see from the distribution graph of age at first diagnosis, more than 50% of respondents were diagnosed before they were 65. This counters the idea that prostate cancer is a disease of old 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Most respondents were living with a partner, which is important given the effects that treatment can have on sexual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There is a slight bias in respondent profile towards a higher level of education.</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Most patients had only received one treatment up to the start of the survey.</a:t>
            </a:r>
            <a:r>
              <a:rPr lang="en-GB" dirty="0">
                <a:effectLst/>
              </a:rPr>
              <a:t> </a:t>
            </a:r>
            <a:endParaRPr lang="en-US" dirty="0">
              <a:solidFill>
                <a:srgbClr val="FF0000"/>
              </a:solidFill>
              <a:highlight>
                <a:srgbClr val="FFFF00"/>
              </a:highlight>
            </a:endParaRPr>
          </a:p>
          <a:p>
            <a:endParaRPr lang="en-US"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About 60% of respondents had received radical prostatectomy, so the overall results will be influenced by the effects on quality of life of that particular treatment.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all the respondents rating their quality of life from one to seven, and the percentage in each category. You will see that respondents’ quality of life is generally good. But as we will see in the next slide, some aspects of life are better than others.</a:t>
            </a:r>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quality of life scores, so the lower the score the worse the quality of life. </a:t>
            </a:r>
          </a:p>
          <a:p>
            <a:r>
              <a:rPr lang="en-US"/>
              <a:t>These findinthat </a:t>
            </a:r>
            <a:r>
              <a:rPr lang="en-US" dirty="0"/>
              <a:t>lack of sexual function, and to a lesser extent incontinence, affect men’s quality of life much more than other treatment after-effects. </a:t>
            </a:r>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those general findings, let’s look at some specific aspects of quality of life after prostate cancer treatment.</a:t>
            </a:r>
          </a:p>
          <a:p>
            <a:r>
              <a:rPr lang="en-US" dirty="0"/>
              <a:t>First, the discomfort, tiredness and insomnia experienced by men after treatment.</a:t>
            </a:r>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from this slide that </a:t>
            </a:r>
            <a:r>
              <a:rPr lang="en-GB" sz="1200" kern="1200" dirty="0">
                <a:solidFill>
                  <a:schemeClr val="tx1"/>
                </a:solidFill>
                <a:effectLst/>
                <a:latin typeface="+mn-lt"/>
                <a:ea typeface="+mn-ea"/>
                <a:cs typeface="+mn-cs"/>
              </a:rPr>
              <a:t>discomfort increases as men move through the treatment stages. Once you get to chemotherapy at the advanced stages, more than three times the pain and discomfort is reported compared to early-stage treatments.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a:t>
            </a:r>
            <a:r>
              <a:rPr lang="en-GB" sz="1200" kern="1200" dirty="0">
                <a:solidFill>
                  <a:schemeClr val="tx1"/>
                </a:solidFill>
                <a:effectLst/>
                <a:latin typeface="+mn-lt"/>
                <a:ea typeface="+mn-ea"/>
                <a:cs typeface="+mn-cs"/>
              </a:rPr>
              <a:t>than one third of men who have received chemotherapy say they have felt tired in the past week. Tiredness levels are comparatively lower for the other treatments, but radiotherapy seems to be linked with more tiredness than surgery.</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study found that insomnia seems to affect men a lot after radiotherapy with ADT, and also after chemotherapy. The effects nearly double as treatment progresses to chemotherapy.</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different levels of anxiety and depression at different stages of treatment. Men experience roughly equal levels of anxiety in the first and second line of treatment. But you can see that anxiety and depression tend to diminish after treatment. </a:t>
            </a: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if you have a recurrence of prostate cancer, this seems to affect your mental health a great deal. You can see here that more than half of the respondents who had a recurrence rate the effect on their mental health as six or more – in other words, it had a significant effect.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study found that 42% of men who have been treated for prostate cancer say they are anxious or depressed to some extent.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Which treatments are most linked with mental health problems? You can see again that the problems seem to get worse the more advanced the 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It’s interesting to note that active surveillance is associated with higher levels of depression or anxiety than some treatments, such as radical prostatectomy and radiotherapy. This may have something to do with the long-term worry that can be brought by regular testing, and the fact that treatment decisions may still have to be made. </a:t>
            </a:r>
            <a:r>
              <a:rPr lang="en-GB" sz="1200" b="0" i="0" u="none" strike="noStrike" kern="1200" dirty="0">
                <a:solidFill>
                  <a:schemeClr val="tx1"/>
                </a:solidFill>
                <a:effectLst/>
                <a:latin typeface="+mn-lt"/>
                <a:ea typeface="+mn-ea"/>
                <a:cs typeface="+mn-cs"/>
              </a:rPr>
              <a:t>A survey of men on active surveillance by one of Europa </a:t>
            </a:r>
            <a:r>
              <a:rPr lang="en-GB" sz="1200" b="0" i="0" u="none" strike="noStrike" kern="1200" dirty="0" err="1">
                <a:solidFill>
                  <a:schemeClr val="tx1"/>
                </a:solidFill>
                <a:effectLst/>
                <a:latin typeface="+mn-lt"/>
                <a:ea typeface="+mn-ea"/>
                <a:cs typeface="+mn-cs"/>
              </a:rPr>
              <a:t>Uomo’s</a:t>
            </a:r>
            <a:r>
              <a:rPr lang="en-GB" sz="1200" b="0" i="0" u="none" strike="noStrike" kern="1200" dirty="0">
                <a:solidFill>
                  <a:schemeClr val="tx1"/>
                </a:solidFill>
                <a:effectLst/>
                <a:latin typeface="+mn-lt"/>
                <a:ea typeface="+mn-ea"/>
                <a:cs typeface="+mn-cs"/>
              </a:rPr>
              <a:t> members, the Danish prostate cancer patients’ organisation PROPA, found that 37% felt seriously or moderately worried.</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again shows quality of life score: the bigger the score the better quality of life. It shows quality of life as it relates to sexual function, after different treatments.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see that sexual quality of life was better after prostatectomy than radiotherapy, which surprised us. But the difference of 4 points between radiotherapy and radical prostatectomy is small and may not be clinically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quality of life scores for both treatments are obviously low compared with active surveillance.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the active surveillance score not 100, which is the top of the scale in the EPIC score? Clearly it is because at these ages (the average age of the study is 70) sexual function is not normally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Comparing these figures to the general population, the average EPIC sexual function score for men without prostate cancer is 55.8, which is clearly very similar to the active surveillance score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big a problem, then, is sexual functioning? You can see a big or moderate problem in around half of men. It’s possible that the figure would be even higher if we asked partners the same question.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Around three quarters of men who responded to the survey rated their current ability to function sexually poor or very poor. This is clearly partly a reflection of the age of respondent, as well as the effects of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for comparison, it is interesting to look at a 2017 study of men of slightly older age (average age 74.5) who did not have prostate cancer, which used the same EPIC-26 measures (</a:t>
            </a:r>
            <a:r>
              <a:rPr lang="en-GB" sz="1200" b="0" i="0" u="none" strike="noStrike" kern="1200" dirty="0" err="1">
                <a:solidFill>
                  <a:schemeClr val="tx1"/>
                </a:solidFill>
                <a:effectLst/>
                <a:latin typeface="+mn-lt"/>
                <a:ea typeface="+mn-ea"/>
                <a:cs typeface="+mn-cs"/>
              </a:rPr>
              <a:t>Venderbos</a:t>
            </a:r>
            <a:r>
              <a:rPr lang="en-GB" sz="1200" b="0" i="0" u="none" strike="noStrike" kern="1200" dirty="0">
                <a:solidFill>
                  <a:schemeClr val="tx1"/>
                </a:solidFill>
                <a:effectLst/>
                <a:latin typeface="+mn-lt"/>
                <a:ea typeface="+mn-ea"/>
                <a:cs typeface="+mn-cs"/>
              </a:rPr>
              <a:t> et al, PMID: 28168601)</a:t>
            </a:r>
            <a:r>
              <a:rPr lang="en-US" dirty="0"/>
              <a:t>. It found that 50% of these men rated their ability to function sexually as poor or very poor. Clearly, this is a significantly lower percentage than the 76% of men with prostate cancer in our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how different treatments affect sexual functioning, you can see from the line of figures at the top that more than half of men who have had a prostatectomy find that sexual functioning is a big or moderate problem for them. That’s a significant proportion.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figures below show sexual functioning seems to be a less significant problem after radiotherapy: 44.5% for radiotherapy had significant problems compared with 54.5% for prostatectomy.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a clearer finding than we saw in chart S1, where sexual function values were quite similar between radiotherapy and prostatectomy. But both findings indicate that, when it comes to sexual function, the two major first treatments for </a:t>
            </a:r>
            <a:r>
              <a:rPr lang="en-US" dirty="0" err="1"/>
              <a:t>prosate</a:t>
            </a:r>
            <a:r>
              <a:rPr lang="en-US" dirty="0"/>
              <a:t> cancer have an important effect on quality of life.</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Only 34% of men have tried medications and devices to improve erections, so there’s clearly a need to give men more advice on these approaches to help overcome any problems.</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on to urinary incontinence, we have done exactly the same analysis as for sexual function. </a:t>
            </a:r>
            <a:r>
              <a:rPr lang="en-GB" sz="1200" kern="1200" dirty="0">
                <a:solidFill>
                  <a:schemeClr val="tx1"/>
                </a:solidFill>
                <a:effectLst/>
                <a:latin typeface="+mn-lt"/>
                <a:ea typeface="+mn-ea"/>
                <a:cs typeface="+mn-cs"/>
              </a:rPr>
              <a:t>First of all, we compared the different treatments. You will see that prostatectomy is related to lower quality of life than radiotherapy. The other treatments show fewer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Comparing these figures to the general population, the average EPIC urinary function score for men without prostate cancer is 89.5.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specifically at urinary control, overall 61% of men surveyed have some problem. Surgery seems to be associated with the most significant problems. Comparing the surgery figure with active surveillance suggests that surgery doubles the rate of incontinence. It should be noted that even during active surveillance, however, there are problems with dripping. This is a reflection of the average age of respondents.</a:t>
            </a:r>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does this mean for patients in practical terms? The survey asked men how many incontinence pads they used each day, and across all the survey respondents over a third use one or more pads a day. This may well reflect the fact that two thirds of survey respondents said they had had radical prostatectomy. Of respondents who had had a prostatectomy, half were using pads.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put this into context, a 2017 study of men with roughly the same age profile who had NOT been treated for prostate cancer found that </a:t>
            </a:r>
            <a:r>
              <a:rPr lang="en-US"/>
              <a:t>around 5% </a:t>
            </a:r>
            <a:r>
              <a:rPr lang="en-US" dirty="0"/>
              <a:t>wear pads (PMID: 28168601). So there is clearly a significant effect here.</a:t>
            </a:r>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how big an effect dripping and leakage has on men’s lives, 17% of all the survey respondents judge it to be a big or moderate problem. </a:t>
            </a:r>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break down this figure into those who have received prostatectomy and radiotherapy you will see the influence of treatment type on the problem.</a:t>
            </a:r>
          </a:p>
          <a:p>
            <a:endParaRPr lang="en-US" dirty="0"/>
          </a:p>
          <a:p>
            <a:r>
              <a:rPr lang="en-US" dirty="0"/>
              <a:t>Looking at prostatectomy patients, in the top line of figures, you will see that 67% say dripping and leakage is a problem.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 that with radiotherapy patients, in the second line, where a total of 48% of patients say that dripping and leakage is a problem.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take-home messages that we can draw from these EUPROMS findings.</a:t>
            </a:r>
          </a:p>
          <a:p>
            <a:endParaRPr lang="en-US" dirty="0"/>
          </a:p>
          <a:p>
            <a:r>
              <a:rPr lang="en-US" dirty="0"/>
              <a:t>The first is that active surveillance should be always be considered, if it can be applied safely, because overall it best protects quality of life. Certainly in terms of incontinence and sexual function, the contrast between this and other approaches is clear. </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take-home message is that early detection of prostate cancer is of the utmost importance. The more advanced the prostate cancer at diagnosis, the worse the effects of treatment on quality of life. The graph here shows that, looking at many factors together – discomfort, tiredness, insomnia and mental health – all of these are experienced more severely with treatments associated with more advanced prostate cancer. </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third message we can take from all the data from the EUPROMS study is that high quality treatment and support are essential. The EUPROMS results show the severe effects that can come with treatment for prostate cancer. Men need all the expertise and experience they can get during treatment and after, with information and support at each stage of the journey. </a:t>
            </a:r>
            <a:r>
              <a:rPr lang="en-GB" sz="1200" kern="1200" dirty="0">
                <a:solidFill>
                  <a:schemeClr val="tx1"/>
                </a:solidFill>
                <a:effectLst/>
                <a:latin typeface="+mn-lt"/>
                <a:ea typeface="+mn-ea"/>
                <a:cs typeface="+mn-cs"/>
              </a:rPr>
              <a:t>Every man with prostate cancer should be treated in a cancer centre with multidisciplinary teams.</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how this study is different to previous studies, and why this is important. Most studies about quality of life in men with prostate cancer are conducted in a clinical environment. In other words, men are asked questions by clinicians, or they complete questionnaires when they are visiting hospital for treatment or check-ups. This online survey was completed by men in their own time, and in the comfort of their homes. This means that they may have more time to consider their answers, and also may feel more at ease to say how they really feel. Sometimes people are worried about sounding critical or negative in front of their doctors and other health staff. </a:t>
            </a:r>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survey presents a snapshot – a cross-sectional picture of a population of men who have been treated for prostate cancer across Europe. The survey asked: ”What is life like for you at this particular time?”</a:t>
            </a:r>
          </a:p>
          <a:p>
            <a:r>
              <a:rPr lang="en-US" dirty="0"/>
              <a:t>The study could not look at individual respondents’ medical condition before treatment, or how prostate cancer patients differ from the population in general. That would have been a different kind of study. </a:t>
            </a:r>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survey included questions to establish demographics and a range of questions to establish health, daily living activities and quality of life using three validated measures commonly used in health research:</a:t>
            </a:r>
          </a:p>
          <a:p>
            <a:pPr lvl="0"/>
            <a:r>
              <a:rPr lang="en-GB" sz="1200" kern="1200" dirty="0">
                <a:solidFill>
                  <a:schemeClr val="tx1"/>
                </a:solidFill>
                <a:effectLst/>
                <a:latin typeface="+mn-lt"/>
                <a:ea typeface="+mn-ea"/>
                <a:cs typeface="+mn-cs"/>
              </a:rPr>
              <a:t>EQ-5D-5L</a:t>
            </a:r>
          </a:p>
          <a:p>
            <a:pPr lvl="0"/>
            <a:r>
              <a:rPr lang="en-GB" sz="1200" kern="1200" dirty="0">
                <a:solidFill>
                  <a:schemeClr val="tx1"/>
                </a:solidFill>
                <a:effectLst/>
                <a:latin typeface="+mn-lt"/>
                <a:ea typeface="+mn-ea"/>
                <a:cs typeface="+mn-cs"/>
              </a:rPr>
              <a:t>EORTC-QLQ-C30 </a:t>
            </a:r>
          </a:p>
          <a:p>
            <a:pPr lvl="0"/>
            <a:r>
              <a:rPr lang="en-GB" sz="1200" kern="1200" dirty="0">
                <a:solidFill>
                  <a:schemeClr val="tx1"/>
                </a:solidFill>
                <a:effectLst/>
                <a:latin typeface="+mn-lt"/>
                <a:ea typeface="+mn-ea"/>
                <a:cs typeface="+mn-cs"/>
              </a:rPr>
              <a:t>EPIC-26.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 sample size of 3000 respondents is very large, and makes the results authoritative.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There was a wide response across 25 countries, but there was an under-representation from Eastern Europe and some under-representation from Southern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2/1/21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study</a:t>
            </a:r>
          </a:p>
          <a:p>
            <a:pPr>
              <a:spcBef>
                <a:spcPts val="1200"/>
              </a:spcBef>
            </a:pPr>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patient reported outcome study </a:t>
            </a: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The first ever prostate cancer quality of life survey conducted by patients for patients</a:t>
            </a: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Respondent profile</a:t>
            </a:r>
          </a:p>
        </p:txBody>
      </p:sp>
      <p:pic>
        <p:nvPicPr>
          <p:cNvPr id="4" name="Picture 3">
            <a:extLst>
              <a:ext uri="{FF2B5EF4-FFF2-40B4-BE49-F238E27FC236}">
                <a16:creationId xmlns:a16="http://schemas.microsoft.com/office/drawing/2014/main" id="{D8FA2599-3F51-6145-81E4-AF7755D9A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64" y="1520093"/>
            <a:ext cx="8839200" cy="4876800"/>
          </a:xfrm>
          <a:prstGeom prst="rect">
            <a:avLst/>
          </a:prstGeom>
        </p:spPr>
      </p:pic>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Respondent profile</a:t>
            </a:r>
          </a:p>
        </p:txBody>
      </p:sp>
      <p:pic>
        <p:nvPicPr>
          <p:cNvPr id="4" name="Picture 3">
            <a:extLst>
              <a:ext uri="{FF2B5EF4-FFF2-40B4-BE49-F238E27FC236}">
                <a16:creationId xmlns:a16="http://schemas.microsoft.com/office/drawing/2014/main" id="{7570FA5A-1D56-A74A-8157-654470A69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582" y="1799980"/>
            <a:ext cx="8839200" cy="4373880"/>
          </a:xfrm>
          <a:prstGeom prst="rect">
            <a:avLst/>
          </a:prstGeom>
        </p:spPr>
      </p:pic>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Treatment profile</a:t>
            </a:r>
          </a:p>
        </p:txBody>
      </p:sp>
      <p:pic>
        <p:nvPicPr>
          <p:cNvPr id="10" name="Picture 9">
            <a:extLst>
              <a:ext uri="{FF2B5EF4-FFF2-40B4-BE49-F238E27FC236}">
                <a16:creationId xmlns:a16="http://schemas.microsoft.com/office/drawing/2014/main" id="{A6A8F471-7FF6-1A49-AAA1-5653F7F34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62" y="1497139"/>
            <a:ext cx="8839200" cy="4678680"/>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The analysis</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7042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Analysis of the data was conducted by Professor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and her team at Erasmus University Medical Centre, Department of Urology, Rotterdam.</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Their analysis provided the findings here and in scientific papers.</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Some of the findings here are based on raw survey responses, and statistical significance has not been calculated or displayed.</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However, all the findings help to provide vital information for clinical decision-making, making them clinically relevant</a:t>
            </a: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508105"/>
          </a:xfrm>
          <a:prstGeom prst="rect">
            <a:avLst/>
          </a:prstGeom>
        </p:spPr>
        <p:txBody>
          <a:bodyPr>
            <a:spAutoFit/>
          </a:bodyPr>
          <a:lstStyle/>
          <a:p>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general quality of life</a:t>
            </a: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descr="Timeline&#10;&#10;Description automatically generated">
            <a:extLst>
              <a:ext uri="{FF2B5EF4-FFF2-40B4-BE49-F238E27FC236}">
                <a16:creationId xmlns:a16="http://schemas.microsoft.com/office/drawing/2014/main" id="{A7200699-03F4-C14A-B3F5-CD2E9A8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182" y="1179100"/>
            <a:ext cx="10217427" cy="3479210"/>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C483A5F-61CB-F942-8B8D-33356E389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323" y="770792"/>
            <a:ext cx="9575800" cy="4853940"/>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Discomfort, tiredness, insomnia</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98F700B-90A4-D941-8BE4-8DDD25FD5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846" y="1059815"/>
            <a:ext cx="9575800" cy="4738370"/>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0075E415-2B33-9144-9C3A-84D291F2E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185" y="1191895"/>
            <a:ext cx="9575800" cy="4474210"/>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About this presentation</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92387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This presentation is for prostate cancer patient groups and the general public</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You are welcome to publicise the results without permission, but must always credit the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study</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If you reproduce any of the charts, they must be credited to the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study</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92869072-EF74-2E41-9D0F-852D9506A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270" y="935990"/>
            <a:ext cx="9575800" cy="4986020"/>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mental health</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8BD50DC5-72B5-4048-995B-249E6264C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99" y="457200"/>
            <a:ext cx="7366000" cy="59436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8B2C289A-D604-8E45-8967-83438477E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47" y="451974"/>
            <a:ext cx="8102600" cy="6160770"/>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AE1DCC4-C890-1B47-BD0A-2A4E179F51F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12680" y="483931"/>
            <a:ext cx="8839200" cy="5303520"/>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8DA5510-2779-1E41-9A1B-709718C2A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275" y="1035050"/>
            <a:ext cx="9823450" cy="4787900"/>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endParaRPr lang="en-GB" dirty="0">
              <a:latin typeface="Roboto" panose="02000000000000000000" pitchFamily="2" charset="0"/>
            </a:endParaRPr>
          </a:p>
          <a:p>
            <a:r>
              <a:rPr lang="en-GB" sz="2800" dirty="0">
                <a:latin typeface="Roboto" panose="02000000000000000000" pitchFamily="2" charset="0"/>
              </a:rPr>
              <a:t>Results: sexual function</a:t>
            </a: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61875DDB-312A-934E-B494-9FF0FC868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355" y="557494"/>
            <a:ext cx="8839200" cy="5349240"/>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C0AFC4B-FF7D-354D-A150-E951B5016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571500"/>
            <a:ext cx="8839200" cy="5715000"/>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5DDA9B5-1AC7-FC4D-8000-274C71961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0" y="845916"/>
            <a:ext cx="9575800" cy="4919980"/>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study</a:t>
            </a:r>
            <a:endParaRPr lang="en-GB" dirty="0">
              <a:latin typeface="Roboto" panose="02000000000000000000" pitchFamily="2" charset="0"/>
              <a:ea typeface="Roboto" panose="02000000000000000000" pitchFamily="2" charset="0"/>
            </a:endParaRPr>
          </a:p>
          <a:p>
            <a:r>
              <a:rPr lang="en-GB" sz="2800" dirty="0">
                <a:latin typeface="Roboto" panose="02000000000000000000" pitchFamily="2" charset="0"/>
                <a:ea typeface="Roboto" panose="02000000000000000000" pitchFamily="2" charset="0"/>
              </a:rPr>
              <a:t>Background information</a:t>
            </a: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CFFCD36F-41AF-3847-8BB9-FD500C29F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34" y="431757"/>
            <a:ext cx="8675370" cy="549021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3" name="Picture 2">
            <a:extLst>
              <a:ext uri="{FF2B5EF4-FFF2-40B4-BE49-F238E27FC236}">
                <a16:creationId xmlns:a16="http://schemas.microsoft.com/office/drawing/2014/main" id="{2BB09B91-9A47-5346-9308-31FAD70BE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0" y="2265045"/>
            <a:ext cx="9575800" cy="232791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urinary incontinence</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7" name="Picture 6">
            <a:extLst>
              <a:ext uri="{FF2B5EF4-FFF2-40B4-BE49-F238E27FC236}">
                <a16:creationId xmlns:a16="http://schemas.microsoft.com/office/drawing/2014/main" id="{96303F83-32BA-9545-83FC-A45B035E4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477" y="582405"/>
            <a:ext cx="8839200" cy="5471160"/>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5827358-ED08-FF41-8C19-1A87DFC9A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599" y="735195"/>
            <a:ext cx="9575800" cy="5283200"/>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67504C5-59A1-A34B-B513-7257475F3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70" y="572245"/>
            <a:ext cx="9575800" cy="5481320"/>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E2A96254-5F4C-1342-9E01-B2A562535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930" y="1003300"/>
            <a:ext cx="9575800" cy="4523740"/>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983BE6A-6503-A645-8BA3-5F2C037FD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48" y="521445"/>
            <a:ext cx="8102600" cy="553212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endParaRPr lang="en-GB" dirty="0">
              <a:latin typeface="Roboto" panose="02000000000000000000" pitchFamily="2" charset="0"/>
            </a:endParaRPr>
          </a:p>
          <a:p>
            <a:r>
              <a:rPr lang="en-GB" sz="2800" dirty="0">
                <a:latin typeface="Roboto" panose="02000000000000000000" pitchFamily="2" charset="0"/>
              </a:rPr>
              <a:t>Take home messages</a:t>
            </a: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pic>
        <p:nvPicPr>
          <p:cNvPr id="5" name="Picture 4">
            <a:extLst>
              <a:ext uri="{FF2B5EF4-FFF2-40B4-BE49-F238E27FC236}">
                <a16:creationId xmlns:a16="http://schemas.microsoft.com/office/drawing/2014/main" id="{EA4DC4E8-DF97-2049-82F6-A04E863C5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811" y="1481504"/>
            <a:ext cx="8839200" cy="4800600"/>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08981"/>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stands for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is the first major study on quality of life after prostate cancer treatment to be conducted by patients themselves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is based on an online questionnaire completed by nearly 3,000 men in Europe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provides a new perspective because most other quality of life studies are conducted by and with doctors in a clinical environment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 study began in August 2019 and the first results were reported in January 2020</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pic>
        <p:nvPicPr>
          <p:cNvPr id="5" name="Picture 4">
            <a:extLst>
              <a:ext uri="{FF2B5EF4-FFF2-40B4-BE49-F238E27FC236}">
                <a16:creationId xmlns:a16="http://schemas.microsoft.com/office/drawing/2014/main" id="{5D45607E-CD62-6945-B492-97EE32915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99" y="1524927"/>
            <a:ext cx="8102600" cy="4470400"/>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We need cancer centres with multidisciplinary teams</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has reported EUPROMS findings at many important medical conferences including:</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Association of Urologists (EAU) Congress 2020</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EAU Section of Oncological Urology annual meeting</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Society for Medical Oncology (ESMO) Congress</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Multidisciplinary Congress on Urological Cancers (EMUC)</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Organisation for Research and Treatment of Cancer (EORTC) webinar </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Findings are also being published in various publications including European Urology Focus magazine</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15498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These survey findings provide a “snapshot” picture of the quality of life issues experienced by men with prostate cancer across Europe at a particular point of time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They provide information that may help patients and their doctors make decisions about treatments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They may help in campaigning for early diagnosis of prostate cancer and promoting approaches such as active surveillance</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How the study was conducted</a:t>
            </a:r>
            <a:endParaRPr lang="en-GB" sz="2400"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The questionnaire</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785652"/>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 minute online survey for men who have received treatment for prostate cancer</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Available in 19 languages</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Used validated quality-of-life questionnaires: EPIC-26 and EORTC-QLQ and EQ-5D-5L </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Responses were anonymous</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Geographical response</a:t>
            </a:r>
          </a:p>
        </p:txBody>
      </p:sp>
      <p:pic>
        <p:nvPicPr>
          <p:cNvPr id="5" name="Picture 4">
            <a:extLst>
              <a:ext uri="{FF2B5EF4-FFF2-40B4-BE49-F238E27FC236}">
                <a16:creationId xmlns:a16="http://schemas.microsoft.com/office/drawing/2014/main" id="{5B1725E9-4712-F743-866C-96B4E0D52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08" y="1468800"/>
            <a:ext cx="10576560" cy="4831080"/>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4765</TotalTime>
  <Words>2568</Words>
  <Application>Microsoft Macintosh PowerPoint</Application>
  <PresentationFormat>Widescreen</PresentationFormat>
  <Paragraphs>208</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190</cp:revision>
  <dcterms:created xsi:type="dcterms:W3CDTF">2019-05-14T09:26:05Z</dcterms:created>
  <dcterms:modified xsi:type="dcterms:W3CDTF">2021-02-01T12:54:07Z</dcterms:modified>
</cp:coreProperties>
</file>