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67" autoAdjust="0"/>
    <p:restoredTop sz="60573" autoAdjust="0"/>
  </p:normalViewPr>
  <p:slideViewPr>
    <p:cSldViewPr snapToGrid="0">
      <p:cViewPr varScale="1">
        <p:scale>
          <a:sx n="78" d="100"/>
          <a:sy n="78" d="100"/>
        </p:scale>
        <p:origin x="200" y="3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3/3/21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De gemiddelde leeftijd bij diagnose was 64 jaar en gemiddeld werden de mannen vijf jaar geleden behandeld. Voor sommige mannen was de behandeling 10 jaar geleden en voor anderen was deze net afgerond.</a:t>
            </a:r>
          </a:p>
          <a:p>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Zoals te zien is in de grafiek van de leeftijdsverdeling bij de eerste diagnose, werd meer dan 50% van de respondenten gediagnosticeerd vóór hij/zij 65 was. Dit spreekt de opvatting tegen dat prostaatkanker een ziekte van oude mannen is.</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De meeste respondenten woonden samen met een partner, wat belangrijk is om te weten gezien de effecten die de behandeling kan hebben op het seksueel functioneren. </a:t>
            </a:r>
          </a:p>
          <a:p>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Respondenten met een hoger opleidingsniveau waren relatief iets beter vertegenwoordigd.</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 </a:t>
            </a:r>
            <a:r>
              <a:rPr lang="en-GB" sz="1200" kern="1200" dirty="0" err="1">
                <a:solidFill>
                  <a:schemeClr val="tx1"/>
                </a:solidFill>
                <a:effectLst/>
                <a:latin typeface="+mn-lt"/>
                <a:ea typeface="+mn-ea"/>
                <a:cs typeface="+mn-cs"/>
              </a:rPr>
              <a:t>meeste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patiënten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hadden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slechts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één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behandeling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gekregen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voorafgaand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a:t>
            </a:r>
            <a:r>
              <a:rPr lang="en-GB" sz="1200" kern="1200" dirty="0">
                <a:solidFill>
                  <a:schemeClr val="tx1"/>
                </a:solidFill>
                <a:effectLst/>
                <a:latin typeface="+mn-lt"/>
                <a:ea typeface="+mn-ea"/>
                <a:cs typeface="+mn-cs"/>
              </a:rPr>
              <a:t> het begin van de </a:t>
            </a:r>
            <a:r>
              <a:rPr lang="en-GB" sz="1200" kern="1200" dirty="0" err="1">
                <a:solidFill>
                  <a:schemeClr val="tx1"/>
                </a:solidFill>
                <a:effectLst/>
                <a:latin typeface="+mn-lt"/>
                <a:ea typeface="+mn-ea"/>
                <a:cs typeface="+mn-cs"/>
              </a:rPr>
              <a:t>enquête</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Ongeveer</a:t>
            </a:r>
            <a:r>
              <a:rPr lang="en-GB" sz="1200" kern="1200" dirty="0">
                <a:solidFill>
                  <a:schemeClr val="tx1"/>
                </a:solidFill>
                <a:effectLst/>
                <a:latin typeface="+mn-lt"/>
                <a:ea typeface="+mn-ea"/>
                <a:cs typeface="+mn-cs"/>
              </a:rPr>
              <a:t> 60% van de </a:t>
            </a:r>
            <a:r>
              <a:rPr lang="en-GB" sz="1200" kern="1200" dirty="0" err="1">
                <a:solidFill>
                  <a:schemeClr val="tx1"/>
                </a:solidFill>
                <a:effectLst/>
                <a:latin typeface="+mn-lt"/>
                <a:ea typeface="+mn-ea"/>
                <a:cs typeface="+mn-cs"/>
              </a:rPr>
              <a:t>respondenten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onderging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radicale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prostatectomie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dus</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totale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resultaten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zullen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worden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beïnvloed</a:t>
            </a:r>
            <a:r>
              <a:rPr lang="en-GB" sz="1200" kern="1200" dirty="0">
                <a:solidFill>
                  <a:schemeClr val="tx1"/>
                </a:solidFill>
                <a:effectLst/>
                <a:latin typeface="+mn-lt"/>
                <a:ea typeface="+mn-ea"/>
                <a:cs typeface="+mn-cs"/>
              </a:rPr>
              <a:t> door de </a:t>
            </a:r>
            <a:r>
              <a:rPr lang="en-GB" sz="1200" kern="1200" dirty="0" err="1">
                <a:solidFill>
                  <a:schemeClr val="tx1"/>
                </a:solidFill>
                <a:effectLst/>
                <a:latin typeface="+mn-lt"/>
                <a:ea typeface="+mn-ea"/>
                <a:cs typeface="+mn-cs"/>
              </a:rPr>
              <a:t>effecten</a:t>
            </a:r>
            <a:r>
              <a:rPr lang="en-GB" sz="1200" kern="1200" dirty="0">
                <a:solidFill>
                  <a:schemeClr val="tx1"/>
                </a:solidFill>
                <a:effectLst/>
                <a:latin typeface="+mn-lt"/>
                <a:ea typeface="+mn-ea"/>
                <a:cs typeface="+mn-cs"/>
              </a:rPr>
              <a:t> op de </a:t>
            </a:r>
            <a:r>
              <a:rPr lang="en-GB" sz="1200" kern="1200" dirty="0" err="1">
                <a:solidFill>
                  <a:schemeClr val="tx1"/>
                </a:solidFill>
                <a:effectLst/>
                <a:latin typeface="+mn-lt"/>
                <a:ea typeface="+mn-ea"/>
                <a:cs typeface="+mn-cs"/>
              </a:rPr>
              <a:t>kwaliteit</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leven</a:t>
            </a:r>
            <a:r>
              <a:rPr lang="en-GB" sz="1200" kern="1200" dirty="0">
                <a:solidFill>
                  <a:schemeClr val="tx1"/>
                </a:solidFill>
                <a:effectLst/>
                <a:latin typeface="+mn-lt"/>
                <a:ea typeface="+mn-ea"/>
                <a:cs typeface="+mn-cs"/>
              </a:rPr>
              <a:t> van die </a:t>
            </a:r>
            <a:r>
              <a:rPr lang="en-GB" sz="1200" kern="1200" dirty="0" err="1">
                <a:solidFill>
                  <a:schemeClr val="tx1"/>
                </a:solidFill>
                <a:effectLst/>
                <a:latin typeface="+mn-lt"/>
                <a:ea typeface="+mn-ea"/>
                <a:cs typeface="+mn-cs"/>
              </a:rPr>
              <a:t>bepaalde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behandeling</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14</a:t>
            </a:fld>
            <a:endParaRPr lang="en-US"/>
          </a:p>
        </p:txBody>
      </p:sp>
    </p:spTree>
    <p:extLst>
      <p:ext uri="{BB962C8B-B14F-4D97-AF65-F5344CB8AC3E}">
        <p14:creationId xmlns:p14="http://schemas.microsoft.com/office/powerpoint/2010/main" val="166328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Deze grafiek toont alle respondenten die de kwaliteit van hun leven hebben gewaardeerd van één tot zeven, en het percentage van elke categorie. U ziet dat de kwaliteit van leven van de respondenten over het algemeen goed is. Maar zoals we op de volgende dia zullen zien, zijn sommige aspecten van het leven beter dan andere.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Deze dia toont de scores van de kwaliteit van leven, dus hoe lager de score hoe slechter de kwaliteit van leven.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De conclusie is dat een gebrek aan seksueel functioneren, en in mindere mate incontinentie, een groter effect had op de kwaliteit van leven van mannen dan andere bijwerkingen van de behandeling.</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Laten we na deze algemene resultaten eens kijken naar enkele specifieke aspecten van de kwaliteit van leven na behandeling van prostaatkanker.</a:t>
            </a:r>
          </a:p>
          <a:p>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Eerst het ongemak, de vermoeidheid en de slapeloosheid die na de behandeling door de mannen wordt ervaren.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U kunt op deze dia zien dat het ongemak toeneemt naarmate de mannen de behandelingsfasen doorlopen. Wanneer men bij de gevorderde fasen van chemotherapie aankomt, wordt meer dan drie keer de pijn en ongemak gerapporteerd in vergelijking met de beginfasen van de behandelingen.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Meer dan een derde van de mannen die chemotherapie hebben gekregen zegt dat ze zich moe hebben gevoeld in de afgelopen week. De vermoeidheidsniveaus zijn in vergelijking lager voor de andere behandelingen, maar radiotherapie lijkt verband te houden met een grotere vermoeidheid dan chirurgie.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Het onderzoek concludeerde dat slapeloosheid een groot effect had op de mannen na radiotherapie met ADT en ook na chemotherapie. De effecten werden bijna twee keer zo groot naarmate de behandeling werd voortgezet met chemotherapie.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Verschillende niveaus van gespannenheid en depressiviteit treden op in de verschillende fasen van de behandeling. De mannen ervaarden ongeveer gelijke niveaus van gespannenheid in de eerste- en tweedelijnsbehandelingen. Maar u ziet dat de gespannenheid en depressiviteit neigen af te nemen na de behandeling.</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Echter, als u terugkerende prostaatkanker hebt, lijkt dit een groot effect te hebben op uw geestelijke gezondheid. U kunt hier zien dat meer dan de helft van de respondenten waarbij de kanker terugkeerde, het effect op hun geestelijke gezondheid scoorden met een zes of hoger: met andere woorden, het had een aanzienlijk effect.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Het onderzoek concludeerde dat 42% van de mannen die werden behandeld voor prostaatkanker zegt dat ze in enige mate gespannen of depressief zijn.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u="none" kern="1200" dirty="0">
                <a:solidFill>
                  <a:schemeClr val="tx1"/>
                </a:solidFill>
                <a:effectLst/>
                <a:latin typeface="+mn-lt"/>
                <a:ea typeface="+mn-ea"/>
                <a:cs typeface="+mn-cs"/>
              </a:rPr>
              <a:t>Welke behandelingen houden het meest verband met geestelijke gezondheidsproblemen? Je ziet weer dat de problemen erger lijken te worden naarmate de kanker verder gevorderd </a:t>
            </a:r>
            <a:r>
              <a:rPr lang="nl-NL" sz="1200" u="none" kern="1200">
                <a:solidFill>
                  <a:schemeClr val="tx1"/>
                </a:solidFill>
                <a:effectLst/>
                <a:latin typeface="+mn-lt"/>
                <a:ea typeface="+mn-ea"/>
                <a:cs typeface="+mn-cs"/>
              </a:rPr>
              <a:t>is.</a:t>
            </a:r>
          </a:p>
          <a:p>
            <a:endParaRPr lang="en-GB" sz="1200" u="none" kern="1200" dirty="0">
              <a:solidFill>
                <a:schemeClr val="tx1"/>
              </a:solidFill>
              <a:effectLst/>
              <a:latin typeface="+mn-lt"/>
              <a:ea typeface="+mn-ea"/>
              <a:cs typeface="+mn-cs"/>
            </a:endParaRPr>
          </a:p>
          <a:p>
            <a:r>
              <a:rPr lang="nl-NL" sz="1200" u="none" kern="1200" dirty="0">
                <a:solidFill>
                  <a:schemeClr val="tx1"/>
                </a:solidFill>
                <a:effectLst/>
                <a:latin typeface="+mn-lt"/>
                <a:ea typeface="+mn-ea"/>
                <a:cs typeface="+mn-cs"/>
              </a:rPr>
              <a:t>Het is interessant op te merken dat actief volgen geassocieerd wordt met een grotere mate van depressie of angst dan sommige behandelingen, zoals radicale </a:t>
            </a:r>
            <a:r>
              <a:rPr lang="nl-NL" sz="1200" u="none" kern="1200" dirty="0" err="1">
                <a:solidFill>
                  <a:schemeClr val="tx1"/>
                </a:solidFill>
                <a:effectLst/>
                <a:latin typeface="+mn-lt"/>
                <a:ea typeface="+mn-ea"/>
                <a:cs typeface="+mn-cs"/>
              </a:rPr>
              <a:t>prostatectomie</a:t>
            </a:r>
            <a:r>
              <a:rPr lang="nl-NL" sz="1200" u="none" kern="1200" dirty="0">
                <a:solidFill>
                  <a:schemeClr val="tx1"/>
                </a:solidFill>
                <a:effectLst/>
                <a:latin typeface="+mn-lt"/>
                <a:ea typeface="+mn-ea"/>
                <a:cs typeface="+mn-cs"/>
              </a:rPr>
              <a:t> en radiotherapie. Dit kan te maken hebben met de zorgen op lange termijn die kunnen ontstaan door regelmatig testen, en het feit dat er misschien nog behandelingsbeslissingen genomen moeten worden. Uit een enquête onder mannen over actief volgen door een van de leden van Europa </a:t>
            </a:r>
            <a:r>
              <a:rPr lang="nl-NL" sz="1200" u="none" kern="1200" dirty="0" err="1">
                <a:solidFill>
                  <a:schemeClr val="tx1"/>
                </a:solidFill>
                <a:effectLst/>
                <a:latin typeface="+mn-lt"/>
                <a:ea typeface="+mn-ea"/>
                <a:cs typeface="+mn-cs"/>
              </a:rPr>
              <a:t>Uomo</a:t>
            </a:r>
            <a:r>
              <a:rPr lang="nl-NL" sz="1200" u="none" kern="1200" dirty="0">
                <a:solidFill>
                  <a:schemeClr val="tx1"/>
                </a:solidFill>
                <a:effectLst/>
                <a:latin typeface="+mn-lt"/>
                <a:ea typeface="+mn-ea"/>
                <a:cs typeface="+mn-cs"/>
              </a:rPr>
              <a:t>, de Deense organisatie voor prostaatkankerpatiënten PROPA, bleek dat 37% ernstig of matig bezorgd was.</a:t>
            </a:r>
            <a:endParaRPr lang="en-GB"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Deze dia toont nogmaals de score van de kwaliteit van leven: hoe hoger de score, hoe beter de kwaliteit van leven. Het toont de relatie tussen de kwaliteit van leven en het seksueel functioneren na verschillende behandelingen.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U ziet dat, tot onze verbazing, de seksuele kwaliteit van leven beter was na prostatectomie dan na radiotherapie. Maar het verschil van 4 punten tussen radiotherapie en radicale prostatectomie is klein en is mogelijk niet klinisch relevant.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Maar de scores voor de kwaliteit van leven zijn duidelijk laag voor beide behandelingen in vergelijking met actief opvolgen.</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Waarom is de score van actief opvolgen niet 100, wat de top van de schaal is in de EPIC-score? Dat komt duidelijk omdat op deze leeftijden (de gemiddelde leeftijd in het onderzoek is 70) het seksueel functioneren normaal gesproken niet 100% is.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Als we deze cijfers vergelijken met de algemene populatie, is de gemiddelde EPIC-score voor seksueel functioneren van mannen zonder prostaatkanker 55,8, wat duidelijk zeer soortgelijk is aan de score van actief opvolgen in dit onderzoek.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Hoe groot is het probleem dan voor het seksueel functioneren? We zien een redelijk groot of groot probleem bij ongeveer de helft van de mannen. Het is mogelijk dat het aandeel nog groter zou zijn als we hun partners dezelfde vraag zouden stellen.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Ongeveer driekwart van de mannen die de enquête hebben ingevuld, scoorden het huidige vermogen van hun seksueel functioneren als slecht of zeer slecht. Dit is duidelijk deels te verklaren door de leeftijd van de respondent en deels door de effecten van de behandeling.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Echter, ter vergelijking, het is interessant om te kijken naar een onderzoek uit 2017 onder mannen van iets hogere leeftijd (met een gemiddelde leeftijd van 74,5 jaar) die geen prostaatkanker hadden, dat gebruikmaakte van dezelfde EPIC-26-metingen (Venderbos et al, PMID: 28168601). Dit onderzoek concludeerde dat 50% van deze mannen het huidige vermogen van hun seksueel functioneren als slecht of zeer slecht quoteerde. Dit is duidelijk een aanzienlijk lager percentage dan de 76% van de mannen met prostaatkanker in ons onderzoek.</a:t>
            </a:r>
            <a:r>
              <a:rPr lang="en-GB" dirty="0">
                <a:effectLst/>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Als we kijken naar wat het effect is van verschillende behandelingen op het seksuele functioneren, ziet u aan de rij cijfers bovenaan dat meer dan de helft van de mannen die een prostatectomie heeft ondergaan, meent dat hun seksueel functioneren een groot of redelijk groot probleem voor hen is. Dat is een aanzienlijk deel.</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De onderstaande cijfers tonen aan dat het seksueel functioneren een minder groot probleem is na radiotherapie: 44,5% voor radiotherapie ondervond aanzienlijke problemen, vergeleken met 54,5% voor prostatectomie.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Dit is een duidelijker resultaat dat we zagen in grafiek S1 waarin de waarden voor het seksueel functioneren redelijk vergelijkbaar waren tussen radiotherapie en prostatectomie. Maar beide resultaten tonen aan dat met betrekking tot he seksueel functioneren de twee meest gebruikte eerste behandelingen voor prostaatkanker een aanzienlijk effect hebben op de kwaliteit van leven.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Slechts 34% van de mannen heeft medicatie of hulpmiddelen geprobeerd om hun erectie te verbeteren. Er is dus duidelijk behoefte aan meer advies aan mannen over de manieren die problemen kunnen helpen oplossen.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Voor urinaire incontinentie hebben we exact dezelfde analyse uitgevoerd als voor het seksueel functioneren. Eerst hebben we de verschillende behandelingen vergeleken. U ziet dat prostatectomie verband houdt met een lagere kwaliteit van leven dan radiotherapie. De andere behandelingen laten minder effecten zien.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Als we deze cijfers vergelijken met de algemene populatie, is de gemiddelde EPIC-score voor de urinaire functie van mannen zonder prostaatkanker 89,5.</a:t>
            </a:r>
            <a:r>
              <a:rPr lang="en-GB" dirty="0">
                <a:effectLst/>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Als we uitsluitend naar urinaire controle kijken, ondervindt 61% van de ondervraagde mannen enige problemen. De operatie lijkt verband te houden met de meest ernstige problemen. Als we het cijfer voor chirurgie vergelijken met dat van actief opvolgen, ontstaat de indruk dat operaties het optreden van incontinentie verdubbelen. We moeten echter niet vergeten dat zelfs tijdens actief opvolgen er problemen zijn met druppelen. Dit is het gevolg van de gemiddelde leeftijd van de respondenten.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Wat betekent dit voor de patiënten in de praktijk? De enquête vroeg mannen hoeveel incontinentiepads ze elke dag gebruikten, en genomen over alle respondenten in de enquête gebruikt meer dan een derde van hen één of meerdere pads per dag. Dit kan heel goed het gevolg zijn van het feit dat twee derde van de respondenten in de enquête zei dat ze radicale prostatectomie hadden ondergaan. Van de respondenten die radicale prostatectomie hebben ondergaan, gebruikte de helft pads.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Om dit in context te plaatsen: uit een onderzoek uit 2017 onder mannen met ongeveer hetzelfde leeftijdsprofiel die NIET waren behandeld voor prostaatkanker bleek dat ongeveer 10% pads gebruikte (PMID: 28168601). Er is dus duidelijk een aanzienlijk effect.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Kijkend naar hoe groot het effect van druppelen en lekken is op het leven van mannen, oordeelt 17% van alle respondenten in de enquête dat dit een groot of redelijk groot probleem is.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Als u dit cijfer opsplitst in patiënten die een prostatectomie en radiotherapie hebben ondergaan, ziet u het effect van het type behandeling op het probleem.</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Als we kijken naar patiënten die een prostatectomie hebben ondergaan, de bovenste rij cijfers, ziet u dat 67% zegt dat druppelen en lekken een probleem vormen.</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Vergelijk dat met patiënten die radiotherapie hebben ondergaan, de tweede rij cijfers, en u ziet dat in totaal 48% van de patiënten zegt dat druppelen en lekken een probleem vormen.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38</a:t>
            </a:fld>
            <a:endParaRPr lang="en-US"/>
          </a:p>
        </p:txBody>
      </p:sp>
    </p:spTree>
    <p:extLst>
      <p:ext uri="{BB962C8B-B14F-4D97-AF65-F5344CB8AC3E}">
        <p14:creationId xmlns:p14="http://schemas.microsoft.com/office/powerpoint/2010/main" val="1466100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Er zijn drie hoofdconclusies die we kunnen trekken uit de resultaten van dit EUPROMS-onderzoek.</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De eerste conclusie is dat actief opvolgen altijd moet worden overwogen, mits het veilig kan worden toegepast, omdat dit in het algemeen de kwaliteit van leven het beste beschermt. Met name op het gebied van incontinentie en seksueel functioneren is het contrast met de andere behandelingen duidelijk merkbaar.</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De tweede conclusie is dat een vroege detectie van prostaatkanker van het allergrootste belang is. Hoe meer vergevorderd de prostaatkanker is op het moment van diagnose, hoe ernstiger de effecten van de behandeling op de kwaliteit van leven. Deze grafiek laat zien dat als we tegelijkertijd kijken naar vele effecten - ongemak, vermoeidheid, slapeloosheid en mentale gezondheid - deze allemaal in grotere mate worden ervaren bij behandelingen die worden toegepast bij prostaatkanker in een meer gevorderd stadium.</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En de derde conclusie die we kunnen trekken uit alle resultaten van het EUPROMS-onderzoek, is dat behandeling en ondersteuning van hoge kwaliteit essentieel zijn. De resultaten van het EUPROMS-onderzoek tonen de ernstige effecten die het gevolg kunnen zijn van een behandeling van prostaatkanker. Mannen hebben alle expertise en ervaring nodig die ze kunnen krijgen tijdens de behandeling en daarna, met informatie en ondersteuning in elke fase van het traject. Elke man met prostaatkanker moet worden behandeld in een kankercentrum met multidisciplinaire teams.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Het is belangrijk om het verschil met eerdere onderzoeken te begrijpen en waarom dit belangrijk is. De meeste onderzoeken naar de kwaliteit van leven bij mannen met prostaatkanker worden uitgevoerd in een klinische omgeving. Met andere woorden, mannen worden vragen gesteld door clinici, of ze vullen vragenlijsten in wanneer ze naar het ziekenhuis komen voor behandeling of controle. Deze online enquête werd uitgevoerd door mannen in hun vrije tijd en in hun huiselijke omgeving. Dat betekent dat ze meer tijd hebben om over hun antwoorden na te denken, en ze zich ook meer op hun gemak voelen om te vertellen hoe ze zich werkelijk voelen. Soms zijn mensen bezorgd dat ze kritisch of negatief klinken tegenover hun artsen en ander medisch personeel.</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Deze</a:t>
            </a:r>
            <a:r>
              <a:rPr lang="en-US" dirty="0"/>
              <a:t> </a:t>
            </a:r>
            <a:r>
              <a:rPr lang="en-US" dirty="0" err="1"/>
              <a:t>enquête</a:t>
            </a:r>
            <a:r>
              <a:rPr lang="en-US" dirty="0"/>
              <a:t> </a:t>
            </a:r>
            <a:r>
              <a:rPr lang="en-US" dirty="0" err="1"/>
              <a:t>toont</a:t>
            </a:r>
            <a:r>
              <a:rPr lang="en-US" dirty="0"/>
              <a:t> </a:t>
            </a:r>
            <a:r>
              <a:rPr lang="en-US" dirty="0" err="1"/>
              <a:t>een</a:t>
            </a:r>
            <a:r>
              <a:rPr lang="en-US" dirty="0"/>
              <a:t> </a:t>
            </a:r>
            <a:r>
              <a:rPr lang="en-US" dirty="0" err="1"/>
              <a:t>momentopname</a:t>
            </a:r>
            <a:r>
              <a:rPr lang="en-US" dirty="0"/>
              <a:t>: </a:t>
            </a:r>
            <a:r>
              <a:rPr lang="en-US" dirty="0" err="1"/>
              <a:t>een</a:t>
            </a:r>
            <a:r>
              <a:rPr lang="en-US" dirty="0"/>
              <a:t> </a:t>
            </a:r>
            <a:r>
              <a:rPr lang="en-US" dirty="0" err="1"/>
              <a:t>beeld</a:t>
            </a:r>
            <a:r>
              <a:rPr lang="en-US" dirty="0"/>
              <a:t> van </a:t>
            </a:r>
            <a:r>
              <a:rPr lang="en-US" dirty="0" err="1"/>
              <a:t>een</a:t>
            </a:r>
            <a:r>
              <a:rPr lang="en-US" dirty="0"/>
              <a:t> </a:t>
            </a:r>
            <a:r>
              <a:rPr lang="en-US" dirty="0" err="1"/>
              <a:t>dwarsdoorsnede</a:t>
            </a:r>
            <a:r>
              <a:rPr lang="en-US" dirty="0"/>
              <a:t> van </a:t>
            </a:r>
            <a:r>
              <a:rPr lang="en-US" dirty="0" err="1"/>
              <a:t>een</a:t>
            </a:r>
            <a:r>
              <a:rPr lang="en-US" dirty="0"/>
              <a:t> </a:t>
            </a:r>
            <a:r>
              <a:rPr lang="en-US" dirty="0" err="1"/>
              <a:t>populatie</a:t>
            </a:r>
            <a:r>
              <a:rPr lang="en-US" dirty="0"/>
              <a:t> </a:t>
            </a:r>
            <a:r>
              <a:rPr lang="en-US" dirty="0" err="1"/>
              <a:t>mannen</a:t>
            </a:r>
            <a:r>
              <a:rPr lang="en-US" dirty="0"/>
              <a:t> die </a:t>
            </a:r>
            <a:r>
              <a:rPr lang="en-US" dirty="0" err="1"/>
              <a:t>zijn</a:t>
            </a:r>
            <a:r>
              <a:rPr lang="en-US" dirty="0"/>
              <a:t> </a:t>
            </a:r>
            <a:r>
              <a:rPr lang="en-US" dirty="0" err="1"/>
              <a:t>behandeld</a:t>
            </a:r>
            <a:r>
              <a:rPr lang="en-US" dirty="0"/>
              <a:t> </a:t>
            </a:r>
            <a:r>
              <a:rPr lang="en-US" dirty="0" err="1"/>
              <a:t>voor</a:t>
            </a:r>
            <a:r>
              <a:rPr lang="en-US" dirty="0"/>
              <a:t> </a:t>
            </a:r>
            <a:r>
              <a:rPr lang="en-US" dirty="0" err="1"/>
              <a:t>prostaatkanker</a:t>
            </a:r>
            <a:r>
              <a:rPr lang="en-US" dirty="0"/>
              <a:t> in heel Europa. De </a:t>
            </a:r>
            <a:r>
              <a:rPr lang="en-US" dirty="0" err="1"/>
              <a:t>enquête</a:t>
            </a:r>
            <a:r>
              <a:rPr lang="en-US" dirty="0"/>
              <a:t> </a:t>
            </a:r>
            <a:r>
              <a:rPr lang="en-US" dirty="0" err="1"/>
              <a:t>vroeg</a:t>
            </a:r>
            <a:r>
              <a:rPr lang="en-US" dirty="0"/>
              <a:t>: "Hoe </a:t>
            </a:r>
            <a:r>
              <a:rPr lang="en-US" dirty="0" err="1"/>
              <a:t>ziet</a:t>
            </a:r>
            <a:r>
              <a:rPr lang="en-US" dirty="0"/>
              <a:t> het </a:t>
            </a:r>
            <a:r>
              <a:rPr lang="en-US" dirty="0" err="1"/>
              <a:t>leven</a:t>
            </a:r>
            <a:r>
              <a:rPr lang="en-US" dirty="0"/>
              <a:t> er nu </a:t>
            </a:r>
            <a:r>
              <a:rPr lang="en-US" dirty="0" err="1"/>
              <a:t>voor</a:t>
            </a:r>
            <a:r>
              <a:rPr lang="en-US" dirty="0"/>
              <a:t> u </a:t>
            </a:r>
            <a:r>
              <a:rPr lang="en-US" dirty="0" err="1"/>
              <a:t>uit</a:t>
            </a:r>
            <a:r>
              <a:rPr lang="en-US" dirty="0"/>
              <a:t>?"</a:t>
            </a:r>
          </a:p>
          <a:p>
            <a:endParaRPr lang="en-US" dirty="0"/>
          </a:p>
          <a:p>
            <a:r>
              <a:rPr lang="en-US" dirty="0"/>
              <a:t>Het </a:t>
            </a:r>
            <a:r>
              <a:rPr lang="en-US" dirty="0" err="1"/>
              <a:t>onderzoek</a:t>
            </a:r>
            <a:r>
              <a:rPr lang="en-US" dirty="0"/>
              <a:t> had </a:t>
            </a:r>
            <a:r>
              <a:rPr lang="en-US" dirty="0" err="1"/>
              <a:t>geen</a:t>
            </a:r>
            <a:r>
              <a:rPr lang="en-US" dirty="0"/>
              <a:t> </a:t>
            </a:r>
            <a:r>
              <a:rPr lang="en-US" dirty="0" err="1"/>
              <a:t>inzicht</a:t>
            </a:r>
            <a:r>
              <a:rPr lang="en-US" dirty="0"/>
              <a:t> in de </a:t>
            </a:r>
            <a:r>
              <a:rPr lang="en-US" dirty="0" err="1"/>
              <a:t>medische</a:t>
            </a:r>
            <a:r>
              <a:rPr lang="en-US" dirty="0"/>
              <a:t> </a:t>
            </a:r>
            <a:r>
              <a:rPr lang="en-US" dirty="0" err="1"/>
              <a:t>toestand</a:t>
            </a:r>
            <a:r>
              <a:rPr lang="en-US" dirty="0"/>
              <a:t> van de </a:t>
            </a:r>
            <a:r>
              <a:rPr lang="en-US" dirty="0" err="1"/>
              <a:t>individuele</a:t>
            </a:r>
            <a:r>
              <a:rPr lang="en-US" dirty="0"/>
              <a:t> </a:t>
            </a:r>
            <a:r>
              <a:rPr lang="en-US" dirty="0" err="1"/>
              <a:t>respondenten</a:t>
            </a:r>
            <a:r>
              <a:rPr lang="en-US" dirty="0"/>
              <a:t> </a:t>
            </a:r>
            <a:r>
              <a:rPr lang="en-US" dirty="0" err="1"/>
              <a:t>vóór</a:t>
            </a:r>
            <a:r>
              <a:rPr lang="en-US" dirty="0"/>
              <a:t> </a:t>
            </a:r>
            <a:r>
              <a:rPr lang="en-US" dirty="0" err="1"/>
              <a:t>hun</a:t>
            </a:r>
            <a:r>
              <a:rPr lang="en-US" dirty="0"/>
              <a:t> </a:t>
            </a:r>
            <a:r>
              <a:rPr lang="en-US" dirty="0" err="1"/>
              <a:t>behandeling</a:t>
            </a:r>
            <a:r>
              <a:rPr lang="en-US" dirty="0"/>
              <a:t>, </a:t>
            </a:r>
            <a:r>
              <a:rPr lang="en-US" dirty="0" err="1"/>
              <a:t>en</a:t>
            </a:r>
            <a:r>
              <a:rPr lang="en-US" dirty="0"/>
              <a:t> </a:t>
            </a:r>
            <a:r>
              <a:rPr lang="en-US" dirty="0" err="1"/>
              <a:t>ook</a:t>
            </a:r>
            <a:r>
              <a:rPr lang="en-US" dirty="0"/>
              <a:t> </a:t>
            </a:r>
            <a:r>
              <a:rPr lang="en-US" dirty="0" err="1"/>
              <a:t>niet</a:t>
            </a:r>
            <a:r>
              <a:rPr lang="en-US" dirty="0"/>
              <a:t> in hoe </a:t>
            </a:r>
            <a:r>
              <a:rPr lang="en-US" dirty="0" err="1"/>
              <a:t>patiënten</a:t>
            </a:r>
            <a:r>
              <a:rPr lang="en-US" dirty="0"/>
              <a:t> met </a:t>
            </a:r>
            <a:r>
              <a:rPr lang="en-US" dirty="0" err="1"/>
              <a:t>prostaatkanker</a:t>
            </a:r>
            <a:r>
              <a:rPr lang="en-US" dirty="0"/>
              <a:t> </a:t>
            </a:r>
            <a:r>
              <a:rPr lang="en-US" dirty="0" err="1"/>
              <a:t>verschillen</a:t>
            </a:r>
            <a:r>
              <a:rPr lang="en-US" dirty="0"/>
              <a:t> van de </a:t>
            </a:r>
            <a:r>
              <a:rPr lang="en-US" dirty="0" err="1"/>
              <a:t>algemene</a:t>
            </a:r>
            <a:r>
              <a:rPr lang="en-US" dirty="0"/>
              <a:t> </a:t>
            </a:r>
            <a:r>
              <a:rPr lang="en-US" dirty="0" err="1"/>
              <a:t>populatie</a:t>
            </a:r>
            <a:r>
              <a:rPr lang="en-US" dirty="0"/>
              <a:t>. </a:t>
            </a:r>
            <a:r>
              <a:rPr lang="en-US" dirty="0" err="1"/>
              <a:t>Dat</a:t>
            </a:r>
            <a:r>
              <a:rPr lang="en-US" dirty="0"/>
              <a:t> </a:t>
            </a:r>
            <a:r>
              <a:rPr lang="en-US" dirty="0" err="1"/>
              <a:t>zou</a:t>
            </a:r>
            <a:r>
              <a:rPr lang="en-US" dirty="0"/>
              <a:t> </a:t>
            </a:r>
            <a:r>
              <a:rPr lang="en-US" dirty="0" err="1"/>
              <a:t>een</a:t>
            </a:r>
            <a:r>
              <a:rPr lang="en-US" dirty="0"/>
              <a:t> </a:t>
            </a:r>
            <a:r>
              <a:rPr lang="en-US" dirty="0" err="1"/>
              <a:t>ander</a:t>
            </a:r>
            <a:r>
              <a:rPr lang="en-US" dirty="0"/>
              <a:t> </a:t>
            </a:r>
            <a:r>
              <a:rPr lang="en-US" dirty="0" err="1"/>
              <a:t>soort</a:t>
            </a:r>
            <a:r>
              <a:rPr lang="en-US" dirty="0"/>
              <a:t> </a:t>
            </a:r>
            <a:r>
              <a:rPr lang="en-US" dirty="0" err="1"/>
              <a:t>onderzoek</a:t>
            </a:r>
            <a:r>
              <a:rPr lang="en-US" dirty="0"/>
              <a:t> </a:t>
            </a:r>
            <a:r>
              <a:rPr lang="en-US" dirty="0" err="1"/>
              <a:t>zijn</a:t>
            </a:r>
            <a:r>
              <a:rPr lang="en-US" dirty="0"/>
              <a:t> </a:t>
            </a:r>
            <a:r>
              <a:rPr lang="en-US" dirty="0" err="1"/>
              <a:t>geweest</a:t>
            </a:r>
            <a:r>
              <a:rPr lang="en-US" dirty="0"/>
              <a:t>.</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De enquête bevatte vragen over demografie en een reeks vragen over gezondheid, dagelijkse activiteiten en kwaliteit van leven aan de hand van drie gevalideerde metingen die veelvuldig worden gebruikt in gezondheidsonderzoeken:</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De steekproefomvang van 3000 respondenten is zeer groot en maakt de resultaten betrouwbaar.</a:t>
            </a:r>
            <a:endParaRPr lang="en-GB"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Er was een brede respons in 25 landen, maar Oost-Europa was ondervertegenwoordigd, en Zuid-Europa was enigszins ondervertegenwoordigd.</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3/3/21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3/3/21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3/3/21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3/3/21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3/3/21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3/3/21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0802257" cy="32482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r>
              <a:rPr lang="en-GB" sz="5400" dirty="0" err="1">
                <a:solidFill>
                  <a:schemeClr val="accent1">
                    <a:lumMod val="50000"/>
                  </a:schemeClr>
                </a:solidFill>
                <a:latin typeface="Roboto" panose="02000000000000000000" pitchFamily="2" charset="0"/>
                <a:ea typeface="Roboto" panose="02000000000000000000" pitchFamily="2" charset="0"/>
              </a:rPr>
              <a:t>onderzoek</a:t>
            </a:r>
            <a:endParaRPr lang="en-GB" sz="5400" dirty="0">
              <a:solidFill>
                <a:schemeClr val="accent1">
                  <a:lumMod val="50000"/>
                </a:schemeClr>
              </a:solidFill>
              <a:latin typeface="Roboto" panose="02000000000000000000" pitchFamily="2" charset="0"/>
              <a:ea typeface="Roboto" panose="02000000000000000000" pitchFamily="2" charset="0"/>
            </a:endParaRPr>
          </a:p>
          <a:p>
            <a:pPr>
              <a:spcBef>
                <a:spcPts val="1200"/>
              </a:spcBef>
            </a:pPr>
            <a:r>
              <a:rPr lang="en-GB" sz="2800" dirty="0">
                <a:latin typeface="Roboto" panose="02000000000000000000" pitchFamily="2" charset="0"/>
                <a:ea typeface="Roboto" panose="02000000000000000000" pitchFamily="2" charset="0"/>
              </a:rPr>
              <a:t>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patient reported outcome study </a:t>
            </a:r>
          </a:p>
          <a:p>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De </a:t>
            </a:r>
            <a:r>
              <a:rPr lang="en-GB" sz="2300" dirty="0" err="1">
                <a:latin typeface="Roboto" panose="02000000000000000000" pitchFamily="2" charset="0"/>
                <a:ea typeface="Roboto" panose="02000000000000000000" pitchFamily="2" charset="0"/>
              </a:rPr>
              <a:t>eerste</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enquête</a:t>
            </a:r>
            <a:r>
              <a:rPr lang="en-GB" sz="2300" dirty="0">
                <a:latin typeface="Roboto" panose="02000000000000000000" pitchFamily="2" charset="0"/>
                <a:ea typeface="Roboto" panose="02000000000000000000" pitchFamily="2" charset="0"/>
              </a:rPr>
              <a:t> over de </a:t>
            </a:r>
            <a:r>
              <a:rPr lang="en-GB" sz="2300" dirty="0" err="1">
                <a:latin typeface="Roboto" panose="02000000000000000000" pitchFamily="2" charset="0"/>
                <a:ea typeface="Roboto" panose="02000000000000000000" pitchFamily="2" charset="0"/>
              </a:rPr>
              <a:t>kwaliteit</a:t>
            </a:r>
            <a:r>
              <a:rPr lang="en-GB" sz="2300" dirty="0">
                <a:latin typeface="Roboto" panose="02000000000000000000" pitchFamily="2" charset="0"/>
                <a:ea typeface="Roboto" panose="02000000000000000000" pitchFamily="2" charset="0"/>
              </a:rPr>
              <a:t> van </a:t>
            </a:r>
            <a:r>
              <a:rPr lang="en-GB" sz="2300" dirty="0" err="1">
                <a:latin typeface="Roboto" panose="02000000000000000000" pitchFamily="2" charset="0"/>
                <a:ea typeface="Roboto" panose="02000000000000000000" pitchFamily="2" charset="0"/>
              </a:rPr>
              <a:t>leven</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bij</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prostaatkanker</a:t>
            </a:r>
            <a:r>
              <a:rPr lang="en-GB" sz="2300" dirty="0">
                <a:latin typeface="Roboto" panose="02000000000000000000" pitchFamily="2" charset="0"/>
                <a:ea typeface="Roboto" panose="02000000000000000000" pitchFamily="2" charset="0"/>
              </a:rPr>
              <a:t> door </a:t>
            </a:r>
            <a:r>
              <a:rPr lang="en-GB" sz="2300" dirty="0" err="1">
                <a:latin typeface="Roboto" panose="02000000000000000000" pitchFamily="2" charset="0"/>
                <a:ea typeface="Roboto" panose="02000000000000000000" pitchFamily="2" charset="0"/>
              </a:rPr>
              <a:t>patiënten</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voor</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patiënten</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Profiel</a:t>
            </a:r>
            <a:r>
              <a:rPr lang="en-US" sz="4600" dirty="0">
                <a:solidFill>
                  <a:srgbClr val="757070"/>
                </a:solidFill>
                <a:latin typeface="Roboto" panose="02000000000000000000" pitchFamily="2" charset="0"/>
                <a:cs typeface="Apercu Regular"/>
              </a:rPr>
              <a:t> van respondent</a:t>
            </a: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6249C72-27DC-824D-96F0-FDB214582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497439"/>
            <a:ext cx="8750300" cy="4827752"/>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Profiel</a:t>
            </a:r>
            <a:r>
              <a:rPr lang="en-US" sz="4600" dirty="0">
                <a:solidFill>
                  <a:srgbClr val="757070"/>
                </a:solidFill>
                <a:latin typeface="Roboto" panose="02000000000000000000" pitchFamily="2" charset="0"/>
                <a:cs typeface="Apercu Regular"/>
              </a:rPr>
              <a:t> van respondent</a:t>
            </a: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52474D50-BFBF-0748-9C45-16FF56806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705" y="1656240"/>
            <a:ext cx="8886581" cy="4397325"/>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742462" y="187036"/>
            <a:ext cx="6689043"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Behandelingsprofiel</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F0A200D2-171E-9246-8A1E-EC7517E12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622" y="1589233"/>
            <a:ext cx="8641462" cy="4574015"/>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De </a:t>
            </a:r>
            <a:r>
              <a:rPr lang="en-US" sz="4600" dirty="0" err="1">
                <a:solidFill>
                  <a:srgbClr val="757070"/>
                </a:solidFill>
                <a:latin typeface="Roboto" panose="02000000000000000000" pitchFamily="2" charset="0"/>
                <a:cs typeface="Apercu Regular"/>
              </a:rPr>
              <a:t>analyse</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78313"/>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De analyse van de data </a:t>
            </a:r>
            <a:r>
              <a:rPr lang="en-GB" sz="2300" dirty="0" err="1">
                <a:solidFill>
                  <a:schemeClr val="tx1">
                    <a:lumMod val="65000"/>
                    <a:lumOff val="35000"/>
                  </a:schemeClr>
                </a:solidFill>
                <a:latin typeface="Roboto" panose="02000000000000000000" pitchFamily="2" charset="0"/>
              </a:rPr>
              <a:t>werd</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uitgevoerd</a:t>
            </a:r>
            <a:r>
              <a:rPr lang="en-GB" sz="2300" dirty="0">
                <a:solidFill>
                  <a:schemeClr val="tx1">
                    <a:lumMod val="65000"/>
                    <a:lumOff val="35000"/>
                  </a:schemeClr>
                </a:solidFill>
                <a:latin typeface="Roboto" panose="02000000000000000000" pitchFamily="2" charset="0"/>
              </a:rPr>
              <a:t> door professor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haar</a:t>
            </a:r>
            <a:r>
              <a:rPr lang="en-GB" sz="2300" dirty="0">
                <a:solidFill>
                  <a:schemeClr val="tx1">
                    <a:lumMod val="65000"/>
                    <a:lumOff val="35000"/>
                  </a:schemeClr>
                </a:solidFill>
                <a:latin typeface="Roboto" panose="02000000000000000000" pitchFamily="2" charset="0"/>
              </a:rPr>
              <a:t> team van het Erasmus </a:t>
            </a:r>
            <a:r>
              <a:rPr lang="en-GB" sz="2300" dirty="0" err="1">
                <a:solidFill>
                  <a:schemeClr val="tx1">
                    <a:lumMod val="65000"/>
                    <a:lumOff val="35000"/>
                  </a:schemeClr>
                </a:solidFill>
                <a:latin typeface="Roboto" panose="02000000000000000000" pitchFamily="2" charset="0"/>
              </a:rPr>
              <a:t>Medisch</a:t>
            </a:r>
            <a:r>
              <a:rPr lang="en-GB" sz="2300" dirty="0">
                <a:solidFill>
                  <a:schemeClr val="tx1">
                    <a:lumMod val="65000"/>
                    <a:lumOff val="35000"/>
                  </a:schemeClr>
                </a:solidFill>
                <a:latin typeface="Roboto" panose="02000000000000000000" pitchFamily="2" charset="0"/>
              </a:rPr>
              <a:t> Centrum, </a:t>
            </a:r>
            <a:r>
              <a:rPr lang="en-GB" sz="2300" dirty="0" err="1">
                <a:solidFill>
                  <a:schemeClr val="tx1">
                    <a:lumMod val="65000"/>
                    <a:lumOff val="35000"/>
                  </a:schemeClr>
                </a:solidFill>
                <a:latin typeface="Roboto" panose="02000000000000000000" pitchFamily="2" charset="0"/>
              </a:rPr>
              <a:t>specialisme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urologie</a:t>
            </a:r>
            <a:r>
              <a:rPr lang="en-GB" sz="2300" dirty="0">
                <a:solidFill>
                  <a:schemeClr val="tx1">
                    <a:lumMod val="65000"/>
                    <a:lumOff val="35000"/>
                  </a:schemeClr>
                </a:solidFill>
                <a:latin typeface="Roboto" panose="02000000000000000000" pitchFamily="2" charset="0"/>
              </a:rPr>
              <a:t>, in Rotterdam.</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Hun analyse </a:t>
            </a:r>
            <a:r>
              <a:rPr lang="en-GB" sz="2300" dirty="0" err="1">
                <a:solidFill>
                  <a:schemeClr val="tx1">
                    <a:lumMod val="65000"/>
                    <a:lumOff val="35000"/>
                  </a:schemeClr>
                </a:solidFill>
                <a:latin typeface="Roboto" panose="02000000000000000000" pitchFamily="2" charset="0"/>
              </a:rPr>
              <a:t>leidde</a:t>
            </a:r>
            <a:r>
              <a:rPr lang="en-GB" sz="2300" dirty="0">
                <a:solidFill>
                  <a:schemeClr val="tx1">
                    <a:lumMod val="65000"/>
                    <a:lumOff val="35000"/>
                  </a:schemeClr>
                </a:solidFill>
                <a:latin typeface="Roboto" panose="02000000000000000000" pitchFamily="2" charset="0"/>
              </a:rPr>
              <a:t> tot de </a:t>
            </a:r>
            <a:r>
              <a:rPr lang="en-GB" sz="2300" dirty="0" err="1">
                <a:solidFill>
                  <a:schemeClr val="tx1">
                    <a:lumMod val="65000"/>
                    <a:lumOff val="35000"/>
                  </a:schemeClr>
                </a:solidFill>
                <a:latin typeface="Roboto" panose="02000000000000000000" pitchFamily="2" charset="0"/>
              </a:rPr>
              <a:t>resultaten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hier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in </a:t>
            </a:r>
            <a:r>
              <a:rPr lang="en-GB" sz="2300" dirty="0" err="1">
                <a:solidFill>
                  <a:schemeClr val="tx1">
                    <a:lumMod val="65000"/>
                    <a:lumOff val="35000"/>
                  </a:schemeClr>
                </a:solidFill>
                <a:latin typeface="Roboto" panose="02000000000000000000" pitchFamily="2" charset="0"/>
              </a:rPr>
              <a:t>medische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publicaties</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Sommige</a:t>
            </a:r>
            <a:r>
              <a:rPr lang="en-GB" sz="2300" dirty="0">
                <a:solidFill>
                  <a:schemeClr val="tx1">
                    <a:lumMod val="65000"/>
                    <a:lumOff val="35000"/>
                  </a:schemeClr>
                </a:solidFill>
                <a:latin typeface="Roboto" panose="02000000000000000000" pitchFamily="2" charset="0"/>
              </a:rPr>
              <a:t> van de </a:t>
            </a:r>
            <a:r>
              <a:rPr lang="en-GB" sz="2300" dirty="0" err="1">
                <a:solidFill>
                  <a:schemeClr val="tx1">
                    <a:lumMod val="65000"/>
                    <a:lumOff val="35000"/>
                  </a:schemeClr>
                </a:solidFill>
                <a:latin typeface="Roboto" panose="02000000000000000000" pitchFamily="2" charset="0"/>
              </a:rPr>
              <a:t>resultaten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hier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zijn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gebaseerd</a:t>
            </a:r>
            <a:r>
              <a:rPr lang="en-GB" sz="2300" dirty="0">
                <a:solidFill>
                  <a:schemeClr val="tx1">
                    <a:lumMod val="65000"/>
                    <a:lumOff val="35000"/>
                  </a:schemeClr>
                </a:solidFill>
                <a:latin typeface="Roboto" panose="02000000000000000000" pitchFamily="2" charset="0"/>
              </a:rPr>
              <a:t> op </a:t>
            </a:r>
            <a:r>
              <a:rPr lang="en-GB" sz="2300" dirty="0" err="1">
                <a:solidFill>
                  <a:schemeClr val="tx1">
                    <a:lumMod val="65000"/>
                    <a:lumOff val="35000"/>
                  </a:schemeClr>
                </a:solidFill>
                <a:latin typeface="Roboto" panose="02000000000000000000" pitchFamily="2" charset="0"/>
              </a:rPr>
              <a:t>ruwe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onderzoeksresponsen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statistische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significantie</a:t>
            </a:r>
            <a:r>
              <a:rPr lang="en-GB" sz="2300" dirty="0">
                <a:solidFill>
                  <a:schemeClr val="tx1">
                    <a:lumMod val="65000"/>
                    <a:lumOff val="35000"/>
                  </a:schemeClr>
                </a:solidFill>
                <a:latin typeface="Roboto" panose="02000000000000000000" pitchFamily="2" charset="0"/>
              </a:rPr>
              <a:t> is </a:t>
            </a:r>
            <a:r>
              <a:rPr lang="en-GB" sz="2300" dirty="0" err="1">
                <a:solidFill>
                  <a:schemeClr val="tx1">
                    <a:lumMod val="65000"/>
                    <a:lumOff val="35000"/>
                  </a:schemeClr>
                </a:solidFill>
                <a:latin typeface="Roboto" panose="02000000000000000000" pitchFamily="2" charset="0"/>
              </a:rPr>
              <a:t>niet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berekend</a:t>
            </a:r>
            <a:r>
              <a:rPr lang="en-GB" sz="2300" dirty="0">
                <a:solidFill>
                  <a:schemeClr val="tx1">
                    <a:lumMod val="65000"/>
                    <a:lumOff val="35000"/>
                  </a:schemeClr>
                </a:solidFill>
                <a:latin typeface="Roboto" panose="02000000000000000000" pitchFamily="2" charset="0"/>
              </a:rPr>
              <a:t> of </a:t>
            </a:r>
            <a:r>
              <a:rPr lang="en-GB" sz="2300" dirty="0" err="1">
                <a:solidFill>
                  <a:schemeClr val="tx1">
                    <a:lumMod val="65000"/>
                    <a:lumOff val="35000"/>
                  </a:schemeClr>
                </a:solidFill>
                <a:latin typeface="Roboto" panose="02000000000000000000" pitchFamily="2" charset="0"/>
              </a:rPr>
              <a:t>weergegeven</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Echter</a:t>
            </a:r>
            <a:r>
              <a:rPr lang="en-GB" sz="2300" dirty="0">
                <a:solidFill>
                  <a:schemeClr val="tx1">
                    <a:lumMod val="65000"/>
                    <a:lumOff val="35000"/>
                  </a:schemeClr>
                </a:solidFill>
                <a:latin typeface="Roboto" panose="02000000000000000000" pitchFamily="2" charset="0"/>
              </a:rPr>
              <a:t>, alle </a:t>
            </a:r>
            <a:r>
              <a:rPr lang="en-GB" sz="2300" dirty="0" err="1">
                <a:solidFill>
                  <a:schemeClr val="tx1">
                    <a:lumMod val="65000"/>
                    <a:lumOff val="35000"/>
                  </a:schemeClr>
                </a:solidFill>
                <a:latin typeface="Roboto" panose="02000000000000000000" pitchFamily="2" charset="0"/>
              </a:rPr>
              <a:t>resultaten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dragen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vitale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informatie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bij</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aan</a:t>
            </a:r>
            <a:r>
              <a:rPr lang="en-GB" sz="2300" dirty="0">
                <a:solidFill>
                  <a:schemeClr val="tx1">
                    <a:lumMod val="65000"/>
                    <a:lumOff val="35000"/>
                  </a:schemeClr>
                </a:solidFill>
                <a:latin typeface="Roboto" panose="02000000000000000000" pitchFamily="2" charset="0"/>
              </a:rPr>
              <a:t> het </a:t>
            </a:r>
            <a:r>
              <a:rPr lang="en-GB" sz="2300" dirty="0" err="1">
                <a:solidFill>
                  <a:schemeClr val="tx1">
                    <a:lumMod val="65000"/>
                    <a:lumOff val="35000"/>
                  </a:schemeClr>
                </a:solidFill>
                <a:latin typeface="Roboto" panose="02000000000000000000" pitchFamily="2" charset="0"/>
              </a:rPr>
              <a:t>nemen</a:t>
            </a:r>
            <a:r>
              <a:rPr lang="en-GB" sz="2300" dirty="0">
                <a:solidFill>
                  <a:schemeClr val="tx1">
                    <a:lumMod val="65000"/>
                    <a:lumOff val="35000"/>
                  </a:schemeClr>
                </a:solidFill>
                <a:latin typeface="Roboto" panose="02000000000000000000" pitchFamily="2" charset="0"/>
              </a:rPr>
              <a:t> van </a:t>
            </a:r>
            <a:r>
              <a:rPr lang="en-GB" sz="2300" dirty="0" err="1">
                <a:solidFill>
                  <a:schemeClr val="tx1">
                    <a:lumMod val="65000"/>
                    <a:lumOff val="35000"/>
                  </a:schemeClr>
                </a:solidFill>
                <a:latin typeface="Roboto" panose="02000000000000000000" pitchFamily="2" charset="0"/>
              </a:rPr>
              <a:t>klinische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beslissingen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waardoor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klinisch</a:t>
            </a:r>
            <a:r>
              <a:rPr lang="en-GB" sz="2300" dirty="0">
                <a:solidFill>
                  <a:schemeClr val="tx1">
                    <a:lumMod val="65000"/>
                    <a:lumOff val="35000"/>
                  </a:schemeClr>
                </a:solidFill>
                <a:latin typeface="Roboto" panose="02000000000000000000" pitchFamily="2" charset="0"/>
              </a:rPr>
              <a:t> relevant </a:t>
            </a:r>
            <a:r>
              <a:rPr lang="en-GB" sz="2300" dirty="0" err="1">
                <a:solidFill>
                  <a:schemeClr val="tx1">
                    <a:lumMod val="65000"/>
                    <a:lumOff val="35000"/>
                  </a:schemeClr>
                </a:solidFill>
                <a:latin typeface="Roboto" panose="02000000000000000000" pitchFamily="2" charset="0"/>
              </a:rPr>
              <a:t>zijn</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907408" cy="1508105"/>
          </a:xfrm>
          <a:prstGeom prst="rect">
            <a:avLst/>
          </a:prstGeom>
        </p:spPr>
        <p:txBody>
          <a:bodyPr wrap="square">
            <a:spAutoFit/>
          </a:bodyPr>
          <a:lstStyle/>
          <a:p>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onderzoek</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Resultaten</a:t>
            </a:r>
            <a:r>
              <a:rPr lang="en-GB" sz="2800" dirty="0">
                <a:latin typeface="Roboto" panose="02000000000000000000" pitchFamily="2" charset="0"/>
              </a:rPr>
              <a:t>: </a:t>
            </a:r>
            <a:r>
              <a:rPr lang="en-GB" sz="2800" dirty="0" err="1">
                <a:latin typeface="Roboto" panose="02000000000000000000" pitchFamily="2" charset="0"/>
              </a:rPr>
              <a:t>algemene</a:t>
            </a:r>
            <a:r>
              <a:rPr lang="en-GB" sz="2800" dirty="0">
                <a:latin typeface="Roboto" panose="02000000000000000000" pitchFamily="2" charset="0"/>
              </a:rPr>
              <a:t> </a:t>
            </a:r>
            <a:r>
              <a:rPr lang="en-GB" sz="2800" dirty="0" err="1">
                <a:latin typeface="Roboto" panose="02000000000000000000" pitchFamily="2" charset="0"/>
              </a:rPr>
              <a:t>kwaliteit</a:t>
            </a:r>
            <a:r>
              <a:rPr lang="en-GB" sz="2800" dirty="0">
                <a:latin typeface="Roboto" panose="02000000000000000000" pitchFamily="2" charset="0"/>
              </a:rPr>
              <a:t> van </a:t>
            </a:r>
            <a:r>
              <a:rPr lang="en-GB" sz="2800" dirty="0" err="1">
                <a:latin typeface="Roboto" panose="02000000000000000000" pitchFamily="2" charset="0"/>
              </a:rPr>
              <a:t>leven</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A7AADF7D-3924-0445-96BA-8E13AE302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885" y="1681843"/>
            <a:ext cx="9202230" cy="2998658"/>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3C99EA8D-4EF6-0C4E-9E60-3BA85D52B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885" y="1119800"/>
            <a:ext cx="8293100" cy="4618399"/>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onderzoek</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Resultaten</a:t>
            </a:r>
            <a:r>
              <a:rPr lang="en-GB" sz="2800" dirty="0">
                <a:latin typeface="Roboto" panose="02000000000000000000" pitchFamily="2" charset="0"/>
              </a:rPr>
              <a:t>: </a:t>
            </a:r>
            <a:r>
              <a:rPr lang="en-GB" sz="2800" dirty="0" err="1">
                <a:latin typeface="Roboto" panose="02000000000000000000" pitchFamily="2" charset="0"/>
              </a:rPr>
              <a:t>Ongemak</a:t>
            </a:r>
            <a:r>
              <a:rPr lang="en-GB" sz="2800" dirty="0">
                <a:latin typeface="Roboto" panose="02000000000000000000" pitchFamily="2" charset="0"/>
              </a:rPr>
              <a:t>, </a:t>
            </a:r>
            <a:r>
              <a:rPr lang="en-GB" sz="2800" dirty="0" err="1">
                <a:latin typeface="Roboto" panose="02000000000000000000" pitchFamily="2" charset="0"/>
              </a:rPr>
              <a:t>vermoeidheid</a:t>
            </a:r>
            <a:r>
              <a:rPr lang="en-GB" sz="2800" dirty="0">
                <a:latin typeface="Roboto" panose="02000000000000000000" pitchFamily="2" charset="0"/>
              </a:rPr>
              <a:t>, </a:t>
            </a:r>
            <a:r>
              <a:rPr lang="en-GB" sz="2800" dirty="0" err="1">
                <a:latin typeface="Roboto" panose="02000000000000000000" pitchFamily="2" charset="0"/>
              </a:rPr>
              <a:t>slapeloosheid</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99B1B97-E3E9-224C-81D2-5352AD1DC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649" y="819459"/>
            <a:ext cx="9282207" cy="4977184"/>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DD68AFE-4C97-BB48-817B-AC3174C63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066" y="1235799"/>
            <a:ext cx="9387868" cy="4386401"/>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Over </a:t>
            </a:r>
            <a:r>
              <a:rPr lang="en-US" sz="4600" dirty="0" err="1">
                <a:solidFill>
                  <a:srgbClr val="757070"/>
                </a:solidFill>
                <a:latin typeface="Roboto" panose="02000000000000000000" pitchFamily="2" charset="0"/>
                <a:ea typeface="Roboto" panose="02000000000000000000" pitchFamily="2" charset="0"/>
                <a:cs typeface="Apercu Regular"/>
              </a:rPr>
              <a:t>deze</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presentatie</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631763"/>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Deze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presentatie</a:t>
            </a:r>
            <a:r>
              <a:rPr lang="en-GB" sz="2300" dirty="0">
                <a:solidFill>
                  <a:schemeClr val="tx1">
                    <a:lumMod val="65000"/>
                    <a:lumOff val="35000"/>
                  </a:schemeClr>
                </a:solidFill>
                <a:latin typeface="Roboto" panose="02000000000000000000" pitchFamily="2" charset="0"/>
                <a:ea typeface="Roboto" panose="02000000000000000000" pitchFamily="2" charset="0"/>
              </a:rPr>
              <a:t> is </a:t>
            </a:r>
            <a:r>
              <a:rPr lang="en-GB" sz="2300" dirty="0" err="1">
                <a:solidFill>
                  <a:schemeClr val="tx1">
                    <a:lumMod val="65000"/>
                    <a:lumOff val="35000"/>
                  </a:schemeClr>
                </a:solidFill>
                <a:latin typeface="Roboto" panose="02000000000000000000" pitchFamily="2" charset="0"/>
                <a:ea typeface="Roboto" panose="02000000000000000000" pitchFamily="2" charset="0"/>
              </a:rPr>
              <a:t>voor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patiëntengroepen</a:t>
            </a:r>
            <a:r>
              <a:rPr lang="en-GB" sz="2300" dirty="0">
                <a:solidFill>
                  <a:schemeClr val="tx1">
                    <a:lumMod val="65000"/>
                    <a:lumOff val="35000"/>
                  </a:schemeClr>
                </a:solidFill>
                <a:latin typeface="Roboto" panose="02000000000000000000" pitchFamily="2" charset="0"/>
                <a:ea typeface="Roboto" panose="02000000000000000000" pitchFamily="2" charset="0"/>
              </a:rPr>
              <a:t> met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prostaatkanker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het brede </a:t>
            </a:r>
            <a:r>
              <a:rPr lang="en-GB" sz="2300" dirty="0" err="1">
                <a:solidFill>
                  <a:schemeClr val="tx1">
                    <a:lumMod val="65000"/>
                    <a:lumOff val="35000"/>
                  </a:schemeClr>
                </a:solidFill>
                <a:latin typeface="Roboto" panose="02000000000000000000" pitchFamily="2" charset="0"/>
                <a:ea typeface="Roboto" panose="02000000000000000000" pitchFamily="2" charset="0"/>
              </a:rPr>
              <a:t>publiek</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U mag de </a:t>
            </a:r>
            <a:r>
              <a:rPr lang="en-GB" sz="2300" dirty="0" err="1">
                <a:solidFill>
                  <a:schemeClr val="tx1">
                    <a:lumMod val="65000"/>
                    <a:lumOff val="35000"/>
                  </a:schemeClr>
                </a:solidFill>
                <a:latin typeface="Roboto" panose="02000000000000000000" pitchFamily="2" charset="0"/>
                <a:ea typeface="Roboto" panose="02000000000000000000" pitchFamily="2" charset="0"/>
              </a:rPr>
              <a:t>resultaten</a:t>
            </a:r>
            <a:r>
              <a:rPr lang="en-GB" sz="2300" dirty="0">
                <a:solidFill>
                  <a:schemeClr val="tx1">
                    <a:lumMod val="65000"/>
                    <a:lumOff val="35000"/>
                  </a:schemeClr>
                </a:solidFill>
                <a:latin typeface="Roboto" panose="02000000000000000000" pitchFamily="2" charset="0"/>
                <a:ea typeface="Roboto" panose="02000000000000000000" pitchFamily="2" charset="0"/>
              </a:rPr>
              <a:t> van </a:t>
            </a:r>
            <a:r>
              <a:rPr lang="en-GB" sz="2300" dirty="0" err="1">
                <a:solidFill>
                  <a:schemeClr val="tx1">
                    <a:lumMod val="65000"/>
                    <a:lumOff val="35000"/>
                  </a:schemeClr>
                </a:solidFill>
                <a:latin typeface="Roboto" panose="02000000000000000000" pitchFamily="2" charset="0"/>
                <a:ea typeface="Roboto" panose="02000000000000000000" pitchFamily="2" charset="0"/>
              </a:rPr>
              <a:t>dit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onderzoek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openbaar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maken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zonder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onze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toestemming</a:t>
            </a:r>
            <a:r>
              <a:rPr lang="en-GB" sz="2300" dirty="0">
                <a:solidFill>
                  <a:schemeClr val="tx1">
                    <a:lumMod val="65000"/>
                    <a:lumOff val="35000"/>
                  </a:schemeClr>
                </a:solidFill>
                <a:latin typeface="Roboto" panose="02000000000000000000" pitchFamily="2" charset="0"/>
                <a:ea typeface="Roboto" panose="02000000000000000000" pitchFamily="2" charset="0"/>
              </a:rPr>
              <a:t>, maar </a:t>
            </a:r>
            <a:r>
              <a:rPr lang="en-GB" sz="2300" dirty="0" err="1">
                <a:solidFill>
                  <a:schemeClr val="tx1">
                    <a:lumMod val="65000"/>
                    <a:lumOff val="35000"/>
                  </a:schemeClr>
                </a:solidFill>
                <a:latin typeface="Roboto" panose="02000000000000000000" pitchFamily="2" charset="0"/>
                <a:ea typeface="Roboto" panose="02000000000000000000" pitchFamily="2" charset="0"/>
              </a:rPr>
              <a:t>moet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altijd</a:t>
            </a:r>
            <a:r>
              <a:rPr lang="en-GB" sz="2300" dirty="0">
                <a:solidFill>
                  <a:schemeClr val="tx1">
                    <a:lumMod val="65000"/>
                    <a:lumOff val="35000"/>
                  </a:schemeClr>
                </a:solidFill>
                <a:latin typeface="Roboto" panose="02000000000000000000" pitchFamily="2" charset="0"/>
                <a:ea typeface="Roboto" panose="02000000000000000000" pitchFamily="2" charset="0"/>
              </a:rPr>
              <a:t> het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r>
              <a:rPr lang="en-GB" sz="2300" dirty="0" err="1">
                <a:solidFill>
                  <a:schemeClr val="tx1">
                    <a:lumMod val="65000"/>
                    <a:lumOff val="35000"/>
                  </a:schemeClr>
                </a:solidFill>
                <a:latin typeface="Roboto" panose="02000000000000000000" pitchFamily="2" charset="0"/>
                <a:ea typeface="Roboto" panose="02000000000000000000" pitchFamily="2" charset="0"/>
              </a:rPr>
              <a:t>onderzoek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als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bron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vermelden</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Als</a:t>
            </a:r>
            <a:r>
              <a:rPr lang="en-GB" sz="2300" dirty="0">
                <a:solidFill>
                  <a:schemeClr val="tx1">
                    <a:lumMod val="65000"/>
                    <a:lumOff val="35000"/>
                  </a:schemeClr>
                </a:solidFill>
                <a:latin typeface="Roboto" panose="02000000000000000000" pitchFamily="2" charset="0"/>
                <a:ea typeface="Roboto" panose="02000000000000000000" pitchFamily="2" charset="0"/>
              </a:rPr>
              <a:t> u </a:t>
            </a:r>
            <a:r>
              <a:rPr lang="en-GB" sz="2300" dirty="0" err="1">
                <a:solidFill>
                  <a:schemeClr val="tx1">
                    <a:lumMod val="65000"/>
                    <a:lumOff val="35000"/>
                  </a:schemeClr>
                </a:solidFill>
                <a:latin typeface="Roboto" panose="02000000000000000000" pitchFamily="2" charset="0"/>
                <a:ea typeface="Roboto" panose="02000000000000000000" pitchFamily="2" charset="0"/>
              </a:rPr>
              <a:t>een</a:t>
            </a:r>
            <a:r>
              <a:rPr lang="en-GB" sz="2300" dirty="0">
                <a:solidFill>
                  <a:schemeClr val="tx1">
                    <a:lumMod val="65000"/>
                    <a:lumOff val="35000"/>
                  </a:schemeClr>
                </a:solidFill>
                <a:latin typeface="Roboto" panose="02000000000000000000" pitchFamily="2" charset="0"/>
                <a:ea typeface="Roboto" panose="02000000000000000000" pitchFamily="2" charset="0"/>
              </a:rPr>
              <a:t> van de </a:t>
            </a:r>
            <a:r>
              <a:rPr lang="en-GB" sz="2300" dirty="0" err="1">
                <a:solidFill>
                  <a:schemeClr val="tx1">
                    <a:lumMod val="65000"/>
                    <a:lumOff val="35000"/>
                  </a:schemeClr>
                </a:solidFill>
                <a:latin typeface="Roboto" panose="02000000000000000000" pitchFamily="2" charset="0"/>
                <a:ea typeface="Roboto" panose="02000000000000000000" pitchFamily="2" charset="0"/>
              </a:rPr>
              <a:t>grafieken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reproduceert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moet</a:t>
            </a:r>
            <a:r>
              <a:rPr lang="en-GB" sz="2300" dirty="0">
                <a:solidFill>
                  <a:schemeClr val="tx1">
                    <a:lumMod val="65000"/>
                    <a:lumOff val="35000"/>
                  </a:schemeClr>
                </a:solidFill>
                <a:latin typeface="Roboto" panose="02000000000000000000" pitchFamily="2" charset="0"/>
                <a:ea typeface="Roboto" panose="02000000000000000000" pitchFamily="2" charset="0"/>
              </a:rPr>
              <a:t> het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r>
              <a:rPr lang="en-GB" sz="2300" dirty="0" err="1">
                <a:solidFill>
                  <a:schemeClr val="tx1">
                    <a:lumMod val="65000"/>
                    <a:lumOff val="35000"/>
                  </a:schemeClr>
                </a:solidFill>
                <a:latin typeface="Roboto" panose="02000000000000000000" pitchFamily="2" charset="0"/>
                <a:ea typeface="Roboto" panose="02000000000000000000" pitchFamily="2" charset="0"/>
              </a:rPr>
              <a:t>onderzoek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als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bron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worden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vermeld</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F24E38F-C5BD-1E4A-B13D-0F17BFAAE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042" y="1210847"/>
            <a:ext cx="9300584" cy="4842718"/>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onderzoek</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Resultaten</a:t>
            </a:r>
            <a:r>
              <a:rPr lang="en-GB" sz="2800" dirty="0">
                <a:latin typeface="Roboto" panose="02000000000000000000" pitchFamily="2" charset="0"/>
              </a:rPr>
              <a:t>: </a:t>
            </a:r>
            <a:r>
              <a:rPr lang="en-GB" sz="2800" dirty="0" err="1">
                <a:latin typeface="Roboto" panose="02000000000000000000" pitchFamily="2" charset="0"/>
              </a:rPr>
              <a:t>geestelijke</a:t>
            </a:r>
            <a:r>
              <a:rPr lang="en-GB" sz="2800" dirty="0">
                <a:latin typeface="Roboto" panose="02000000000000000000" pitchFamily="2" charset="0"/>
              </a:rPr>
              <a:t> </a:t>
            </a:r>
            <a:r>
              <a:rPr lang="en-GB" sz="2800" dirty="0" err="1">
                <a:latin typeface="Roboto" panose="02000000000000000000" pitchFamily="2" charset="0"/>
              </a:rPr>
              <a:t>gezondheid</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E093937-7C8A-1747-A128-B61399873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99" y="456873"/>
            <a:ext cx="7629071" cy="6155871"/>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F6EB51C-0115-9F49-AE5C-16A4CC4BE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227" y="498185"/>
            <a:ext cx="7709173" cy="5861630"/>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D0FB614-4B59-8C40-A0F6-744D1D87C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301" y="804948"/>
            <a:ext cx="8097157" cy="4858294"/>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AA23E40-BCC2-2D4C-AF1B-C0FAF00F1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984" y="1009294"/>
            <a:ext cx="8538029" cy="4578150"/>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onderzoek</a:t>
            </a:r>
            <a:endParaRPr lang="en-GB" sz="5400" dirty="0">
              <a:solidFill>
                <a:schemeClr val="accent1">
                  <a:lumMod val="50000"/>
                </a:schemeClr>
              </a:solidFill>
              <a:latin typeface="Roboto" panose="02000000000000000000" pitchFamily="2" charset="0"/>
            </a:endParaRPr>
          </a:p>
          <a:p>
            <a:endParaRPr lang="en-GB" dirty="0">
              <a:latin typeface="Roboto" panose="02000000000000000000" pitchFamily="2" charset="0"/>
            </a:endParaRPr>
          </a:p>
          <a:p>
            <a:r>
              <a:rPr lang="en-GB" sz="2800" dirty="0" err="1">
                <a:latin typeface="Roboto" panose="02000000000000000000" pitchFamily="2" charset="0"/>
              </a:rPr>
              <a:t>Resultaten</a:t>
            </a:r>
            <a:r>
              <a:rPr lang="en-GB" sz="2800" dirty="0">
                <a:latin typeface="Roboto" panose="02000000000000000000" pitchFamily="2" charset="0"/>
              </a:rPr>
              <a:t>: </a:t>
            </a:r>
            <a:r>
              <a:rPr lang="en-GB" sz="2800" dirty="0" err="1">
                <a:latin typeface="Roboto" panose="02000000000000000000" pitchFamily="2" charset="0"/>
              </a:rPr>
              <a:t>seksueel</a:t>
            </a:r>
            <a:r>
              <a:rPr lang="en-GB" sz="2800" dirty="0">
                <a:latin typeface="Roboto" panose="02000000000000000000" pitchFamily="2" charset="0"/>
              </a:rPr>
              <a:t> </a:t>
            </a:r>
            <a:r>
              <a:rPr lang="en-GB" sz="2800" dirty="0" err="1">
                <a:latin typeface="Roboto" panose="02000000000000000000" pitchFamily="2" charset="0"/>
              </a:rPr>
              <a:t>functioneren</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4BE82D6-F903-1E46-AA39-0ED813367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357" y="640858"/>
            <a:ext cx="8588829" cy="5493888"/>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B2615A2-FDFB-0F44-84D1-A4BCEF442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359" y="747188"/>
            <a:ext cx="8639628" cy="5585966"/>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5D941C9B-08E3-154A-B65C-F78766E65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86" y="1134936"/>
            <a:ext cx="8929914" cy="4588128"/>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r>
              <a:rPr lang="en-GB" sz="5400" dirty="0" err="1">
                <a:solidFill>
                  <a:schemeClr val="accent1">
                    <a:lumMod val="50000"/>
                  </a:schemeClr>
                </a:solidFill>
                <a:latin typeface="Roboto" panose="02000000000000000000" pitchFamily="2" charset="0"/>
                <a:ea typeface="Roboto" panose="02000000000000000000" pitchFamily="2" charset="0"/>
              </a:rPr>
              <a:t>onderzoek</a:t>
            </a:r>
            <a:endParaRPr lang="en-GB" dirty="0">
              <a:latin typeface="Roboto" panose="02000000000000000000" pitchFamily="2" charset="0"/>
              <a:ea typeface="Roboto" panose="02000000000000000000" pitchFamily="2" charset="0"/>
            </a:endParaRPr>
          </a:p>
          <a:p>
            <a:r>
              <a:rPr lang="en-GB" sz="2800" dirty="0" err="1">
                <a:latin typeface="Roboto" panose="02000000000000000000" pitchFamily="2" charset="0"/>
                <a:ea typeface="Roboto" panose="02000000000000000000" pitchFamily="2" charset="0"/>
              </a:rPr>
              <a:t>Achtergrondinformatie</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D6CE1A7B-5021-B941-9812-EB96B9FBE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670" y="515305"/>
            <a:ext cx="7613100" cy="5644195"/>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6A8B56D2-5000-FA44-AA60-E4E12F013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942" y="2082550"/>
            <a:ext cx="9304297" cy="2727121"/>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onderzoek</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Resultaten</a:t>
            </a:r>
            <a:r>
              <a:rPr lang="en-GB" sz="2800" dirty="0">
                <a:latin typeface="Roboto" panose="02000000000000000000" pitchFamily="2" charset="0"/>
              </a:rPr>
              <a:t>: </a:t>
            </a:r>
            <a:r>
              <a:rPr lang="en-GB" sz="2800" dirty="0" err="1">
                <a:latin typeface="Roboto" panose="02000000000000000000" pitchFamily="2" charset="0"/>
              </a:rPr>
              <a:t>urinaire</a:t>
            </a:r>
            <a:r>
              <a:rPr lang="en-GB" sz="2800" dirty="0">
                <a:latin typeface="Roboto" panose="02000000000000000000" pitchFamily="2" charset="0"/>
              </a:rPr>
              <a:t> </a:t>
            </a:r>
            <a:r>
              <a:rPr lang="en-GB" sz="2800" dirty="0" err="1">
                <a:latin typeface="Roboto" panose="02000000000000000000" pitchFamily="2" charset="0"/>
              </a:rPr>
              <a:t>incontinentie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424410C1-AA3C-EC48-88ED-E4B2CAEE6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625" y="728392"/>
            <a:ext cx="8603343" cy="5325173"/>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6EC4A8C9-0F83-8E4E-A866-710E3D226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886" y="912524"/>
            <a:ext cx="8960757" cy="4943865"/>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5E296D4-A7D1-3945-A573-6861EDFF9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987" y="840483"/>
            <a:ext cx="9043807" cy="5176800"/>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404508A-FDBC-1444-B28B-44B9CFBCE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292" y="1081693"/>
            <a:ext cx="9835416" cy="4646386"/>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10DBB17-33F9-1A45-8BB3-DA62BD319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373" y="520700"/>
            <a:ext cx="7366000" cy="58166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onderzoek</a:t>
            </a:r>
            <a:endParaRPr lang="en-GB" sz="5400" dirty="0">
              <a:solidFill>
                <a:schemeClr val="accent1">
                  <a:lumMod val="50000"/>
                </a:schemeClr>
              </a:solidFill>
              <a:latin typeface="Roboto" panose="02000000000000000000" pitchFamily="2" charset="0"/>
            </a:endParaRPr>
          </a:p>
          <a:p>
            <a:endParaRPr lang="en-GB" dirty="0">
              <a:latin typeface="Roboto" panose="02000000000000000000" pitchFamily="2" charset="0"/>
            </a:endParaRPr>
          </a:p>
          <a:p>
            <a:r>
              <a:rPr lang="en-GB" sz="2800" dirty="0" err="1">
                <a:latin typeface="Roboto" panose="02000000000000000000" pitchFamily="2" charset="0"/>
              </a:rPr>
              <a:t>Welke</a:t>
            </a:r>
            <a:r>
              <a:rPr lang="en-GB" sz="2800" dirty="0">
                <a:latin typeface="Roboto" panose="02000000000000000000" pitchFamily="2" charset="0"/>
              </a:rPr>
              <a:t> lessen </a:t>
            </a:r>
            <a:r>
              <a:rPr lang="en-GB" sz="2800" dirty="0" err="1">
                <a:latin typeface="Roboto" panose="02000000000000000000" pitchFamily="2" charset="0"/>
              </a:rPr>
              <a:t>kunnen</a:t>
            </a:r>
            <a:r>
              <a:rPr lang="en-GB" sz="2800" dirty="0">
                <a:latin typeface="Roboto" panose="02000000000000000000" pitchFamily="2" charset="0"/>
              </a:rPr>
              <a:t> we </a:t>
            </a:r>
            <a:r>
              <a:rPr lang="en-GB" sz="2800" dirty="0" err="1">
                <a:latin typeface="Roboto" panose="02000000000000000000" pitchFamily="2" charset="0"/>
              </a:rPr>
              <a:t>hieruit</a:t>
            </a:r>
            <a:r>
              <a:rPr lang="en-GB" sz="2800" dirty="0">
                <a:latin typeface="Roboto" panose="02000000000000000000" pitchFamily="2" charset="0"/>
              </a:rPr>
              <a:t> </a:t>
            </a:r>
            <a:r>
              <a:rPr lang="en-GB" sz="2800" dirty="0" err="1">
                <a:latin typeface="Roboto" panose="02000000000000000000" pitchFamily="2" charset="0"/>
              </a:rPr>
              <a:t>trekken</a:t>
            </a:r>
            <a:r>
              <a:rPr lang="en-GB" sz="2800" dirty="0">
                <a:latin typeface="Roboto" panose="02000000000000000000" pitchFamily="2" charset="0"/>
              </a:rPr>
              <a:t>?</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8" y="187036"/>
            <a:ext cx="11299581" cy="1508105"/>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Welke</a:t>
            </a:r>
            <a:r>
              <a:rPr lang="en-US" sz="4600" dirty="0">
                <a:solidFill>
                  <a:srgbClr val="757070"/>
                </a:solidFill>
                <a:latin typeface="Roboto" panose="02000000000000000000" pitchFamily="2" charset="0"/>
                <a:cs typeface="Apercu Regular"/>
              </a:rPr>
              <a:t> lessen </a:t>
            </a:r>
            <a:r>
              <a:rPr lang="en-US" sz="4600" dirty="0" err="1">
                <a:solidFill>
                  <a:srgbClr val="757070"/>
                </a:solidFill>
                <a:latin typeface="Roboto" panose="02000000000000000000" pitchFamily="2" charset="0"/>
                <a:cs typeface="Apercu Regular"/>
              </a:rPr>
              <a:t>kunnen</a:t>
            </a:r>
            <a:r>
              <a:rPr lang="en-US" sz="4600" dirty="0">
                <a:solidFill>
                  <a:srgbClr val="757070"/>
                </a:solidFill>
                <a:latin typeface="Roboto" panose="02000000000000000000" pitchFamily="2" charset="0"/>
                <a:cs typeface="Apercu Regular"/>
              </a:rPr>
              <a:t> we </a:t>
            </a:r>
            <a:r>
              <a:rPr lang="en-US" sz="4600" dirty="0" err="1">
                <a:solidFill>
                  <a:srgbClr val="757070"/>
                </a:solidFill>
                <a:latin typeface="Roboto" panose="02000000000000000000" pitchFamily="2" charset="0"/>
                <a:cs typeface="Apercu Regular"/>
              </a:rPr>
              <a:t>hieruit</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trekken</a:t>
            </a:r>
            <a:r>
              <a:rPr lang="en-US" sz="4600" dirty="0">
                <a:solidFill>
                  <a:srgbClr val="757070"/>
                </a:solidFill>
                <a:latin typeface="Roboto" panose="02000000000000000000" pitchFamily="2" charset="0"/>
                <a:cs typeface="Apercu Regular"/>
              </a:rPr>
              <a:t>?</a:t>
            </a:r>
          </a:p>
          <a:p>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257EFBA6-F75D-4043-8E69-D0760BF1B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122" y="1434180"/>
            <a:ext cx="7898905" cy="4739343"/>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10274752"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achtergrondinformatie</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485270"/>
            <a:ext cx="10555166" cy="5416868"/>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is de </a:t>
            </a:r>
            <a:r>
              <a:rPr lang="en-GB" sz="2300" dirty="0" err="1">
                <a:solidFill>
                  <a:schemeClr val="tx1">
                    <a:lumMod val="65000"/>
                    <a:lumOff val="35000"/>
                  </a:schemeClr>
                </a:solidFill>
                <a:latin typeface="Roboto" panose="02000000000000000000" pitchFamily="2" charset="0"/>
                <a:ea typeface="Roboto" panose="02000000000000000000" pitchFamily="2" charset="0"/>
              </a:rPr>
              <a:t>afkorting</a:t>
            </a:r>
            <a:r>
              <a:rPr lang="en-GB" sz="2300" dirty="0">
                <a:solidFill>
                  <a:schemeClr val="tx1">
                    <a:lumMod val="65000"/>
                    <a:lumOff val="35000"/>
                  </a:schemeClr>
                </a:solidFill>
                <a:latin typeface="Roboto" panose="02000000000000000000" pitchFamily="2" charset="0"/>
                <a:ea typeface="Roboto" panose="02000000000000000000" pitchFamily="2" charset="0"/>
              </a:rPr>
              <a:t> van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Het is het </a:t>
            </a:r>
            <a:r>
              <a:rPr lang="en-GB" sz="2300" dirty="0" err="1">
                <a:solidFill>
                  <a:schemeClr val="tx1">
                    <a:lumMod val="65000"/>
                    <a:lumOff val="35000"/>
                  </a:schemeClr>
                </a:solidFill>
                <a:latin typeface="Roboto" panose="02000000000000000000" pitchFamily="2" charset="0"/>
                <a:ea typeface="Roboto" panose="02000000000000000000" pitchFamily="2" charset="0"/>
              </a:rPr>
              <a:t>eerste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grote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onderzoek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naar</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kwaliteit</a:t>
            </a:r>
            <a:r>
              <a:rPr lang="en-GB" sz="2300" dirty="0">
                <a:solidFill>
                  <a:schemeClr val="tx1">
                    <a:lumMod val="65000"/>
                    <a:lumOff val="35000"/>
                  </a:schemeClr>
                </a:solidFill>
                <a:latin typeface="Roboto" panose="02000000000000000000" pitchFamily="2" charset="0"/>
                <a:ea typeface="Roboto" panose="02000000000000000000" pitchFamily="2" charset="0"/>
              </a:rPr>
              <a:t> van </a:t>
            </a:r>
            <a:r>
              <a:rPr lang="en-GB" sz="2300" dirty="0" err="1">
                <a:solidFill>
                  <a:schemeClr val="tx1">
                    <a:lumMod val="65000"/>
                    <a:lumOff val="35000"/>
                  </a:schemeClr>
                </a:solidFill>
                <a:latin typeface="Roboto" panose="02000000000000000000" pitchFamily="2" charset="0"/>
                <a:ea typeface="Roboto" panose="02000000000000000000" pitchFamily="2" charset="0"/>
              </a:rPr>
              <a:t>leven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behandeling</a:t>
            </a:r>
            <a:r>
              <a:rPr lang="en-GB" sz="2300" dirty="0">
                <a:solidFill>
                  <a:schemeClr val="tx1">
                    <a:lumMod val="65000"/>
                    <a:lumOff val="35000"/>
                  </a:schemeClr>
                </a:solidFill>
                <a:latin typeface="Roboto" panose="02000000000000000000" pitchFamily="2" charset="0"/>
                <a:ea typeface="Roboto" panose="02000000000000000000" pitchFamily="2" charset="0"/>
              </a:rPr>
              <a:t> van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prostaatkanker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dat</a:t>
            </a:r>
            <a:r>
              <a:rPr lang="en-GB" sz="2300" dirty="0">
                <a:solidFill>
                  <a:schemeClr val="tx1">
                    <a:lumMod val="65000"/>
                    <a:lumOff val="35000"/>
                  </a:schemeClr>
                </a:solidFill>
                <a:latin typeface="Roboto" panose="02000000000000000000" pitchFamily="2" charset="0"/>
                <a:ea typeface="Roboto" panose="02000000000000000000" pitchFamily="2" charset="0"/>
              </a:rPr>
              <a:t> is </a:t>
            </a:r>
            <a:r>
              <a:rPr lang="en-GB" sz="2300" dirty="0" err="1">
                <a:solidFill>
                  <a:schemeClr val="tx1">
                    <a:lumMod val="65000"/>
                    <a:lumOff val="35000"/>
                  </a:schemeClr>
                </a:solidFill>
                <a:latin typeface="Roboto" panose="02000000000000000000" pitchFamily="2" charset="0"/>
                <a:ea typeface="Roboto" panose="02000000000000000000" pitchFamily="2" charset="0"/>
              </a:rPr>
              <a:t>uitgevoerd</a:t>
            </a:r>
            <a:r>
              <a:rPr lang="en-GB" sz="2300" dirty="0">
                <a:solidFill>
                  <a:schemeClr val="tx1">
                    <a:lumMod val="65000"/>
                    <a:lumOff val="35000"/>
                  </a:schemeClr>
                </a:solidFill>
                <a:latin typeface="Roboto" panose="02000000000000000000" pitchFamily="2" charset="0"/>
                <a:ea typeface="Roboto" panose="02000000000000000000" pitchFamily="2" charset="0"/>
              </a:rPr>
              <a:t> door </a:t>
            </a:r>
            <a:r>
              <a:rPr lang="en-GB" sz="2300" dirty="0" err="1">
                <a:solidFill>
                  <a:schemeClr val="tx1">
                    <a:lumMod val="65000"/>
                    <a:lumOff val="35000"/>
                  </a:schemeClr>
                </a:solidFill>
                <a:latin typeface="Roboto" panose="02000000000000000000" pitchFamily="2" charset="0"/>
                <a:ea typeface="Roboto" panose="02000000000000000000" pitchFamily="2" charset="0"/>
              </a:rPr>
              <a:t>patiënten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zelf</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Het is </a:t>
            </a:r>
            <a:r>
              <a:rPr lang="en-GB" sz="2300" dirty="0" err="1">
                <a:solidFill>
                  <a:schemeClr val="tx1">
                    <a:lumMod val="65000"/>
                    <a:lumOff val="35000"/>
                  </a:schemeClr>
                </a:solidFill>
                <a:latin typeface="Roboto" panose="02000000000000000000" pitchFamily="2" charset="0"/>
                <a:ea typeface="Roboto" panose="02000000000000000000" pitchFamily="2" charset="0"/>
              </a:rPr>
              <a:t>gebaseerd</a:t>
            </a:r>
            <a:r>
              <a:rPr lang="en-GB" sz="2300" dirty="0">
                <a:solidFill>
                  <a:schemeClr val="tx1">
                    <a:lumMod val="65000"/>
                    <a:lumOff val="35000"/>
                  </a:schemeClr>
                </a:solidFill>
                <a:latin typeface="Roboto" panose="02000000000000000000" pitchFamily="2" charset="0"/>
                <a:ea typeface="Roboto" panose="02000000000000000000" pitchFamily="2" charset="0"/>
              </a:rPr>
              <a:t> op </a:t>
            </a:r>
            <a:r>
              <a:rPr lang="en-GB" sz="2300" dirty="0" err="1">
                <a:solidFill>
                  <a:schemeClr val="tx1">
                    <a:lumMod val="65000"/>
                    <a:lumOff val="35000"/>
                  </a:schemeClr>
                </a:solidFill>
                <a:latin typeface="Roboto" panose="02000000000000000000" pitchFamily="2" charset="0"/>
                <a:ea typeface="Roboto" panose="02000000000000000000" pitchFamily="2" charset="0"/>
              </a:rPr>
              <a:t>een</a:t>
            </a:r>
            <a:r>
              <a:rPr lang="en-GB" sz="2300" dirty="0">
                <a:solidFill>
                  <a:schemeClr val="tx1">
                    <a:lumMod val="65000"/>
                    <a:lumOff val="35000"/>
                  </a:schemeClr>
                </a:solidFill>
                <a:latin typeface="Roboto" panose="02000000000000000000" pitchFamily="2" charset="0"/>
                <a:ea typeface="Roboto" panose="02000000000000000000" pitchFamily="2" charset="0"/>
              </a:rPr>
              <a:t> online </a:t>
            </a:r>
            <a:r>
              <a:rPr lang="en-GB" sz="2300" dirty="0" err="1">
                <a:solidFill>
                  <a:schemeClr val="tx1">
                    <a:lumMod val="65000"/>
                    <a:lumOff val="35000"/>
                  </a:schemeClr>
                </a:solidFill>
                <a:latin typeface="Roboto" panose="02000000000000000000" pitchFamily="2" charset="0"/>
                <a:ea typeface="Roboto" panose="02000000000000000000" pitchFamily="2" charset="0"/>
              </a:rPr>
              <a:t>vragenlijst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ingevuld</a:t>
            </a:r>
            <a:r>
              <a:rPr lang="en-GB" sz="2300" dirty="0">
                <a:solidFill>
                  <a:schemeClr val="tx1">
                    <a:lumMod val="65000"/>
                    <a:lumOff val="35000"/>
                  </a:schemeClr>
                </a:solidFill>
                <a:latin typeface="Roboto" panose="02000000000000000000" pitchFamily="2" charset="0"/>
                <a:ea typeface="Roboto" panose="02000000000000000000" pitchFamily="2" charset="0"/>
              </a:rPr>
              <a:t> door </a:t>
            </a:r>
            <a:r>
              <a:rPr lang="en-GB" sz="2300" dirty="0" err="1">
                <a:solidFill>
                  <a:schemeClr val="tx1">
                    <a:lumMod val="65000"/>
                    <a:lumOff val="35000"/>
                  </a:schemeClr>
                </a:solidFill>
                <a:latin typeface="Roboto" panose="02000000000000000000" pitchFamily="2" charset="0"/>
                <a:ea typeface="Roboto" panose="02000000000000000000" pitchFamily="2" charset="0"/>
              </a:rPr>
              <a:t>bijna</a:t>
            </a:r>
            <a:r>
              <a:rPr lang="en-GB" sz="2300" dirty="0">
                <a:solidFill>
                  <a:schemeClr val="tx1">
                    <a:lumMod val="65000"/>
                    <a:lumOff val="35000"/>
                  </a:schemeClr>
                </a:solidFill>
                <a:latin typeface="Roboto" panose="02000000000000000000" pitchFamily="2" charset="0"/>
                <a:ea typeface="Roboto" panose="02000000000000000000" pitchFamily="2" charset="0"/>
              </a:rPr>
              <a:t> 3000 </a:t>
            </a:r>
            <a:r>
              <a:rPr lang="en-GB" sz="2300" dirty="0" err="1">
                <a:solidFill>
                  <a:schemeClr val="tx1">
                    <a:lumMod val="65000"/>
                    <a:lumOff val="35000"/>
                  </a:schemeClr>
                </a:solidFill>
                <a:latin typeface="Roboto" panose="02000000000000000000" pitchFamily="2" charset="0"/>
                <a:ea typeface="Roboto" panose="02000000000000000000" pitchFamily="2" charset="0"/>
              </a:rPr>
              <a:t>mannen</a:t>
            </a:r>
            <a:r>
              <a:rPr lang="en-GB" sz="2300" dirty="0">
                <a:solidFill>
                  <a:schemeClr val="tx1">
                    <a:lumMod val="65000"/>
                    <a:lumOff val="35000"/>
                  </a:schemeClr>
                </a:solidFill>
                <a:latin typeface="Roboto" panose="02000000000000000000" pitchFamily="2" charset="0"/>
                <a:ea typeface="Roboto" panose="02000000000000000000" pitchFamily="2" charset="0"/>
              </a:rPr>
              <a:t> in Europa.</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Het </a:t>
            </a:r>
            <a:r>
              <a:rPr lang="en-GB" sz="2300" dirty="0" err="1">
                <a:solidFill>
                  <a:schemeClr val="tx1">
                    <a:lumMod val="65000"/>
                    <a:lumOff val="35000"/>
                  </a:schemeClr>
                </a:solidFill>
                <a:latin typeface="Roboto" panose="02000000000000000000" pitchFamily="2" charset="0"/>
                <a:ea typeface="Roboto" panose="02000000000000000000" pitchFamily="2" charset="0"/>
              </a:rPr>
              <a:t>biedt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nieuw</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perspectief</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omdat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andere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onderzoeken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naar</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kwaliteit</a:t>
            </a:r>
            <a:r>
              <a:rPr lang="en-GB" sz="2300" dirty="0">
                <a:solidFill>
                  <a:schemeClr val="tx1">
                    <a:lumMod val="65000"/>
                    <a:lumOff val="35000"/>
                  </a:schemeClr>
                </a:solidFill>
                <a:latin typeface="Roboto" panose="02000000000000000000" pitchFamily="2" charset="0"/>
                <a:ea typeface="Roboto" panose="02000000000000000000" pitchFamily="2" charset="0"/>
              </a:rPr>
              <a:t> van </a:t>
            </a:r>
            <a:r>
              <a:rPr lang="en-GB" sz="2300" dirty="0" err="1">
                <a:solidFill>
                  <a:schemeClr val="tx1">
                    <a:lumMod val="65000"/>
                    <a:lumOff val="35000"/>
                  </a:schemeClr>
                </a:solidFill>
                <a:latin typeface="Roboto" panose="02000000000000000000" pitchFamily="2" charset="0"/>
                <a:ea typeface="Roboto" panose="02000000000000000000" pitchFamily="2" charset="0"/>
              </a:rPr>
              <a:t>leven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zijn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uitgevoerd</a:t>
            </a:r>
            <a:r>
              <a:rPr lang="en-GB" sz="2300" dirty="0">
                <a:solidFill>
                  <a:schemeClr val="tx1">
                    <a:lumMod val="65000"/>
                    <a:lumOff val="35000"/>
                  </a:schemeClr>
                </a:solidFill>
                <a:latin typeface="Roboto" panose="02000000000000000000" pitchFamily="2" charset="0"/>
                <a:ea typeface="Roboto" panose="02000000000000000000" pitchFamily="2" charset="0"/>
              </a:rPr>
              <a:t> door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met </a:t>
            </a:r>
            <a:r>
              <a:rPr lang="en-GB" sz="2300" dirty="0" err="1">
                <a:solidFill>
                  <a:schemeClr val="tx1">
                    <a:lumMod val="65000"/>
                    <a:lumOff val="35000"/>
                  </a:schemeClr>
                </a:solidFill>
                <a:latin typeface="Roboto" panose="02000000000000000000" pitchFamily="2" charset="0"/>
                <a:ea typeface="Roboto" panose="02000000000000000000" pitchFamily="2" charset="0"/>
              </a:rPr>
              <a:t>artsen</a:t>
            </a:r>
            <a:r>
              <a:rPr lang="en-GB" sz="2300" dirty="0">
                <a:solidFill>
                  <a:schemeClr val="tx1">
                    <a:lumMod val="65000"/>
                    <a:lumOff val="35000"/>
                  </a:schemeClr>
                </a:solidFill>
                <a:latin typeface="Roboto" panose="02000000000000000000" pitchFamily="2" charset="0"/>
                <a:ea typeface="Roboto" panose="02000000000000000000" pitchFamily="2" charset="0"/>
              </a:rPr>
              <a:t> in </a:t>
            </a:r>
            <a:r>
              <a:rPr lang="en-GB" sz="2300" dirty="0" err="1">
                <a:solidFill>
                  <a:schemeClr val="tx1">
                    <a:lumMod val="65000"/>
                    <a:lumOff val="35000"/>
                  </a:schemeClr>
                </a:solidFill>
                <a:latin typeface="Roboto" panose="02000000000000000000" pitchFamily="2" charset="0"/>
                <a:ea typeface="Roboto" panose="02000000000000000000" pitchFamily="2" charset="0"/>
              </a:rPr>
              <a:t>een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klinische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omgeving</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Het </a:t>
            </a:r>
            <a:r>
              <a:rPr lang="en-GB" sz="2300" dirty="0" err="1">
                <a:solidFill>
                  <a:schemeClr val="tx1">
                    <a:lumMod val="65000"/>
                    <a:lumOff val="35000"/>
                  </a:schemeClr>
                </a:solidFill>
                <a:latin typeface="Roboto" panose="02000000000000000000" pitchFamily="2" charset="0"/>
                <a:ea typeface="Roboto" panose="02000000000000000000" pitchFamily="2" charset="0"/>
              </a:rPr>
              <a:t>onderzoek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begon</a:t>
            </a:r>
            <a:r>
              <a:rPr lang="en-GB" sz="2300" dirty="0">
                <a:solidFill>
                  <a:schemeClr val="tx1">
                    <a:lumMod val="65000"/>
                    <a:lumOff val="35000"/>
                  </a:schemeClr>
                </a:solidFill>
                <a:latin typeface="Roboto" panose="02000000000000000000" pitchFamily="2" charset="0"/>
                <a:ea typeface="Roboto" panose="02000000000000000000" pitchFamily="2" charset="0"/>
              </a:rPr>
              <a:t> in </a:t>
            </a:r>
            <a:r>
              <a:rPr lang="en-GB" sz="2300" dirty="0" err="1">
                <a:solidFill>
                  <a:schemeClr val="tx1">
                    <a:lumMod val="65000"/>
                    <a:lumOff val="35000"/>
                  </a:schemeClr>
                </a:solidFill>
                <a:latin typeface="Roboto" panose="02000000000000000000" pitchFamily="2" charset="0"/>
                <a:ea typeface="Roboto" panose="02000000000000000000" pitchFamily="2" charset="0"/>
              </a:rPr>
              <a:t>augustus</a:t>
            </a:r>
            <a:r>
              <a:rPr lang="en-GB" sz="2300" dirty="0">
                <a:solidFill>
                  <a:schemeClr val="tx1">
                    <a:lumMod val="65000"/>
                    <a:lumOff val="35000"/>
                  </a:schemeClr>
                </a:solidFill>
                <a:latin typeface="Roboto" panose="02000000000000000000" pitchFamily="2" charset="0"/>
                <a:ea typeface="Roboto" panose="02000000000000000000" pitchFamily="2" charset="0"/>
              </a:rPr>
              <a:t> 2019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eerste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resultaten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werden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gerapporteerd</a:t>
            </a:r>
            <a:r>
              <a:rPr lang="en-GB" sz="2300" dirty="0">
                <a:solidFill>
                  <a:schemeClr val="tx1">
                    <a:lumMod val="65000"/>
                    <a:lumOff val="35000"/>
                  </a:schemeClr>
                </a:solidFill>
                <a:latin typeface="Roboto" panose="02000000000000000000" pitchFamily="2" charset="0"/>
                <a:ea typeface="Roboto" panose="02000000000000000000" pitchFamily="2" charset="0"/>
              </a:rPr>
              <a:t> in </a:t>
            </a:r>
            <a:r>
              <a:rPr lang="en-GB" sz="2300" dirty="0" err="1">
                <a:solidFill>
                  <a:schemeClr val="tx1">
                    <a:lumMod val="65000"/>
                    <a:lumOff val="35000"/>
                  </a:schemeClr>
                </a:solidFill>
                <a:latin typeface="Roboto" panose="02000000000000000000" pitchFamily="2" charset="0"/>
                <a:ea typeface="Roboto" panose="02000000000000000000" pitchFamily="2" charset="0"/>
              </a:rPr>
              <a:t>januari</a:t>
            </a:r>
            <a:r>
              <a:rPr lang="en-GB" sz="2300" dirty="0">
                <a:solidFill>
                  <a:schemeClr val="tx1">
                    <a:lumMod val="65000"/>
                    <a:lumOff val="35000"/>
                  </a:schemeClr>
                </a:solidFill>
                <a:latin typeface="Roboto" panose="02000000000000000000" pitchFamily="2" charset="0"/>
                <a:ea typeface="Roboto" panose="02000000000000000000" pitchFamily="2" charset="0"/>
              </a:rPr>
              <a:t> 2020.</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10864152"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Welke</a:t>
            </a:r>
            <a:r>
              <a:rPr lang="en-US" sz="4600" dirty="0">
                <a:solidFill>
                  <a:srgbClr val="757070"/>
                </a:solidFill>
                <a:latin typeface="Roboto" panose="02000000000000000000" pitchFamily="2" charset="0"/>
                <a:cs typeface="Apercu Regular"/>
              </a:rPr>
              <a:t> lessen </a:t>
            </a:r>
            <a:r>
              <a:rPr lang="en-US" sz="4600" dirty="0" err="1">
                <a:solidFill>
                  <a:srgbClr val="757070"/>
                </a:solidFill>
                <a:latin typeface="Roboto" panose="02000000000000000000" pitchFamily="2" charset="0"/>
                <a:cs typeface="Apercu Regular"/>
              </a:rPr>
              <a:t>kunnen</a:t>
            </a:r>
            <a:r>
              <a:rPr lang="en-US" sz="4600" dirty="0">
                <a:solidFill>
                  <a:srgbClr val="757070"/>
                </a:solidFill>
                <a:latin typeface="Roboto" panose="02000000000000000000" pitchFamily="2" charset="0"/>
                <a:cs typeface="Apercu Regular"/>
              </a:rPr>
              <a:t> we </a:t>
            </a:r>
            <a:r>
              <a:rPr lang="en-US" sz="4600" dirty="0" err="1">
                <a:solidFill>
                  <a:srgbClr val="757070"/>
                </a:solidFill>
                <a:latin typeface="Roboto" panose="02000000000000000000" pitchFamily="2" charset="0"/>
                <a:cs typeface="Apercu Regular"/>
              </a:rPr>
              <a:t>hieruit</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trekken</a:t>
            </a:r>
            <a:r>
              <a:rPr lang="en-US" sz="4600" dirty="0">
                <a:solidFill>
                  <a:srgbClr val="757070"/>
                </a:solidFill>
                <a:latin typeface="Roboto" panose="02000000000000000000" pitchFamily="2" charset="0"/>
                <a:cs typeface="Apercu Regular"/>
              </a:rPr>
              <a:t>?</a:t>
            </a:r>
          </a:p>
        </p:txBody>
      </p:sp>
      <p:pic>
        <p:nvPicPr>
          <p:cNvPr id="6" name="Picture 5">
            <a:extLst>
              <a:ext uri="{FF2B5EF4-FFF2-40B4-BE49-F238E27FC236}">
                <a16:creationId xmlns:a16="http://schemas.microsoft.com/office/drawing/2014/main" id="{A0975E17-9A7D-6C49-A8A5-AF4CF1063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987" y="1405875"/>
            <a:ext cx="8162471" cy="4503432"/>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8" y="187036"/>
            <a:ext cx="11038295"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Welke</a:t>
            </a:r>
            <a:r>
              <a:rPr lang="en-US" sz="4600" dirty="0">
                <a:solidFill>
                  <a:srgbClr val="757070"/>
                </a:solidFill>
                <a:latin typeface="Roboto" panose="02000000000000000000" pitchFamily="2" charset="0"/>
                <a:cs typeface="Apercu Regular"/>
              </a:rPr>
              <a:t> lessen </a:t>
            </a:r>
            <a:r>
              <a:rPr lang="en-US" sz="4600" dirty="0" err="1">
                <a:solidFill>
                  <a:srgbClr val="757070"/>
                </a:solidFill>
                <a:latin typeface="Roboto" panose="02000000000000000000" pitchFamily="2" charset="0"/>
                <a:cs typeface="Apercu Regular"/>
              </a:rPr>
              <a:t>kunnen</a:t>
            </a:r>
            <a:r>
              <a:rPr lang="en-US" sz="4600" dirty="0">
                <a:solidFill>
                  <a:srgbClr val="757070"/>
                </a:solidFill>
                <a:latin typeface="Roboto" panose="02000000000000000000" pitchFamily="2" charset="0"/>
                <a:cs typeface="Apercu Regular"/>
              </a:rPr>
              <a:t> we </a:t>
            </a:r>
            <a:r>
              <a:rPr lang="en-US" sz="4600" dirty="0" err="1">
                <a:solidFill>
                  <a:srgbClr val="757070"/>
                </a:solidFill>
                <a:latin typeface="Roboto" panose="02000000000000000000" pitchFamily="2" charset="0"/>
                <a:cs typeface="Apercu Regular"/>
              </a:rPr>
              <a:t>hieruit</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trekken</a:t>
            </a:r>
            <a:r>
              <a:rPr lang="en-US" sz="4600" dirty="0">
                <a:solidFill>
                  <a:srgbClr val="757070"/>
                </a:solidFill>
                <a:latin typeface="Roboto" panose="02000000000000000000" pitchFamily="2" charset="0"/>
                <a:cs typeface="Apercu Regular"/>
              </a:rPr>
              <a:t>?</a:t>
            </a: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We </a:t>
            </a:r>
            <a:r>
              <a:rPr lang="en-GB" sz="2300" b="1" dirty="0" err="1">
                <a:solidFill>
                  <a:schemeClr val="accent1">
                    <a:lumMod val="50000"/>
                  </a:schemeClr>
                </a:solidFill>
                <a:latin typeface="Roboto" panose="02000000000000000000" pitchFamily="2" charset="0"/>
                <a:ea typeface="Roboto" panose="02000000000000000000" pitchFamily="2" charset="0"/>
              </a:rPr>
              <a:t>hebben</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kankercentra</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nodig</a:t>
            </a:r>
            <a:r>
              <a:rPr lang="en-GB" sz="2300" b="1" dirty="0">
                <a:solidFill>
                  <a:schemeClr val="accent1">
                    <a:lumMod val="50000"/>
                  </a:schemeClr>
                </a:solidFill>
                <a:latin typeface="Roboto" panose="02000000000000000000" pitchFamily="2" charset="0"/>
                <a:ea typeface="Roboto" panose="02000000000000000000" pitchFamily="2" charset="0"/>
              </a:rPr>
              <a:t> met </a:t>
            </a:r>
            <a:r>
              <a:rPr lang="en-GB" sz="2300" b="1" dirty="0" err="1">
                <a:solidFill>
                  <a:schemeClr val="accent1">
                    <a:lumMod val="50000"/>
                  </a:schemeClr>
                </a:solidFill>
                <a:latin typeface="Roboto" panose="02000000000000000000" pitchFamily="2" charset="0"/>
                <a:ea typeface="Roboto" panose="02000000000000000000" pitchFamily="2" charset="0"/>
              </a:rPr>
              <a:t>multidisciplinaire</a:t>
            </a:r>
            <a:r>
              <a:rPr lang="en-GB" sz="2300" b="1" dirty="0">
                <a:solidFill>
                  <a:schemeClr val="accent1">
                    <a:lumMod val="50000"/>
                  </a:schemeClr>
                </a:solidFill>
                <a:latin typeface="Roboto" panose="02000000000000000000" pitchFamily="2" charset="0"/>
                <a:ea typeface="Roboto" panose="02000000000000000000" pitchFamily="2" charset="0"/>
              </a:rPr>
              <a:t> teams</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10127795"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achtergrondinformatie</a:t>
            </a:r>
            <a:r>
              <a:rPr lang="en-US" sz="4600" dirty="0">
                <a:solidFill>
                  <a:srgbClr val="757070"/>
                </a:solidFill>
                <a:latin typeface="Roboto" panose="02000000000000000000" pitchFamily="2" charset="0"/>
                <a:ea typeface="Roboto" panose="02000000000000000000" pitchFamily="2" charset="0"/>
                <a:cs typeface="Apercu Regular"/>
              </a:rPr>
              <a:t>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550585"/>
            <a:ext cx="10555166" cy="5416868"/>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heeft</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resultaten</a:t>
            </a:r>
            <a:r>
              <a:rPr lang="en-GB" sz="2300" dirty="0">
                <a:solidFill>
                  <a:schemeClr val="tx1">
                    <a:lumMod val="65000"/>
                    <a:lumOff val="35000"/>
                  </a:schemeClr>
                </a:solidFill>
                <a:latin typeface="Roboto" panose="02000000000000000000" pitchFamily="2" charset="0"/>
              </a:rPr>
              <a:t> van EUPROMS op </a:t>
            </a:r>
            <a:r>
              <a:rPr lang="en-GB" sz="2300" dirty="0" err="1">
                <a:solidFill>
                  <a:schemeClr val="tx1">
                    <a:lumMod val="65000"/>
                    <a:lumOff val="35000"/>
                  </a:schemeClr>
                </a:solidFill>
                <a:latin typeface="Roboto" panose="02000000000000000000" pitchFamily="2" charset="0"/>
              </a:rPr>
              <a:t>vele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congressen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gerapporteerd</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waaronder</a:t>
            </a:r>
            <a:r>
              <a:rPr lang="en-GB" sz="2300" dirty="0">
                <a:solidFill>
                  <a:schemeClr val="tx1">
                    <a:lumMod val="65000"/>
                    <a:lumOff val="35000"/>
                  </a:schemeClr>
                </a:solidFill>
                <a:latin typeface="Roboto" panose="02000000000000000000" pitchFamily="2" charset="0"/>
              </a:rPr>
              <a:t>:</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Het </a:t>
            </a:r>
            <a:r>
              <a:rPr lang="en-GB" sz="2300" dirty="0" err="1">
                <a:solidFill>
                  <a:schemeClr val="tx1">
                    <a:lumMod val="65000"/>
                    <a:lumOff val="35000"/>
                  </a:schemeClr>
                </a:solidFill>
                <a:latin typeface="Roboto" panose="02000000000000000000" pitchFamily="2" charset="0"/>
              </a:rPr>
              <a:t>congres</a:t>
            </a:r>
            <a:r>
              <a:rPr lang="en-GB" sz="2300" dirty="0">
                <a:solidFill>
                  <a:schemeClr val="tx1">
                    <a:lumMod val="65000"/>
                    <a:lumOff val="35000"/>
                  </a:schemeClr>
                </a:solidFill>
                <a:latin typeface="Roboto" panose="02000000000000000000" pitchFamily="2" charset="0"/>
              </a:rPr>
              <a:t> van de </a:t>
            </a:r>
            <a:r>
              <a:rPr lang="en-GB" sz="2300" dirty="0" err="1">
                <a:solidFill>
                  <a:schemeClr val="tx1">
                    <a:lumMod val="65000"/>
                    <a:lumOff val="35000"/>
                  </a:schemeClr>
                </a:solidFill>
                <a:latin typeface="Roboto" panose="02000000000000000000" pitchFamily="2" charset="0"/>
              </a:rPr>
              <a:t>Europese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Vereniging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voor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Urologie</a:t>
            </a:r>
            <a:r>
              <a:rPr lang="en-GB" sz="2300" dirty="0">
                <a:solidFill>
                  <a:schemeClr val="tx1">
                    <a:lumMod val="65000"/>
                    <a:lumOff val="35000"/>
                  </a:schemeClr>
                </a:solidFill>
                <a:latin typeface="Roboto" panose="02000000000000000000" pitchFamily="2" charset="0"/>
              </a:rPr>
              <a:t> (EAU) in 2020</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De </a:t>
            </a:r>
            <a:r>
              <a:rPr lang="en-GB" sz="2300" dirty="0" err="1">
                <a:solidFill>
                  <a:schemeClr val="tx1">
                    <a:lumMod val="65000"/>
                    <a:lumOff val="35000"/>
                  </a:schemeClr>
                </a:solidFill>
                <a:latin typeface="Roboto" panose="02000000000000000000" pitchFamily="2" charset="0"/>
              </a:rPr>
              <a:t>jaarlijkse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vergadering</a:t>
            </a:r>
            <a:r>
              <a:rPr lang="en-GB" sz="2300" dirty="0">
                <a:solidFill>
                  <a:schemeClr val="tx1">
                    <a:lumMod val="65000"/>
                    <a:lumOff val="35000"/>
                  </a:schemeClr>
                </a:solidFill>
                <a:latin typeface="Roboto" panose="02000000000000000000" pitchFamily="2" charset="0"/>
              </a:rPr>
              <a:t> van de </a:t>
            </a:r>
            <a:r>
              <a:rPr lang="en-GB" sz="2300" dirty="0" err="1">
                <a:solidFill>
                  <a:schemeClr val="tx1">
                    <a:lumMod val="65000"/>
                    <a:lumOff val="35000"/>
                  </a:schemeClr>
                </a:solidFill>
                <a:latin typeface="Roboto" panose="02000000000000000000" pitchFamily="2" charset="0"/>
              </a:rPr>
              <a:t>sectie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voor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oncologische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urologie</a:t>
            </a:r>
            <a:r>
              <a:rPr lang="en-GB" sz="2300" dirty="0">
                <a:solidFill>
                  <a:schemeClr val="tx1">
                    <a:lumMod val="65000"/>
                    <a:lumOff val="35000"/>
                  </a:schemeClr>
                </a:solidFill>
                <a:latin typeface="Roboto" panose="02000000000000000000" pitchFamily="2" charset="0"/>
              </a:rPr>
              <a:t> van de EAU</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Het </a:t>
            </a:r>
            <a:r>
              <a:rPr lang="en-GB" sz="2300" dirty="0" err="1">
                <a:solidFill>
                  <a:schemeClr val="tx1">
                    <a:lumMod val="65000"/>
                    <a:lumOff val="35000"/>
                  </a:schemeClr>
                </a:solidFill>
                <a:latin typeface="Roboto" panose="02000000000000000000" pitchFamily="2" charset="0"/>
              </a:rPr>
              <a:t>congres</a:t>
            </a:r>
            <a:r>
              <a:rPr lang="en-GB" sz="2300" dirty="0">
                <a:solidFill>
                  <a:schemeClr val="tx1">
                    <a:lumMod val="65000"/>
                    <a:lumOff val="35000"/>
                  </a:schemeClr>
                </a:solidFill>
                <a:latin typeface="Roboto" panose="02000000000000000000" pitchFamily="2" charset="0"/>
              </a:rPr>
              <a:t> van de </a:t>
            </a:r>
            <a:r>
              <a:rPr lang="en-GB" sz="2300" dirty="0" err="1">
                <a:solidFill>
                  <a:schemeClr val="tx1">
                    <a:lumMod val="65000"/>
                    <a:lumOff val="35000"/>
                  </a:schemeClr>
                </a:solidFill>
                <a:latin typeface="Roboto" panose="02000000000000000000" pitchFamily="2" charset="0"/>
              </a:rPr>
              <a:t>Europese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vereniging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voor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medische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oncologie</a:t>
            </a:r>
            <a:r>
              <a:rPr lang="en-GB" sz="2300" dirty="0">
                <a:solidFill>
                  <a:schemeClr val="tx1">
                    <a:lumMod val="65000"/>
                    <a:lumOff val="35000"/>
                  </a:schemeClr>
                </a:solidFill>
                <a:latin typeface="Roboto" panose="02000000000000000000" pitchFamily="2" charset="0"/>
              </a:rPr>
              <a:t> (ESMO)</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Het </a:t>
            </a:r>
            <a:r>
              <a:rPr lang="en-GB" sz="2300" dirty="0" err="1">
                <a:solidFill>
                  <a:schemeClr val="tx1">
                    <a:lumMod val="65000"/>
                    <a:lumOff val="35000"/>
                  </a:schemeClr>
                </a:solidFill>
                <a:latin typeface="Roboto" panose="02000000000000000000" pitchFamily="2" charset="0"/>
              </a:rPr>
              <a:t>Europese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multidisciplinaire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congres</a:t>
            </a:r>
            <a:r>
              <a:rPr lang="en-GB" sz="2300" dirty="0">
                <a:solidFill>
                  <a:schemeClr val="tx1">
                    <a:lumMod val="65000"/>
                    <a:lumOff val="35000"/>
                  </a:schemeClr>
                </a:solidFill>
                <a:latin typeface="Roboto" panose="02000000000000000000" pitchFamily="2" charset="0"/>
              </a:rPr>
              <a:t> over </a:t>
            </a:r>
            <a:r>
              <a:rPr lang="en-GB" sz="2300" dirty="0" err="1">
                <a:solidFill>
                  <a:schemeClr val="tx1">
                    <a:lumMod val="65000"/>
                    <a:lumOff val="35000"/>
                  </a:schemeClr>
                </a:solidFill>
                <a:latin typeface="Roboto" panose="02000000000000000000" pitchFamily="2" charset="0"/>
              </a:rPr>
              <a:t>urologische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kankersoorten</a:t>
            </a:r>
            <a:r>
              <a:rPr lang="en-GB" sz="2300" dirty="0">
                <a:solidFill>
                  <a:schemeClr val="tx1">
                    <a:lumMod val="65000"/>
                    <a:lumOff val="35000"/>
                  </a:schemeClr>
                </a:solidFill>
                <a:latin typeface="Roboto" panose="02000000000000000000" pitchFamily="2" charset="0"/>
              </a:rPr>
              <a:t> (EMUC)</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De webinar van de </a:t>
            </a:r>
            <a:r>
              <a:rPr lang="en-GB" sz="2300" dirty="0" err="1">
                <a:solidFill>
                  <a:schemeClr val="tx1">
                    <a:lumMod val="65000"/>
                    <a:lumOff val="35000"/>
                  </a:schemeClr>
                </a:solidFill>
                <a:latin typeface="Roboto" panose="02000000000000000000" pitchFamily="2" charset="0"/>
              </a:rPr>
              <a:t>Europese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organisatie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voor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onderzoek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behandeling</a:t>
            </a:r>
            <a:r>
              <a:rPr lang="en-GB" sz="2300" dirty="0">
                <a:solidFill>
                  <a:schemeClr val="tx1">
                    <a:lumMod val="65000"/>
                    <a:lumOff val="35000"/>
                  </a:schemeClr>
                </a:solidFill>
                <a:latin typeface="Roboto" panose="02000000000000000000" pitchFamily="2" charset="0"/>
              </a:rPr>
              <a:t> van </a:t>
            </a:r>
            <a:r>
              <a:rPr lang="en-GB" sz="2300" dirty="0" err="1">
                <a:solidFill>
                  <a:schemeClr val="tx1">
                    <a:lumMod val="65000"/>
                    <a:lumOff val="35000"/>
                  </a:schemeClr>
                </a:solidFill>
                <a:latin typeface="Roboto" panose="02000000000000000000" pitchFamily="2" charset="0"/>
              </a:rPr>
              <a:t>kanker</a:t>
            </a:r>
            <a:r>
              <a:rPr lang="en-GB" sz="2300" dirty="0">
                <a:solidFill>
                  <a:schemeClr val="tx1">
                    <a:lumMod val="65000"/>
                    <a:lumOff val="35000"/>
                  </a:schemeClr>
                </a:solidFill>
                <a:latin typeface="Roboto" panose="02000000000000000000" pitchFamily="2" charset="0"/>
              </a:rPr>
              <a:t> (EORTC)</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De </a:t>
            </a:r>
            <a:r>
              <a:rPr lang="en-GB" sz="2300" dirty="0" err="1">
                <a:solidFill>
                  <a:schemeClr val="tx1">
                    <a:lumMod val="65000"/>
                    <a:lumOff val="35000"/>
                  </a:schemeClr>
                </a:solidFill>
                <a:latin typeface="Roboto" panose="02000000000000000000" pitchFamily="2" charset="0"/>
              </a:rPr>
              <a:t>resultaten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worden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tevens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gepubliceerd</a:t>
            </a:r>
            <a:r>
              <a:rPr lang="en-GB" sz="2300" dirty="0">
                <a:solidFill>
                  <a:schemeClr val="tx1">
                    <a:lumMod val="65000"/>
                    <a:lumOff val="35000"/>
                  </a:schemeClr>
                </a:solidFill>
                <a:latin typeface="Roboto" panose="02000000000000000000" pitchFamily="2" charset="0"/>
              </a:rPr>
              <a:t> in diverse </a:t>
            </a:r>
            <a:r>
              <a:rPr lang="en-GB" sz="2300" dirty="0" err="1">
                <a:solidFill>
                  <a:schemeClr val="tx1">
                    <a:lumMod val="65000"/>
                    <a:lumOff val="35000"/>
                  </a:schemeClr>
                </a:solidFill>
                <a:latin typeface="Roboto" panose="02000000000000000000" pitchFamily="2" charset="0"/>
              </a:rPr>
              <a:t>tijdschriften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waaronder</a:t>
            </a:r>
            <a:r>
              <a:rPr lang="en-GB" sz="2300" dirty="0">
                <a:solidFill>
                  <a:schemeClr val="tx1">
                    <a:lumMod val="65000"/>
                    <a:lumOff val="35000"/>
                  </a:schemeClr>
                </a:solidFill>
                <a:latin typeface="Roboto" panose="02000000000000000000" pitchFamily="2" charset="0"/>
              </a:rPr>
              <a:t> de European Urology Focus.</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10307411"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achtergrondinformatie</a:t>
            </a:r>
            <a:r>
              <a:rPr lang="en-US" sz="4600" dirty="0">
                <a:solidFill>
                  <a:srgbClr val="757070"/>
                </a:solidFill>
                <a:latin typeface="Roboto" panose="02000000000000000000" pitchFamily="2" charset="0"/>
                <a:ea typeface="Roboto" panose="02000000000000000000" pitchFamily="2" charset="0"/>
                <a:cs typeface="Apercu Regular"/>
              </a:rPr>
              <a:t> 3</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016484"/>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Deze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enquêteresultaten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tonen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momentopname</a:t>
            </a:r>
            <a:r>
              <a:rPr lang="en-GB" sz="2300" dirty="0">
                <a:solidFill>
                  <a:schemeClr val="tx1">
                    <a:lumMod val="65000"/>
                    <a:lumOff val="35000"/>
                  </a:schemeClr>
                </a:solidFill>
                <a:latin typeface="Roboto" panose="02000000000000000000" pitchFamily="2" charset="0"/>
                <a:ea typeface="Roboto" panose="02000000000000000000" pitchFamily="2" charset="0"/>
              </a:rPr>
              <a:t> van de </a:t>
            </a:r>
            <a:r>
              <a:rPr lang="en-GB" sz="2300" dirty="0" err="1">
                <a:solidFill>
                  <a:schemeClr val="tx1">
                    <a:lumMod val="65000"/>
                    <a:lumOff val="35000"/>
                  </a:schemeClr>
                </a:solidFill>
                <a:latin typeface="Roboto" panose="02000000000000000000" pitchFamily="2" charset="0"/>
                <a:ea typeface="Roboto" panose="02000000000000000000" pitchFamily="2" charset="0"/>
              </a:rPr>
              <a:t>problemen</a:t>
            </a:r>
            <a:r>
              <a:rPr lang="en-GB" sz="2300" dirty="0">
                <a:solidFill>
                  <a:schemeClr val="tx1">
                    <a:lumMod val="65000"/>
                    <a:lumOff val="35000"/>
                  </a:schemeClr>
                </a:solidFill>
                <a:latin typeface="Roboto" panose="02000000000000000000" pitchFamily="2" charset="0"/>
                <a:ea typeface="Roboto" panose="02000000000000000000" pitchFamily="2" charset="0"/>
              </a:rPr>
              <a:t> ten </a:t>
            </a:r>
            <a:r>
              <a:rPr lang="en-GB" sz="2300" dirty="0" err="1">
                <a:solidFill>
                  <a:schemeClr val="tx1">
                    <a:lumMod val="65000"/>
                    <a:lumOff val="35000"/>
                  </a:schemeClr>
                </a:solidFill>
                <a:latin typeface="Roboto" panose="02000000000000000000" pitchFamily="2" charset="0"/>
                <a:ea typeface="Roboto" panose="02000000000000000000" pitchFamily="2" charset="0"/>
              </a:rPr>
              <a:t>aanzien</a:t>
            </a:r>
            <a:r>
              <a:rPr lang="en-GB" sz="2300" dirty="0">
                <a:solidFill>
                  <a:schemeClr val="tx1">
                    <a:lumMod val="65000"/>
                    <a:lumOff val="35000"/>
                  </a:schemeClr>
                </a:solidFill>
                <a:latin typeface="Roboto" panose="02000000000000000000" pitchFamily="2" charset="0"/>
                <a:ea typeface="Roboto" panose="02000000000000000000" pitchFamily="2" charset="0"/>
              </a:rPr>
              <a:t> van de </a:t>
            </a:r>
            <a:r>
              <a:rPr lang="en-GB" sz="2300" dirty="0" err="1">
                <a:solidFill>
                  <a:schemeClr val="tx1">
                    <a:lumMod val="65000"/>
                    <a:lumOff val="35000"/>
                  </a:schemeClr>
                </a:solidFill>
                <a:latin typeface="Roboto" panose="02000000000000000000" pitchFamily="2" charset="0"/>
                <a:ea typeface="Roboto" panose="02000000000000000000" pitchFamily="2" charset="0"/>
              </a:rPr>
              <a:t>kwaliteit</a:t>
            </a:r>
            <a:r>
              <a:rPr lang="en-GB" sz="2300" dirty="0">
                <a:solidFill>
                  <a:schemeClr val="tx1">
                    <a:lumMod val="65000"/>
                    <a:lumOff val="35000"/>
                  </a:schemeClr>
                </a:solidFill>
                <a:latin typeface="Roboto" panose="02000000000000000000" pitchFamily="2" charset="0"/>
                <a:ea typeface="Roboto" panose="02000000000000000000" pitchFamily="2" charset="0"/>
              </a:rPr>
              <a:t> van </a:t>
            </a:r>
            <a:r>
              <a:rPr lang="en-GB" sz="2300" dirty="0" err="1">
                <a:solidFill>
                  <a:schemeClr val="tx1">
                    <a:lumMod val="65000"/>
                    <a:lumOff val="35000"/>
                  </a:schemeClr>
                </a:solidFill>
                <a:latin typeface="Roboto" panose="02000000000000000000" pitchFamily="2" charset="0"/>
                <a:ea typeface="Roboto" panose="02000000000000000000" pitchFamily="2" charset="0"/>
              </a:rPr>
              <a:t>leven</a:t>
            </a:r>
            <a:r>
              <a:rPr lang="en-GB" sz="2300" dirty="0">
                <a:solidFill>
                  <a:schemeClr val="tx1">
                    <a:lumMod val="65000"/>
                    <a:lumOff val="35000"/>
                  </a:schemeClr>
                </a:solidFill>
                <a:latin typeface="Roboto" panose="02000000000000000000" pitchFamily="2" charset="0"/>
                <a:ea typeface="Roboto" panose="02000000000000000000" pitchFamily="2" charset="0"/>
              </a:rPr>
              <a:t> die </a:t>
            </a:r>
            <a:r>
              <a:rPr lang="en-GB" sz="2300" dirty="0" err="1">
                <a:solidFill>
                  <a:schemeClr val="tx1">
                    <a:lumMod val="65000"/>
                    <a:lumOff val="35000"/>
                  </a:schemeClr>
                </a:solidFill>
                <a:latin typeface="Roboto" panose="02000000000000000000" pitchFamily="2" charset="0"/>
                <a:ea typeface="Roboto" panose="02000000000000000000" pitchFamily="2" charset="0"/>
              </a:rPr>
              <a:t>mannen</a:t>
            </a:r>
            <a:r>
              <a:rPr lang="en-GB" sz="2300" dirty="0">
                <a:solidFill>
                  <a:schemeClr val="tx1">
                    <a:lumMod val="65000"/>
                    <a:lumOff val="35000"/>
                  </a:schemeClr>
                </a:solidFill>
                <a:latin typeface="Roboto" panose="02000000000000000000" pitchFamily="2" charset="0"/>
                <a:ea typeface="Roboto" panose="02000000000000000000" pitchFamily="2" charset="0"/>
              </a:rPr>
              <a:t> met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prostaatkanker</a:t>
            </a:r>
            <a:r>
              <a:rPr lang="en-GB" sz="2300" dirty="0">
                <a:solidFill>
                  <a:schemeClr val="tx1">
                    <a:lumMod val="65000"/>
                    <a:lumOff val="35000"/>
                  </a:schemeClr>
                </a:solidFill>
                <a:latin typeface="Roboto" panose="02000000000000000000" pitchFamily="2" charset="0"/>
                <a:ea typeface="Roboto" panose="02000000000000000000" pitchFamily="2" charset="0"/>
              </a:rPr>
              <a:t> in heel Europa op </a:t>
            </a:r>
            <a:r>
              <a:rPr lang="en-GB" sz="2300" dirty="0" err="1">
                <a:solidFill>
                  <a:schemeClr val="tx1">
                    <a:lumMod val="65000"/>
                    <a:lumOff val="35000"/>
                  </a:schemeClr>
                </a:solidFill>
                <a:latin typeface="Roboto" panose="02000000000000000000" pitchFamily="2" charset="0"/>
                <a:ea typeface="Roboto" panose="02000000000000000000" pitchFamily="2" charset="0"/>
              </a:rPr>
              <a:t>enig</a:t>
            </a:r>
            <a:r>
              <a:rPr lang="en-GB" sz="2300" dirty="0">
                <a:solidFill>
                  <a:schemeClr val="tx1">
                    <a:lumMod val="65000"/>
                    <a:lumOff val="35000"/>
                  </a:schemeClr>
                </a:solidFill>
                <a:latin typeface="Roboto" panose="02000000000000000000" pitchFamily="2" charset="0"/>
                <a:ea typeface="Roboto" panose="02000000000000000000" pitchFamily="2" charset="0"/>
              </a:rPr>
              <a:t> moment </a:t>
            </a:r>
            <a:r>
              <a:rPr lang="en-GB" sz="2300" dirty="0" err="1">
                <a:solidFill>
                  <a:schemeClr val="tx1">
                    <a:lumMod val="65000"/>
                    <a:lumOff val="35000"/>
                  </a:schemeClr>
                </a:solidFill>
                <a:latin typeface="Roboto" panose="02000000000000000000" pitchFamily="2" charset="0"/>
                <a:ea typeface="Roboto" panose="02000000000000000000" pitchFamily="2" charset="0"/>
              </a:rPr>
              <a:t>ervaren</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Ze </a:t>
            </a:r>
            <a:r>
              <a:rPr lang="en-GB" sz="2300" dirty="0" err="1">
                <a:solidFill>
                  <a:schemeClr val="tx1">
                    <a:lumMod val="65000"/>
                    <a:lumOff val="35000"/>
                  </a:schemeClr>
                </a:solidFill>
                <a:latin typeface="Roboto" panose="02000000000000000000" pitchFamily="2" charset="0"/>
                <a:ea typeface="Roboto" panose="02000000000000000000" pitchFamily="2" charset="0"/>
              </a:rPr>
              <a:t>bieden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informatie</a:t>
            </a:r>
            <a:r>
              <a:rPr lang="en-GB" sz="2300" dirty="0">
                <a:solidFill>
                  <a:schemeClr val="tx1">
                    <a:lumMod val="65000"/>
                    <a:lumOff val="35000"/>
                  </a:schemeClr>
                </a:solidFill>
                <a:latin typeface="Roboto" panose="02000000000000000000" pitchFamily="2" charset="0"/>
                <a:ea typeface="Roboto" panose="02000000000000000000" pitchFamily="2" charset="0"/>
              </a:rPr>
              <a:t> die </a:t>
            </a:r>
            <a:r>
              <a:rPr lang="en-GB" sz="2300" dirty="0" err="1">
                <a:solidFill>
                  <a:schemeClr val="tx1">
                    <a:lumMod val="65000"/>
                    <a:lumOff val="35000"/>
                  </a:schemeClr>
                </a:solidFill>
                <a:latin typeface="Roboto" panose="02000000000000000000" pitchFamily="2" charset="0"/>
                <a:ea typeface="Roboto" panose="02000000000000000000" pitchFamily="2" charset="0"/>
              </a:rPr>
              <a:t>gebruikt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worden</a:t>
            </a:r>
            <a:r>
              <a:rPr lang="en-GB" sz="2300" dirty="0">
                <a:solidFill>
                  <a:schemeClr val="tx1">
                    <a:lumMod val="65000"/>
                    <a:lumOff val="35000"/>
                  </a:schemeClr>
                </a:solidFill>
                <a:latin typeface="Roboto" panose="02000000000000000000" pitchFamily="2" charset="0"/>
                <a:ea typeface="Roboto" panose="02000000000000000000" pitchFamily="2" charset="0"/>
              </a:rPr>
              <a:t> door </a:t>
            </a:r>
            <a:r>
              <a:rPr lang="en-GB" sz="2300" dirty="0" err="1">
                <a:solidFill>
                  <a:schemeClr val="tx1">
                    <a:lumMod val="65000"/>
                    <a:lumOff val="35000"/>
                  </a:schemeClr>
                </a:solidFill>
                <a:latin typeface="Roboto" panose="02000000000000000000" pitchFamily="2" charset="0"/>
                <a:ea typeface="Roboto" panose="02000000000000000000" pitchFamily="2" charset="0"/>
              </a:rPr>
              <a:t>patiënten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hun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artsen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bij</a:t>
            </a:r>
            <a:r>
              <a:rPr lang="en-GB" sz="2300" dirty="0">
                <a:solidFill>
                  <a:schemeClr val="tx1">
                    <a:lumMod val="65000"/>
                    <a:lumOff val="35000"/>
                  </a:schemeClr>
                </a:solidFill>
                <a:latin typeface="Roboto" panose="02000000000000000000" pitchFamily="2" charset="0"/>
                <a:ea typeface="Roboto" panose="02000000000000000000" pitchFamily="2" charset="0"/>
              </a:rPr>
              <a:t> het </a:t>
            </a:r>
            <a:r>
              <a:rPr lang="en-GB" sz="2300" dirty="0" err="1">
                <a:solidFill>
                  <a:schemeClr val="tx1">
                    <a:lumMod val="65000"/>
                    <a:lumOff val="35000"/>
                  </a:schemeClr>
                </a:solidFill>
                <a:latin typeface="Roboto" panose="02000000000000000000" pitchFamily="2" charset="0"/>
                <a:ea typeface="Roboto" panose="02000000000000000000" pitchFamily="2" charset="0"/>
              </a:rPr>
              <a:t>nemen</a:t>
            </a:r>
            <a:r>
              <a:rPr lang="en-GB" sz="2300" dirty="0">
                <a:solidFill>
                  <a:schemeClr val="tx1">
                    <a:lumMod val="65000"/>
                    <a:lumOff val="35000"/>
                  </a:schemeClr>
                </a:solidFill>
                <a:latin typeface="Roboto" panose="02000000000000000000" pitchFamily="2" charset="0"/>
                <a:ea typeface="Roboto" panose="02000000000000000000" pitchFamily="2" charset="0"/>
              </a:rPr>
              <a:t> van </a:t>
            </a:r>
            <a:r>
              <a:rPr lang="en-GB" sz="2300" dirty="0" err="1">
                <a:solidFill>
                  <a:schemeClr val="tx1">
                    <a:lumMod val="65000"/>
                    <a:lumOff val="35000"/>
                  </a:schemeClr>
                </a:solidFill>
                <a:latin typeface="Roboto" panose="02000000000000000000" pitchFamily="2" charset="0"/>
                <a:ea typeface="Roboto" panose="02000000000000000000" pitchFamily="2" charset="0"/>
              </a:rPr>
              <a:t>beslissingen</a:t>
            </a:r>
            <a:r>
              <a:rPr lang="en-GB" sz="2300" dirty="0">
                <a:solidFill>
                  <a:schemeClr val="tx1">
                    <a:lumMod val="65000"/>
                    <a:lumOff val="35000"/>
                  </a:schemeClr>
                </a:solidFill>
                <a:latin typeface="Roboto" panose="02000000000000000000" pitchFamily="2" charset="0"/>
                <a:ea typeface="Roboto" panose="02000000000000000000" pitchFamily="2" charset="0"/>
              </a:rPr>
              <a:t> over </a:t>
            </a:r>
            <a:r>
              <a:rPr lang="en-GB" sz="2300" dirty="0" err="1">
                <a:solidFill>
                  <a:schemeClr val="tx1">
                    <a:lumMod val="65000"/>
                    <a:lumOff val="35000"/>
                  </a:schemeClr>
                </a:solidFill>
                <a:latin typeface="Roboto" panose="02000000000000000000" pitchFamily="2" charset="0"/>
                <a:ea typeface="Roboto" panose="02000000000000000000" pitchFamily="2" charset="0"/>
              </a:rPr>
              <a:t>behandelingen</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Ze </a:t>
            </a:r>
            <a:r>
              <a:rPr lang="en-GB" sz="2300" dirty="0" err="1">
                <a:solidFill>
                  <a:schemeClr val="tx1">
                    <a:lumMod val="65000"/>
                    <a:lumOff val="35000"/>
                  </a:schemeClr>
                </a:solidFill>
                <a:latin typeface="Roboto" panose="02000000000000000000" pitchFamily="2" charset="0"/>
                <a:ea typeface="Roboto" panose="02000000000000000000" pitchFamily="2" charset="0"/>
              </a:rPr>
              <a:t>kunnen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helpen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bij</a:t>
            </a:r>
            <a:r>
              <a:rPr lang="en-GB" sz="2300" dirty="0">
                <a:solidFill>
                  <a:schemeClr val="tx1">
                    <a:lumMod val="65000"/>
                    <a:lumOff val="35000"/>
                  </a:schemeClr>
                </a:solidFill>
                <a:latin typeface="Roboto" panose="02000000000000000000" pitchFamily="2" charset="0"/>
                <a:ea typeface="Roboto" panose="02000000000000000000" pitchFamily="2" charset="0"/>
              </a:rPr>
              <a:t> het </a:t>
            </a:r>
            <a:r>
              <a:rPr lang="en-GB" sz="2300" dirty="0" err="1">
                <a:solidFill>
                  <a:schemeClr val="tx1">
                    <a:lumMod val="65000"/>
                    <a:lumOff val="35000"/>
                  </a:schemeClr>
                </a:solidFill>
                <a:latin typeface="Roboto" panose="02000000000000000000" pitchFamily="2" charset="0"/>
                <a:ea typeface="Roboto" panose="02000000000000000000" pitchFamily="2" charset="0"/>
              </a:rPr>
              <a:t>voeren</a:t>
            </a:r>
            <a:r>
              <a:rPr lang="en-GB" sz="2300" dirty="0">
                <a:solidFill>
                  <a:schemeClr val="tx1">
                    <a:lumMod val="65000"/>
                    <a:lumOff val="35000"/>
                  </a:schemeClr>
                </a:solidFill>
                <a:latin typeface="Roboto" panose="02000000000000000000" pitchFamily="2" charset="0"/>
                <a:ea typeface="Roboto" panose="02000000000000000000" pitchFamily="2" charset="0"/>
              </a:rPr>
              <a:t> van </a:t>
            </a:r>
            <a:r>
              <a:rPr lang="en-GB" sz="2300" dirty="0" err="1">
                <a:solidFill>
                  <a:schemeClr val="tx1">
                    <a:lumMod val="65000"/>
                    <a:lumOff val="35000"/>
                  </a:schemeClr>
                </a:solidFill>
                <a:latin typeface="Roboto" panose="02000000000000000000" pitchFamily="2" charset="0"/>
                <a:ea typeface="Roboto" panose="02000000000000000000" pitchFamily="2" charset="0"/>
              </a:rPr>
              <a:t>campagne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voor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vroege</a:t>
            </a:r>
            <a:r>
              <a:rPr lang="en-GB" sz="2300" dirty="0">
                <a:solidFill>
                  <a:schemeClr val="tx1">
                    <a:lumMod val="65000"/>
                    <a:lumOff val="35000"/>
                  </a:schemeClr>
                </a:solidFill>
                <a:latin typeface="Roboto" panose="02000000000000000000" pitchFamily="2" charset="0"/>
                <a:ea typeface="Roboto" panose="02000000000000000000" pitchFamily="2" charset="0"/>
              </a:rPr>
              <a:t> diagnose van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prostaatkanker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bij</a:t>
            </a:r>
            <a:r>
              <a:rPr lang="en-GB" sz="2300" dirty="0">
                <a:solidFill>
                  <a:schemeClr val="tx1">
                    <a:lumMod val="65000"/>
                    <a:lumOff val="35000"/>
                  </a:schemeClr>
                </a:solidFill>
                <a:latin typeface="Roboto" panose="02000000000000000000" pitchFamily="2" charset="0"/>
                <a:ea typeface="Roboto" panose="02000000000000000000" pitchFamily="2" charset="0"/>
              </a:rPr>
              <a:t> het </a:t>
            </a:r>
            <a:r>
              <a:rPr lang="en-GB" sz="2300" dirty="0" err="1">
                <a:solidFill>
                  <a:schemeClr val="tx1">
                    <a:lumMod val="65000"/>
                    <a:lumOff val="35000"/>
                  </a:schemeClr>
                </a:solidFill>
                <a:latin typeface="Roboto" panose="02000000000000000000" pitchFamily="2" charset="0"/>
                <a:ea typeface="Roboto" panose="02000000000000000000" pitchFamily="2" charset="0"/>
              </a:rPr>
              <a:t>promoten</a:t>
            </a:r>
            <a:r>
              <a:rPr lang="en-GB" sz="2300" dirty="0">
                <a:solidFill>
                  <a:schemeClr val="tx1">
                    <a:lumMod val="65000"/>
                    <a:lumOff val="35000"/>
                  </a:schemeClr>
                </a:solidFill>
                <a:latin typeface="Roboto" panose="02000000000000000000" pitchFamily="2" charset="0"/>
                <a:ea typeface="Roboto" panose="02000000000000000000" pitchFamily="2" charset="0"/>
              </a:rPr>
              <a:t> van </a:t>
            </a:r>
            <a:r>
              <a:rPr lang="en-GB" sz="2300" dirty="0" err="1">
                <a:solidFill>
                  <a:schemeClr val="tx1">
                    <a:lumMod val="65000"/>
                    <a:lumOff val="35000"/>
                  </a:schemeClr>
                </a:solidFill>
                <a:latin typeface="Roboto" panose="02000000000000000000" pitchFamily="2" charset="0"/>
                <a:ea typeface="Roboto" panose="02000000000000000000" pitchFamily="2" charset="0"/>
              </a:rPr>
              <a:t>een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aanpak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zoals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actief</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opvolgen</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onderzoek</a:t>
            </a:r>
            <a:endParaRPr lang="en-GB" sz="5400" dirty="0">
              <a:solidFill>
                <a:schemeClr val="accent1">
                  <a:lumMod val="50000"/>
                </a:schemeClr>
              </a:solidFill>
              <a:latin typeface="Roboto" panose="02000000000000000000" pitchFamily="2" charset="0"/>
            </a:endParaRPr>
          </a:p>
          <a:p>
            <a:pPr>
              <a:spcBef>
                <a:spcPts val="1200"/>
              </a:spcBef>
            </a:pPr>
            <a:r>
              <a:rPr lang="en-GB" sz="2800" dirty="0">
                <a:latin typeface="Roboto" panose="02000000000000000000" pitchFamily="2" charset="0"/>
              </a:rPr>
              <a:t>Hoe het </a:t>
            </a:r>
            <a:r>
              <a:rPr lang="en-GB" sz="2800" dirty="0" err="1">
                <a:latin typeface="Roboto" panose="02000000000000000000" pitchFamily="2" charset="0"/>
              </a:rPr>
              <a:t>onderzoek</a:t>
            </a:r>
            <a:r>
              <a:rPr lang="en-GB" sz="2800" dirty="0">
                <a:latin typeface="Roboto" panose="02000000000000000000" pitchFamily="2" charset="0"/>
              </a:rPr>
              <a:t> </a:t>
            </a:r>
            <a:r>
              <a:rPr lang="en-GB" sz="2800" dirty="0" err="1">
                <a:latin typeface="Roboto" panose="02000000000000000000" pitchFamily="2" charset="0"/>
              </a:rPr>
              <a:t>werd</a:t>
            </a:r>
            <a:r>
              <a:rPr lang="en-GB" sz="2800" dirty="0">
                <a:latin typeface="Roboto" panose="02000000000000000000" pitchFamily="2" charset="0"/>
              </a:rPr>
              <a:t> </a:t>
            </a:r>
            <a:r>
              <a:rPr lang="en-GB" sz="2800" dirty="0" err="1">
                <a:latin typeface="Roboto" panose="02000000000000000000" pitchFamily="2" charset="0"/>
              </a:rPr>
              <a:t>uitgevoerd</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De </a:t>
            </a:r>
            <a:r>
              <a:rPr lang="en-US" sz="4600" dirty="0" err="1">
                <a:solidFill>
                  <a:srgbClr val="757070"/>
                </a:solidFill>
                <a:latin typeface="Roboto" panose="02000000000000000000" pitchFamily="2" charset="0"/>
                <a:cs typeface="Apercu Regular"/>
              </a:rPr>
              <a:t>vragenlijst</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001095"/>
          </a:xfrm>
          <a:prstGeom prst="rect">
            <a:avLst/>
          </a:prstGeom>
          <a:noFill/>
        </p:spPr>
        <p:txBody>
          <a:bodyPr wrap="square" rtlCol="0">
            <a:spAutoFit/>
          </a:bodyPr>
          <a:lstStyle/>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Een</a:t>
            </a:r>
            <a:r>
              <a:rPr lang="en-GB" sz="2300" dirty="0">
                <a:solidFill>
                  <a:schemeClr val="tx1">
                    <a:lumMod val="65000"/>
                    <a:lumOff val="35000"/>
                  </a:schemeClr>
                </a:solidFill>
                <a:latin typeface="Roboto" panose="02000000000000000000" pitchFamily="2" charset="0"/>
              </a:rPr>
              <a:t> online </a:t>
            </a:r>
            <a:r>
              <a:rPr lang="en-GB" sz="2300" dirty="0" err="1">
                <a:solidFill>
                  <a:schemeClr val="tx1">
                    <a:lumMod val="65000"/>
                    <a:lumOff val="35000"/>
                  </a:schemeClr>
                </a:solidFill>
                <a:latin typeface="Roboto" panose="02000000000000000000" pitchFamily="2" charset="0"/>
              </a:rPr>
              <a:t>enquête</a:t>
            </a:r>
            <a:r>
              <a:rPr lang="en-GB" sz="2300" dirty="0">
                <a:solidFill>
                  <a:schemeClr val="tx1">
                    <a:lumMod val="65000"/>
                    <a:lumOff val="35000"/>
                  </a:schemeClr>
                </a:solidFill>
                <a:latin typeface="Roboto" panose="02000000000000000000" pitchFamily="2" charset="0"/>
              </a:rPr>
              <a:t> van 20 </a:t>
            </a:r>
            <a:r>
              <a:rPr lang="en-GB" sz="2300" dirty="0" err="1">
                <a:solidFill>
                  <a:schemeClr val="tx1">
                    <a:lumMod val="65000"/>
                    <a:lumOff val="35000"/>
                  </a:schemeClr>
                </a:solidFill>
                <a:latin typeface="Roboto" panose="02000000000000000000" pitchFamily="2" charset="0"/>
              </a:rPr>
              <a:t>minuten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voor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mannen</a:t>
            </a:r>
            <a:r>
              <a:rPr lang="en-GB" sz="2300" dirty="0">
                <a:solidFill>
                  <a:schemeClr val="tx1">
                    <a:lumMod val="65000"/>
                    <a:lumOff val="35000"/>
                  </a:schemeClr>
                </a:solidFill>
                <a:latin typeface="Roboto" panose="02000000000000000000" pitchFamily="2" charset="0"/>
              </a:rPr>
              <a:t> die </a:t>
            </a:r>
            <a:r>
              <a:rPr lang="en-GB" sz="2300" dirty="0" err="1">
                <a:solidFill>
                  <a:schemeClr val="tx1">
                    <a:lumMod val="65000"/>
                    <a:lumOff val="35000"/>
                  </a:schemeClr>
                </a:solidFill>
                <a:latin typeface="Roboto" panose="02000000000000000000" pitchFamily="2" charset="0"/>
              </a:rPr>
              <a:t>behandeld</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zijn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voor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prostaatkanker</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Beschikbaar</a:t>
            </a:r>
            <a:r>
              <a:rPr lang="en-GB" sz="2300" dirty="0">
                <a:solidFill>
                  <a:schemeClr val="tx1">
                    <a:lumMod val="65000"/>
                    <a:lumOff val="35000"/>
                  </a:schemeClr>
                </a:solidFill>
                <a:latin typeface="Roboto" panose="02000000000000000000" pitchFamily="2" charset="0"/>
              </a:rPr>
              <a:t> in 19 </a:t>
            </a:r>
            <a:r>
              <a:rPr lang="en-GB" sz="2300" dirty="0" err="1">
                <a:solidFill>
                  <a:schemeClr val="tx1">
                    <a:lumMod val="65000"/>
                    <a:lumOff val="35000"/>
                  </a:schemeClr>
                </a:solidFill>
                <a:latin typeface="Roboto" panose="02000000000000000000" pitchFamily="2" charset="0"/>
              </a:rPr>
              <a:t>talen</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Gebruikgemaakt</a:t>
            </a:r>
            <a:r>
              <a:rPr lang="en-GB" sz="2300" dirty="0">
                <a:solidFill>
                  <a:schemeClr val="tx1">
                    <a:lumMod val="65000"/>
                    <a:lumOff val="35000"/>
                  </a:schemeClr>
                </a:solidFill>
                <a:latin typeface="Roboto" panose="02000000000000000000" pitchFamily="2" charset="0"/>
              </a:rPr>
              <a:t> van </a:t>
            </a:r>
            <a:r>
              <a:rPr lang="en-GB" sz="2300" dirty="0" err="1">
                <a:solidFill>
                  <a:schemeClr val="tx1">
                    <a:lumMod val="65000"/>
                    <a:lumOff val="35000"/>
                  </a:schemeClr>
                </a:solidFill>
                <a:latin typeface="Roboto" panose="02000000000000000000" pitchFamily="2" charset="0"/>
              </a:rPr>
              <a:t>gevalideerde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vragenlijsten</a:t>
            </a:r>
            <a:r>
              <a:rPr lang="en-GB" sz="2300" dirty="0">
                <a:solidFill>
                  <a:schemeClr val="tx1">
                    <a:lumMod val="65000"/>
                    <a:lumOff val="35000"/>
                  </a:schemeClr>
                </a:solidFill>
                <a:latin typeface="Roboto" panose="02000000000000000000" pitchFamily="2" charset="0"/>
              </a:rPr>
              <a:t> over de </a:t>
            </a:r>
            <a:r>
              <a:rPr lang="en-GB" sz="2300" dirty="0" err="1">
                <a:solidFill>
                  <a:schemeClr val="tx1">
                    <a:lumMod val="65000"/>
                    <a:lumOff val="35000"/>
                  </a:schemeClr>
                </a:solidFill>
                <a:latin typeface="Roboto" panose="02000000000000000000" pitchFamily="2" charset="0"/>
              </a:rPr>
              <a:t>kwaliteit</a:t>
            </a:r>
            <a:r>
              <a:rPr lang="en-GB" sz="2300" dirty="0">
                <a:solidFill>
                  <a:schemeClr val="tx1">
                    <a:lumMod val="65000"/>
                    <a:lumOff val="35000"/>
                  </a:schemeClr>
                </a:solidFill>
                <a:latin typeface="Roboto" panose="02000000000000000000" pitchFamily="2" charset="0"/>
              </a:rPr>
              <a:t> van </a:t>
            </a:r>
            <a:r>
              <a:rPr lang="en-GB" sz="2300" dirty="0" err="1">
                <a:solidFill>
                  <a:schemeClr val="tx1">
                    <a:lumMod val="65000"/>
                    <a:lumOff val="35000"/>
                  </a:schemeClr>
                </a:solidFill>
                <a:latin typeface="Roboto" panose="02000000000000000000" pitchFamily="2" charset="0"/>
              </a:rPr>
              <a:t>leven</a:t>
            </a:r>
            <a:r>
              <a:rPr lang="en-GB" sz="2300" dirty="0">
                <a:solidFill>
                  <a:schemeClr val="tx1">
                    <a:lumMod val="65000"/>
                    <a:lumOff val="35000"/>
                  </a:schemeClr>
                </a:solidFill>
                <a:latin typeface="Roboto" panose="02000000000000000000" pitchFamily="2" charset="0"/>
              </a:rPr>
              <a:t>: EPIC-26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EORTC-QLQ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Antwoorden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waren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anoniem</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647485" y="187036"/>
            <a:ext cx="11405801"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Geografische</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spreiding</a:t>
            </a:r>
            <a:r>
              <a:rPr lang="en-US" sz="4600" dirty="0">
                <a:solidFill>
                  <a:srgbClr val="757070"/>
                </a:solidFill>
                <a:latin typeface="Roboto" panose="02000000000000000000" pitchFamily="2" charset="0"/>
                <a:cs typeface="Apercu Regular"/>
              </a:rPr>
              <a:t> van de </a:t>
            </a:r>
            <a:r>
              <a:rPr lang="en-US" sz="4600" dirty="0" err="1">
                <a:solidFill>
                  <a:srgbClr val="757070"/>
                </a:solidFill>
                <a:latin typeface="Roboto" panose="02000000000000000000" pitchFamily="2" charset="0"/>
                <a:cs typeface="Apercu Regular"/>
              </a:rPr>
              <a:t>antwoorden</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7EA2F1AF-24A7-AA48-A404-777923E72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067" y="1450164"/>
            <a:ext cx="10484013" cy="4788807"/>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5081</TotalTime>
  <Words>2790</Words>
  <Application>Microsoft Macintosh PowerPoint</Application>
  <PresentationFormat>Widescreen</PresentationFormat>
  <Paragraphs>202</Paragraphs>
  <Slides>41</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198</cp:revision>
  <dcterms:created xsi:type="dcterms:W3CDTF">2019-05-14T09:26:05Z</dcterms:created>
  <dcterms:modified xsi:type="dcterms:W3CDTF">2021-03-03T16:37:56Z</dcterms:modified>
</cp:coreProperties>
</file>