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76" autoAdjust="0"/>
    <p:restoredTop sz="75918" autoAdjust="0"/>
  </p:normalViewPr>
  <p:slideViewPr>
    <p:cSldViewPr snapToGrid="0">
      <p:cViewPr varScale="1">
        <p:scale>
          <a:sx n="95" d="100"/>
          <a:sy n="95" d="100"/>
        </p:scale>
        <p:origin x="952"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Gennemsnitsalderen ved diagnose var 64 og i gennemsnit rapporterede mændene 5 år efter behandling. For nogle mænds vedkommende fandt behandlingen sted for 10 år siden og for andre var den lige afsluttet.</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Som det ses af fordelingskurven for alder ved første diagnose, fik flere end 50% af de adspurgte diagnosen, inden de fyldte 65. Dette strider imod ideen om, at prostatakræft er en gammel mands sygdom.</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 fleste svarpersoner boede sammen med en partner, hvilket er vigtigt i lyset af de virkninger behandling kan have på seksuel funktion.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Der er en lille skævhed i svarpersonernes profil mod et højere uddannelsesniveau.</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 fleste patienter havde kun fået én behandling op til starten af undersøgelsen.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Ca. 60% af svarpersonerne havde modtaget radikal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så det samlede resultat vil være påvirket af virkningerne på livskvaliteten af denne specielle behandling.</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Dette diagram viser alle svarpersonerne med bedømmelse af deres livskvalitet fra et til syv samt procentdelen i hver kategori. Det ses, at svarpersonernes livskvalitet er generelt god. Men som det ses i det næste dias, er visse aspekter af livet bedre end andre.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Dette dias viser resultaterne for livskvalitet, jo lavere antal points, jo værre er livskvaliteten.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Disse resultater viser, at mangel på seksuel funktion, og i mindre grad inkontinens, påvirker mænds livskvalitet langt mere end eftervirkningerne af andre behandlinger.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Efter disse generelle resultater, lad os se på nogle specifikke aspekter af livskvaliteten efter behandling for prostatakræft.</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Først ubehaget, trætheden og søvnløsheden, som mænd oplever efter behandling.</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 ses fra dette dias, at ubehaget stiger efterhånden som mænd bevæger sig gennem behandlingsstadierne. Når man kommer til kemoterapi på de fremskredne stadier, rapporteres tre gange smerten og ubehaget sammenlignet med tidlig-fase behandlinger.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Mere end en tredjedel af mænd, som har fået kemoterapi, siger at de har følt sig trætte i den forløbne uge. Træthedsniveauer er forholdsvis lavere for de andre behandlinger, men strålebehandling synes at være forbundet med mere træthed end kirurgi.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Undersøgelsen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fandt</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søvnløshed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synes</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påvirke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mænd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del </a:t>
            </a:r>
            <a:r>
              <a:rPr lang="en-GB" sz="1200" kern="1200" dirty="0" err="1">
                <a:solidFill>
                  <a:schemeClr val="tx1"/>
                </a:solidFill>
                <a:effectLst/>
                <a:latin typeface="+mn-lt"/>
                <a:ea typeface="+mn-ea"/>
                <a:cs typeface="+mn-cs"/>
              </a:rPr>
              <a:t>efter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strålebehandling</a:t>
            </a:r>
            <a:r>
              <a:rPr lang="en-GB" sz="1200" kern="1200" dirty="0">
                <a:solidFill>
                  <a:schemeClr val="tx1"/>
                </a:solidFill>
                <a:effectLst/>
                <a:latin typeface="+mn-lt"/>
                <a:ea typeface="+mn-ea"/>
                <a:cs typeface="+mn-cs"/>
              </a:rPr>
              <a:t> med ADT,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også</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kemoterapi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Virkningerne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bliver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næste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fordoblet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efterhånden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behandlingen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skrider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kemoterapi</a:t>
            </a:r>
            <a:r>
              <a:rPr lang="en-GB"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Der er forskellige niveauer af angst og depression ved forskellige stadier i behandlingen. Mænd oplever omtrent lige niveauer af angst i første og anden terapilinje. Men det ses, at angst og depression har tendens til at aftage efter behandlingen.</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Men hvis man får et tilbagefald af prostatakræft, synes det at påvirke ens mentale sundhed en hel del. Det ses her, at mere end halvdelen af svarpersonerne, som fik tilbagefald, bedømmer effekten på deres mentale sundhed som seks eller mere - med andre ord, det havde en signifikant effekt.</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Undersøgelsen viste, at 42% af mændene, som er blevet behandlet for prostatakræft, siger at de er ængstelige eller deprimerede i nogen grad.</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u="none" kern="1200" dirty="0">
                <a:solidFill>
                  <a:schemeClr val="tx1"/>
                </a:solidFill>
                <a:effectLst/>
                <a:highlight>
                  <a:srgbClr val="FFFF00"/>
                </a:highlight>
                <a:latin typeface="+mn-lt"/>
                <a:ea typeface="+mn-ea"/>
                <a:cs typeface="+mn-cs"/>
              </a:rPr>
              <a:t>Hvilke behandlinger er mest forbundet med psykiske problemer? Man kan igen se, at problemerne ser ud til at blive værre, jo mere avanceret kræften er.</a:t>
            </a:r>
            <a:endParaRPr lang="en-GB" sz="1200" u="none" kern="1200" dirty="0">
              <a:solidFill>
                <a:schemeClr val="tx1"/>
              </a:solidFill>
              <a:effectLst/>
              <a:highlight>
                <a:srgbClr val="FFFF00"/>
              </a:highlight>
              <a:latin typeface="+mn-lt"/>
              <a:ea typeface="+mn-ea"/>
              <a:cs typeface="+mn-cs"/>
            </a:endParaRPr>
          </a:p>
          <a:p>
            <a:r>
              <a:rPr lang="da-DK" sz="1200" u="none" kern="1200" dirty="0">
                <a:solidFill>
                  <a:schemeClr val="tx1"/>
                </a:solidFill>
                <a:effectLst/>
                <a:highlight>
                  <a:srgbClr val="FFFF00"/>
                </a:highlight>
                <a:latin typeface="+mn-lt"/>
                <a:ea typeface="+mn-ea"/>
                <a:cs typeface="+mn-cs"/>
              </a:rPr>
              <a:t>Det er interessant at bemærke, at aktiv overvågning er forbundet med højere niveauer af depression eller angst end andre behandlinger, såsom radikal </a:t>
            </a:r>
            <a:r>
              <a:rPr lang="da-DK" sz="1200" u="none" kern="1200" dirty="0" err="1">
                <a:solidFill>
                  <a:schemeClr val="tx1"/>
                </a:solidFill>
                <a:effectLst/>
                <a:highlight>
                  <a:srgbClr val="FFFF00"/>
                </a:highlight>
                <a:latin typeface="+mn-lt"/>
                <a:ea typeface="+mn-ea"/>
                <a:cs typeface="+mn-cs"/>
              </a:rPr>
              <a:t>prostatektomi</a:t>
            </a:r>
            <a:r>
              <a:rPr lang="da-DK" sz="1200" u="none" kern="1200" dirty="0">
                <a:solidFill>
                  <a:schemeClr val="tx1"/>
                </a:solidFill>
                <a:effectLst/>
                <a:highlight>
                  <a:srgbClr val="FFFF00"/>
                </a:highlight>
                <a:latin typeface="+mn-lt"/>
                <a:ea typeface="+mn-ea"/>
                <a:cs typeface="+mn-cs"/>
              </a:rPr>
              <a:t> og strålebehandling. Dette kan skyldes den langsigtede bekymring, der medfølger ved regelmæssig testning, og det faktum, at behandlingsbeslutninger muligvis stadig skal træffes. En undersøgelse af mænd om aktiv overvågning foretaget af et af Europa </a:t>
            </a:r>
            <a:r>
              <a:rPr lang="da-DK" sz="1200" u="none" kern="1200" dirty="0" err="1">
                <a:solidFill>
                  <a:schemeClr val="tx1"/>
                </a:solidFill>
                <a:effectLst/>
                <a:highlight>
                  <a:srgbClr val="FFFF00"/>
                </a:highlight>
                <a:latin typeface="+mn-lt"/>
                <a:ea typeface="+mn-ea"/>
                <a:cs typeface="+mn-cs"/>
              </a:rPr>
              <a:t>Uomos</a:t>
            </a:r>
            <a:r>
              <a:rPr lang="da-DK" sz="1200" u="none" kern="1200" dirty="0">
                <a:solidFill>
                  <a:schemeClr val="tx1"/>
                </a:solidFill>
                <a:effectLst/>
                <a:highlight>
                  <a:srgbClr val="FFFF00"/>
                </a:highlight>
                <a:latin typeface="+mn-lt"/>
                <a:ea typeface="+mn-ea"/>
                <a:cs typeface="+mn-cs"/>
              </a:rPr>
              <a:t> medlemmer, den danske Prostatakræftforening PROPA, viste, at 37 % følte sig alvorligt eller moderat bekymret.</a:t>
            </a:r>
            <a:endParaRPr lang="en-GB" sz="1200" u="none"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Dette dias viser igen resultaterne for livskvalitet: jo højere pointtal, jo bedre er livskvaliteten. Det viser livskvalitet vedrørende seksuel funktion, efter forskellige behandlinger.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ses at seksuel livskvalitet var bedre efter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end strålebehandling, hvilket overraskede os. Men forskellen på 4 point mellem strålebehandling og radikal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er lille og muligvis ikke klinisk relevant.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Men livskvalitetsresultaterne for begge behandlinger er tydeligvis lave sammenlignet med aktiv overvågning.</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Hvorfor er resultat for aktiv overvågning ikke 100, som er toppen af EPIC-bedømmelsen? Grunden er klart den, at for disse aldersgrupper (gennemsnitsalderen for undersøgelsen er 70) er seksuel funktion normalt ikke 100%.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Hvis man sammenholder disse tal med den almindelige befolkning, er det gennemsnitlige EPIC-resultat for mænd uden prostatakræft 55,8, hvilket er klart meget lig resultatet for aktiv overvågning her.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Hvor stort et problem er seksuel funktion så? Der ses et stort eller moderat problem hos omkring halvdelen af mændene. Det er muligt, at tallet ville være endnu højere, hvis vi stillede partnere det samme spørgsmål.</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Omkring tre fjerdedele af mændene, der besvarede undersøgelsen, bedømte deres nuværende evne til at fungere seksuelt som dårlig eller meget dårlig. Dette er helt klart til dels en afspejling af svarpersonernes alder såvel som effekten af behandlingen.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Til sammenligning er det imidlertid interessant at se på en undersøgelse fra 2017 af mænd i en lidt ældre alder (gennemsnitsalder 74,5), der ikke havde prostatakræft, som anvendte de samme EPIC-26 målinger (Venderbos et al, PMID 28168601). Den fandt, at 50% af disse mænd bedømte deres evne til at fungere seksuelt som dårlig eller meget dårlig. Dette er tydeligvis en signifikant lavere procentdel end de 76% af mænd med prostatakræft i vores undersøgelse.</a:t>
            </a:r>
            <a:r>
              <a:rPr lang="en-GB" dirty="0">
                <a:effectLst/>
              </a:rPr>
              <a:t> </a:t>
            </a: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Ser man på, hvordan forskellige behandlinger påvirker seksuel funktion, kan man se fra rækken af tal i toppen, at mere end halvdelen af mændene, der har haft en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finder at seksuel funktion er et stort eller moderat problem for dem. Det er en betydelig andel.</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Tallene nedenfor viser, at seksuel funktion synes at være et mindre væsentligt problem efter strålebehandling: 44,5% for strålebehandling havde betydelige problemer sammenlignet med 54,5% for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Dette er et klarere resultat end det vi så i tabel S1, hvor seksuelle funktionsværdier var ret ens mellem strålebehandling og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Men begge resultater viser, at når det handler om seksuel funktion, så har de to første behandlinger for prostatakræft en vigtig indflydelse på livskvaliteten.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Kun 34% af mændene har prøvet medicin og udstyr til at forbedre erektioner, så der er et klart behov for at give mænd mere rådgivning om disse tilgange for at hjælpe med at overvinde eventuelle problemer.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Vedrørende urininkontinens udførte vi præcis samme analyse som for seksuel funktion. Først sammenlignede vi de forskellige behandlinger. Det ses, at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er relateret til lavere livskvalitet end strålebehandling. De andre behandlinger viser færre effekter.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Sammenholdes disse tal med den almindelige befolkning er det gennemsnitlige EPIC-resultat for urinfunktion hos mænd uden prostatakræft 89,5.</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Hvis man ser specifikt på urinkontrol, har 61% af de undersøgte mænd nogle problemer. Kirurgi synes at være forbundet med de mest signifikante problemer. Sammenligner man kirurgiresultatet med aktiv overvågning, tyder det på, at kirurgi fordobler frekvensen af inkontinens. Det skal bemærkes, at selv under aktiv overvågning var der dog problemer med dryp. Dette er en afspejling af svarpersonernes gennemsnitlige alder.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Hvad betyder dette for patienter i praksis? Undersøgelsen spurgte mænd, hvor mange inkontinensbind de brugte hver dag, og ud af alle svarpersonerne bruger mere end en tredjedel et eller flere bind om dagen. Dette kan meget vel afspejle det faktum, at to tredjedele af de adspurgte sagde, at de havde haft radikal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Af svarpersoner, som havde haft en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brugte halvdelen bind.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For at sætte dette ind i en sammenhæng viste en undersøgelse i 2017 af mænd med nogenlunde samme aldersprofil, som IKKE var blevet behandlet for prostatakræft, at ca. 10% bruger bind (PMID: 28168601). Så der er helt klart en signifikant effekt her.</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Ser man på, hvor stor en effekt dryp og lækage har på mænds liv, vurderer 17% af alle svarpersonerne i undersøgelsen, at det er et stort eller moderat problem.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Hvis man nedbryder dette tal i de personer, som har fået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 og strålebehandling, ser man effekten af behandlingstypen på problemet.</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Ser man på </a:t>
            </a:r>
            <a:r>
              <a:rPr lang="da-DK" sz="1200" kern="1200" dirty="0" err="1">
                <a:solidFill>
                  <a:schemeClr val="tx1"/>
                </a:solidFill>
                <a:effectLst/>
                <a:latin typeface="+mn-lt"/>
                <a:ea typeface="+mn-ea"/>
                <a:cs typeface="+mn-cs"/>
              </a:rPr>
              <a:t>prostatektomi</a:t>
            </a:r>
            <a:r>
              <a:rPr lang="da-DK" sz="1200" kern="1200" dirty="0">
                <a:solidFill>
                  <a:schemeClr val="tx1"/>
                </a:solidFill>
                <a:effectLst/>
                <a:latin typeface="+mn-lt"/>
                <a:ea typeface="+mn-ea"/>
                <a:cs typeface="+mn-cs"/>
              </a:rPr>
              <a:t>-patienter, ses det i den øverste linje af tal, at 67% siger, at dryp og lækage er et problem.</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sammenligning med strålebehandlingspatienter i den anden linje, siger 48% af patienterne, at dryp og lækage er et problem.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Der er tre hovedkonklusioner, som vi kan drage af disse EUPROMS-resultater.</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Den første er, at aktiv overvågning altid bør overvejes, hvis det kan anvendes sikkert, fordi det samlet set bedst beskytter livskvalitet. Kontrasten mellem denne og andre fremgangsmåder er helt indlysende, hvad angår inkontinens og seksuel funktion.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Den anden konklusion er, at tidlig påvisning af prostatakræft er af allerstørste betydning. Jo mere avanceret prostatakræften er ved diagnose, des værre er effekten af behandling på livskvaliteten. Diagrammet her viser, at, ser man på mange faktorer sammen - ubehag, træthed, søvnløshed og mental sundhed - opleves alle disse mere alvorligt med behandlinger, der er forbundet med mere fremskreden prostatacancer.</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Og den tredje konklusion vi kan drage af alle data fra EUPROMS undersøgelsen er, at behandling og support af høj kvalitet er afgørende.. EUPROMS-resultaterne viser de alvorlige virkninger, der kan komme med behandling for prostatakræft. Mænd har brug for al den ekspertise og erfaring, de kan få under og efter behandlingen, med information og støtte på hvert trin af rejsen. Alle mænd med prostatakræft bør behandles i et kræftcenter med tværfaglige teams.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 er vigtigt at forstå, hvordan denne undersøgelse er anderledes end tidligere undersøgelser, og hvorfor dette er vigtigt. De fleste undersøgelser om livskvalitet hos mænd med prostatakræft udføres i et klinisk miljø. Med andre ord, mænd får stillet spørgsmål af klinikere, eller de udfylder spørgeskemaer, når de er på besøg på hospitalet til behandling eller kontrol. Denne online-undersøgelse blev udført af mænd i deres egen tid og i komfort i deres hjem. Dette betyder, at de kan have mere tid til at overveje deres svar, og kan også føle sig mere tryg ved at fortælle, hvordan de virkelig har det. Nogle gange er folk bange for at lyde kritisk eller negativ foran deres læger og andet sundhedspersonale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Denne </a:t>
            </a:r>
            <a:r>
              <a:rPr lang="en-US" dirty="0" err="1"/>
              <a:t>undersøgelse</a:t>
            </a:r>
            <a:r>
              <a:rPr lang="en-US" dirty="0"/>
              <a:t> </a:t>
            </a:r>
            <a:r>
              <a:rPr lang="en-US" dirty="0" err="1"/>
              <a:t>præsenterer</a:t>
            </a:r>
            <a:r>
              <a:rPr lang="en-US" dirty="0"/>
              <a:t> et </a:t>
            </a:r>
            <a:r>
              <a:rPr lang="en-US" dirty="0" err="1"/>
              <a:t>øjebliksbillede</a:t>
            </a:r>
            <a:r>
              <a:rPr lang="en-US" dirty="0"/>
              <a:t> - et </a:t>
            </a:r>
            <a:r>
              <a:rPr lang="en-US" dirty="0" err="1"/>
              <a:t>tværsnitsbillede</a:t>
            </a:r>
            <a:r>
              <a:rPr lang="en-US" dirty="0"/>
              <a:t> </a:t>
            </a:r>
            <a:r>
              <a:rPr lang="en-US" dirty="0" err="1"/>
              <a:t>af</a:t>
            </a:r>
            <a:r>
              <a:rPr lang="en-US" dirty="0"/>
              <a:t> </a:t>
            </a:r>
            <a:r>
              <a:rPr lang="en-US" dirty="0" err="1"/>
              <a:t>en</a:t>
            </a:r>
            <a:r>
              <a:rPr lang="en-US" dirty="0"/>
              <a:t> </a:t>
            </a:r>
            <a:r>
              <a:rPr lang="en-US" dirty="0" err="1"/>
              <a:t>gruppe</a:t>
            </a:r>
            <a:r>
              <a:rPr lang="en-US" dirty="0"/>
              <a:t> </a:t>
            </a:r>
            <a:r>
              <a:rPr lang="en-US" dirty="0" err="1"/>
              <a:t>mænd</a:t>
            </a:r>
            <a:r>
              <a:rPr lang="en-US" dirty="0"/>
              <a:t> </a:t>
            </a:r>
            <a:r>
              <a:rPr lang="en-US" dirty="0" err="1"/>
              <a:t>i</a:t>
            </a:r>
            <a:r>
              <a:rPr lang="en-US" dirty="0"/>
              <a:t> hele Europa, der er </a:t>
            </a:r>
            <a:r>
              <a:rPr lang="en-US" dirty="0" err="1"/>
              <a:t>blevet</a:t>
            </a:r>
            <a:r>
              <a:rPr lang="en-US" dirty="0"/>
              <a:t> </a:t>
            </a:r>
            <a:r>
              <a:rPr lang="en-US" dirty="0" err="1"/>
              <a:t>behandlet</a:t>
            </a:r>
            <a:r>
              <a:rPr lang="en-US" dirty="0"/>
              <a:t> for </a:t>
            </a:r>
            <a:r>
              <a:rPr lang="en-US" dirty="0" err="1"/>
              <a:t>prostatakræft</a:t>
            </a:r>
            <a:r>
              <a:rPr lang="en-US" dirty="0"/>
              <a:t>. </a:t>
            </a:r>
            <a:r>
              <a:rPr lang="en-US" dirty="0" err="1"/>
              <a:t>Undersøgelsen</a:t>
            </a:r>
            <a:r>
              <a:rPr lang="en-US" dirty="0"/>
              <a:t> </a:t>
            </a:r>
            <a:r>
              <a:rPr lang="en-US" dirty="0" err="1"/>
              <a:t>stillede</a:t>
            </a:r>
            <a:r>
              <a:rPr lang="en-US" dirty="0"/>
              <a:t> </a:t>
            </a:r>
            <a:r>
              <a:rPr lang="en-US" dirty="0" err="1"/>
              <a:t>spørgsmålet</a:t>
            </a:r>
            <a:r>
              <a:rPr lang="en-US" dirty="0"/>
              <a:t>: ”</a:t>
            </a:r>
            <a:r>
              <a:rPr lang="en-US" dirty="0" err="1"/>
              <a:t>Hvordan</a:t>
            </a:r>
            <a:r>
              <a:rPr lang="en-US" dirty="0"/>
              <a:t> er </a:t>
            </a:r>
            <a:r>
              <a:rPr lang="en-US" dirty="0" err="1"/>
              <a:t>dit</a:t>
            </a:r>
            <a:r>
              <a:rPr lang="en-US" dirty="0"/>
              <a:t> liv </a:t>
            </a:r>
            <a:r>
              <a:rPr lang="en-US" dirty="0" err="1"/>
              <a:t>på</a:t>
            </a:r>
            <a:r>
              <a:rPr lang="en-US" dirty="0"/>
              <a:t> netop </a:t>
            </a:r>
            <a:r>
              <a:rPr lang="en-US" dirty="0" err="1"/>
              <a:t>dette</a:t>
            </a:r>
            <a:r>
              <a:rPr lang="en-US" dirty="0"/>
              <a:t> </a:t>
            </a:r>
            <a:r>
              <a:rPr lang="en-US" dirty="0" err="1"/>
              <a:t>tidspunkt</a:t>
            </a:r>
            <a:r>
              <a:rPr lang="en-US" dirty="0"/>
              <a:t>?”</a:t>
            </a:r>
          </a:p>
          <a:p>
            <a:r>
              <a:rPr lang="en-US" dirty="0" err="1"/>
              <a:t>Undersøgelsen</a:t>
            </a:r>
            <a:r>
              <a:rPr lang="en-US" dirty="0"/>
              <a:t> </a:t>
            </a:r>
            <a:r>
              <a:rPr lang="en-US" dirty="0" err="1"/>
              <a:t>kunne</a:t>
            </a:r>
            <a:r>
              <a:rPr lang="en-US" dirty="0"/>
              <a:t> </a:t>
            </a:r>
            <a:r>
              <a:rPr lang="en-US" dirty="0" err="1"/>
              <a:t>ikke</a:t>
            </a:r>
            <a:r>
              <a:rPr lang="en-US" dirty="0"/>
              <a:t> se </a:t>
            </a:r>
            <a:r>
              <a:rPr lang="en-US" dirty="0" err="1"/>
              <a:t>på</a:t>
            </a:r>
            <a:r>
              <a:rPr lang="en-US" dirty="0"/>
              <a:t> de </a:t>
            </a:r>
            <a:r>
              <a:rPr lang="en-US" dirty="0" err="1"/>
              <a:t>enkelte</a:t>
            </a:r>
            <a:r>
              <a:rPr lang="en-US" dirty="0"/>
              <a:t> </a:t>
            </a:r>
            <a:r>
              <a:rPr lang="en-US" dirty="0" err="1"/>
              <a:t>svarpersoners</a:t>
            </a:r>
            <a:r>
              <a:rPr lang="en-US" dirty="0"/>
              <a:t> </a:t>
            </a:r>
            <a:r>
              <a:rPr lang="en-US" dirty="0" err="1"/>
              <a:t>medicinske</a:t>
            </a:r>
            <a:r>
              <a:rPr lang="en-US" dirty="0"/>
              <a:t> </a:t>
            </a:r>
            <a:r>
              <a:rPr lang="en-US" dirty="0" err="1"/>
              <a:t>tilstand</a:t>
            </a:r>
            <a:r>
              <a:rPr lang="en-US" dirty="0"/>
              <a:t> </a:t>
            </a:r>
            <a:r>
              <a:rPr lang="en-US" dirty="0" err="1"/>
              <a:t>før</a:t>
            </a:r>
            <a:r>
              <a:rPr lang="en-US" dirty="0"/>
              <a:t> </a:t>
            </a:r>
            <a:r>
              <a:rPr lang="en-US" dirty="0" err="1"/>
              <a:t>behandlingen</a:t>
            </a:r>
            <a:r>
              <a:rPr lang="en-US" dirty="0"/>
              <a:t>, </a:t>
            </a:r>
            <a:r>
              <a:rPr lang="en-US" dirty="0" err="1"/>
              <a:t>eller</a:t>
            </a:r>
            <a:r>
              <a:rPr lang="en-US" dirty="0"/>
              <a:t> </a:t>
            </a:r>
            <a:r>
              <a:rPr lang="en-US" dirty="0" err="1"/>
              <a:t>hvordan</a:t>
            </a:r>
            <a:r>
              <a:rPr lang="en-US" dirty="0"/>
              <a:t> </a:t>
            </a:r>
            <a:r>
              <a:rPr lang="en-US" dirty="0" err="1"/>
              <a:t>prostatakræft</a:t>
            </a:r>
            <a:r>
              <a:rPr lang="en-US" dirty="0"/>
              <a:t> </a:t>
            </a:r>
            <a:r>
              <a:rPr lang="en-US" dirty="0" err="1"/>
              <a:t>patienter</a:t>
            </a:r>
            <a:r>
              <a:rPr lang="en-US" dirty="0"/>
              <a:t> </a:t>
            </a:r>
            <a:r>
              <a:rPr lang="en-US" dirty="0" err="1"/>
              <a:t>adskiller</a:t>
            </a:r>
            <a:r>
              <a:rPr lang="en-US" dirty="0"/>
              <a:t> sig </a:t>
            </a:r>
            <a:r>
              <a:rPr lang="en-US" dirty="0" err="1"/>
              <a:t>fra</a:t>
            </a:r>
            <a:r>
              <a:rPr lang="en-US" dirty="0"/>
              <a:t> </a:t>
            </a:r>
            <a:r>
              <a:rPr lang="en-US" dirty="0" err="1"/>
              <a:t>befolkningen</a:t>
            </a:r>
            <a:r>
              <a:rPr lang="en-US" dirty="0"/>
              <a:t> </a:t>
            </a:r>
            <a:r>
              <a:rPr lang="en-US" dirty="0" err="1"/>
              <a:t>generelt</a:t>
            </a:r>
            <a:r>
              <a:rPr lang="en-US" dirty="0"/>
              <a:t>. Det </a:t>
            </a:r>
            <a:r>
              <a:rPr lang="en-US" dirty="0" err="1"/>
              <a:t>ville</a:t>
            </a:r>
            <a:r>
              <a:rPr lang="en-US" dirty="0"/>
              <a:t> have </a:t>
            </a:r>
            <a:r>
              <a:rPr lang="en-US" dirty="0" err="1"/>
              <a:t>været</a:t>
            </a:r>
            <a:r>
              <a:rPr lang="en-US" dirty="0"/>
              <a:t> </a:t>
            </a:r>
            <a:r>
              <a:rPr lang="en-US" dirty="0" err="1"/>
              <a:t>en</a:t>
            </a:r>
            <a:r>
              <a:rPr lang="en-US" dirty="0"/>
              <a:t> </a:t>
            </a:r>
            <a:r>
              <a:rPr lang="en-US" dirty="0" err="1"/>
              <a:t>anden</a:t>
            </a:r>
            <a:r>
              <a:rPr lang="en-US" dirty="0"/>
              <a:t> form for </a:t>
            </a:r>
            <a:r>
              <a:rPr lang="en-US" dirty="0" err="1"/>
              <a:t>undersøgelse</a:t>
            </a:r>
            <a:r>
              <a:rPr lang="en-US" dirty="0"/>
              <a:t>.</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Undersøgelsen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omfattede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spørgsmål</a:t>
            </a:r>
            <a:r>
              <a:rPr lang="en-GB" sz="1200" kern="1200" dirty="0">
                <a:solidFill>
                  <a:schemeClr val="tx1"/>
                </a:solidFill>
                <a:effectLst/>
                <a:latin typeface="+mn-lt"/>
                <a:ea typeface="+mn-ea"/>
                <a:cs typeface="+mn-cs"/>
              </a:rPr>
              <a:t> for at </a:t>
            </a:r>
            <a:r>
              <a:rPr lang="en-GB" sz="1200" kern="1200" dirty="0" err="1">
                <a:solidFill>
                  <a:schemeClr val="tx1"/>
                </a:solidFill>
                <a:effectLst/>
                <a:latin typeface="+mn-lt"/>
                <a:ea typeface="+mn-ea"/>
                <a:cs typeface="+mn-cs"/>
              </a:rPr>
              <a:t>etablere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demografi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række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spørgsmål</a:t>
            </a:r>
            <a:r>
              <a:rPr lang="en-GB" sz="1200" kern="1200" dirty="0">
                <a:solidFill>
                  <a:schemeClr val="tx1"/>
                </a:solidFill>
                <a:effectLst/>
                <a:latin typeface="+mn-lt"/>
                <a:ea typeface="+mn-ea"/>
                <a:cs typeface="+mn-cs"/>
              </a:rPr>
              <a:t> for at </a:t>
            </a:r>
            <a:r>
              <a:rPr lang="en-GB" sz="1200" kern="1200" dirty="0" err="1">
                <a:solidFill>
                  <a:schemeClr val="tx1"/>
                </a:solidFill>
                <a:effectLst/>
                <a:latin typeface="+mn-lt"/>
                <a:ea typeface="+mn-ea"/>
                <a:cs typeface="+mn-cs"/>
              </a:rPr>
              <a:t>etablere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helbred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daglige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aktiviteter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livskvalitet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hjælp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validerede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foranstaltninger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er </a:t>
            </a:r>
            <a:r>
              <a:rPr lang="en-GB" sz="1200" kern="1200" dirty="0" err="1">
                <a:solidFill>
                  <a:schemeClr val="tx1"/>
                </a:solidFill>
                <a:effectLst/>
                <a:latin typeface="+mn-lt"/>
                <a:ea typeface="+mn-ea"/>
                <a:cs typeface="+mn-cs"/>
              </a:rPr>
              <a:t>almindeligt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anvendt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helbredsforskning</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EQ-5D-5L</a:t>
            </a:r>
          </a:p>
          <a:p>
            <a:r>
              <a:rPr lang="en-GB" sz="1200" kern="1200" dirty="0">
                <a:solidFill>
                  <a:schemeClr val="tx1"/>
                </a:solidFill>
                <a:effectLst/>
                <a:latin typeface="+mn-lt"/>
                <a:ea typeface="+mn-ea"/>
                <a:cs typeface="+mn-cs"/>
              </a:rPr>
              <a:t>EORTC-QLQ-C30 </a:t>
            </a:r>
          </a:p>
          <a:p>
            <a:r>
              <a:rPr lang="en-GB" sz="1200" kern="1200" dirty="0">
                <a:solidFill>
                  <a:schemeClr val="tx1"/>
                </a:solidFill>
                <a:effectLst/>
                <a:latin typeface="+mn-lt"/>
                <a:ea typeface="+mn-ea"/>
                <a:cs typeface="+mn-cs"/>
              </a:rPr>
              <a:t>EPIC-26</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Teststørrelsen på 3000 svarpersoner er meget stor og gør resultaterne autoritative.</a:t>
            </a:r>
            <a:endParaRPr lang="en-GB"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Der var en bred respons på tværs af 25 lande, men der var en underrepræsentation fra Østeuropa og nogen underrepræsentation fra Sydeuropa.</a:t>
            </a:r>
            <a:r>
              <a:rPr lang="en-GB" dirty="0">
                <a:effectLst/>
              </a:rPr>
              <a:t> </a:t>
            </a: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2/19/21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undersøgelse</a:t>
            </a:r>
            <a:endParaRPr lang="en-GB" sz="5400" dirty="0">
              <a:solidFill>
                <a:schemeClr val="accent1">
                  <a:lumMod val="50000"/>
                </a:schemeClr>
              </a:solidFill>
              <a:latin typeface="Roboto" panose="02000000000000000000" pitchFamily="2" charset="0"/>
              <a:ea typeface="Roboto" panose="02000000000000000000" pitchFamily="2" charset="0"/>
            </a:endParaRPr>
          </a:p>
          <a:p>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patientrapporteret</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resultatundersøgelse</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Den </a:t>
            </a:r>
            <a:r>
              <a:rPr lang="en-GB" sz="2300" dirty="0" err="1">
                <a:latin typeface="Roboto" panose="02000000000000000000" pitchFamily="2" charset="0"/>
                <a:ea typeface="Roboto" panose="02000000000000000000" pitchFamily="2" charset="0"/>
              </a:rPr>
              <a:t>første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prostatakræft-livskvalitetsundersøgelse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nogensinde</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foretaget</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af</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patienter</a:t>
            </a:r>
            <a:r>
              <a:rPr lang="en-GB" sz="2300" dirty="0">
                <a:latin typeface="Roboto" panose="02000000000000000000" pitchFamily="2" charset="0"/>
                <a:ea typeface="Roboto" panose="02000000000000000000" pitchFamily="2" charset="0"/>
              </a:rPr>
              <a:t> for </a:t>
            </a:r>
            <a:r>
              <a:rPr lang="en-GB" sz="2300" dirty="0" err="1">
                <a:latin typeface="Roboto" panose="02000000000000000000" pitchFamily="2" charset="0"/>
                <a:ea typeface="Roboto" panose="02000000000000000000" pitchFamily="2" charset="0"/>
              </a:rPr>
              <a:t>patienter</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Svarpersonernes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7" name="Picture 6">
            <a:extLst>
              <a:ext uri="{FF2B5EF4-FFF2-40B4-BE49-F238E27FC236}">
                <a16:creationId xmlns:a16="http://schemas.microsoft.com/office/drawing/2014/main" id="{172BAA77-45ED-4948-8D4E-3BD798961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323" y="1437340"/>
            <a:ext cx="8630677" cy="4761753"/>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Svarpersonernes</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2B95757-3E1D-BD47-AA30-5C2A1A63A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153" y="1606549"/>
            <a:ext cx="8986999" cy="444701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Behandlingsprofil</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4C7858F9-2FCA-FE43-A425-44926E7CC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53" y="1479549"/>
            <a:ext cx="8840188" cy="4679203"/>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Analysen</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rPr>
              <a:t>Dataanalysen</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blev</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udført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af</a:t>
            </a:r>
            <a:r>
              <a:rPr lang="en-GB" sz="2300" dirty="0">
                <a:solidFill>
                  <a:schemeClr val="tx1">
                    <a:lumMod val="65000"/>
                    <a:lumOff val="35000"/>
                  </a:schemeClr>
                </a:solidFill>
                <a:latin typeface="Roboto" panose="02000000000000000000" pitchFamily="2" charset="0"/>
              </a:rPr>
              <a:t>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hendes</a:t>
            </a:r>
            <a:r>
              <a:rPr lang="en-GB" sz="2300" dirty="0">
                <a:solidFill>
                  <a:schemeClr val="tx1">
                    <a:lumMod val="65000"/>
                    <a:lumOff val="35000"/>
                  </a:schemeClr>
                </a:solidFill>
                <a:latin typeface="Roboto" panose="02000000000000000000" pitchFamily="2" charset="0"/>
              </a:rPr>
              <a:t> hold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Erasmus University Medical Centre, Department of Urology, Rotterdam.</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Deres</a:t>
            </a:r>
            <a:r>
              <a:rPr lang="en-GB" sz="2300" dirty="0">
                <a:solidFill>
                  <a:schemeClr val="tx1">
                    <a:lumMod val="65000"/>
                    <a:lumOff val="35000"/>
                  </a:schemeClr>
                </a:solidFill>
                <a:latin typeface="Roboto" panose="02000000000000000000" pitchFamily="2" charset="0"/>
              </a:rPr>
              <a:t> analyse </a:t>
            </a:r>
            <a:r>
              <a:rPr lang="en-GB" sz="2300" dirty="0" err="1">
                <a:solidFill>
                  <a:schemeClr val="tx1">
                    <a:lumMod val="65000"/>
                    <a:lumOff val="35000"/>
                  </a:schemeClr>
                </a:solidFill>
                <a:latin typeface="Roboto" panose="02000000000000000000" pitchFamily="2" charset="0"/>
              </a:rPr>
              <a:t>gav</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resultaterne</a:t>
            </a:r>
            <a:r>
              <a:rPr lang="en-GB" sz="2300" dirty="0">
                <a:solidFill>
                  <a:schemeClr val="tx1">
                    <a:lumMod val="65000"/>
                    <a:lumOff val="35000"/>
                  </a:schemeClr>
                </a:solidFill>
                <a:latin typeface="Roboto" panose="02000000000000000000" pitchFamily="2" charset="0"/>
              </a:rPr>
              <a:t> her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videnskabelige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artikler</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Nogle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af</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resultaterne</a:t>
            </a:r>
            <a:r>
              <a:rPr lang="en-GB" sz="2300" dirty="0">
                <a:solidFill>
                  <a:schemeClr val="tx1">
                    <a:lumMod val="65000"/>
                    <a:lumOff val="35000"/>
                  </a:schemeClr>
                </a:solidFill>
                <a:latin typeface="Roboto" panose="02000000000000000000" pitchFamily="2" charset="0"/>
              </a:rPr>
              <a:t> her er </a:t>
            </a:r>
            <a:r>
              <a:rPr lang="en-GB" sz="2300" dirty="0" err="1">
                <a:solidFill>
                  <a:schemeClr val="tx1">
                    <a:lumMod val="65000"/>
                    <a:lumOff val="35000"/>
                  </a:schemeClr>
                </a:solidFill>
                <a:latin typeface="Roboto" panose="02000000000000000000" pitchFamily="2" charset="0"/>
              </a:rPr>
              <a:t>baseret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rå</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besvarelser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statistisk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signifikans</a:t>
            </a:r>
            <a:r>
              <a:rPr lang="en-GB" sz="2300" dirty="0">
                <a:solidFill>
                  <a:schemeClr val="tx1">
                    <a:lumMod val="65000"/>
                    <a:lumOff val="35000"/>
                  </a:schemeClr>
                </a:solidFill>
                <a:latin typeface="Roboto" panose="02000000000000000000" pitchFamily="2" charset="0"/>
              </a:rPr>
              <a:t> er </a:t>
            </a:r>
            <a:r>
              <a:rPr lang="en-GB" sz="2300" dirty="0" err="1">
                <a:solidFill>
                  <a:schemeClr val="tx1">
                    <a:lumMod val="65000"/>
                    <a:lumOff val="35000"/>
                  </a:schemeClr>
                </a:solidFill>
                <a:latin typeface="Roboto" panose="02000000000000000000" pitchFamily="2" charset="0"/>
              </a:rPr>
              <a:t>ikke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beregnet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eller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vist</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Dog </a:t>
            </a:r>
            <a:r>
              <a:rPr lang="en-GB" sz="2300" dirty="0" err="1">
                <a:solidFill>
                  <a:schemeClr val="tx1">
                    <a:lumMod val="65000"/>
                    <a:lumOff val="35000"/>
                  </a:schemeClr>
                </a:solidFill>
                <a:latin typeface="Roboto" panose="02000000000000000000" pitchFamily="2" charset="0"/>
              </a:rPr>
              <a:t>bidrager</a:t>
            </a:r>
            <a:r>
              <a:rPr lang="en-GB" sz="2300" dirty="0">
                <a:solidFill>
                  <a:schemeClr val="tx1">
                    <a:lumMod val="65000"/>
                    <a:lumOff val="35000"/>
                  </a:schemeClr>
                </a:solidFill>
                <a:latin typeface="Roboto" panose="02000000000000000000" pitchFamily="2" charset="0"/>
              </a:rPr>
              <a:t> alle </a:t>
            </a:r>
            <a:r>
              <a:rPr lang="en-GB" sz="2300" dirty="0" err="1">
                <a:solidFill>
                  <a:schemeClr val="tx1">
                    <a:lumMod val="65000"/>
                    <a:lumOff val="35000"/>
                  </a:schemeClr>
                </a:solidFill>
                <a:latin typeface="Roboto" panose="02000000000000000000" pitchFamily="2" charset="0"/>
              </a:rPr>
              <a:t>resultaterne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til</a:t>
            </a:r>
            <a:r>
              <a:rPr lang="en-GB" sz="2300" dirty="0">
                <a:solidFill>
                  <a:schemeClr val="tx1">
                    <a:lumMod val="65000"/>
                    <a:lumOff val="35000"/>
                  </a:schemeClr>
                </a:solidFill>
                <a:latin typeface="Roboto" panose="02000000000000000000" pitchFamily="2" charset="0"/>
              </a:rPr>
              <a:t> at give </a:t>
            </a:r>
            <a:r>
              <a:rPr lang="en-GB" sz="2300" dirty="0" err="1">
                <a:solidFill>
                  <a:schemeClr val="tx1">
                    <a:lumMod val="65000"/>
                    <a:lumOff val="35000"/>
                  </a:schemeClr>
                </a:solidFill>
                <a:latin typeface="Roboto" panose="02000000000000000000" pitchFamily="2" charset="0"/>
              </a:rPr>
              <a:t>vigtige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oplysninger</a:t>
            </a:r>
            <a:r>
              <a:rPr lang="en-GB" sz="2300" dirty="0">
                <a:solidFill>
                  <a:schemeClr val="tx1">
                    <a:lumMod val="65000"/>
                    <a:lumOff val="35000"/>
                  </a:schemeClr>
                </a:solidFill>
                <a:latin typeface="Roboto" panose="02000000000000000000" pitchFamily="2" charset="0"/>
              </a:rPr>
              <a:t> om den </a:t>
            </a:r>
            <a:r>
              <a:rPr lang="en-GB" sz="2300" dirty="0" err="1">
                <a:solidFill>
                  <a:schemeClr val="tx1">
                    <a:lumMod val="65000"/>
                    <a:lumOff val="35000"/>
                  </a:schemeClr>
                </a:solidFill>
                <a:latin typeface="Roboto" panose="02000000000000000000" pitchFamily="2" charset="0"/>
              </a:rPr>
              <a:t>kliniske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beslutningsproces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gør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dem</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klinisk</a:t>
            </a:r>
            <a:r>
              <a:rPr lang="en-GB" sz="2300" dirty="0">
                <a:solidFill>
                  <a:schemeClr val="tx1">
                    <a:lumMod val="65000"/>
                    <a:lumOff val="35000"/>
                  </a:schemeClr>
                </a:solidFill>
                <a:latin typeface="Roboto" panose="02000000000000000000" pitchFamily="2" charset="0"/>
              </a:rPr>
              <a:t> relevant.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generel</a:t>
            </a:r>
            <a:r>
              <a:rPr lang="en-GB" sz="2800" dirty="0">
                <a:latin typeface="Roboto" panose="02000000000000000000" pitchFamily="2" charset="0"/>
              </a:rPr>
              <a:t> </a:t>
            </a:r>
            <a:r>
              <a:rPr lang="en-GB" sz="2800" dirty="0" err="1">
                <a:latin typeface="Roboto" panose="02000000000000000000" pitchFamily="2" charset="0"/>
              </a:rPr>
              <a:t>livskvalitet</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CDB4BAA-29DC-2E41-927A-792A4FD81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587" y="1682371"/>
            <a:ext cx="9980826" cy="3217956"/>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3DCAB89C-F501-E046-A780-5DC4C910B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917" y="1093485"/>
            <a:ext cx="9066306" cy="4595679"/>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Ubehag</a:t>
            </a:r>
            <a:r>
              <a:rPr lang="en-GB" sz="2800" dirty="0">
                <a:latin typeface="Roboto" panose="02000000000000000000" pitchFamily="2" charset="0"/>
              </a:rPr>
              <a:t>, </a:t>
            </a:r>
            <a:r>
              <a:rPr lang="en-GB" sz="2800" dirty="0" err="1">
                <a:latin typeface="Roboto" panose="02000000000000000000" pitchFamily="2" charset="0"/>
              </a:rPr>
              <a:t>træthed</a:t>
            </a:r>
            <a:r>
              <a:rPr lang="en-GB" sz="2800" dirty="0">
                <a:latin typeface="Roboto" panose="02000000000000000000" pitchFamily="2" charset="0"/>
              </a:rPr>
              <a:t> </a:t>
            </a:r>
            <a:r>
              <a:rPr lang="en-GB" sz="2800" dirty="0" err="1">
                <a:latin typeface="Roboto" panose="02000000000000000000" pitchFamily="2" charset="0"/>
              </a:rPr>
              <a:t>og</a:t>
            </a:r>
            <a:r>
              <a:rPr lang="en-GB" sz="2800" dirty="0">
                <a:latin typeface="Roboto" panose="02000000000000000000" pitchFamily="2" charset="0"/>
              </a:rPr>
              <a:t> </a:t>
            </a:r>
            <a:r>
              <a:rPr lang="en-GB" sz="2800" dirty="0" err="1">
                <a:latin typeface="Roboto" panose="02000000000000000000" pitchFamily="2" charset="0"/>
              </a:rPr>
              <a:t>søvnløshed</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7" name="Picture 6">
            <a:extLst>
              <a:ext uri="{FF2B5EF4-FFF2-40B4-BE49-F238E27FC236}">
                <a16:creationId xmlns:a16="http://schemas.microsoft.com/office/drawing/2014/main" id="{2CA3EBCC-B8A3-C443-A69C-511F7E382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945771"/>
            <a:ext cx="9734071" cy="5085213"/>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3BD317B-8C27-364C-9C71-8DB89A318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890" y="1059866"/>
            <a:ext cx="9646440" cy="4507216"/>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Om </a:t>
            </a:r>
            <a:r>
              <a:rPr lang="en-US" sz="4600" dirty="0" err="1">
                <a:solidFill>
                  <a:srgbClr val="757070"/>
                </a:solidFill>
                <a:latin typeface="Roboto" panose="02000000000000000000" pitchFamily="2" charset="0"/>
                <a:ea typeface="Roboto" panose="02000000000000000000" pitchFamily="2" charset="0"/>
                <a:cs typeface="Apercu Regular"/>
              </a:rPr>
              <a:t>denne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præsentation</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Denne </a:t>
            </a:r>
            <a:r>
              <a:rPr lang="en-GB" sz="2300" dirty="0" err="1">
                <a:solidFill>
                  <a:schemeClr val="tx1">
                    <a:lumMod val="65000"/>
                    <a:lumOff val="35000"/>
                  </a:schemeClr>
                </a:solidFill>
                <a:latin typeface="Roboto" panose="02000000000000000000" pitchFamily="2" charset="0"/>
                <a:ea typeface="Roboto" panose="02000000000000000000" pitchFamily="2" charset="0"/>
              </a:rPr>
              <a:t>præsentation</a:t>
            </a:r>
            <a:r>
              <a:rPr lang="en-GB" sz="2300" dirty="0">
                <a:solidFill>
                  <a:schemeClr val="tx1">
                    <a:lumMod val="65000"/>
                    <a:lumOff val="35000"/>
                  </a:schemeClr>
                </a:solidFill>
                <a:latin typeface="Roboto" panose="02000000000000000000" pitchFamily="2" charset="0"/>
                <a:ea typeface="Roboto" panose="02000000000000000000" pitchFamily="2" charset="0"/>
              </a:rPr>
              <a:t> er </a:t>
            </a:r>
            <a:r>
              <a:rPr lang="en-GB" sz="2300" dirty="0" err="1">
                <a:solidFill>
                  <a:schemeClr val="tx1">
                    <a:lumMod val="65000"/>
                    <a:lumOff val="35000"/>
                  </a:schemeClr>
                </a:solidFill>
                <a:latin typeface="Roboto" panose="02000000000000000000" pitchFamily="2" charset="0"/>
                <a:ea typeface="Roboto" panose="02000000000000000000" pitchFamily="2" charset="0"/>
              </a:rPr>
              <a:t>til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gruppen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patienter</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prostatakræft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offentligheden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Du er </a:t>
            </a:r>
            <a:r>
              <a:rPr lang="en-GB" sz="2300" dirty="0" err="1">
                <a:solidFill>
                  <a:schemeClr val="tx1">
                    <a:lumMod val="65000"/>
                    <a:lumOff val="35000"/>
                  </a:schemeClr>
                </a:solidFill>
                <a:latin typeface="Roboto" panose="02000000000000000000" pitchFamily="2" charset="0"/>
                <a:ea typeface="Roboto" panose="02000000000000000000" pitchFamily="2" charset="0"/>
              </a:rPr>
              <a:t>velkommen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a:t>
            </a:r>
            <a:r>
              <a:rPr lang="en-GB" sz="2300" dirty="0">
                <a:solidFill>
                  <a:schemeClr val="tx1">
                    <a:lumMod val="65000"/>
                    <a:lumOff val="35000"/>
                  </a:schemeClr>
                </a:solidFill>
                <a:latin typeface="Roboto" panose="02000000000000000000" pitchFamily="2" charset="0"/>
                <a:ea typeface="Roboto" panose="02000000000000000000" pitchFamily="2" charset="0"/>
              </a:rPr>
              <a:t> at </a:t>
            </a:r>
            <a:r>
              <a:rPr lang="en-GB" sz="2300" dirty="0" err="1">
                <a:solidFill>
                  <a:schemeClr val="tx1">
                    <a:lumMod val="65000"/>
                    <a:lumOff val="35000"/>
                  </a:schemeClr>
                </a:solidFill>
                <a:latin typeface="Roboto" panose="02000000000000000000" pitchFamily="2" charset="0"/>
                <a:ea typeface="Roboto" panose="02000000000000000000" pitchFamily="2" charset="0"/>
              </a:rPr>
              <a:t>offentliggøre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resultaterne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uden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tilladelse</a:t>
            </a:r>
            <a:r>
              <a:rPr lang="en-GB" sz="2300" dirty="0">
                <a:solidFill>
                  <a:schemeClr val="tx1">
                    <a:lumMod val="65000"/>
                    <a:lumOff val="35000"/>
                  </a:schemeClr>
                </a:solidFill>
                <a:latin typeface="Roboto" panose="02000000000000000000" pitchFamily="2" charset="0"/>
                <a:ea typeface="Roboto" panose="02000000000000000000" pitchFamily="2" charset="0"/>
              </a:rPr>
              <a:t>, men du </a:t>
            </a:r>
            <a:r>
              <a:rPr lang="en-GB" sz="2300" dirty="0" err="1">
                <a:solidFill>
                  <a:schemeClr val="tx1">
                    <a:lumMod val="65000"/>
                    <a:lumOff val="35000"/>
                  </a:schemeClr>
                </a:solidFill>
                <a:latin typeface="Roboto" panose="02000000000000000000" pitchFamily="2" charset="0"/>
                <a:ea typeface="Roboto" panose="02000000000000000000" pitchFamily="2" charset="0"/>
              </a:rPr>
              <a:t>skal</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altid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kreditere</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undersøgelsen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Hvis</a:t>
            </a:r>
            <a:r>
              <a:rPr lang="en-GB" sz="2300" dirty="0">
                <a:solidFill>
                  <a:schemeClr val="tx1">
                    <a:lumMod val="65000"/>
                    <a:lumOff val="35000"/>
                  </a:schemeClr>
                </a:solidFill>
                <a:latin typeface="Roboto" panose="02000000000000000000" pitchFamily="2" charset="0"/>
                <a:ea typeface="Roboto" panose="02000000000000000000" pitchFamily="2" charset="0"/>
              </a:rPr>
              <a:t> du </a:t>
            </a:r>
            <a:r>
              <a:rPr lang="en-GB" sz="2300" dirty="0" err="1">
                <a:solidFill>
                  <a:schemeClr val="tx1">
                    <a:lumMod val="65000"/>
                    <a:lumOff val="35000"/>
                  </a:schemeClr>
                </a:solidFill>
                <a:latin typeface="Roboto" panose="02000000000000000000" pitchFamily="2" charset="0"/>
                <a:ea typeface="Roboto" panose="02000000000000000000" pitchFamily="2" charset="0"/>
              </a:rPr>
              <a:t>gengiver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nogen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oversigterne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skal</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krediteres</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r>
              <a:rPr lang="en-GB" sz="2300" dirty="0" err="1">
                <a:solidFill>
                  <a:schemeClr val="tx1">
                    <a:lumMod val="65000"/>
                    <a:lumOff val="35000"/>
                  </a:schemeClr>
                </a:solidFill>
                <a:latin typeface="Roboto" panose="02000000000000000000" pitchFamily="2" charset="0"/>
                <a:ea typeface="Roboto" panose="02000000000000000000" pitchFamily="2" charset="0"/>
              </a:rPr>
              <a:t>undersøgelsen</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317F18D-B79C-8744-9894-87EFE09F7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017" y="1079136"/>
            <a:ext cx="9025965" cy="4699727"/>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Mental </a:t>
            </a:r>
            <a:r>
              <a:rPr lang="en-GB" sz="2800" dirty="0" err="1">
                <a:latin typeface="Roboto" panose="02000000000000000000" pitchFamily="2" charset="0"/>
              </a:rPr>
              <a:t>sundhed</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D5B749E-4768-BF49-B387-78F1426D9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23907"/>
            <a:ext cx="7533342" cy="6078628"/>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5243465-3E4A-134D-9492-A77F34884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263" y="494180"/>
            <a:ext cx="7366000" cy="560070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0A9A847-174A-3544-9889-4084962DB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7094" y="814891"/>
            <a:ext cx="8151906" cy="4891144"/>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C539ECE-D394-0D46-9909-E150DADB3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292" y="1021976"/>
            <a:ext cx="8777826" cy="4706731"/>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endParaRPr lang="en-GB" dirty="0">
              <a:latin typeface="Roboto" panose="02000000000000000000" pitchFamily="2" charset="0"/>
            </a:endParaRPr>
          </a:p>
          <a:p>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seksuel</a:t>
            </a:r>
            <a:r>
              <a:rPr lang="en-GB" sz="2800" dirty="0">
                <a:latin typeface="Roboto" panose="02000000000000000000" pitchFamily="2" charset="0"/>
              </a:rPr>
              <a:t> </a:t>
            </a:r>
            <a:r>
              <a:rPr lang="en-GB" sz="2800" dirty="0" err="1">
                <a:latin typeface="Roboto" panose="02000000000000000000" pitchFamily="2" charset="0"/>
              </a:rPr>
              <a:t>funktion</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2EFB771-F52B-C143-AFCC-397D11988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412" y="526677"/>
            <a:ext cx="8232588" cy="5251823"/>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7D2AEC53-4023-D444-ABC7-ADF9AC767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645" y="650558"/>
            <a:ext cx="8541871" cy="5522761"/>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5E94B923-4F1C-9241-BE98-B4C3B9AB6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999" y="891833"/>
            <a:ext cx="9282683" cy="4769378"/>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Baggrundsoplysninger</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D96E4A6-2EB7-2C49-A3AD-33B44E047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495" y="500477"/>
            <a:ext cx="7570693" cy="5377802"/>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C70FB1D-1BDE-0F45-9445-D7880FC6E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320" y="2080373"/>
            <a:ext cx="9087654" cy="220924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Resultater</a:t>
            </a:r>
            <a:r>
              <a:rPr lang="en-GB" sz="2800" dirty="0">
                <a:latin typeface="Roboto" panose="02000000000000000000" pitchFamily="2" charset="0"/>
              </a:rPr>
              <a:t>: </a:t>
            </a:r>
            <a:r>
              <a:rPr lang="en-GB" sz="2800" dirty="0" err="1">
                <a:latin typeface="Roboto" panose="02000000000000000000" pitchFamily="2" charset="0"/>
              </a:rPr>
              <a:t>Urininkontinens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AA666B3C-24FD-9F4D-BE99-994C5C6AF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83" y="696194"/>
            <a:ext cx="8098118" cy="5012456"/>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8B2C6B0-A50D-4948-9AC0-E85F9CFD0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776" y="1057463"/>
            <a:ext cx="8165353" cy="4631726"/>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6D5EFA3-E739-6648-B1D8-B22AFEFD0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71" y="1320800"/>
            <a:ext cx="7817565" cy="4474882"/>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FE81457-79D5-D445-B242-1C0FE169C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84" y="1554629"/>
            <a:ext cx="8180403" cy="3864535"/>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A500DC4-35F1-EA49-BB02-0F0219CE9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295" y="914400"/>
            <a:ext cx="7366000" cy="50292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endParaRPr lang="en-GB" dirty="0">
              <a:latin typeface="Roboto" panose="02000000000000000000" pitchFamily="2" charset="0"/>
            </a:endParaRPr>
          </a:p>
          <a:p>
            <a:r>
              <a:rPr lang="en-GB" sz="2800" dirty="0" err="1">
                <a:latin typeface="Roboto" panose="02000000000000000000" pitchFamily="2" charset="0"/>
              </a:rPr>
              <a:t>Konklusioner</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Konklusioner</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CC286498-BBAE-F24B-A660-AE494A920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765" y="1494780"/>
            <a:ext cx="8393953" cy="4558785"/>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Baggrundsoplysninger</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452895"/>
            <a:ext cx="10555166" cy="469359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står</a:t>
            </a:r>
            <a:r>
              <a:rPr lang="en-GB" sz="2300" dirty="0">
                <a:solidFill>
                  <a:schemeClr val="tx1">
                    <a:lumMod val="65000"/>
                    <a:lumOff val="35000"/>
                  </a:schemeClr>
                </a:solidFill>
                <a:latin typeface="Roboto" panose="02000000000000000000" pitchFamily="2" charset="0"/>
                <a:ea typeface="Roboto" panose="02000000000000000000" pitchFamily="2" charset="0"/>
              </a:rPr>
              <a:t> for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Det er den </a:t>
            </a:r>
            <a:r>
              <a:rPr lang="en-GB" sz="2300" dirty="0" err="1">
                <a:solidFill>
                  <a:schemeClr val="tx1">
                    <a:lumMod val="65000"/>
                    <a:lumOff val="35000"/>
                  </a:schemeClr>
                </a:solidFill>
                <a:latin typeface="Roboto" panose="02000000000000000000" pitchFamily="2" charset="0"/>
                <a:ea typeface="Roboto" panose="02000000000000000000" pitchFamily="2" charset="0"/>
              </a:rPr>
              <a:t>første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større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undersøgelse</a:t>
            </a:r>
            <a:r>
              <a:rPr lang="en-GB" sz="2300" dirty="0">
                <a:solidFill>
                  <a:schemeClr val="tx1">
                    <a:lumMod val="65000"/>
                    <a:lumOff val="35000"/>
                  </a:schemeClr>
                </a:solidFill>
                <a:latin typeface="Roboto" panose="02000000000000000000" pitchFamily="2" charset="0"/>
                <a:ea typeface="Roboto" panose="02000000000000000000" pitchFamily="2" charset="0"/>
              </a:rPr>
              <a:t> om </a:t>
            </a:r>
            <a:r>
              <a:rPr lang="en-GB" sz="2300" dirty="0" err="1">
                <a:solidFill>
                  <a:schemeClr val="tx1">
                    <a:lumMod val="65000"/>
                    <a:lumOff val="35000"/>
                  </a:schemeClr>
                </a:solidFill>
                <a:latin typeface="Roboto" panose="02000000000000000000" pitchFamily="2" charset="0"/>
                <a:ea typeface="Roboto" panose="02000000000000000000" pitchFamily="2" charset="0"/>
              </a:rPr>
              <a:t>livskvalitet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efter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behandling</a:t>
            </a:r>
            <a:r>
              <a:rPr lang="en-GB" sz="2300" dirty="0">
                <a:solidFill>
                  <a:schemeClr val="tx1">
                    <a:lumMod val="65000"/>
                    <a:lumOff val="35000"/>
                  </a:schemeClr>
                </a:solidFill>
                <a:latin typeface="Roboto" panose="02000000000000000000" pitchFamily="2" charset="0"/>
                <a:ea typeface="Roboto" panose="02000000000000000000" pitchFamily="2" charset="0"/>
              </a:rPr>
              <a:t> for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prostatakræft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er </a:t>
            </a:r>
            <a:r>
              <a:rPr lang="en-GB" sz="2300" dirty="0" err="1">
                <a:solidFill>
                  <a:schemeClr val="tx1">
                    <a:lumMod val="65000"/>
                    <a:lumOff val="35000"/>
                  </a:schemeClr>
                </a:solidFill>
                <a:latin typeface="Roboto" panose="02000000000000000000" pitchFamily="2" charset="0"/>
                <a:ea typeface="Roboto" panose="02000000000000000000" pitchFamily="2" charset="0"/>
              </a:rPr>
              <a:t>udført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patienterne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selv</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Den er </a:t>
            </a:r>
            <a:r>
              <a:rPr lang="en-GB" sz="2300" dirty="0" err="1">
                <a:solidFill>
                  <a:schemeClr val="tx1">
                    <a:lumMod val="65000"/>
                    <a:lumOff val="35000"/>
                  </a:schemeClr>
                </a:solidFill>
                <a:latin typeface="Roboto" panose="02000000000000000000" pitchFamily="2" charset="0"/>
                <a:ea typeface="Roboto" panose="02000000000000000000" pitchFamily="2" charset="0"/>
              </a:rPr>
              <a:t>baseret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på</a:t>
            </a:r>
            <a:r>
              <a:rPr lang="en-GB" sz="2300" dirty="0">
                <a:solidFill>
                  <a:schemeClr val="tx1">
                    <a:lumMod val="65000"/>
                    <a:lumOff val="35000"/>
                  </a:schemeClr>
                </a:solidFill>
                <a:latin typeface="Roboto" panose="02000000000000000000" pitchFamily="2" charset="0"/>
                <a:ea typeface="Roboto" panose="02000000000000000000" pitchFamily="2" charset="0"/>
              </a:rPr>
              <a:t> et online </a:t>
            </a:r>
            <a:r>
              <a:rPr lang="en-GB" sz="2300" dirty="0" err="1">
                <a:solidFill>
                  <a:schemeClr val="tx1">
                    <a:lumMod val="65000"/>
                    <a:lumOff val="35000"/>
                  </a:schemeClr>
                </a:solidFill>
                <a:latin typeface="Roboto" panose="02000000000000000000" pitchFamily="2" charset="0"/>
                <a:ea typeface="Roboto" panose="02000000000000000000" pitchFamily="2" charset="0"/>
              </a:rPr>
              <a:t>spørgeskema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udfyldt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næsten</a:t>
            </a:r>
            <a:r>
              <a:rPr lang="en-GB" sz="2300" dirty="0">
                <a:solidFill>
                  <a:schemeClr val="tx1">
                    <a:lumMod val="65000"/>
                    <a:lumOff val="35000"/>
                  </a:schemeClr>
                </a:solidFill>
                <a:latin typeface="Roboto" panose="02000000000000000000" pitchFamily="2" charset="0"/>
                <a:ea typeface="Roboto" panose="02000000000000000000" pitchFamily="2" charset="0"/>
              </a:rPr>
              <a:t> 3.000 </a:t>
            </a:r>
            <a:r>
              <a:rPr lang="en-GB" sz="2300" dirty="0" err="1">
                <a:solidFill>
                  <a:schemeClr val="tx1">
                    <a:lumMod val="65000"/>
                    <a:lumOff val="35000"/>
                  </a:schemeClr>
                </a:solidFill>
                <a:latin typeface="Roboto" panose="02000000000000000000" pitchFamily="2" charset="0"/>
                <a:ea typeface="Roboto" panose="02000000000000000000" pitchFamily="2" charset="0"/>
              </a:rPr>
              <a:t>mænd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Europa</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Den giver et </a:t>
            </a:r>
            <a:r>
              <a:rPr lang="en-GB" sz="2300" dirty="0" err="1">
                <a:solidFill>
                  <a:schemeClr val="tx1">
                    <a:lumMod val="65000"/>
                    <a:lumOff val="35000"/>
                  </a:schemeClr>
                </a:solidFill>
                <a:latin typeface="Roboto" panose="02000000000000000000" pitchFamily="2" charset="0"/>
                <a:ea typeface="Roboto" panose="02000000000000000000" pitchFamily="2" charset="0"/>
              </a:rPr>
              <a:t>nyt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perspektiv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fordi</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fleste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andre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livskvalitetsundersøgelser</a:t>
            </a:r>
            <a:r>
              <a:rPr lang="en-GB" sz="2300" dirty="0">
                <a:solidFill>
                  <a:schemeClr val="tx1">
                    <a:lumMod val="65000"/>
                    <a:lumOff val="35000"/>
                  </a:schemeClr>
                </a:solidFill>
                <a:latin typeface="Roboto" panose="02000000000000000000" pitchFamily="2" charset="0"/>
                <a:ea typeface="Roboto" panose="02000000000000000000" pitchFamily="2" charset="0"/>
              </a:rPr>
              <a:t> er </a:t>
            </a:r>
            <a:r>
              <a:rPr lang="en-GB" sz="2300" dirty="0" err="1">
                <a:solidFill>
                  <a:schemeClr val="tx1">
                    <a:lumMod val="65000"/>
                    <a:lumOff val="35000"/>
                  </a:schemeClr>
                </a:solidFill>
                <a:latin typeface="Roboto" panose="02000000000000000000" pitchFamily="2" charset="0"/>
                <a:ea typeface="Roboto" panose="02000000000000000000" pitchFamily="2" charset="0"/>
              </a:rPr>
              <a:t>udført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læger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et </a:t>
            </a:r>
            <a:r>
              <a:rPr lang="en-GB" sz="2300" dirty="0" err="1">
                <a:solidFill>
                  <a:schemeClr val="tx1">
                    <a:lumMod val="65000"/>
                    <a:lumOff val="35000"/>
                  </a:schemeClr>
                </a:solidFill>
                <a:latin typeface="Roboto" panose="02000000000000000000" pitchFamily="2" charset="0"/>
                <a:ea typeface="Roboto" panose="02000000000000000000" pitchFamily="2" charset="0"/>
              </a:rPr>
              <a:t>klinisk</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miljø</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Undersøgelsen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begyndte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august 2019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de </a:t>
            </a:r>
            <a:r>
              <a:rPr lang="en-GB" sz="2300" dirty="0" err="1">
                <a:solidFill>
                  <a:schemeClr val="tx1">
                    <a:lumMod val="65000"/>
                    <a:lumOff val="35000"/>
                  </a:schemeClr>
                </a:solidFill>
                <a:latin typeface="Roboto" panose="02000000000000000000" pitchFamily="2" charset="0"/>
                <a:ea typeface="Roboto" panose="02000000000000000000" pitchFamily="2" charset="0"/>
              </a:rPr>
              <a:t>første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resultater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blev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rapporteret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januar</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Konklusioner</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4A466374-5BA7-194C-9BE4-3101F2461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012" y="1587573"/>
            <a:ext cx="8029565" cy="4430105"/>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Konklusioner</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446276"/>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Vi har </a:t>
            </a:r>
            <a:r>
              <a:rPr lang="en-GB" sz="2300" b="1" dirty="0" err="1">
                <a:solidFill>
                  <a:schemeClr val="accent1">
                    <a:lumMod val="50000"/>
                  </a:schemeClr>
                </a:solidFill>
                <a:latin typeface="Roboto" panose="02000000000000000000" pitchFamily="2" charset="0"/>
                <a:ea typeface="Roboto" panose="02000000000000000000" pitchFamily="2" charset="0"/>
              </a:rPr>
              <a:t>brug</a:t>
            </a:r>
            <a:r>
              <a:rPr lang="en-GB" sz="2300" b="1" dirty="0">
                <a:solidFill>
                  <a:schemeClr val="accent1">
                    <a:lumMod val="50000"/>
                  </a:schemeClr>
                </a:solidFill>
                <a:latin typeface="Roboto" panose="02000000000000000000" pitchFamily="2" charset="0"/>
                <a:ea typeface="Roboto" panose="02000000000000000000" pitchFamily="2" charset="0"/>
              </a:rPr>
              <a:t> for </a:t>
            </a:r>
            <a:r>
              <a:rPr lang="en-GB" sz="2300" b="1" dirty="0" err="1">
                <a:solidFill>
                  <a:schemeClr val="accent1">
                    <a:lumMod val="50000"/>
                  </a:schemeClr>
                </a:solidFill>
                <a:latin typeface="Roboto" panose="02000000000000000000" pitchFamily="2" charset="0"/>
                <a:ea typeface="Roboto" panose="02000000000000000000" pitchFamily="2" charset="0"/>
              </a:rPr>
              <a:t>kræftcentre</a:t>
            </a:r>
            <a:r>
              <a:rPr lang="en-GB" sz="2300" b="1" dirty="0">
                <a:solidFill>
                  <a:schemeClr val="accent1">
                    <a:lumMod val="50000"/>
                  </a:schemeClr>
                </a:solidFill>
                <a:latin typeface="Roboto" panose="02000000000000000000" pitchFamily="2" charset="0"/>
                <a:ea typeface="Roboto" panose="02000000000000000000" pitchFamily="2" charset="0"/>
              </a:rPr>
              <a:t> med </a:t>
            </a:r>
            <a:r>
              <a:rPr lang="en-GB" sz="2300" b="1" dirty="0" err="1">
                <a:solidFill>
                  <a:schemeClr val="accent1">
                    <a:lumMod val="50000"/>
                  </a:schemeClr>
                </a:solidFill>
                <a:latin typeface="Roboto" panose="02000000000000000000" pitchFamily="2" charset="0"/>
                <a:ea typeface="Roboto" panose="02000000000000000000" pitchFamily="2" charset="0"/>
              </a:rPr>
              <a:t>tværfaglige</a:t>
            </a:r>
            <a:r>
              <a:rPr lang="en-GB" sz="2300" b="1" dirty="0">
                <a:solidFill>
                  <a:schemeClr val="accent1">
                    <a:lumMod val="50000"/>
                  </a:schemeClr>
                </a:solidFill>
                <a:latin typeface="Roboto" panose="02000000000000000000" pitchFamily="2" charset="0"/>
                <a:ea typeface="Roboto" panose="02000000000000000000" pitchFamily="2" charset="0"/>
              </a:rPr>
              <a:t> teams</a:t>
            </a: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Baggrundsoplysninger</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416868"/>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har </a:t>
            </a:r>
            <a:r>
              <a:rPr lang="en-GB" sz="2300" dirty="0" err="1">
                <a:solidFill>
                  <a:schemeClr val="tx1">
                    <a:lumMod val="65000"/>
                    <a:lumOff val="35000"/>
                  </a:schemeClr>
                </a:solidFill>
                <a:latin typeface="Roboto" panose="02000000000000000000" pitchFamily="2" charset="0"/>
              </a:rPr>
              <a:t>rapporteret</a:t>
            </a:r>
            <a:r>
              <a:rPr lang="en-GB" sz="2300" dirty="0">
                <a:solidFill>
                  <a:schemeClr val="tx1">
                    <a:lumMod val="65000"/>
                    <a:lumOff val="35000"/>
                  </a:schemeClr>
                </a:solidFill>
                <a:latin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rPr>
              <a:t>resultater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mange </a:t>
            </a:r>
            <a:r>
              <a:rPr lang="en-GB" sz="2300" dirty="0" err="1">
                <a:solidFill>
                  <a:schemeClr val="tx1">
                    <a:lumMod val="65000"/>
                    <a:lumOff val="35000"/>
                  </a:schemeClr>
                </a:solidFill>
                <a:latin typeface="Roboto" panose="02000000000000000000" pitchFamily="2" charset="0"/>
              </a:rPr>
              <a:t>vigtige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medicinske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konferencer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herunder</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Association of Urologists (EAU) Congress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EAU Section of Oncological Urology </a:t>
            </a:r>
            <a:r>
              <a:rPr lang="en-GB" sz="2300" dirty="0" err="1">
                <a:solidFill>
                  <a:schemeClr val="tx1">
                    <a:lumMod val="65000"/>
                    <a:lumOff val="35000"/>
                  </a:schemeClr>
                </a:solidFill>
                <a:latin typeface="Roboto" panose="02000000000000000000" pitchFamily="2" charset="0"/>
              </a:rPr>
              <a:t>årsmøde</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Society for Medical Oncology (ESMO) Congress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Multidisciplinary Congress on Urological Cancers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Organisation for Research and Treatment of Cancer (EORTC) webinar</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Resultaterne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bliver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også</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offentliggjort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forskellige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publikationer</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herunder</a:t>
            </a:r>
            <a:r>
              <a:rPr lang="en-GB" sz="2300" dirty="0">
                <a:solidFill>
                  <a:schemeClr val="tx1">
                    <a:lumMod val="65000"/>
                    <a:lumOff val="35000"/>
                  </a:schemeClr>
                </a:solidFill>
                <a:latin typeface="Roboto" panose="02000000000000000000" pitchFamily="2" charset="0"/>
              </a:rPr>
              <a:t> European Urology Focus magazine</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00219"/>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Baggrundsoplysninger</a:t>
            </a:r>
            <a:r>
              <a:rPr lang="en-US" sz="4600" dirty="0">
                <a:solidFill>
                  <a:srgbClr val="757070"/>
                </a:solidFill>
                <a:latin typeface="Roboto" panose="02000000000000000000" pitchFamily="2" charset="0"/>
                <a:ea typeface="Roboto" panose="02000000000000000000" pitchFamily="2" charset="0"/>
                <a:cs typeface="Apercu Regular"/>
              </a:rPr>
              <a:t>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47152"/>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Disse </a:t>
            </a:r>
            <a:r>
              <a:rPr lang="en-GB" sz="2300" dirty="0" err="1">
                <a:solidFill>
                  <a:schemeClr val="tx1">
                    <a:lumMod val="65000"/>
                    <a:lumOff val="35000"/>
                  </a:schemeClr>
                </a:solidFill>
                <a:latin typeface="Roboto" panose="02000000000000000000" pitchFamily="2" charset="0"/>
                <a:ea typeface="Roboto" panose="02000000000000000000" pitchFamily="2" charset="0"/>
              </a:rPr>
              <a:t>undersøgelsesresultater</a:t>
            </a:r>
            <a:r>
              <a:rPr lang="en-GB" sz="2300" dirty="0">
                <a:solidFill>
                  <a:schemeClr val="tx1">
                    <a:lumMod val="65000"/>
                    <a:lumOff val="35000"/>
                  </a:schemeClr>
                </a:solidFill>
                <a:latin typeface="Roboto" panose="02000000000000000000" pitchFamily="2" charset="0"/>
                <a:ea typeface="Roboto" panose="02000000000000000000" pitchFamily="2" charset="0"/>
              </a:rPr>
              <a:t> giver et ”</a:t>
            </a:r>
            <a:r>
              <a:rPr lang="en-GB" sz="2300" dirty="0" err="1">
                <a:solidFill>
                  <a:schemeClr val="tx1">
                    <a:lumMod val="65000"/>
                    <a:lumOff val="35000"/>
                  </a:schemeClr>
                </a:solidFill>
                <a:latin typeface="Roboto" panose="02000000000000000000" pitchFamily="2" charset="0"/>
                <a:ea typeface="Roboto" panose="02000000000000000000" pitchFamily="2" charset="0"/>
              </a:rPr>
              <a:t>øjebliksbillede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oplevelsen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livskvalitet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mænd</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prostatakræft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a:t>
            </a:r>
            <a:r>
              <a:rPr lang="en-GB" sz="2300" dirty="0">
                <a:solidFill>
                  <a:schemeClr val="tx1">
                    <a:lumMod val="65000"/>
                    <a:lumOff val="35000"/>
                  </a:schemeClr>
                </a:solidFill>
                <a:latin typeface="Roboto" panose="02000000000000000000" pitchFamily="2" charset="0"/>
                <a:ea typeface="Roboto" panose="02000000000000000000" pitchFamily="2" charset="0"/>
              </a:rPr>
              <a:t> hele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på</a:t>
            </a:r>
            <a:r>
              <a:rPr lang="en-GB" sz="2300" dirty="0">
                <a:solidFill>
                  <a:schemeClr val="tx1">
                    <a:lumMod val="65000"/>
                    <a:lumOff val="35000"/>
                  </a:schemeClr>
                </a:solidFill>
                <a:latin typeface="Roboto" panose="02000000000000000000" pitchFamily="2" charset="0"/>
                <a:ea typeface="Roboto" panose="02000000000000000000" pitchFamily="2" charset="0"/>
              </a:rPr>
              <a:t> et </a:t>
            </a:r>
            <a:r>
              <a:rPr lang="en-GB" sz="2300" dirty="0" err="1">
                <a:solidFill>
                  <a:schemeClr val="tx1">
                    <a:lumMod val="65000"/>
                    <a:lumOff val="35000"/>
                  </a:schemeClr>
                </a:solidFill>
                <a:latin typeface="Roboto" panose="02000000000000000000" pitchFamily="2" charset="0"/>
                <a:ea typeface="Roboto" panose="02000000000000000000" pitchFamily="2" charset="0"/>
              </a:rPr>
              <a:t>bestemt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tidspunkt</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 giver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informationer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som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hjælpe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patienter</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deres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læger</a:t>
            </a:r>
            <a:r>
              <a:rPr lang="en-GB" sz="2300" dirty="0">
                <a:solidFill>
                  <a:schemeClr val="tx1">
                    <a:lumMod val="65000"/>
                    <a:lumOff val="35000"/>
                  </a:schemeClr>
                </a:solidFill>
                <a:latin typeface="Roboto" panose="02000000000000000000" pitchFamily="2" charset="0"/>
                <a:ea typeface="Roboto" panose="02000000000000000000" pitchFamily="2" charset="0"/>
              </a:rPr>
              <a:t> med at </a:t>
            </a:r>
            <a:r>
              <a:rPr lang="en-GB" sz="2300" dirty="0" err="1">
                <a:solidFill>
                  <a:schemeClr val="tx1">
                    <a:lumMod val="65000"/>
                    <a:lumOff val="35000"/>
                  </a:schemeClr>
                </a:solidFill>
                <a:latin typeface="Roboto" panose="02000000000000000000" pitchFamily="2" charset="0"/>
                <a:ea typeface="Roboto" panose="02000000000000000000" pitchFamily="2" charset="0"/>
              </a:rPr>
              <a:t>træffe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beslutninger</a:t>
            </a:r>
            <a:r>
              <a:rPr lang="en-GB" sz="2300" dirty="0">
                <a:solidFill>
                  <a:schemeClr val="tx1">
                    <a:lumMod val="65000"/>
                    <a:lumOff val="35000"/>
                  </a:schemeClr>
                </a:solidFill>
                <a:latin typeface="Roboto" panose="02000000000000000000" pitchFamily="2" charset="0"/>
                <a:ea typeface="Roboto" panose="02000000000000000000" pitchFamily="2" charset="0"/>
              </a:rPr>
              <a:t> om </a:t>
            </a:r>
            <a:r>
              <a:rPr lang="en-GB" sz="2300" dirty="0" err="1">
                <a:solidFill>
                  <a:schemeClr val="tx1">
                    <a:lumMod val="65000"/>
                    <a:lumOff val="35000"/>
                  </a:schemeClr>
                </a:solidFill>
                <a:latin typeface="Roboto" panose="02000000000000000000" pitchFamily="2" charset="0"/>
                <a:ea typeface="Roboto" panose="02000000000000000000" pitchFamily="2" charset="0"/>
              </a:rPr>
              <a:t>behandlinger</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De </a:t>
            </a:r>
            <a:r>
              <a:rPr lang="en-GB" sz="2300" dirty="0" err="1">
                <a:solidFill>
                  <a:schemeClr val="tx1">
                    <a:lumMod val="65000"/>
                    <a:lumOff val="35000"/>
                  </a:schemeClr>
                </a:solidFill>
                <a:latin typeface="Roboto" panose="02000000000000000000" pitchFamily="2" charset="0"/>
                <a:ea typeface="Roboto" panose="02000000000000000000" pitchFamily="2" charset="0"/>
              </a:rPr>
              <a:t>kan</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evt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også</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hjælpe</a:t>
            </a:r>
            <a:r>
              <a:rPr lang="en-GB" sz="2300" dirty="0">
                <a:solidFill>
                  <a:schemeClr val="tx1">
                    <a:lumMod val="65000"/>
                    <a:lumOff val="35000"/>
                  </a:schemeClr>
                </a:solidFill>
                <a:latin typeface="Roboto" panose="02000000000000000000" pitchFamily="2" charset="0"/>
                <a:ea typeface="Roboto" panose="02000000000000000000" pitchFamily="2" charset="0"/>
              </a:rPr>
              <a:t> med </a:t>
            </a:r>
            <a:r>
              <a:rPr lang="en-GB" sz="2300" dirty="0" err="1">
                <a:solidFill>
                  <a:schemeClr val="tx1">
                    <a:lumMod val="65000"/>
                    <a:lumOff val="35000"/>
                  </a:schemeClr>
                </a:solidFill>
                <a:latin typeface="Roboto" panose="02000000000000000000" pitchFamily="2" charset="0"/>
                <a:ea typeface="Roboto" panose="02000000000000000000" pitchFamily="2" charset="0"/>
              </a:rPr>
              <a:t>til</a:t>
            </a:r>
            <a:r>
              <a:rPr lang="en-GB" sz="2300" dirty="0">
                <a:solidFill>
                  <a:schemeClr val="tx1">
                    <a:lumMod val="65000"/>
                    <a:lumOff val="35000"/>
                  </a:schemeClr>
                </a:solidFill>
                <a:latin typeface="Roboto" panose="02000000000000000000" pitchFamily="2" charset="0"/>
                <a:ea typeface="Roboto" panose="02000000000000000000" pitchFamily="2" charset="0"/>
              </a:rPr>
              <a:t> at </a:t>
            </a:r>
            <a:r>
              <a:rPr lang="en-GB" sz="2300" dirty="0" err="1">
                <a:solidFill>
                  <a:schemeClr val="tx1">
                    <a:lumMod val="65000"/>
                    <a:lumOff val="35000"/>
                  </a:schemeClr>
                </a:solidFill>
                <a:latin typeface="Roboto" panose="02000000000000000000" pitchFamily="2" charset="0"/>
                <a:ea typeface="Roboto" panose="02000000000000000000" pitchFamily="2" charset="0"/>
              </a:rPr>
              <a:t>agitere</a:t>
            </a:r>
            <a:r>
              <a:rPr lang="en-GB" sz="2300" dirty="0">
                <a:solidFill>
                  <a:schemeClr val="tx1">
                    <a:lumMod val="65000"/>
                    <a:lumOff val="35000"/>
                  </a:schemeClr>
                </a:solidFill>
                <a:latin typeface="Roboto" panose="02000000000000000000" pitchFamily="2" charset="0"/>
                <a:ea typeface="Roboto" panose="02000000000000000000" pitchFamily="2" charset="0"/>
              </a:rPr>
              <a:t> for </a:t>
            </a:r>
            <a:r>
              <a:rPr lang="en-GB" sz="2300" dirty="0" err="1">
                <a:solidFill>
                  <a:schemeClr val="tx1">
                    <a:lumMod val="65000"/>
                    <a:lumOff val="35000"/>
                  </a:schemeClr>
                </a:solidFill>
                <a:latin typeface="Roboto" panose="02000000000000000000" pitchFamily="2" charset="0"/>
                <a:ea typeface="Roboto" panose="02000000000000000000" pitchFamily="2" charset="0"/>
              </a:rPr>
              <a:t>tidlig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diagnosticering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af</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prostatakræft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og</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fremme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tilgange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såsom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aktiv</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overvågning</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Hvordan</a:t>
            </a:r>
            <a:r>
              <a:rPr lang="en-GB" sz="2800" dirty="0">
                <a:latin typeface="Roboto" panose="02000000000000000000" pitchFamily="2" charset="0"/>
              </a:rPr>
              <a:t> </a:t>
            </a:r>
            <a:r>
              <a:rPr lang="en-GB" sz="2800" dirty="0" err="1">
                <a:latin typeface="Roboto" panose="02000000000000000000" pitchFamily="2" charset="0"/>
              </a:rPr>
              <a:t>undersøgelsen</a:t>
            </a:r>
            <a:r>
              <a:rPr lang="en-GB" sz="2800" dirty="0">
                <a:latin typeface="Roboto" panose="02000000000000000000" pitchFamily="2" charset="0"/>
              </a:rPr>
              <a:t> </a:t>
            </a:r>
            <a:r>
              <a:rPr lang="en-GB" sz="2800" dirty="0" err="1">
                <a:latin typeface="Roboto" panose="02000000000000000000" pitchFamily="2" charset="0"/>
              </a:rPr>
              <a:t>blev</a:t>
            </a:r>
            <a:r>
              <a:rPr lang="en-GB" sz="2800" dirty="0">
                <a:latin typeface="Roboto" panose="02000000000000000000" pitchFamily="2" charset="0"/>
              </a:rPr>
              <a:t> </a:t>
            </a:r>
            <a:r>
              <a:rPr lang="en-GB" sz="2800" dirty="0" err="1">
                <a:latin typeface="Roboto" panose="02000000000000000000" pitchFamily="2" charset="0"/>
              </a:rPr>
              <a:t>gennemført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Spørgeskemaet</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01095"/>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a:t>
            </a:r>
            <a:r>
              <a:rPr lang="en-GB" sz="2300" dirty="0" err="1">
                <a:solidFill>
                  <a:schemeClr val="tx1">
                    <a:lumMod val="65000"/>
                    <a:lumOff val="35000"/>
                  </a:schemeClr>
                </a:solidFill>
                <a:latin typeface="Roboto" panose="02000000000000000000" pitchFamily="2" charset="0"/>
              </a:rPr>
              <a:t>minutters</a:t>
            </a:r>
            <a:r>
              <a:rPr lang="en-GB" sz="2300" dirty="0">
                <a:solidFill>
                  <a:schemeClr val="tx1">
                    <a:lumMod val="65000"/>
                    <a:lumOff val="35000"/>
                  </a:schemeClr>
                </a:solidFill>
                <a:latin typeface="Roboto" panose="02000000000000000000" pitchFamily="2" charset="0"/>
              </a:rPr>
              <a:t> online-</a:t>
            </a:r>
            <a:r>
              <a:rPr lang="en-GB" sz="2300" dirty="0" err="1">
                <a:solidFill>
                  <a:schemeClr val="tx1">
                    <a:lumMod val="65000"/>
                    <a:lumOff val="35000"/>
                  </a:schemeClr>
                </a:solidFill>
                <a:latin typeface="Roboto" panose="02000000000000000000" pitchFamily="2" charset="0"/>
              </a:rPr>
              <a:t>undersøgelse</a:t>
            </a:r>
            <a:r>
              <a:rPr lang="en-GB" sz="2300" dirty="0">
                <a:solidFill>
                  <a:schemeClr val="tx1">
                    <a:lumMod val="65000"/>
                    <a:lumOff val="35000"/>
                  </a:schemeClr>
                </a:solidFill>
                <a:latin typeface="Roboto" panose="02000000000000000000" pitchFamily="2" charset="0"/>
              </a:rPr>
              <a:t> for </a:t>
            </a:r>
            <a:r>
              <a:rPr lang="en-GB" sz="2300" dirty="0" err="1">
                <a:solidFill>
                  <a:schemeClr val="tx1">
                    <a:lumMod val="65000"/>
                    <a:lumOff val="35000"/>
                  </a:schemeClr>
                </a:solidFill>
                <a:latin typeface="Roboto" panose="02000000000000000000" pitchFamily="2" charset="0"/>
              </a:rPr>
              <a:t>mænd</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som</a:t>
            </a:r>
            <a:r>
              <a:rPr lang="en-GB" sz="2300" dirty="0">
                <a:solidFill>
                  <a:schemeClr val="tx1">
                    <a:lumMod val="65000"/>
                    <a:lumOff val="35000"/>
                  </a:schemeClr>
                </a:solidFill>
                <a:latin typeface="Roboto" panose="02000000000000000000" pitchFamily="2" charset="0"/>
              </a:rPr>
              <a:t> har </a:t>
            </a:r>
            <a:r>
              <a:rPr lang="en-GB" sz="2300" dirty="0" err="1">
                <a:solidFill>
                  <a:schemeClr val="tx1">
                    <a:lumMod val="65000"/>
                    <a:lumOff val="35000"/>
                  </a:schemeClr>
                </a:solidFill>
                <a:latin typeface="Roboto" panose="02000000000000000000" pitchFamily="2" charset="0"/>
              </a:rPr>
              <a:t>modtaget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behandling</a:t>
            </a:r>
            <a:r>
              <a:rPr lang="en-GB" sz="2300" dirty="0">
                <a:solidFill>
                  <a:schemeClr val="tx1">
                    <a:lumMod val="65000"/>
                    <a:lumOff val="35000"/>
                  </a:schemeClr>
                </a:solidFill>
                <a:latin typeface="Roboto" panose="02000000000000000000" pitchFamily="2" charset="0"/>
              </a:rPr>
              <a:t> for </a:t>
            </a:r>
            <a:r>
              <a:rPr lang="en-GB" sz="2300" dirty="0" err="1">
                <a:solidFill>
                  <a:schemeClr val="tx1">
                    <a:lumMod val="65000"/>
                    <a:lumOff val="35000"/>
                  </a:schemeClr>
                </a:solidFill>
                <a:latin typeface="Roboto" panose="02000000000000000000" pitchFamily="2" charset="0"/>
              </a:rPr>
              <a:t>prostatakræft</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Tilgængelig</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på</a:t>
            </a:r>
            <a:r>
              <a:rPr lang="en-GB" sz="2300" dirty="0">
                <a:solidFill>
                  <a:schemeClr val="tx1">
                    <a:lumMod val="65000"/>
                    <a:lumOff val="35000"/>
                  </a:schemeClr>
                </a:solidFill>
                <a:latin typeface="Roboto" panose="02000000000000000000" pitchFamily="2" charset="0"/>
              </a:rPr>
              <a:t> 19 sprog</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Anvendte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validerede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livskvalitets-spørgeskemaer</a:t>
            </a:r>
            <a:r>
              <a:rPr lang="en-GB" sz="2300" dirty="0">
                <a:solidFill>
                  <a:schemeClr val="tx1">
                    <a:lumMod val="65000"/>
                    <a:lumOff val="35000"/>
                  </a:schemeClr>
                </a:solidFill>
                <a:latin typeface="Roboto" panose="02000000000000000000" pitchFamily="2" charset="0"/>
              </a:rPr>
              <a:t>: EPIC-26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EORTC-QLQ </a:t>
            </a:r>
            <a:r>
              <a:rPr lang="en-GB" sz="2300" dirty="0" err="1">
                <a:solidFill>
                  <a:schemeClr val="tx1">
                    <a:lumMod val="65000"/>
                    <a:lumOff val="35000"/>
                  </a:schemeClr>
                </a:solidFill>
                <a:latin typeface="Roboto" panose="02000000000000000000" pitchFamily="2" charset="0"/>
              </a:rPr>
              <a:t>og</a:t>
            </a:r>
            <a:r>
              <a:rPr lang="en-GB" sz="2300" dirty="0">
                <a:solidFill>
                  <a:schemeClr val="tx1">
                    <a:lumMod val="65000"/>
                    <a:lumOff val="35000"/>
                  </a:schemeClr>
                </a:solidFill>
                <a:latin typeface="Roboto" panose="02000000000000000000" pitchFamily="2" charset="0"/>
              </a:rPr>
              <a:t>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Besvarelserne</a:t>
            </a:r>
            <a:r>
              <a:rPr lang="en-GB" sz="2300" dirty="0">
                <a:solidFill>
                  <a:schemeClr val="tx1">
                    <a:lumMod val="65000"/>
                    <a:lumOff val="35000"/>
                  </a:schemeClr>
                </a:solidFill>
                <a:latin typeface="Roboto" panose="02000000000000000000" pitchFamily="2" charset="0"/>
              </a:rPr>
              <a:t> var anonyme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Geografisk</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respons</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1FB5F810-6268-6C45-869B-D63901864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86" y="1416049"/>
            <a:ext cx="10152793" cy="4637515"/>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5074</TotalTime>
  <Words>2448</Words>
  <Application>Microsoft Macintosh PowerPoint</Application>
  <PresentationFormat>Widescreen</PresentationFormat>
  <Paragraphs>196</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205</cp:revision>
  <dcterms:created xsi:type="dcterms:W3CDTF">2019-05-14T09:26:05Z</dcterms:created>
  <dcterms:modified xsi:type="dcterms:W3CDTF">2021-02-19T14:42:56Z</dcterms:modified>
</cp:coreProperties>
</file>