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68" r:id="rId4"/>
    <p:sldId id="269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5" r:id="rId17"/>
    <p:sldId id="292" r:id="rId18"/>
    <p:sldId id="287" r:id="rId19"/>
    <p:sldId id="289" r:id="rId20"/>
    <p:sldId id="290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4426B-DC7D-48FD-B0DA-F72E1C181203}" v="4" dt="2020-06-21T10:15:49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74" autoAdjust="0"/>
    <p:restoredTop sz="94694"/>
  </p:normalViewPr>
  <p:slideViewPr>
    <p:cSldViewPr>
      <p:cViewPr varScale="1">
        <p:scale>
          <a:sx n="161" d="100"/>
          <a:sy n="161" d="100"/>
        </p:scale>
        <p:origin x="272" y="20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9108d73b4981f04/Bureaublad/comparison%20euproms%20with%20clinical%20outcom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9108d73b4981f04/Bureaublad/comparison%20euproms%20with%20clinical%20outcom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'[comparison euproms with clinical outcomes.xlsx]Blad1'!$A$27:$A$35</c:f>
              <c:strCache>
                <c:ptCount val="9"/>
                <c:pt idx="0">
                  <c:v>Nausea and vomiting</c:v>
                </c:pt>
                <c:pt idx="1">
                  <c:v>Appetite loss</c:v>
                </c:pt>
                <c:pt idx="2">
                  <c:v>Financial difficulties</c:v>
                </c:pt>
                <c:pt idx="3">
                  <c:v>Constipation</c:v>
                </c:pt>
                <c:pt idx="4">
                  <c:v>Pain</c:v>
                </c:pt>
                <c:pt idx="5">
                  <c:v>Diarrhoee</c:v>
                </c:pt>
                <c:pt idx="6">
                  <c:v>Dispnoea</c:v>
                </c:pt>
                <c:pt idx="7">
                  <c:v>Fatigue</c:v>
                </c:pt>
                <c:pt idx="8">
                  <c:v>Insomnia</c:v>
                </c:pt>
              </c:strCache>
            </c:strRef>
          </c:cat>
          <c:val>
            <c:numRef>
              <c:f>'[comparison euproms with clinical outcomes.xlsx]Blad1'!$B$27:$B$35</c:f>
              <c:numCache>
                <c:formatCode>General</c:formatCode>
                <c:ptCount val="9"/>
                <c:pt idx="0">
                  <c:v>3</c:v>
                </c:pt>
                <c:pt idx="1">
                  <c:v>7</c:v>
                </c:pt>
                <c:pt idx="2">
                  <c:v>9</c:v>
                </c:pt>
                <c:pt idx="3">
                  <c:v>12</c:v>
                </c:pt>
                <c:pt idx="4">
                  <c:v>13</c:v>
                </c:pt>
                <c:pt idx="5">
                  <c:v>11</c:v>
                </c:pt>
                <c:pt idx="6">
                  <c:v>14</c:v>
                </c:pt>
                <c:pt idx="7">
                  <c:v>25</c:v>
                </c:pt>
                <c:pt idx="8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2-4BB0-B176-D6F51C909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3189087"/>
        <c:axId val="1910556159"/>
        <c:axId val="0"/>
      </c:bar3DChart>
      <c:catAx>
        <c:axId val="191318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0556159"/>
        <c:crosses val="autoZero"/>
        <c:auto val="1"/>
        <c:lblAlgn val="ctr"/>
        <c:lblOffset val="100"/>
        <c:noMultiLvlLbl val="0"/>
      </c:catAx>
      <c:valAx>
        <c:axId val="191055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18908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358705161854772E-2"/>
          <c:y val="7.407407407407407E-2"/>
          <c:w val="0.90286351706036749"/>
          <c:h val="0.7908180227471566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'[comparison euproms with clinical outcomes.xlsx]Blad1'!$A$19:$A$23</c:f>
              <c:strCache>
                <c:ptCount val="5"/>
                <c:pt idx="0">
                  <c:v>Urinary incontinence</c:v>
                </c:pt>
                <c:pt idx="1">
                  <c:v>Urinary obstructive</c:v>
                </c:pt>
                <c:pt idx="2">
                  <c:v>Bowel</c:v>
                </c:pt>
                <c:pt idx="3">
                  <c:v>Sexual function</c:v>
                </c:pt>
                <c:pt idx="4">
                  <c:v>Hormonal</c:v>
                </c:pt>
              </c:strCache>
            </c:strRef>
          </c:cat>
          <c:val>
            <c:numRef>
              <c:f>'[comparison euproms with clinical outcomes.xlsx]Blad1'!$B$19:$B$23</c:f>
              <c:numCache>
                <c:formatCode>General</c:formatCode>
                <c:ptCount val="5"/>
                <c:pt idx="0">
                  <c:v>72</c:v>
                </c:pt>
                <c:pt idx="1">
                  <c:v>84</c:v>
                </c:pt>
                <c:pt idx="2">
                  <c:v>88</c:v>
                </c:pt>
                <c:pt idx="3">
                  <c:v>27</c:v>
                </c:pt>
                <c:pt idx="4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CA-4686-A9ED-96759CFB6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2104351"/>
        <c:axId val="1619279919"/>
        <c:axId val="0"/>
      </c:bar3DChart>
      <c:catAx>
        <c:axId val="2022104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9279919"/>
        <c:crosses val="autoZero"/>
        <c:auto val="1"/>
        <c:lblAlgn val="ctr"/>
        <c:lblOffset val="100"/>
        <c:noMultiLvlLbl val="0"/>
      </c:catAx>
      <c:valAx>
        <c:axId val="1619279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104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8C786-5AB0-4B1D-A265-1CD91F4B03E5}" type="datetimeFigureOut">
              <a:rPr lang="nl-BE" smtClean="0"/>
              <a:t>15/07/2020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0840F-6C05-460D-95C4-892887D4313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638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05F88-819B-4546-8A39-23A3963E79EC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715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05F88-819B-4546-8A39-23A3963E79EC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270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0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0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4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1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3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4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5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6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4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5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81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Titel</a:t>
            </a:r>
            <a:r>
              <a:rPr lang="en-US" dirty="0"/>
              <a:t> presentation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7C48A-A620-4A57-8C38-AF8A12BB2A74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63391-3399-459B-933C-483BB02E758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519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8.tiff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9.tiff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0.tiff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6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21.tiff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6.m4a"/><Relationship Id="rId7" Type="http://schemas.openxmlformats.org/officeDocument/2006/relationships/image" Target="../media/image24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6.png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uropa-uomo.org/wp-content/uploads/2016/03/Janssen.jpg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hyperlink" Target="http://www.europa-uomo.org/wp-content/uploads/2016/03/Bayer.png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41412" y="3333750"/>
            <a:ext cx="8856984" cy="578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</a:rPr>
              <a:t>The real effects of prostate cancer treatment: EUPROMS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First ever prostate patient-driven quality of life study </a:t>
            </a:r>
          </a:p>
        </p:txBody>
      </p:sp>
      <p:pic>
        <p:nvPicPr>
          <p:cNvPr id="6" name="Picture 2" descr="Blue logo.png">
            <a:extLst>
              <a:ext uri="{FF2B5EF4-FFF2-40B4-BE49-F238E27FC236}">
                <a16:creationId xmlns:a16="http://schemas.microsoft.com/office/drawing/2014/main" id="{C284AF4C-B651-4DA7-9035-3CD8CAC9D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84321"/>
            <a:ext cx="3060314" cy="55917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12F1AD3-181E-4B14-9C77-229726BE7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2"/>
    </mc:Choice>
    <mc:Fallback xmlns="">
      <p:transition spd="slow" advTm="2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fiek 10">
            <a:extLst>
              <a:ext uri="{FF2B5EF4-FFF2-40B4-BE49-F238E27FC236}">
                <a16:creationId xmlns:a16="http://schemas.microsoft.com/office/drawing/2014/main" id="{4966A9AD-2F42-45E7-BDCF-4F556FB7DB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956277"/>
              </p:ext>
            </p:extLst>
          </p:nvPr>
        </p:nvGraphicFramePr>
        <p:xfrm>
          <a:off x="387157" y="1855787"/>
          <a:ext cx="8686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4406" y="73376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EORTC-QLQ-C30 Symptom score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Blue logo.png">
            <a:extLst>
              <a:ext uri="{FF2B5EF4-FFF2-40B4-BE49-F238E27FC236}">
                <a16:creationId xmlns:a16="http://schemas.microsoft.com/office/drawing/2014/main" id="{C8C84697-E263-44CD-BB32-D2F4238DA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sp>
        <p:nvSpPr>
          <p:cNvPr id="6" name="Ovaal 19">
            <a:extLst>
              <a:ext uri="{FF2B5EF4-FFF2-40B4-BE49-F238E27FC236}">
                <a16:creationId xmlns:a16="http://schemas.microsoft.com/office/drawing/2014/main" id="{C006E921-C390-402A-A810-84603B100163}"/>
              </a:ext>
            </a:extLst>
          </p:cNvPr>
          <p:cNvSpPr/>
          <p:nvPr/>
        </p:nvSpPr>
        <p:spPr>
          <a:xfrm>
            <a:off x="6565612" y="1657350"/>
            <a:ext cx="2019588" cy="3047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78720DD-8818-400F-AA63-204E32A815F2}"/>
              </a:ext>
            </a:extLst>
          </p:cNvPr>
          <p:cNvSpPr txBox="1"/>
          <p:nvPr/>
        </p:nvSpPr>
        <p:spPr>
          <a:xfrm>
            <a:off x="1625025" y="1394981"/>
            <a:ext cx="4876800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Low score is positive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2338C7-DACB-4854-B7B5-908DCCA2AE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0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8"/>
    </mc:Choice>
    <mc:Fallback xmlns="">
      <p:transition spd="slow" advTm="2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12731"/>
            <a:ext cx="68580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6675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EORTC-QLQ-C30 Fatigue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42768" y="1769371"/>
            <a:ext cx="6146342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Chemo leads to an increase in reported fatigue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6402F239-3B6A-4D9D-9187-4D6AB34F3871}"/>
              </a:ext>
            </a:extLst>
          </p:cNvPr>
          <p:cNvSpPr txBox="1"/>
          <p:nvPr/>
        </p:nvSpPr>
        <p:spPr>
          <a:xfrm>
            <a:off x="1213615" y="3932333"/>
            <a:ext cx="1962204" cy="6093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350" fontAlgn="base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</a:pPr>
            <a:r>
              <a:rPr lang="en-GB" b="1" dirty="0">
                <a:solidFill>
                  <a:schemeClr val="accent5"/>
                </a:solidFill>
                <a:latin typeface="Apercu Regular"/>
                <a:cs typeface="Arial" pitchFamily="34" charset="0"/>
              </a:rPr>
              <a:t> </a:t>
            </a:r>
          </a:p>
          <a:p>
            <a:pPr marL="6350" fontAlgn="base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</a:pP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Apercu Regular"/>
                <a:cs typeface="Arial" pitchFamily="34" charset="0"/>
              </a:rPr>
              <a:t>Low score is positive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percu Regular"/>
              <a:cs typeface="Arial" pitchFamily="34" charset="0"/>
            </a:endParaRPr>
          </a:p>
        </p:txBody>
      </p:sp>
      <p:pic>
        <p:nvPicPr>
          <p:cNvPr id="10" name="Picture 2" descr="Blue logo.png">
            <a:extLst>
              <a:ext uri="{FF2B5EF4-FFF2-40B4-BE49-F238E27FC236}">
                <a16:creationId xmlns:a16="http://schemas.microsoft.com/office/drawing/2014/main" id="{EFB5BDAF-543B-4D60-9B64-A851CFA7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A78720DD-8818-400F-AA63-204E32A815F2}"/>
              </a:ext>
            </a:extLst>
          </p:cNvPr>
          <p:cNvSpPr txBox="1"/>
          <p:nvPr/>
        </p:nvSpPr>
        <p:spPr>
          <a:xfrm>
            <a:off x="1752600" y="1251268"/>
            <a:ext cx="4876800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RT doubles the reported fatigue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D0B355-1DC9-4BFF-B79D-5864093357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348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5"/>
    </mc:Choice>
    <mc:Fallback xmlns="">
      <p:transition spd="slow" advTm="1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52" y="1129877"/>
            <a:ext cx="68580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6675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EORTC-QLQ-C30 Insomnia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6402F239-3B6A-4D9D-9187-4D6AB34F3871}"/>
              </a:ext>
            </a:extLst>
          </p:cNvPr>
          <p:cNvSpPr txBox="1"/>
          <p:nvPr/>
        </p:nvSpPr>
        <p:spPr>
          <a:xfrm>
            <a:off x="1267693" y="3910236"/>
            <a:ext cx="1962204" cy="6093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350" fontAlgn="base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</a:pPr>
            <a:r>
              <a:rPr lang="en-GB" b="1" dirty="0">
                <a:solidFill>
                  <a:schemeClr val="accent5"/>
                </a:solidFill>
                <a:latin typeface="Apercu Regular"/>
                <a:cs typeface="Arial" pitchFamily="34" charset="0"/>
              </a:rPr>
              <a:t> </a:t>
            </a:r>
          </a:p>
          <a:p>
            <a:pPr marL="6350" fontAlgn="base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</a:pP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Apercu Regular"/>
                <a:cs typeface="Arial" pitchFamily="34" charset="0"/>
              </a:rPr>
              <a:t>Low score is positive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percu Regular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780389"/>
            <a:ext cx="5876898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Chemo leads to an increase in reported insomnia</a:t>
            </a:r>
          </a:p>
        </p:txBody>
      </p:sp>
      <p:pic>
        <p:nvPicPr>
          <p:cNvPr id="8" name="Picture 2" descr="Blue logo.png">
            <a:extLst>
              <a:ext uri="{FF2B5EF4-FFF2-40B4-BE49-F238E27FC236}">
                <a16:creationId xmlns:a16="http://schemas.microsoft.com/office/drawing/2014/main" id="{969E83A1-5767-4817-BE92-88ED156F2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D8BE91E1-7C1C-4E08-85EA-1413764471C0}"/>
              </a:ext>
            </a:extLst>
          </p:cNvPr>
          <p:cNvSpPr txBox="1"/>
          <p:nvPr/>
        </p:nvSpPr>
        <p:spPr>
          <a:xfrm>
            <a:off x="1828800" y="1279479"/>
            <a:ext cx="4800602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Progression of disease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65180B-52AF-462A-B5EB-FB79EEB707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2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4"/>
    </mc:Choice>
    <mc:Fallback xmlns="">
      <p:transition spd="slow" advTm="2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7920BFEF-D376-4596-A219-5F14530092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433789"/>
              </p:ext>
            </p:extLst>
          </p:nvPr>
        </p:nvGraphicFramePr>
        <p:xfrm>
          <a:off x="685800" y="1677178"/>
          <a:ext cx="8001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8238" y="625599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EPIC-26 domain scores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Ovaal 1">
            <a:extLst>
              <a:ext uri="{FF2B5EF4-FFF2-40B4-BE49-F238E27FC236}">
                <a16:creationId xmlns:a16="http://schemas.microsoft.com/office/drawing/2014/main" id="{11526DA9-AB8F-410A-8C13-AF095246DDFC}"/>
              </a:ext>
            </a:extLst>
          </p:cNvPr>
          <p:cNvSpPr/>
          <p:nvPr/>
        </p:nvSpPr>
        <p:spPr>
          <a:xfrm>
            <a:off x="5448042" y="2671152"/>
            <a:ext cx="1219200" cy="18199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Picture 2" descr="Blue logo.png">
            <a:extLst>
              <a:ext uri="{FF2B5EF4-FFF2-40B4-BE49-F238E27FC236}">
                <a16:creationId xmlns:a16="http://schemas.microsoft.com/office/drawing/2014/main" id="{B435157D-61F1-459C-A954-6F91CAB01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375653-F353-404A-82C4-51F3FE26C2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D8BE91E1-7C1C-4E08-85EA-1413764471C0}"/>
              </a:ext>
            </a:extLst>
          </p:cNvPr>
          <p:cNvSpPr txBox="1"/>
          <p:nvPr/>
        </p:nvSpPr>
        <p:spPr>
          <a:xfrm>
            <a:off x="1524000" y="1133431"/>
            <a:ext cx="42918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Sexual function is the most impacted area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8BE91E1-7C1C-4E08-85EA-1413764471C0}"/>
              </a:ext>
            </a:extLst>
          </p:cNvPr>
          <p:cNvSpPr txBox="1"/>
          <p:nvPr/>
        </p:nvSpPr>
        <p:spPr>
          <a:xfrm>
            <a:off x="5433576" y="1534105"/>
            <a:ext cx="2274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High score is positive</a:t>
            </a:r>
          </a:p>
        </p:txBody>
      </p:sp>
      <p:sp>
        <p:nvSpPr>
          <p:cNvPr id="6" name="Ovaal 1">
            <a:extLst>
              <a:ext uri="{FF2B5EF4-FFF2-40B4-BE49-F238E27FC236}">
                <a16:creationId xmlns:a16="http://schemas.microsoft.com/office/drawing/2014/main" id="{11526DA9-AB8F-410A-8C13-AF095246DDFC}"/>
              </a:ext>
            </a:extLst>
          </p:cNvPr>
          <p:cNvSpPr/>
          <p:nvPr/>
        </p:nvSpPr>
        <p:spPr>
          <a:xfrm>
            <a:off x="1752600" y="1822628"/>
            <a:ext cx="1333760" cy="2667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7"/>
    </mc:Choice>
    <mc:Fallback xmlns="">
      <p:transition spd="slow" advTm="14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79" y="1156361"/>
            <a:ext cx="6512022" cy="3256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771648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EPIC-26 Urinary incontinence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6402F239-3B6A-4D9D-9187-4D6AB34F3871}"/>
              </a:ext>
            </a:extLst>
          </p:cNvPr>
          <p:cNvSpPr txBox="1"/>
          <p:nvPr/>
        </p:nvSpPr>
        <p:spPr>
          <a:xfrm>
            <a:off x="1200985" y="3802975"/>
            <a:ext cx="2004331" cy="6093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350" fontAlgn="base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</a:pPr>
            <a:r>
              <a:rPr lang="en-GB" b="1" dirty="0">
                <a:solidFill>
                  <a:schemeClr val="accent5"/>
                </a:solidFill>
                <a:latin typeface="Apercu Regular"/>
                <a:cs typeface="Arial" pitchFamily="34" charset="0"/>
              </a:rPr>
              <a:t> </a:t>
            </a:r>
          </a:p>
          <a:p>
            <a:pPr marL="6350" fontAlgn="base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</a:pP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Apercu Regular"/>
                <a:cs typeface="Arial" pitchFamily="34" charset="0"/>
              </a:rPr>
              <a:t>High score is positive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percu Regular"/>
              <a:cs typeface="Arial" pitchFamily="34" charset="0"/>
            </a:endParaRPr>
          </a:p>
        </p:txBody>
      </p:sp>
      <p:pic>
        <p:nvPicPr>
          <p:cNvPr id="10" name="Picture 2" descr="Blue logo.png">
            <a:extLst>
              <a:ext uri="{FF2B5EF4-FFF2-40B4-BE49-F238E27FC236}">
                <a16:creationId xmlns:a16="http://schemas.microsoft.com/office/drawing/2014/main" id="{78A12489-B34B-4EF7-A848-5997BD2EB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3DE3CE29-69C2-4D52-B7FB-9CC4C555AD56}"/>
              </a:ext>
            </a:extLst>
          </p:cNvPr>
          <p:cNvSpPr txBox="1"/>
          <p:nvPr/>
        </p:nvSpPr>
        <p:spPr>
          <a:xfrm>
            <a:off x="1905000" y="3221823"/>
            <a:ext cx="487680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RP leads to more urinary incontinence than RT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C4BBD95-3CB2-48B1-8DAA-E9E727BA55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3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1"/>
    </mc:Choice>
    <mc:Fallback xmlns="">
      <p:transition spd="slow" advTm="15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62" y="1122930"/>
            <a:ext cx="6707638" cy="33538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6675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EPIC-26 Sexual functioning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6402F239-3B6A-4D9D-9187-4D6AB34F3871}"/>
              </a:ext>
            </a:extLst>
          </p:cNvPr>
          <p:cNvSpPr txBox="1"/>
          <p:nvPr/>
        </p:nvSpPr>
        <p:spPr>
          <a:xfrm>
            <a:off x="1196069" y="3790950"/>
            <a:ext cx="2004331" cy="6093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350" fontAlgn="base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</a:pPr>
            <a:r>
              <a:rPr lang="en-GB" b="1" dirty="0">
                <a:solidFill>
                  <a:schemeClr val="accent5"/>
                </a:solidFill>
                <a:latin typeface="Apercu Regular"/>
                <a:cs typeface="Arial" pitchFamily="34" charset="0"/>
              </a:rPr>
              <a:t> </a:t>
            </a:r>
          </a:p>
          <a:p>
            <a:pPr marL="6350" fontAlgn="base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</a:pP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Apercu Regular"/>
                <a:cs typeface="Arial" pitchFamily="34" charset="0"/>
              </a:rPr>
              <a:t>High score is positive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percu Regular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7071" y="1648618"/>
            <a:ext cx="598292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Men who underwent chemo -&gt; lowest sexual functioning scores</a:t>
            </a:r>
          </a:p>
        </p:txBody>
      </p:sp>
      <p:pic>
        <p:nvPicPr>
          <p:cNvPr id="8" name="Picture 2" descr="Blue logo.png">
            <a:extLst>
              <a:ext uri="{FF2B5EF4-FFF2-40B4-BE49-F238E27FC236}">
                <a16:creationId xmlns:a16="http://schemas.microsoft.com/office/drawing/2014/main" id="{ADEFCA77-0E62-40DC-BDB4-8DF1E0C51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2EEE450F-46C9-432F-9E43-C0117ED8F62F}"/>
              </a:ext>
            </a:extLst>
          </p:cNvPr>
          <p:cNvSpPr txBox="1"/>
          <p:nvPr/>
        </p:nvSpPr>
        <p:spPr>
          <a:xfrm>
            <a:off x="1637071" y="1271514"/>
            <a:ext cx="4805396" cy="3539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RT leads to lower sexual function scores than RP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3F4753-3D43-481A-9F98-AAD0DEE39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0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6"/>
    </mc:Choice>
    <mc:Fallback xmlns="">
      <p:transition spd="slow" advTm="19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41687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Difference compared with PRO in clinical environment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Afbeelding 9">
            <a:extLst>
              <a:ext uri="{FF2B5EF4-FFF2-40B4-BE49-F238E27FC236}">
                <a16:creationId xmlns:a16="http://schemas.microsoft.com/office/drawing/2014/main" id="{38980A87-55E7-4C54-8371-D420F9B0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047750"/>
            <a:ext cx="3167714" cy="2771750"/>
          </a:xfrm>
          <a:prstGeom prst="rect">
            <a:avLst/>
          </a:prstGeom>
        </p:spPr>
      </p:pic>
      <p:pic>
        <p:nvPicPr>
          <p:cNvPr id="9" name="Afbeelding 12">
            <a:extLst>
              <a:ext uri="{FF2B5EF4-FFF2-40B4-BE49-F238E27FC236}">
                <a16:creationId xmlns:a16="http://schemas.microsoft.com/office/drawing/2014/main" id="{10A88ED8-CD23-42EA-B80B-6639675AF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819500"/>
            <a:ext cx="3167713" cy="731718"/>
          </a:xfrm>
          <a:prstGeom prst="rect">
            <a:avLst/>
          </a:prstGeom>
        </p:spPr>
      </p:pic>
      <p:pic>
        <p:nvPicPr>
          <p:cNvPr id="10" name="Afbeelding 7">
            <a:extLst>
              <a:ext uri="{FF2B5EF4-FFF2-40B4-BE49-F238E27FC236}">
                <a16:creationId xmlns:a16="http://schemas.microsoft.com/office/drawing/2014/main" id="{776846EB-8251-4004-B007-A80A16911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524" y="1047750"/>
            <a:ext cx="3742876" cy="2771750"/>
          </a:xfrm>
          <a:prstGeom prst="rect">
            <a:avLst/>
          </a:prstGeom>
        </p:spPr>
      </p:pic>
      <p:pic>
        <p:nvPicPr>
          <p:cNvPr id="11" name="Afbeelding 3">
            <a:extLst>
              <a:ext uri="{FF2B5EF4-FFF2-40B4-BE49-F238E27FC236}">
                <a16:creationId xmlns:a16="http://schemas.microsoft.com/office/drawing/2014/main" id="{AA4E3FA9-FEE2-4CEE-A281-929DAE063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3819501"/>
            <a:ext cx="3733799" cy="733449"/>
          </a:xfrm>
          <a:prstGeom prst="rect">
            <a:avLst/>
          </a:prstGeom>
        </p:spPr>
      </p:pic>
      <p:pic>
        <p:nvPicPr>
          <p:cNvPr id="12" name="Picture 2" descr="Blue logo.png">
            <a:extLst>
              <a:ext uri="{FF2B5EF4-FFF2-40B4-BE49-F238E27FC236}">
                <a16:creationId xmlns:a16="http://schemas.microsoft.com/office/drawing/2014/main" id="{A776BBA0-CD5D-46D3-966F-2B05924E04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BF8A58A-97E6-4298-91DD-09C2FC463662}"/>
              </a:ext>
            </a:extLst>
          </p:cNvPr>
          <p:cNvCxnSpPr>
            <a:cxnSpLocks/>
          </p:cNvCxnSpPr>
          <p:nvPr/>
        </p:nvCxnSpPr>
        <p:spPr>
          <a:xfrm>
            <a:off x="2514600" y="3105150"/>
            <a:ext cx="515389" cy="0"/>
          </a:xfrm>
          <a:prstGeom prst="line">
            <a:avLst/>
          </a:prstGeom>
          <a:ln w="25400">
            <a:solidFill>
              <a:srgbClr val="FAA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50015FF5-14E9-4D99-B21C-1B5557BBEDA1}"/>
              </a:ext>
            </a:extLst>
          </p:cNvPr>
          <p:cNvSpPr txBox="1"/>
          <p:nvPr/>
        </p:nvSpPr>
        <p:spPr>
          <a:xfrm>
            <a:off x="2967975" y="2982039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rgbClr val="FFC000"/>
                </a:solidFill>
              </a:rPr>
              <a:t>RT =17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54F40F8-6A62-4855-9C5A-76DD22A95E0E}"/>
              </a:ext>
            </a:extLst>
          </p:cNvPr>
          <p:cNvCxnSpPr>
            <a:cxnSpLocks/>
          </p:cNvCxnSpPr>
          <p:nvPr/>
        </p:nvCxnSpPr>
        <p:spPr>
          <a:xfrm>
            <a:off x="6781800" y="3028950"/>
            <a:ext cx="515389" cy="0"/>
          </a:xfrm>
          <a:prstGeom prst="line">
            <a:avLst/>
          </a:prstGeom>
          <a:ln w="25400">
            <a:solidFill>
              <a:srgbClr val="FAA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0D5F2218-4930-40DD-9A87-D27FB229343C}"/>
              </a:ext>
            </a:extLst>
          </p:cNvPr>
          <p:cNvCxnSpPr>
            <a:cxnSpLocks/>
          </p:cNvCxnSpPr>
          <p:nvPr/>
        </p:nvCxnSpPr>
        <p:spPr>
          <a:xfrm>
            <a:off x="6781800" y="2876550"/>
            <a:ext cx="51538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8A627A7-FC1F-4634-949B-F66923A7FB35}"/>
              </a:ext>
            </a:extLst>
          </p:cNvPr>
          <p:cNvCxnSpPr>
            <a:cxnSpLocks/>
          </p:cNvCxnSpPr>
          <p:nvPr/>
        </p:nvCxnSpPr>
        <p:spPr>
          <a:xfrm>
            <a:off x="6781800" y="2266950"/>
            <a:ext cx="515389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9E24E74A-012D-425C-9B46-67D50CB09BF3}"/>
              </a:ext>
            </a:extLst>
          </p:cNvPr>
          <p:cNvSpPr txBox="1"/>
          <p:nvPr/>
        </p:nvSpPr>
        <p:spPr>
          <a:xfrm>
            <a:off x="7210190" y="2760107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rgbClr val="FF0000"/>
                </a:solidFill>
              </a:rPr>
              <a:t> RP = 21</a:t>
            </a:r>
          </a:p>
          <a:p>
            <a:r>
              <a:rPr lang="nl-BE" sz="1000" b="1" dirty="0">
                <a:solidFill>
                  <a:srgbClr val="FAA435"/>
                </a:solidFill>
              </a:rPr>
              <a:t> RT = 17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B51CA9F-CAF2-4ED4-815B-3A8AD2D1B3FF}"/>
              </a:ext>
            </a:extLst>
          </p:cNvPr>
          <p:cNvSpPr txBox="1"/>
          <p:nvPr/>
        </p:nvSpPr>
        <p:spPr>
          <a:xfrm>
            <a:off x="7199838" y="2137173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rgbClr val="0070C0"/>
                </a:solidFill>
              </a:rPr>
              <a:t> AS = 57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92529A9-5E93-45ED-BBA8-CFA66196BBC3}"/>
              </a:ext>
            </a:extLst>
          </p:cNvPr>
          <p:cNvSpPr txBox="1"/>
          <p:nvPr/>
        </p:nvSpPr>
        <p:spPr>
          <a:xfrm>
            <a:off x="6800110" y="2119065"/>
            <a:ext cx="51538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" b="1" dirty="0"/>
              <a:t>EUPROMS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89A0F78-6153-4A40-8A01-5DB3F7D8C201}"/>
              </a:ext>
            </a:extLst>
          </p:cNvPr>
          <p:cNvSpPr txBox="1"/>
          <p:nvPr/>
        </p:nvSpPr>
        <p:spPr>
          <a:xfrm>
            <a:off x="6800319" y="2858896"/>
            <a:ext cx="51538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" b="1" dirty="0"/>
              <a:t>EUPROMS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D167F7D-0015-4D39-B0FE-126A597DF77E}"/>
              </a:ext>
            </a:extLst>
          </p:cNvPr>
          <p:cNvSpPr txBox="1"/>
          <p:nvPr/>
        </p:nvSpPr>
        <p:spPr>
          <a:xfrm>
            <a:off x="2514600" y="2956729"/>
            <a:ext cx="51538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" b="1" dirty="0"/>
              <a:t>EUPROMS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8825DF-D41E-4A43-995D-1063312014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20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39"/>
    </mc:Choice>
    <mc:Fallback xmlns="">
      <p:transition spd="slow" advTm="66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8" grpId="0"/>
      <p:bldP spid="19" grpId="0"/>
      <p:bldP spid="5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54142"/>
            <a:ext cx="8915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 messages  [1]</a:t>
            </a:r>
          </a:p>
          <a:p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data collected and the analysis done provide patients and health care professionals </a:t>
            </a:r>
            <a:r>
              <a:rPr lang="en-GB" sz="2400" b="1" dirty="0"/>
              <a:t>a “snapshot” on the impact of treatments based on the experiences of fellow patients.</a:t>
            </a:r>
            <a:r>
              <a:rPr lang="en-GB" sz="24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BE" sz="1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results of this survey are as such </a:t>
            </a:r>
            <a:r>
              <a:rPr lang="en-GB" sz="2400" b="1" dirty="0"/>
              <a:t>not comparable to the results of clinical studies </a:t>
            </a:r>
            <a:r>
              <a:rPr lang="en-GB" sz="2400" dirty="0"/>
              <a:t>using the same validated questionnaires. Further investigation in this issue is ongoing. </a:t>
            </a:r>
            <a:endParaRPr lang="nl-B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BE" sz="2400" dirty="0"/>
          </a:p>
          <a:p>
            <a:endParaRPr lang="en-US" dirty="0"/>
          </a:p>
        </p:txBody>
      </p:sp>
      <p:pic>
        <p:nvPicPr>
          <p:cNvPr id="4" name="Picture 2" descr="Blue logo.png">
            <a:extLst>
              <a:ext uri="{FF2B5EF4-FFF2-40B4-BE49-F238E27FC236}">
                <a16:creationId xmlns:a16="http://schemas.microsoft.com/office/drawing/2014/main" id="{3C076C94-877F-4CF7-A881-9C08CB396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A4D6A1-756C-4AD3-B023-B4E9B0493B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03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3"/>
    </mc:Choice>
    <mc:Fallback xmlns="">
      <p:transition spd="slow" advTm="3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4142"/>
            <a:ext cx="8077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 messages [2]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Urinary incontinence score </a:t>
            </a:r>
            <a:r>
              <a:rPr lang="en-US" sz="2400" dirty="0"/>
              <a:t>lowest for radical prostatectomy.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Sexual function score </a:t>
            </a:r>
            <a:r>
              <a:rPr lang="en-US" sz="2400" dirty="0"/>
              <a:t>lowest for radiation therapy.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Fatigue and insomnia</a:t>
            </a:r>
            <a:r>
              <a:rPr lang="en-US" sz="2400" dirty="0"/>
              <a:t> scores are highest for radiotherapy and chemotherapy.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Chemotherapy</a:t>
            </a:r>
            <a:r>
              <a:rPr lang="en-US" sz="2400" dirty="0"/>
              <a:t> leads to the worst outcomes in QOL.</a:t>
            </a:r>
          </a:p>
        </p:txBody>
      </p:sp>
      <p:pic>
        <p:nvPicPr>
          <p:cNvPr id="4" name="Picture 2" descr="Blue logo.png">
            <a:extLst>
              <a:ext uri="{FF2B5EF4-FFF2-40B4-BE49-F238E27FC236}">
                <a16:creationId xmlns:a16="http://schemas.microsoft.com/office/drawing/2014/main" id="{A6DF7FD6-469C-4E7F-B5CC-92F982DAE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A9F66E-E597-4202-8420-9A7B9B3CAC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69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5"/>
    </mc:Choice>
    <mc:Fallback xmlns="">
      <p:transition spd="slow" advTm="27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42950"/>
            <a:ext cx="8077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 messages  [3]</a:t>
            </a:r>
          </a:p>
          <a:p>
            <a:endParaRPr lang="en-US" sz="12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Self-reported QoL is best in patients where </a:t>
            </a:r>
            <a:r>
              <a:rPr lang="en-GB" sz="2400" dirty="0" err="1"/>
              <a:t>PCa</a:t>
            </a:r>
            <a:r>
              <a:rPr lang="en-GB" sz="2400" dirty="0"/>
              <a:t> is discovered in an early, curable stage. Efforts towards </a:t>
            </a:r>
            <a:r>
              <a:rPr lang="en-GB" sz="2400" b="1" dirty="0"/>
              <a:t>early detection </a:t>
            </a:r>
            <a:r>
              <a:rPr lang="en-GB" sz="2400" dirty="0"/>
              <a:t>and awareness are essential to </a:t>
            </a:r>
            <a:r>
              <a:rPr lang="en-GB" sz="2400" b="1" dirty="0"/>
              <a:t>avoid unnecessary deterioration of QoL.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QoL is negatively impacted</a:t>
            </a:r>
            <a:r>
              <a:rPr lang="en-GB" sz="2400" b="1" dirty="0"/>
              <a:t> </a:t>
            </a:r>
            <a:r>
              <a:rPr lang="en-GB" sz="2400" dirty="0"/>
              <a:t>by any treatment for </a:t>
            </a:r>
            <a:r>
              <a:rPr lang="en-GB" sz="2400" dirty="0" err="1"/>
              <a:t>PCa</a:t>
            </a:r>
            <a:r>
              <a:rPr lang="en-GB" sz="2400" dirty="0"/>
              <a:t> other than </a:t>
            </a:r>
            <a:r>
              <a:rPr lang="en-GB" sz="2400" b="1" dirty="0"/>
              <a:t>active surveillance</a:t>
            </a:r>
            <a:r>
              <a:rPr lang="en-GB" sz="2400" dirty="0"/>
              <a:t> and </a:t>
            </a:r>
            <a:r>
              <a:rPr lang="en-GB" sz="2400" b="1" dirty="0"/>
              <a:t>should be promoted</a:t>
            </a:r>
            <a:r>
              <a:rPr lang="en-GB" sz="2400" dirty="0"/>
              <a:t> as the first option for treatment for those men where it can be offered safely.</a:t>
            </a:r>
            <a:endParaRPr lang="nl-B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BE" sz="2400" dirty="0"/>
          </a:p>
          <a:p>
            <a:endParaRPr lang="en-US" dirty="0"/>
          </a:p>
        </p:txBody>
      </p:sp>
      <p:pic>
        <p:nvPicPr>
          <p:cNvPr id="4" name="Picture 2" descr="Blue logo.png">
            <a:extLst>
              <a:ext uri="{FF2B5EF4-FFF2-40B4-BE49-F238E27FC236}">
                <a16:creationId xmlns:a16="http://schemas.microsoft.com/office/drawing/2014/main" id="{3C076C94-877F-4CF7-A881-9C08CB396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CAA8CB-AC7F-49FE-BF91-157258598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5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8"/>
    </mc:Choice>
    <mc:Fallback xmlns="">
      <p:transition spd="slow" advTm="3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4775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Europa Uomo</a:t>
            </a:r>
          </a:p>
          <a:p>
            <a:endParaRPr lang="en-US" dirty="0"/>
          </a:p>
          <a:p>
            <a:pPr lvl="1"/>
            <a:r>
              <a:rPr lang="en-US" dirty="0"/>
              <a:t>André Deschamps Ing. MBA, Chairman</a:t>
            </a:r>
          </a:p>
          <a:p>
            <a:pPr lvl="1"/>
            <a:r>
              <a:rPr lang="en-US" dirty="0"/>
              <a:t>Ernst-Günther Carl, board member </a:t>
            </a:r>
          </a:p>
          <a:p>
            <a:pPr lvl="1"/>
            <a:r>
              <a:rPr lang="en-US" dirty="0"/>
              <a:t>John Dowling, board member</a:t>
            </a:r>
          </a:p>
          <a:p>
            <a:endParaRPr lang="en-US" dirty="0"/>
          </a:p>
          <a:p>
            <a:r>
              <a:rPr lang="en-US" dirty="0"/>
              <a:t>Department of Urology, Erasmus University Medical Center, Rotterdam</a:t>
            </a:r>
          </a:p>
          <a:p>
            <a:pPr lvl="1"/>
            <a:br>
              <a:rPr lang="en-US" dirty="0"/>
            </a:br>
            <a:r>
              <a:rPr lang="en-GB" dirty="0"/>
              <a:t>Prof.dr. Monique J. Roobol</a:t>
            </a:r>
            <a:br>
              <a:rPr lang="en-GB" dirty="0"/>
            </a:br>
            <a:r>
              <a:rPr lang="en-GB" dirty="0"/>
              <a:t>Sebastiaan Remmers</a:t>
            </a:r>
            <a:r>
              <a:rPr lang="en-US" dirty="0"/>
              <a:t>, MSc</a:t>
            </a:r>
          </a:p>
          <a:p>
            <a:pPr lvl="1"/>
            <a:r>
              <a:rPr lang="en-US" dirty="0"/>
              <a:t>Lionne Venderbos, PhD</a:t>
            </a:r>
          </a:p>
        </p:txBody>
      </p:sp>
      <p:pic>
        <p:nvPicPr>
          <p:cNvPr id="3" name="Picture 2" descr="Blue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1D6486E-7568-484C-8324-F1909E121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6"/>
    </mc:Choice>
    <mc:Fallback xmlns="">
      <p:transition spd="slow" advTm="16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4142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 messages  [4]</a:t>
            </a:r>
          </a:p>
          <a:p>
            <a:endParaRPr lang="en-US" sz="2400" b="1" dirty="0"/>
          </a:p>
          <a:p>
            <a:endParaRPr lang="en-GB" sz="2400" dirty="0"/>
          </a:p>
          <a:p>
            <a:r>
              <a:rPr lang="en-GB" sz="2400" dirty="0"/>
              <a:t>We hope these results will be used to establish and disseminate realistic expectations on the effects of the different treatments for </a:t>
            </a:r>
            <a:r>
              <a:rPr lang="en-GB" sz="2400" dirty="0" err="1"/>
              <a:t>PCa</a:t>
            </a:r>
            <a:r>
              <a:rPr lang="en-GB" sz="2400" dirty="0"/>
              <a:t> on QoL.</a:t>
            </a:r>
            <a:endParaRPr lang="en-US" sz="2400" dirty="0"/>
          </a:p>
        </p:txBody>
      </p:sp>
      <p:pic>
        <p:nvPicPr>
          <p:cNvPr id="4" name="Picture 2" descr="Blue logo.png">
            <a:extLst>
              <a:ext uri="{FF2B5EF4-FFF2-40B4-BE49-F238E27FC236}">
                <a16:creationId xmlns:a16="http://schemas.microsoft.com/office/drawing/2014/main" id="{3C076C94-877F-4CF7-A881-9C08CB396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135232-C1D7-4C1C-A7BC-6F6720C5D7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0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8"/>
    </mc:Choice>
    <mc:Fallback xmlns="">
      <p:transition spd="slow" advTm="21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082" y="819150"/>
            <a:ext cx="8064698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/>
            <a:br>
              <a:rPr lang="en-US" sz="3200" b="1" kern="0" dirty="0">
                <a:solidFill>
                  <a:schemeClr val="tx2">
                    <a:lumMod val="75000"/>
                  </a:schemeClr>
                </a:solidFill>
                <a:latin typeface="Arial"/>
                <a:cs typeface="Arial" panose="020B0604020202020204" pitchFamily="34" charset="0"/>
              </a:rPr>
            </a:br>
            <a:r>
              <a:rPr lang="en-US" sz="3200" b="1" kern="0" dirty="0">
                <a:solidFill>
                  <a:schemeClr val="tx2">
                    <a:lumMod val="75000"/>
                  </a:schemeClr>
                </a:solidFill>
                <a:latin typeface="Arial"/>
                <a:cs typeface="Arial" panose="020B0604020202020204" pitchFamily="34" charset="0"/>
              </a:rPr>
              <a:t>Disclosures</a:t>
            </a:r>
            <a:br>
              <a:rPr lang="en-US" sz="3200" b="1" kern="0" dirty="0">
                <a:solidFill>
                  <a:schemeClr val="tx2">
                    <a:lumMod val="75000"/>
                  </a:schemeClr>
                </a:solidFill>
                <a:latin typeface="Arial"/>
              </a:rPr>
            </a:br>
            <a:endParaRPr lang="nl-NL" sz="3200" kern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630955"/>
            <a:ext cx="8064500" cy="245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2350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43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kern="0" dirty="0"/>
              <a:t>Sponsored by three pharmaceutical companies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kern="0" dirty="0"/>
              <a:t>They have had no role or influence in any aspect of the study and this will remain the position</a:t>
            </a:r>
          </a:p>
          <a:p>
            <a:pPr marL="0" indent="0" eaLnBrk="1" hangingPunct="1"/>
            <a:endParaRPr lang="en-GB" u="sng" kern="0" dirty="0"/>
          </a:p>
          <a:p>
            <a:pPr marL="0" indent="0" eaLnBrk="1" hangingPunct="1"/>
            <a:endParaRPr lang="nl-NL" kern="0" dirty="0"/>
          </a:p>
        </p:txBody>
      </p:sp>
      <p:pic>
        <p:nvPicPr>
          <p:cNvPr id="7" name="Afbeelding 7" descr="Bayer">
            <a:hlinkClick r:id="rId4"/>
            <a:extLst>
              <a:ext uri="{FF2B5EF4-FFF2-40B4-BE49-F238E27FC236}">
                <a16:creationId xmlns:a16="http://schemas.microsoft.com/office/drawing/2014/main" id="{7B8834A4-9B5E-4782-A71B-6F73D6785192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028950"/>
            <a:ext cx="1118820" cy="102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BF1C1F23-610F-4EAB-B909-B098D562A42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90307"/>
            <a:ext cx="2781300" cy="50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10" descr="Janssen">
            <a:hlinkClick r:id="rId7"/>
            <a:extLst>
              <a:ext uri="{FF2B5EF4-FFF2-40B4-BE49-F238E27FC236}">
                <a16:creationId xmlns:a16="http://schemas.microsoft.com/office/drawing/2014/main" id="{4C77E9DD-0F31-493F-80CF-BCB2F757AB2B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3215939"/>
            <a:ext cx="2835275" cy="65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Blue logo.png">
            <a:extLst>
              <a:ext uri="{FF2B5EF4-FFF2-40B4-BE49-F238E27FC236}">
                <a16:creationId xmlns:a16="http://schemas.microsoft.com/office/drawing/2014/main" id="{E03629B0-DBF4-4BF4-95AB-3B67BAC31F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78F9086-974F-43E8-85F5-4762EE1C9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"/>
    </mc:Choice>
    <mc:Fallback xmlns="">
      <p:transition spd="slow" advTm="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47750"/>
            <a:ext cx="8077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EUPROMS </a:t>
            </a:r>
          </a:p>
          <a:p>
            <a:endParaRPr lang="en-US" sz="1600" dirty="0"/>
          </a:p>
          <a:p>
            <a:endParaRPr lang="en-US" dirty="0"/>
          </a:p>
          <a:p>
            <a:r>
              <a:rPr lang="en-US" sz="3600" i="1" dirty="0"/>
              <a:t>Methodology and sample profiles</a:t>
            </a:r>
          </a:p>
        </p:txBody>
      </p:sp>
      <p:pic>
        <p:nvPicPr>
          <p:cNvPr id="4" name="Picture 2" descr="Blue logo.png">
            <a:extLst>
              <a:ext uri="{FF2B5EF4-FFF2-40B4-BE49-F238E27FC236}">
                <a16:creationId xmlns:a16="http://schemas.microsoft.com/office/drawing/2014/main" id="{BD4FACD7-918F-42BE-9B11-E36CF8A50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CE1DC8-3E63-48A5-92A2-155CB4903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0"/>
    </mc:Choice>
    <mc:Fallback xmlns="">
      <p:transition spd="slow" advTm="6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4142"/>
            <a:ext cx="8077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Methodology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20-minute online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Patients with PCa who received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Observational one arm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Aim: examine the quality of life of PCa patients Europe-wide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validated quality of life questionnaires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EPIC-26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EORTC-QLQ-C30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EQ-5D-5L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Questionnaire available in 19 languages</a:t>
            </a:r>
          </a:p>
        </p:txBody>
      </p:sp>
      <p:pic>
        <p:nvPicPr>
          <p:cNvPr id="4" name="Picture 2" descr="Blue logo.png">
            <a:extLst>
              <a:ext uri="{FF2B5EF4-FFF2-40B4-BE49-F238E27FC236}">
                <a16:creationId xmlns:a16="http://schemas.microsoft.com/office/drawing/2014/main" id="{230B85BA-9F07-406E-ADF7-D69A668E6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599D27-B8F5-4B75-9B2A-2D17857B3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7"/>
    </mc:Choice>
    <mc:Fallback xmlns="">
      <p:transition spd="slow" advTm="2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414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Geographic coverage and valid answers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DD00A1CB-79F6-4F5B-A3ED-6652D8F20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200150"/>
            <a:ext cx="3317550" cy="3212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150" y="1200150"/>
            <a:ext cx="1333261" cy="3212468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38575AB-78D2-4035-A9C7-4C3B03486F06}"/>
              </a:ext>
            </a:extLst>
          </p:cNvPr>
          <p:cNvSpPr/>
          <p:nvPr/>
        </p:nvSpPr>
        <p:spPr>
          <a:xfrm>
            <a:off x="5562600" y="1363938"/>
            <a:ext cx="2819400" cy="640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percu Regular"/>
              </a:rPr>
              <a:t>2943 answers</a:t>
            </a:r>
          </a:p>
        </p:txBody>
      </p:sp>
      <p:sp>
        <p:nvSpPr>
          <p:cNvPr id="9" name="Rechthoek: afgeronde hoeken 15">
            <a:extLst>
              <a:ext uri="{FF2B5EF4-FFF2-40B4-BE49-F238E27FC236}">
                <a16:creationId xmlns:a16="http://schemas.microsoft.com/office/drawing/2014/main" id="{54020E7A-92A8-421C-88A5-836343D41391}"/>
              </a:ext>
            </a:extLst>
          </p:cNvPr>
          <p:cNvSpPr/>
          <p:nvPr/>
        </p:nvSpPr>
        <p:spPr>
          <a:xfrm>
            <a:off x="5562599" y="2417064"/>
            <a:ext cx="2802835" cy="686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percu Regular"/>
              </a:rPr>
              <a:t>24 countries</a:t>
            </a:r>
          </a:p>
        </p:txBody>
      </p:sp>
      <p:pic>
        <p:nvPicPr>
          <p:cNvPr id="10" name="Picture 2" descr="Blue logo.png">
            <a:extLst>
              <a:ext uri="{FF2B5EF4-FFF2-40B4-BE49-F238E27FC236}">
                <a16:creationId xmlns:a16="http://schemas.microsoft.com/office/drawing/2014/main" id="{9429D2CA-33A7-4718-BBF8-ADA967DE9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sp>
        <p:nvSpPr>
          <p:cNvPr id="11" name="Rechthoek: afgeronde hoeken 15">
            <a:extLst>
              <a:ext uri="{FF2B5EF4-FFF2-40B4-BE49-F238E27FC236}">
                <a16:creationId xmlns:a16="http://schemas.microsoft.com/office/drawing/2014/main" id="{6730D4B4-CE11-4F5F-9CAF-EFA8A0EDB1BC}"/>
              </a:ext>
            </a:extLst>
          </p:cNvPr>
          <p:cNvSpPr/>
          <p:nvPr/>
        </p:nvSpPr>
        <p:spPr>
          <a:xfrm>
            <a:off x="5562600" y="3516288"/>
            <a:ext cx="2802835" cy="679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percu Regular"/>
              </a:rPr>
              <a:t>Estimated 0,1%</a:t>
            </a:r>
          </a:p>
          <a:p>
            <a:pPr algn="ctr"/>
            <a:r>
              <a:rPr lang="en-GB" sz="2000" dirty="0">
                <a:latin typeface="Apercu Regular"/>
              </a:rPr>
              <a:t>of patient population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E1D69EE-32DF-4556-AD88-0083FF412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4"/>
    </mc:Choice>
    <mc:Fallback xmlns="">
      <p:transition spd="slow" advTm="2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414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Respondents profile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52550"/>
            <a:ext cx="3857625" cy="11369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120" y="1352550"/>
            <a:ext cx="3833813" cy="1139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798" y="2571750"/>
            <a:ext cx="3896853" cy="1754403"/>
          </a:xfrm>
          <a:prstGeom prst="rect">
            <a:avLst/>
          </a:prstGeom>
        </p:spPr>
      </p:pic>
      <p:pic>
        <p:nvPicPr>
          <p:cNvPr id="7" name="Picture 2" descr="Blue logo.png">
            <a:extLst>
              <a:ext uri="{FF2B5EF4-FFF2-40B4-BE49-F238E27FC236}">
                <a16:creationId xmlns:a16="http://schemas.microsoft.com/office/drawing/2014/main" id="{52B67174-2FB0-46E6-8A72-526D8255A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785C4FD-BE4C-4BCB-8A33-F0E4EA620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2"/>
    </mc:Choice>
    <mc:Fallback xmlns="">
      <p:transition spd="slow" advTm="1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414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Treatments profile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46310"/>
            <a:ext cx="272717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999" y="894797"/>
            <a:ext cx="5029200" cy="1805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2800350"/>
            <a:ext cx="5029199" cy="15652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91000" y="1123950"/>
            <a:ext cx="1524000" cy="15412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4114800" y="3100287"/>
            <a:ext cx="2286000" cy="1224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2" descr="Blue logo.png">
            <a:extLst>
              <a:ext uri="{FF2B5EF4-FFF2-40B4-BE49-F238E27FC236}">
                <a16:creationId xmlns:a16="http://schemas.microsoft.com/office/drawing/2014/main" id="{13FA4749-029A-4652-8413-D7FB19B55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70E511F-99F8-4B06-86E5-02FFADF9B31D}"/>
              </a:ext>
            </a:extLst>
          </p:cNvPr>
          <p:cNvSpPr txBox="1"/>
          <p:nvPr/>
        </p:nvSpPr>
        <p:spPr>
          <a:xfrm>
            <a:off x="1600201" y="3431047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/>
              <a:t>66 %</a:t>
            </a:r>
          </a:p>
          <a:p>
            <a:r>
              <a:rPr lang="nl-BE" sz="1500" dirty="0"/>
              <a:t>22 %</a:t>
            </a:r>
          </a:p>
          <a:p>
            <a:r>
              <a:rPr lang="nl-BE" sz="1500" dirty="0"/>
              <a:t>10 %</a:t>
            </a:r>
          </a:p>
          <a:p>
            <a:r>
              <a:rPr lang="nl-BE" sz="1500" dirty="0"/>
              <a:t>  2 %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8F0DADA9-9ABA-4805-965C-52D93EA122B6}"/>
              </a:ext>
            </a:extLst>
          </p:cNvPr>
          <p:cNvSpPr/>
          <p:nvPr/>
        </p:nvSpPr>
        <p:spPr>
          <a:xfrm>
            <a:off x="6095998" y="2207978"/>
            <a:ext cx="685801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04D3E5D4-6DCA-461D-A8E0-7211EBD33DB0}"/>
              </a:ext>
            </a:extLst>
          </p:cNvPr>
          <p:cNvSpPr/>
          <p:nvPr/>
        </p:nvSpPr>
        <p:spPr>
          <a:xfrm>
            <a:off x="6472469" y="3802414"/>
            <a:ext cx="685801" cy="5222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77C4DAE-8739-49EB-9295-A878572CB1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3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45"/>
    </mc:Choice>
    <mc:Fallback xmlns="">
      <p:transition spd="slow" advTm="42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47750"/>
            <a:ext cx="8077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EUPROMS</a:t>
            </a:r>
            <a:endParaRPr lang="en-US" sz="5400" b="1" strike="sngStrike" dirty="0"/>
          </a:p>
          <a:p>
            <a:endParaRPr lang="en-US" dirty="0"/>
          </a:p>
          <a:p>
            <a:endParaRPr lang="en-US" dirty="0"/>
          </a:p>
          <a:p>
            <a:r>
              <a:rPr lang="en-US" sz="2800" i="1" dirty="0"/>
              <a:t>EORTC-QLQ-C30 and EPIC-26 Results</a:t>
            </a:r>
          </a:p>
        </p:txBody>
      </p:sp>
      <p:pic>
        <p:nvPicPr>
          <p:cNvPr id="4" name="Picture 2" descr="Blue logo.png">
            <a:extLst>
              <a:ext uri="{FF2B5EF4-FFF2-40B4-BE49-F238E27FC236}">
                <a16:creationId xmlns:a16="http://schemas.microsoft.com/office/drawing/2014/main" id="{43438281-9188-43FD-9CFC-1EC7E952B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58877"/>
            <a:ext cx="3060314" cy="5591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41F3EE-15AB-4149-8462-933608D8B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"/>
    </mc:Choice>
    <mc:Fallback xmlns="">
      <p:transition spd="slow" advTm="3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8|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Macintosh PowerPoint</Application>
  <PresentationFormat>On-screen Show (16:9)</PresentationFormat>
  <Paragraphs>103</Paragraphs>
  <Slides>20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Apercu Regular</vt:lpstr>
      <vt:lpstr>Arial</vt:lpstr>
      <vt:lpstr>Calibri</vt:lpstr>
      <vt:lpstr>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Leiba Stuart-Young</dc:creator>
  <cp:lastModifiedBy>Simon Crompton</cp:lastModifiedBy>
  <cp:revision>25</cp:revision>
  <dcterms:created xsi:type="dcterms:W3CDTF">2018-10-16T13:34:36Z</dcterms:created>
  <dcterms:modified xsi:type="dcterms:W3CDTF">2020-07-15T16:18:23Z</dcterms:modified>
</cp:coreProperties>
</file>